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4"/>
  </p:notesMasterIdLst>
  <p:handoutMasterIdLst>
    <p:handoutMasterId r:id="rId25"/>
  </p:handoutMasterIdLst>
  <p:sldIdLst>
    <p:sldId id="286" r:id="rId5"/>
    <p:sldId id="287" r:id="rId6"/>
    <p:sldId id="289" r:id="rId7"/>
    <p:sldId id="319" r:id="rId8"/>
    <p:sldId id="323"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288"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5" d="100"/>
          <a:sy n="75" d="100"/>
        </p:scale>
        <p:origin x="-1552"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19</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Renaissance Literature</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b="1" dirty="0" smtClean="0">
                <a:solidFill>
                  <a:schemeClr val="tx1"/>
                </a:solidFill>
              </a:rPr>
              <a:t/>
            </a:r>
            <a:br>
              <a:rPr lang="en-US" b="1" dirty="0" smtClean="0">
                <a:solidFill>
                  <a:schemeClr val="tx1"/>
                </a:solidFill>
              </a:rPr>
            </a:br>
            <a:r>
              <a:rPr lang="en-US" b="1" dirty="0" smtClean="0">
                <a:solidFill>
                  <a:schemeClr val="tx1"/>
                </a:solidFill>
              </a:rPr>
              <a:t>Causes of the Renaissance:</a:t>
            </a:r>
            <a:br>
              <a:rPr lang="en-US" b="1" dirty="0" smtClean="0">
                <a:solidFill>
                  <a:schemeClr val="tx1"/>
                </a:solidFill>
              </a:rPr>
            </a:br>
            <a:r>
              <a:rPr lang="en-US" b="1" dirty="0" smtClean="0">
                <a:solidFill>
                  <a:schemeClr val="tx1"/>
                </a:solidFill>
              </a:rPr>
              <a:t>Trade and Exploration</a:t>
            </a:r>
            <a:r>
              <a:rPr lang="x-none" dirty="0">
                <a:solidFill>
                  <a:schemeClr val="tx1"/>
                </a:solidFill>
              </a:rPr>
              <a:t/>
            </a:r>
            <a:br>
              <a:rPr lang="x-none" dirty="0">
                <a:solidFill>
                  <a:schemeClr val="tx1"/>
                </a:solidFill>
              </a:rPr>
            </a:b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Renaissance Literature</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539552" y="1556792"/>
            <a:ext cx="7992888" cy="3908763"/>
          </a:xfrm>
          <a:prstGeom prst="rect">
            <a:avLst/>
          </a:prstGeom>
        </p:spPr>
        <p:txBody>
          <a:bodyPr wrap="square">
            <a:spAutoFit/>
          </a:bodyPr>
          <a:lstStyle/>
          <a:p>
            <a:r>
              <a:rPr lang="en-US" sz="2000" b="1" dirty="0">
                <a:latin typeface="Times New Roman"/>
                <a:cs typeface="Times New Roman"/>
              </a:rPr>
              <a:t>Trade routes, Missionary work and Fame </a:t>
            </a:r>
          </a:p>
          <a:p>
            <a:pPr>
              <a:buFont typeface="Wingdings" charset="2"/>
              <a:buChar char="v"/>
            </a:pPr>
            <a:endParaRPr lang="en-US" sz="2000" dirty="0" smtClean="0">
              <a:latin typeface="Times New Roman"/>
              <a:cs typeface="Times New Roman"/>
            </a:endParaRPr>
          </a:p>
          <a:p>
            <a:pPr>
              <a:buFont typeface="Wingdings" charset="2"/>
              <a:buChar char="v"/>
            </a:pPr>
            <a:r>
              <a:rPr lang="en-US" sz="2000" dirty="0" smtClean="0">
                <a:latin typeface="Times New Roman"/>
                <a:cs typeface="Times New Roman"/>
              </a:rPr>
              <a:t>Crusades tried to dislodge Muslims from control of trade routes to the East</a:t>
            </a:r>
          </a:p>
          <a:p>
            <a:r>
              <a:rPr lang="en-US" sz="2000" b="1" dirty="0">
                <a:latin typeface="Times New Roman"/>
                <a:cs typeface="Times New Roman"/>
              </a:rPr>
              <a:t>	</a:t>
            </a:r>
            <a:endParaRPr lang="en-US" sz="2000" dirty="0">
              <a:latin typeface="Times New Roman"/>
              <a:cs typeface="Times New Roman"/>
            </a:endParaRPr>
          </a:p>
          <a:p>
            <a:pPr marL="342900" indent="-342900">
              <a:lnSpc>
                <a:spcPct val="90000"/>
              </a:lnSpc>
              <a:buFont typeface="Wingdings" charset="2"/>
              <a:buChar char="v"/>
            </a:pPr>
            <a:r>
              <a:rPr lang="en-US" sz="2000" dirty="0" smtClean="0">
                <a:latin typeface="Times New Roman"/>
                <a:cs typeface="Times New Roman"/>
              </a:rPr>
              <a:t>Crusades were a big loss, but Europe learnt to draw maps and sail seas. </a:t>
            </a:r>
          </a:p>
          <a:p>
            <a:pPr marL="342900" indent="-342900">
              <a:lnSpc>
                <a:spcPct val="90000"/>
              </a:lnSpc>
              <a:buFont typeface="Wingdings" charset="2"/>
              <a:buChar char="v"/>
            </a:pPr>
            <a:endParaRPr lang="en-US" sz="2000" dirty="0">
              <a:latin typeface="Times New Roman"/>
              <a:cs typeface="Times New Roman"/>
            </a:endParaRPr>
          </a:p>
          <a:p>
            <a:pPr marL="342900" indent="-342900">
              <a:lnSpc>
                <a:spcPct val="90000"/>
              </a:lnSpc>
              <a:buFont typeface="Wingdings" charset="2"/>
              <a:buChar char="v"/>
            </a:pPr>
            <a:r>
              <a:rPr lang="en-US" sz="2000" dirty="0" smtClean="0">
                <a:latin typeface="Times New Roman"/>
                <a:cs typeface="Times New Roman"/>
              </a:rPr>
              <a:t>Fall of Islamic Spain, al-</a:t>
            </a:r>
            <a:r>
              <a:rPr lang="en-US" sz="2000" dirty="0" err="1" smtClean="0">
                <a:latin typeface="Times New Roman"/>
                <a:cs typeface="Times New Roman"/>
              </a:rPr>
              <a:t>Andalus</a:t>
            </a:r>
            <a:r>
              <a:rPr lang="en-US" sz="2000" dirty="0" smtClean="0">
                <a:latin typeface="Times New Roman"/>
                <a:cs typeface="Times New Roman"/>
              </a:rPr>
              <a:t>,  put a huge reservoir of wealth and scientific knowledge in the hands of Europe</a:t>
            </a:r>
          </a:p>
          <a:p>
            <a:pPr marL="342900" indent="-342900">
              <a:lnSpc>
                <a:spcPct val="90000"/>
              </a:lnSpc>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Notice the dates: Fall of Grenada January 1492, Columbus sails in July 1492.</a:t>
            </a:r>
            <a:endParaRPr lang="en-US" sz="2000" dirty="0">
              <a:latin typeface="Times New Roman"/>
              <a:cs typeface="Times New Roman"/>
            </a:endParaRPr>
          </a:p>
          <a:p>
            <a:endParaRPr lang="en-US" dirty="0" smtClean="0"/>
          </a:p>
        </p:txBody>
      </p:sp>
      <p:sp>
        <p:nvSpPr>
          <p:cNvPr id="3" name="TextBox 2"/>
          <p:cNvSpPr txBox="1"/>
          <p:nvPr/>
        </p:nvSpPr>
        <p:spPr>
          <a:xfrm>
            <a:off x="395536" y="778933"/>
            <a:ext cx="8280920" cy="461665"/>
          </a:xfrm>
          <a:prstGeom prst="rect">
            <a:avLst/>
          </a:prstGeom>
          <a:noFill/>
        </p:spPr>
        <p:txBody>
          <a:bodyPr wrap="square" rtlCol="0">
            <a:spAutoFit/>
          </a:bodyPr>
          <a:lstStyle/>
          <a:p>
            <a:pPr algn="ctr"/>
            <a:r>
              <a:rPr lang="en-US" sz="2400" b="1" dirty="0" smtClean="0">
                <a:latin typeface="Times New Roman"/>
                <a:cs typeface="Times New Roman"/>
              </a:rPr>
              <a:t>Gold</a:t>
            </a:r>
            <a:r>
              <a:rPr lang="en-US" sz="2400" b="1" dirty="0">
                <a:latin typeface="Times New Roman"/>
                <a:cs typeface="Times New Roman"/>
              </a:rPr>
              <a:t>, </a:t>
            </a:r>
            <a:r>
              <a:rPr lang="en-US" sz="2400" b="1" dirty="0" smtClean="0">
                <a:latin typeface="Times New Roman"/>
                <a:cs typeface="Times New Roman"/>
              </a:rPr>
              <a:t>God </a:t>
            </a:r>
            <a:r>
              <a:rPr lang="en-US" sz="2400" b="1" dirty="0">
                <a:latin typeface="Times New Roman"/>
                <a:cs typeface="Times New Roman"/>
              </a:rPr>
              <a:t>and Glory</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539552" y="1556792"/>
            <a:ext cx="7992888" cy="4524316"/>
          </a:xfrm>
          <a:prstGeom prst="rect">
            <a:avLst/>
          </a:prstGeom>
        </p:spPr>
        <p:txBody>
          <a:bodyPr wrap="square">
            <a:spAutoFit/>
          </a:bodyPr>
          <a:lstStyle/>
          <a:p>
            <a:endParaRPr lang="en-US" sz="2400" b="1" dirty="0">
              <a:latin typeface="Times New Roman"/>
              <a:cs typeface="Times New Roman"/>
            </a:endParaRPr>
          </a:p>
          <a:p>
            <a:pPr>
              <a:lnSpc>
                <a:spcPct val="150000"/>
              </a:lnSpc>
              <a:buFont typeface="Wingdings" charset="2"/>
              <a:buChar char="v"/>
            </a:pPr>
            <a:r>
              <a:rPr lang="en-US" sz="2000" dirty="0">
                <a:latin typeface="Times New Roman"/>
                <a:cs typeface="Times New Roman"/>
              </a:rPr>
              <a:t>Portugal, Spain, England, and France led the exploration and colonization movement and built individual empires across the Americas, Africa, Asia, and Australia.</a:t>
            </a:r>
          </a:p>
          <a:p>
            <a:pPr marL="342900" indent="-342900">
              <a:lnSpc>
                <a:spcPct val="90000"/>
              </a:lnSpc>
              <a:buFont typeface="Wingdings" charset="2"/>
              <a:buChar char="v"/>
            </a:pPr>
            <a:endParaRPr lang="en-US" sz="2000" dirty="0">
              <a:solidFill>
                <a:srgbClr val="462300"/>
              </a:solidFill>
              <a:effectLst>
                <a:outerShdw blurRad="38100" dist="38100" dir="2700000" algn="tl">
                  <a:srgbClr val="000000"/>
                </a:outerShdw>
              </a:effectLst>
              <a:latin typeface="Times New Roman"/>
              <a:cs typeface="Times New Roman"/>
            </a:endParaRPr>
          </a:p>
          <a:p>
            <a:pPr>
              <a:lnSpc>
                <a:spcPct val="150000"/>
              </a:lnSpc>
              <a:buFont typeface="Wingdings" charset="2"/>
              <a:buChar char="v"/>
            </a:pPr>
            <a:r>
              <a:rPr lang="en-US" sz="2000" dirty="0">
                <a:latin typeface="Times New Roman"/>
                <a:cs typeface="Times New Roman"/>
              </a:rPr>
              <a:t>Portugal led the way. A land of experienced sailors who had traveled the seas in search of trade for centuries. Portuguese monarchs like Prince Henry the Navigator understood their country</a:t>
            </a:r>
            <a:r>
              <a:rPr lang="ja-JP" altLang="en-US" sz="2000" dirty="0">
                <a:latin typeface="Times New Roman"/>
                <a:cs typeface="Times New Roman"/>
              </a:rPr>
              <a:t>’</a:t>
            </a:r>
            <a:r>
              <a:rPr lang="en-US" sz="2000" dirty="0">
                <a:latin typeface="Times New Roman"/>
                <a:cs typeface="Times New Roman"/>
              </a:rPr>
              <a:t>s dependence on the sea and eagerly finance exploration ventures.</a:t>
            </a:r>
          </a:p>
          <a:p>
            <a:pPr marL="342900" indent="-342900">
              <a:lnSpc>
                <a:spcPct val="90000"/>
              </a:lnSpc>
              <a:buFont typeface="Wingdings" charset="2"/>
              <a:buChar char="v"/>
            </a:pPr>
            <a:endParaRPr lang="en-US" sz="2000" dirty="0">
              <a:solidFill>
                <a:srgbClr val="462300"/>
              </a:solidFill>
              <a:effectLst>
                <a:outerShdw blurRad="38100" dist="38100" dir="2700000" algn="tl">
                  <a:srgbClr val="000000"/>
                </a:outerShdw>
              </a:effectLst>
              <a:latin typeface="Times New Roman"/>
              <a:cs typeface="Times New Roman"/>
            </a:endParaRPr>
          </a:p>
          <a:p>
            <a:endParaRPr lang="en-US" dirty="0" smtClean="0">
              <a:latin typeface="Times New Roman"/>
              <a:cs typeface="Times New Roman"/>
            </a:endParaRPr>
          </a:p>
        </p:txBody>
      </p:sp>
      <p:sp>
        <p:nvSpPr>
          <p:cNvPr id="3" name="TextBox 2"/>
          <p:cNvSpPr txBox="1"/>
          <p:nvPr/>
        </p:nvSpPr>
        <p:spPr>
          <a:xfrm>
            <a:off x="2843809" y="692696"/>
            <a:ext cx="3435316" cy="461665"/>
          </a:xfrm>
          <a:prstGeom prst="rect">
            <a:avLst/>
          </a:prstGeom>
          <a:noFill/>
        </p:spPr>
        <p:txBody>
          <a:bodyPr wrap="square" rtlCol="0">
            <a:spAutoFit/>
          </a:bodyPr>
          <a:lstStyle/>
          <a:p>
            <a:pPr algn="ctr"/>
            <a:r>
              <a:rPr lang="en-US" sz="2400" b="1" dirty="0" smtClean="0">
                <a:latin typeface="Times New Roman"/>
                <a:cs typeface="Times New Roman"/>
              </a:rPr>
              <a:t>Explorations Begin</a:t>
            </a:r>
            <a:endParaRPr lang="en-US" sz="2400" b="1" dirty="0">
              <a:latin typeface="Times New Roman"/>
              <a:cs typeface="Times New Roman"/>
            </a:endParaRPr>
          </a:p>
        </p:txBody>
      </p:sp>
    </p:spTree>
    <p:extLst>
      <p:ext uri="{BB962C8B-B14F-4D97-AF65-F5344CB8AC3E}">
        <p14:creationId xmlns:p14="http://schemas.microsoft.com/office/powerpoint/2010/main" val="22730275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467544" y="1556792"/>
            <a:ext cx="8676456" cy="3231654"/>
          </a:xfrm>
          <a:prstGeom prst="rect">
            <a:avLst/>
          </a:prstGeom>
        </p:spPr>
        <p:txBody>
          <a:bodyPr wrap="square">
            <a:spAutoFit/>
          </a:bodyPr>
          <a:lstStyle/>
          <a:p>
            <a:pPr marL="342900" indent="-342900">
              <a:lnSpc>
                <a:spcPct val="90000"/>
              </a:lnSpc>
              <a:buFont typeface="Wingdings" charset="2"/>
              <a:buChar char="v"/>
            </a:pPr>
            <a:r>
              <a:rPr lang="en-US" sz="2000" dirty="0">
                <a:latin typeface="Times New Roman"/>
                <a:cs typeface="Times New Roman"/>
              </a:rPr>
              <a:t>Portugal led the way. A land of experienced sailors who had traveled the seas in search of trade for centuries. Portuguese monarchs like Prince Henry the Navigator understood their country</a:t>
            </a:r>
            <a:r>
              <a:rPr lang="ja-JP" altLang="en-US" sz="2000" dirty="0">
                <a:latin typeface="Times New Roman"/>
                <a:cs typeface="Times New Roman"/>
              </a:rPr>
              <a:t>’</a:t>
            </a:r>
            <a:r>
              <a:rPr lang="en-US" sz="2000" dirty="0">
                <a:latin typeface="Times New Roman"/>
                <a:cs typeface="Times New Roman"/>
              </a:rPr>
              <a:t>s dependence on the sea and eagerly finance exploration ventures.</a:t>
            </a:r>
          </a:p>
          <a:p>
            <a:pPr marL="342900" indent="-342900">
              <a:lnSpc>
                <a:spcPct val="90000"/>
              </a:lnSpc>
              <a:buFont typeface="Wingdings" charset="2"/>
              <a:buChar char="v"/>
            </a:pPr>
            <a:endParaRPr lang="en-US" sz="2000" dirty="0">
              <a:latin typeface="Times New Roman"/>
              <a:cs typeface="Times New Roman"/>
            </a:endParaRPr>
          </a:p>
          <a:p>
            <a:pPr marL="285750" indent="-285750">
              <a:buFont typeface="Wingdings" charset="2"/>
              <a:buChar char="v"/>
            </a:pPr>
            <a:r>
              <a:rPr lang="en-US" sz="2000" dirty="0">
                <a:latin typeface="Times New Roman"/>
                <a:cs typeface="Times New Roman"/>
              </a:rPr>
              <a:t>The Portuguese, first, explored </a:t>
            </a:r>
          </a:p>
          <a:p>
            <a:r>
              <a:rPr lang="en-US" sz="2000" dirty="0">
                <a:latin typeface="Times New Roman"/>
                <a:cs typeface="Times New Roman"/>
              </a:rPr>
              <a:t>the west coast of Africa and established </a:t>
            </a:r>
          </a:p>
          <a:p>
            <a:r>
              <a:rPr lang="en-US" sz="2000" dirty="0">
                <a:latin typeface="Times New Roman"/>
                <a:cs typeface="Times New Roman"/>
              </a:rPr>
              <a:t>trade in gold and slaves. </a:t>
            </a:r>
          </a:p>
          <a:p>
            <a:endParaRPr lang="en-US" dirty="0">
              <a:solidFill>
                <a:srgbClr val="462300"/>
              </a:solidFill>
              <a:effectLst>
                <a:outerShdw blurRad="38100" dist="38100" dir="2700000" algn="tl">
                  <a:srgbClr val="000000"/>
                </a:outerShdw>
              </a:effectLst>
              <a:latin typeface="Times New Roman"/>
              <a:cs typeface="Times New Roman"/>
            </a:endParaRPr>
          </a:p>
          <a:p>
            <a:endParaRPr lang="en-US" dirty="0">
              <a:solidFill>
                <a:srgbClr val="462300"/>
              </a:solidFill>
              <a:effectLst>
                <a:outerShdw blurRad="38100" dist="38100" dir="2700000" algn="tl">
                  <a:srgbClr val="000000"/>
                </a:outerShdw>
              </a:effectLst>
              <a:latin typeface="Times New Roman"/>
              <a:cs typeface="Times New Roman"/>
            </a:endParaRPr>
          </a:p>
          <a:p>
            <a:endParaRPr lang="en-US" dirty="0" smtClean="0">
              <a:latin typeface="Times New Roman"/>
              <a:cs typeface="Times New Roman"/>
            </a:endParaRPr>
          </a:p>
        </p:txBody>
      </p:sp>
      <p:sp>
        <p:nvSpPr>
          <p:cNvPr id="3" name="TextBox 2"/>
          <p:cNvSpPr txBox="1"/>
          <p:nvPr/>
        </p:nvSpPr>
        <p:spPr>
          <a:xfrm>
            <a:off x="2843809" y="692696"/>
            <a:ext cx="3435316" cy="461665"/>
          </a:xfrm>
          <a:prstGeom prst="rect">
            <a:avLst/>
          </a:prstGeom>
          <a:noFill/>
        </p:spPr>
        <p:txBody>
          <a:bodyPr wrap="square" rtlCol="0">
            <a:spAutoFit/>
          </a:bodyPr>
          <a:lstStyle/>
          <a:p>
            <a:pPr algn="ctr"/>
            <a:r>
              <a:rPr lang="en-US" sz="2400" b="1" dirty="0" smtClean="0">
                <a:latin typeface="Times New Roman"/>
                <a:cs typeface="Times New Roman"/>
              </a:rPr>
              <a:t>Portugal</a:t>
            </a:r>
            <a:endParaRPr lang="en-US" sz="2400" b="1" dirty="0">
              <a:latin typeface="Times New Roman"/>
              <a:cs typeface="Times New Roman"/>
            </a:endParaRPr>
          </a:p>
        </p:txBody>
      </p:sp>
      <p:sp>
        <p:nvSpPr>
          <p:cNvPr id="4" name="TextBox 3"/>
          <p:cNvSpPr txBox="1"/>
          <p:nvPr/>
        </p:nvSpPr>
        <p:spPr>
          <a:xfrm>
            <a:off x="2235200" y="4233333"/>
            <a:ext cx="184666" cy="369332"/>
          </a:xfrm>
          <a:prstGeom prst="rect">
            <a:avLst/>
          </a:prstGeom>
          <a:noFill/>
        </p:spPr>
        <p:txBody>
          <a:bodyPr wrap="none" rtlCol="0">
            <a:spAutoFit/>
          </a:bodyPr>
          <a:lstStyle/>
          <a:p>
            <a:endParaRPr lang="en-US" dirty="0"/>
          </a:p>
        </p:txBody>
      </p:sp>
      <p:pic>
        <p:nvPicPr>
          <p:cNvPr id="6" name="Picture 9" descr="history-of-portugal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636912"/>
            <a:ext cx="2964755" cy="2986459"/>
          </a:xfrm>
          <a:prstGeom prst="rect">
            <a:avLst/>
          </a:prstGeom>
          <a:noFill/>
          <a:ln w="635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2955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251520" y="1556792"/>
            <a:ext cx="9108504" cy="5016758"/>
          </a:xfrm>
          <a:prstGeom prst="rect">
            <a:avLst/>
          </a:prstGeom>
        </p:spPr>
        <p:txBody>
          <a:bodyPr wrap="square">
            <a:spAutoFit/>
          </a:bodyPr>
          <a:lstStyle/>
          <a:p>
            <a:pPr marL="342900" indent="-342900">
              <a:buFont typeface="Wingdings" charset="2"/>
              <a:buChar char="v"/>
            </a:pPr>
            <a:r>
              <a:rPr lang="en-US" sz="2000" dirty="0">
                <a:latin typeface="Times New Roman"/>
                <a:cs typeface="Times New Roman"/>
              </a:rPr>
              <a:t>1497, </a:t>
            </a:r>
            <a:r>
              <a:rPr lang="en-US" sz="2000" b="1" dirty="0">
                <a:latin typeface="Times New Roman"/>
                <a:cs typeface="Times New Roman"/>
              </a:rPr>
              <a:t>Vasco da Gama </a:t>
            </a:r>
            <a:r>
              <a:rPr lang="en-US" sz="2000" dirty="0">
                <a:latin typeface="Times New Roman"/>
                <a:cs typeface="Times New Roman"/>
              </a:rPr>
              <a:t>sailed around the Cape of </a:t>
            </a:r>
          </a:p>
          <a:p>
            <a:r>
              <a:rPr lang="en-US" sz="2000" dirty="0">
                <a:latin typeface="Times New Roman"/>
                <a:cs typeface="Times New Roman"/>
              </a:rPr>
              <a:t>Good Hope at the southern tip of Africa and </a:t>
            </a:r>
          </a:p>
          <a:p>
            <a:r>
              <a:rPr lang="en-US" sz="2000" dirty="0">
                <a:latin typeface="Times New Roman"/>
                <a:cs typeface="Times New Roman"/>
              </a:rPr>
              <a:t>Continued to India. He and his crew were the </a:t>
            </a:r>
          </a:p>
          <a:p>
            <a:r>
              <a:rPr lang="en-US" sz="2000" dirty="0">
                <a:latin typeface="Times New Roman"/>
                <a:cs typeface="Times New Roman"/>
              </a:rPr>
              <a:t>first Europeans to reach India by sea. </a:t>
            </a:r>
          </a:p>
          <a:p>
            <a:endParaRPr lang="en-US" sz="2000" dirty="0">
              <a:latin typeface="Times New Roman"/>
              <a:cs typeface="Times New Roman"/>
            </a:endParaRPr>
          </a:p>
          <a:p>
            <a:pPr marL="342900" indent="-342900">
              <a:buFont typeface="Wingdings" charset="2"/>
              <a:buChar char="v"/>
            </a:pPr>
            <a:r>
              <a:rPr lang="en-US" sz="2000" dirty="0">
                <a:latin typeface="Times New Roman"/>
                <a:cs typeface="Times New Roman"/>
              </a:rPr>
              <a:t>Then the Portuguese established settlements</a:t>
            </a:r>
          </a:p>
          <a:p>
            <a:r>
              <a:rPr lang="en-US" sz="2000" dirty="0">
                <a:latin typeface="Times New Roman"/>
                <a:cs typeface="Times New Roman"/>
              </a:rPr>
              <a:t>in Brazil in South America. </a:t>
            </a:r>
          </a:p>
          <a:p>
            <a:endParaRPr lang="en-US" sz="2000" dirty="0">
              <a:latin typeface="Times New Roman"/>
              <a:cs typeface="Times New Roman"/>
            </a:endParaRPr>
          </a:p>
          <a:p>
            <a:pPr marL="342900" indent="-342900">
              <a:buFont typeface="Wingdings" charset="2"/>
              <a:buChar char="v"/>
            </a:pPr>
            <a:r>
              <a:rPr lang="en-US" sz="2000" dirty="0">
                <a:latin typeface="Times New Roman"/>
                <a:cs typeface="Times New Roman"/>
              </a:rPr>
              <a:t>Brazil provided Portugal gold and sugar.</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a:latin typeface="Times New Roman"/>
                <a:cs typeface="Times New Roman"/>
              </a:rPr>
              <a:t>Portugal was more interested in trade</a:t>
            </a:r>
          </a:p>
          <a:p>
            <a:r>
              <a:rPr lang="en-US" sz="2000" dirty="0">
                <a:latin typeface="Times New Roman"/>
                <a:cs typeface="Times New Roman"/>
              </a:rPr>
              <a:t>than in taking over a land and its people. By the 1600s, Portugal </a:t>
            </a:r>
          </a:p>
          <a:p>
            <a:r>
              <a:rPr lang="en-US" sz="2000" dirty="0">
                <a:latin typeface="Times New Roman"/>
                <a:cs typeface="Times New Roman"/>
              </a:rPr>
              <a:t>had established trading posts in important coastal areas of Africa</a:t>
            </a:r>
          </a:p>
          <a:p>
            <a:r>
              <a:rPr lang="en-US" sz="2000" dirty="0">
                <a:latin typeface="Times New Roman"/>
                <a:cs typeface="Times New Roman"/>
              </a:rPr>
              <a:t>and Asia.. </a:t>
            </a:r>
          </a:p>
          <a:p>
            <a:endParaRPr lang="en-US" sz="2000" dirty="0">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843809" y="692696"/>
            <a:ext cx="3435316" cy="461665"/>
          </a:xfrm>
          <a:prstGeom prst="rect">
            <a:avLst/>
          </a:prstGeom>
          <a:noFill/>
        </p:spPr>
        <p:txBody>
          <a:bodyPr wrap="square" rtlCol="0">
            <a:spAutoFit/>
          </a:bodyPr>
          <a:lstStyle/>
          <a:p>
            <a:pPr algn="ctr"/>
            <a:r>
              <a:rPr lang="en-US" sz="2400" b="1" dirty="0" smtClean="0">
                <a:latin typeface="Times New Roman"/>
                <a:cs typeface="Times New Roman"/>
              </a:rPr>
              <a:t>Portugal</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pic>
        <p:nvPicPr>
          <p:cNvPr id="7" name="Picture 7" descr="vasco-da-gam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045" y="1340768"/>
            <a:ext cx="2707222" cy="3384376"/>
          </a:xfrm>
          <a:prstGeom prst="rect">
            <a:avLst/>
          </a:prstGeom>
          <a:noFill/>
          <a:ln w="635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7756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The Spanish Empire</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6" name="TextBox 5"/>
          <p:cNvSpPr txBox="1"/>
          <p:nvPr/>
        </p:nvSpPr>
        <p:spPr>
          <a:xfrm>
            <a:off x="251520" y="1556792"/>
            <a:ext cx="5760640" cy="4683333"/>
          </a:xfrm>
          <a:prstGeom prst="rect">
            <a:avLst/>
          </a:prstGeom>
          <a:noFill/>
        </p:spPr>
        <p:txBody>
          <a:bodyPr wrap="square" rtlCol="0">
            <a:spAutoFit/>
          </a:bodyPr>
          <a:lstStyle/>
          <a:p>
            <a:pPr>
              <a:lnSpc>
                <a:spcPct val="150000"/>
              </a:lnSpc>
              <a:buFont typeface="Wingdings" charset="2"/>
              <a:buChar char="v"/>
            </a:pPr>
            <a:r>
              <a:rPr lang="en-US" sz="2000" dirty="0">
                <a:latin typeface="Times New Roman"/>
                <a:cs typeface="Times New Roman"/>
              </a:rPr>
              <a:t>Spain</a:t>
            </a:r>
            <a:r>
              <a:rPr lang="ja-JP" altLang="en-US" sz="2000" dirty="0">
                <a:latin typeface="Times New Roman"/>
                <a:cs typeface="Times New Roman"/>
              </a:rPr>
              <a:t>’</a:t>
            </a:r>
            <a:r>
              <a:rPr lang="en-US" sz="2000" dirty="0">
                <a:latin typeface="Times New Roman"/>
                <a:cs typeface="Times New Roman"/>
              </a:rPr>
              <a:t>s exploration and colonization were led by the Italian explorer Christopher Columbus. in 1492, Columbus reached the Caribbean Islands. His aim was to find a new route to Asia</a:t>
            </a:r>
            <a:r>
              <a:rPr lang="en-US" sz="2000" dirty="0" smtClean="0">
                <a:latin typeface="Times New Roman"/>
                <a:cs typeface="Times New Roman"/>
              </a:rPr>
              <a:t>.</a:t>
            </a:r>
          </a:p>
          <a:p>
            <a:pPr>
              <a:lnSpc>
                <a:spcPct val="150000"/>
              </a:lnSpc>
              <a:buFont typeface="Wingdings" charset="2"/>
              <a:buChar char="v"/>
            </a:pPr>
            <a:endParaRPr lang="en-US" sz="2000" dirty="0">
              <a:latin typeface="Times New Roman"/>
              <a:cs typeface="Times New Roman"/>
            </a:endParaRPr>
          </a:p>
          <a:p>
            <a:pPr>
              <a:lnSpc>
                <a:spcPct val="150000"/>
              </a:lnSpc>
              <a:buFont typeface="Wingdings" charset="2"/>
              <a:buChar char="v"/>
            </a:pPr>
            <a:r>
              <a:rPr lang="en-US" sz="2000" dirty="0">
                <a:latin typeface="Times New Roman"/>
                <a:cs typeface="Times New Roman"/>
              </a:rPr>
              <a:t>Accidentally found America while looking for a westward route to Asia</a:t>
            </a:r>
          </a:p>
          <a:p>
            <a:pPr marL="342900" indent="-342900">
              <a:lnSpc>
                <a:spcPct val="150000"/>
              </a:lnSpc>
              <a:buFont typeface="Wingdings" charset="2"/>
              <a:buChar char="v"/>
            </a:pPr>
            <a:endParaRPr lang="en-US" sz="2000" dirty="0" smtClean="0">
              <a:latin typeface="Times New Roman"/>
              <a:cs typeface="Times New Roman"/>
            </a:endParaRPr>
          </a:p>
          <a:p>
            <a:pPr marL="342900" indent="-342900">
              <a:lnSpc>
                <a:spcPct val="150000"/>
              </a:lnSpc>
              <a:buFont typeface="Wingdings" charset="2"/>
              <a:buChar char="v"/>
            </a:pPr>
            <a:r>
              <a:rPr lang="en-US" sz="2000" dirty="0" smtClean="0">
                <a:latin typeface="Times New Roman"/>
                <a:cs typeface="Times New Roman"/>
              </a:rPr>
              <a:t>His </a:t>
            </a:r>
            <a:r>
              <a:rPr lang="en-US" sz="2000" dirty="0">
                <a:latin typeface="Times New Roman"/>
                <a:cs typeface="Times New Roman"/>
              </a:rPr>
              <a:t>voyages considered a turning point in history</a:t>
            </a:r>
          </a:p>
          <a:p>
            <a:pPr>
              <a:lnSpc>
                <a:spcPct val="150000"/>
              </a:lnSpc>
            </a:pPr>
            <a:endParaRPr lang="en-US" sz="2000" dirty="0">
              <a:latin typeface="Times New Roman"/>
              <a:cs typeface="Times New Roman"/>
            </a:endParaRPr>
          </a:p>
        </p:txBody>
      </p:sp>
      <p:pic>
        <p:nvPicPr>
          <p:cNvPr id="7" name="Picture 9" descr="chriscolumb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556792"/>
            <a:ext cx="2666032" cy="3510136"/>
          </a:xfrm>
          <a:prstGeom prst="rect">
            <a:avLst/>
          </a:prstGeom>
          <a:noFill/>
          <a:ln w="635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5354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The Spanish Empire</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5112568" cy="4683333"/>
          </a:xfrm>
          <a:prstGeom prst="rect">
            <a:avLst/>
          </a:prstGeom>
          <a:noFill/>
        </p:spPr>
        <p:txBody>
          <a:bodyPr wrap="square" rtlCol="0">
            <a:spAutoFit/>
          </a:bodyPr>
          <a:lstStyle/>
          <a:p>
            <a:pPr>
              <a:lnSpc>
                <a:spcPct val="150000"/>
              </a:lnSpc>
              <a:buFont typeface="Wingdings" charset="2"/>
              <a:buChar char="v"/>
            </a:pPr>
            <a:r>
              <a:rPr lang="en-US" sz="2000" dirty="0">
                <a:latin typeface="Times New Roman"/>
                <a:cs typeface="Times New Roman"/>
              </a:rPr>
              <a:t>In 1510, Spain financed the voyage of Portuguese explorer Ferdinand Magellan, who headed south and west, rounding the tip of South America and finally reaching the Philippine Islands after 18 months at sea. </a:t>
            </a:r>
          </a:p>
          <a:p>
            <a:pPr>
              <a:lnSpc>
                <a:spcPct val="150000"/>
              </a:lnSpc>
            </a:pPr>
            <a:endParaRPr lang="en-US" sz="2000" dirty="0">
              <a:latin typeface="Times New Roman"/>
              <a:cs typeface="Times New Roman"/>
            </a:endParaRPr>
          </a:p>
          <a:p>
            <a:pPr>
              <a:lnSpc>
                <a:spcPct val="150000"/>
              </a:lnSpc>
              <a:buFont typeface="Wingdings" charset="2"/>
              <a:buChar char="v"/>
            </a:pPr>
            <a:r>
              <a:rPr lang="en-US" sz="2000" dirty="0">
                <a:latin typeface="Times New Roman"/>
                <a:cs typeface="Times New Roman"/>
              </a:rPr>
              <a:t>Magellan died there, but his crew returned home after circumnavigating the entire world and proving that the earth was round!</a:t>
            </a:r>
          </a:p>
          <a:p>
            <a:pPr>
              <a:lnSpc>
                <a:spcPct val="150000"/>
              </a:lnSpc>
            </a:pPr>
            <a:endParaRPr lang="en-US" sz="2000" dirty="0">
              <a:latin typeface="Times New Roman"/>
              <a:cs typeface="Times New Roman"/>
            </a:endParaRPr>
          </a:p>
        </p:txBody>
      </p:sp>
      <p:pic>
        <p:nvPicPr>
          <p:cNvPr id="10" name="Picture 12" descr="magel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772816"/>
            <a:ext cx="3607525" cy="3024336"/>
          </a:xfrm>
          <a:prstGeom prst="rect">
            <a:avLst/>
          </a:prstGeom>
          <a:noFill/>
          <a:ln w="635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75460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The Spanish Empire</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5144998"/>
          </a:xfrm>
          <a:prstGeom prst="rect">
            <a:avLst/>
          </a:prstGeom>
          <a:noFill/>
        </p:spPr>
        <p:txBody>
          <a:bodyPr wrap="square" rtlCol="0">
            <a:spAutoFit/>
          </a:bodyPr>
          <a:lstStyle/>
          <a:p>
            <a:pPr>
              <a:lnSpc>
                <a:spcPct val="150000"/>
              </a:lnSpc>
              <a:buFont typeface="Wingdings" charset="2"/>
              <a:buChar char="v"/>
            </a:pPr>
            <a:r>
              <a:rPr lang="en-US" sz="2000" dirty="0">
                <a:latin typeface="Times New Roman"/>
                <a:cs typeface="Times New Roman"/>
              </a:rPr>
              <a:t>Spanish explorers soon conquered the powerful Inca and Aztec empires in what is now Peru and Mexico. They established colonies </a:t>
            </a:r>
            <a:r>
              <a:rPr lang="en-US" sz="2000" dirty="0" smtClean="0">
                <a:latin typeface="Times New Roman"/>
                <a:cs typeface="Times New Roman"/>
              </a:rPr>
              <a:t>that destroyed the native’s civilization and its population. The </a:t>
            </a:r>
            <a:r>
              <a:rPr lang="en-US" sz="2000" dirty="0">
                <a:latin typeface="Times New Roman"/>
                <a:cs typeface="Times New Roman"/>
              </a:rPr>
              <a:t>Spanish </a:t>
            </a:r>
            <a:r>
              <a:rPr lang="en-US" sz="2000" dirty="0" smtClean="0">
                <a:latin typeface="Times New Roman"/>
                <a:cs typeface="Times New Roman"/>
              </a:rPr>
              <a:t>empire </a:t>
            </a:r>
            <a:r>
              <a:rPr lang="en-US" sz="2000" dirty="0">
                <a:latin typeface="Times New Roman"/>
                <a:cs typeface="Times New Roman"/>
              </a:rPr>
              <a:t>eventually became the </a:t>
            </a:r>
            <a:r>
              <a:rPr lang="en-US" sz="2000" dirty="0" smtClean="0">
                <a:latin typeface="Times New Roman"/>
                <a:cs typeface="Times New Roman"/>
              </a:rPr>
              <a:t>largest </a:t>
            </a:r>
            <a:r>
              <a:rPr lang="en-US" sz="2000" dirty="0">
                <a:latin typeface="Times New Roman"/>
                <a:cs typeface="Times New Roman"/>
              </a:rPr>
              <a:t>and strongest of the colonial empires. </a:t>
            </a:r>
            <a:endParaRPr lang="en-US" sz="2000" dirty="0" smtClean="0">
              <a:latin typeface="Times New Roman"/>
              <a:cs typeface="Times New Roman"/>
            </a:endParaRPr>
          </a:p>
          <a:p>
            <a:pPr>
              <a:lnSpc>
                <a:spcPct val="150000"/>
              </a:lnSpc>
              <a:buFont typeface="Wingdings" charset="2"/>
              <a:buChar char="v"/>
            </a:pPr>
            <a:endParaRPr lang="en-US" sz="2000" dirty="0">
              <a:latin typeface="Times New Roman"/>
              <a:cs typeface="Times New Roman"/>
            </a:endParaRPr>
          </a:p>
          <a:p>
            <a:pPr>
              <a:lnSpc>
                <a:spcPct val="150000"/>
              </a:lnSpc>
              <a:buFont typeface="Wingdings" charset="2"/>
              <a:buChar char="v"/>
            </a:pPr>
            <a:r>
              <a:rPr lang="en-US" sz="2000" dirty="0">
                <a:latin typeface="Times New Roman"/>
                <a:cs typeface="Times New Roman"/>
              </a:rPr>
              <a:t>The </a:t>
            </a:r>
            <a:r>
              <a:rPr lang="en-US" sz="2000" dirty="0" smtClean="0">
                <a:latin typeface="Times New Roman"/>
                <a:cs typeface="Times New Roman"/>
              </a:rPr>
              <a:t>Spaniards used the gold </a:t>
            </a:r>
            <a:r>
              <a:rPr lang="en-US" sz="2000" dirty="0">
                <a:latin typeface="Times New Roman"/>
                <a:cs typeface="Times New Roman"/>
              </a:rPr>
              <a:t>and silver </a:t>
            </a:r>
            <a:r>
              <a:rPr lang="en-US" sz="2000" dirty="0" smtClean="0">
                <a:latin typeface="Times New Roman"/>
                <a:cs typeface="Times New Roman"/>
              </a:rPr>
              <a:t>of the Americas to </a:t>
            </a:r>
            <a:r>
              <a:rPr lang="en-US" sz="2000" dirty="0">
                <a:latin typeface="Times New Roman"/>
                <a:cs typeface="Times New Roman"/>
              </a:rPr>
              <a:t>finance military wars and </a:t>
            </a:r>
            <a:r>
              <a:rPr lang="en-US" sz="2000" dirty="0" smtClean="0">
                <a:latin typeface="Times New Roman"/>
                <a:cs typeface="Times New Roman"/>
              </a:rPr>
              <a:t>to take over Asian trades in spices</a:t>
            </a:r>
            <a:r>
              <a:rPr lang="en-US" sz="2000" dirty="0">
                <a:latin typeface="Times New Roman"/>
                <a:cs typeface="Times New Roman"/>
              </a:rPr>
              <a:t>, silk and cloth</a:t>
            </a:r>
            <a:r>
              <a:rPr lang="en-US" sz="2000" dirty="0" smtClean="0">
                <a:latin typeface="Times New Roman"/>
                <a:cs typeface="Times New Roman"/>
              </a:rPr>
              <a:t>.</a:t>
            </a:r>
          </a:p>
          <a:p>
            <a:pPr>
              <a:lnSpc>
                <a:spcPct val="150000"/>
              </a:lnSpc>
              <a:buFont typeface="Wingdings" charset="2"/>
              <a:buChar char="v"/>
            </a:pPr>
            <a:endParaRPr lang="en-US" sz="2000" dirty="0">
              <a:latin typeface="Times New Roman"/>
              <a:cs typeface="Times New Roman"/>
            </a:endParaRPr>
          </a:p>
          <a:p>
            <a:pPr>
              <a:lnSpc>
                <a:spcPct val="150000"/>
              </a:lnSpc>
              <a:buFont typeface="Wingdings" charset="2"/>
              <a:buChar char="v"/>
            </a:pPr>
            <a:r>
              <a:rPr lang="en-US" sz="2000" dirty="0" smtClean="0">
                <a:latin typeface="Times New Roman"/>
                <a:cs typeface="Times New Roman"/>
              </a:rPr>
              <a:t> </a:t>
            </a:r>
            <a:r>
              <a:rPr lang="en-US" sz="2000" dirty="0">
                <a:latin typeface="Times New Roman"/>
                <a:cs typeface="Times New Roman"/>
              </a:rPr>
              <a:t>Spreading the Catholic religion was </a:t>
            </a:r>
            <a:r>
              <a:rPr lang="en-US" sz="2000" dirty="0" smtClean="0">
                <a:latin typeface="Times New Roman"/>
                <a:cs typeface="Times New Roman"/>
              </a:rPr>
              <a:t>also an </a:t>
            </a:r>
            <a:r>
              <a:rPr lang="en-US" sz="2000" dirty="0">
                <a:latin typeface="Times New Roman"/>
                <a:cs typeface="Times New Roman"/>
              </a:rPr>
              <a:t>important part of the Spanish colonization.</a:t>
            </a:r>
          </a:p>
          <a:p>
            <a:pPr>
              <a:lnSpc>
                <a:spcPct val="150000"/>
              </a:lnSpc>
            </a:pPr>
            <a:endParaRPr lang="en-US" sz="2000" dirty="0">
              <a:latin typeface="Times New Roman"/>
              <a:cs typeface="Times New Roman"/>
            </a:endParaRPr>
          </a:p>
        </p:txBody>
      </p:sp>
    </p:spTree>
    <p:extLst>
      <p:ext uri="{BB962C8B-B14F-4D97-AF65-F5344CB8AC3E}">
        <p14:creationId xmlns:p14="http://schemas.microsoft.com/office/powerpoint/2010/main" val="26489753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The English Empire</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2375009"/>
          </a:xfrm>
          <a:prstGeom prst="rect">
            <a:avLst/>
          </a:prstGeom>
          <a:noFill/>
        </p:spPr>
        <p:txBody>
          <a:bodyPr wrap="square" rtlCol="0">
            <a:spAutoFit/>
          </a:bodyPr>
          <a:lstStyle/>
          <a:p>
            <a:pPr>
              <a:lnSpc>
                <a:spcPct val="150000"/>
              </a:lnSpc>
              <a:buFont typeface="Wingdings" charset="2"/>
              <a:buChar char="v"/>
            </a:pPr>
            <a:r>
              <a:rPr lang="en-US" sz="2000" dirty="0" smtClean="0">
                <a:latin typeface="Times New Roman"/>
                <a:cs typeface="Times New Roman"/>
              </a:rPr>
              <a:t>England started by conquering Ireland in the 1500s.</a:t>
            </a:r>
          </a:p>
          <a:p>
            <a:pPr>
              <a:lnSpc>
                <a:spcPct val="150000"/>
              </a:lnSpc>
              <a:buFont typeface="Wingdings" charset="2"/>
              <a:buChar char="v"/>
            </a:pPr>
            <a:r>
              <a:rPr lang="en-US" sz="2000" dirty="0" smtClean="0">
                <a:latin typeface="Times New Roman"/>
                <a:cs typeface="Times New Roman"/>
              </a:rPr>
              <a:t>In </a:t>
            </a:r>
            <a:r>
              <a:rPr lang="en-US" sz="2000" dirty="0">
                <a:latin typeface="Times New Roman"/>
                <a:cs typeface="Times New Roman"/>
              </a:rPr>
              <a:t>the 1600s and 1700s, </a:t>
            </a:r>
            <a:r>
              <a:rPr lang="en-US" sz="2000" dirty="0" smtClean="0">
                <a:latin typeface="Times New Roman"/>
                <a:cs typeface="Times New Roman"/>
              </a:rPr>
              <a:t>the English </a:t>
            </a:r>
            <a:r>
              <a:rPr lang="en-US" sz="2000" dirty="0">
                <a:latin typeface="Times New Roman"/>
                <a:cs typeface="Times New Roman"/>
              </a:rPr>
              <a:t>established tobacco plantations in the Caribbean Island and colonies along the Atlantic coast of North America. </a:t>
            </a:r>
          </a:p>
          <a:p>
            <a:pPr>
              <a:lnSpc>
                <a:spcPct val="150000"/>
              </a:lnSpc>
              <a:buFont typeface="Wingdings" charset="2"/>
              <a:buChar char="v"/>
            </a:pPr>
            <a:r>
              <a:rPr lang="en-US" sz="2000" dirty="0" smtClean="0">
                <a:latin typeface="Times New Roman"/>
                <a:cs typeface="Times New Roman"/>
              </a:rPr>
              <a:t>The colonists were a mix of religious puritans and pirates and mercenaries. </a:t>
            </a:r>
            <a:endParaRPr lang="en-US" sz="2000" dirty="0">
              <a:latin typeface="Times New Roman"/>
              <a:cs typeface="Times New Roman"/>
            </a:endParaRPr>
          </a:p>
          <a:p>
            <a:pPr>
              <a:lnSpc>
                <a:spcPct val="150000"/>
              </a:lnSpc>
            </a:pPr>
            <a:endParaRPr lang="en-US" sz="2000" dirty="0">
              <a:latin typeface="Times New Roman"/>
              <a:cs typeface="Times New Roman"/>
            </a:endParaRPr>
          </a:p>
        </p:txBody>
      </p:sp>
      <p:pic>
        <p:nvPicPr>
          <p:cNvPr id="7" name="Picture 7" descr="tobacco plan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3717032"/>
            <a:ext cx="6120680" cy="2088232"/>
          </a:xfrm>
          <a:prstGeom prst="rect">
            <a:avLst/>
          </a:prstGeom>
          <a:noFill/>
          <a:ln w="635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24827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The English Empire</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3760004"/>
          </a:xfrm>
          <a:prstGeom prst="rect">
            <a:avLst/>
          </a:prstGeom>
          <a:noFill/>
        </p:spPr>
        <p:txBody>
          <a:bodyPr wrap="square" rtlCol="0">
            <a:spAutoFit/>
          </a:bodyPr>
          <a:lstStyle/>
          <a:p>
            <a:pPr>
              <a:lnSpc>
                <a:spcPct val="150000"/>
              </a:lnSpc>
              <a:buFont typeface="Wingdings" charset="2"/>
              <a:buChar char="v"/>
            </a:pPr>
            <a:r>
              <a:rPr lang="en-US" sz="2000" dirty="0">
                <a:latin typeface="Times New Roman"/>
                <a:cs typeface="Times New Roman"/>
              </a:rPr>
              <a:t>In 1600, England chartered the East India Company to trade in the </a:t>
            </a:r>
            <a:r>
              <a:rPr lang="en-US" sz="2000" dirty="0" smtClean="0">
                <a:latin typeface="Times New Roman"/>
                <a:cs typeface="Times New Roman"/>
              </a:rPr>
              <a:t>East </a:t>
            </a:r>
            <a:r>
              <a:rPr lang="en-US" sz="2000" dirty="0">
                <a:latin typeface="Times New Roman"/>
                <a:cs typeface="Times New Roman"/>
              </a:rPr>
              <a:t>Indies (India and Southeast Asia) and soon established a colonial presence in India. India eventually came under British rule in 1858</a:t>
            </a:r>
            <a:r>
              <a:rPr lang="en-US" sz="2000" dirty="0" smtClean="0">
                <a:latin typeface="Times New Roman"/>
                <a:cs typeface="Times New Roman"/>
              </a:rPr>
              <a:t>.</a:t>
            </a:r>
          </a:p>
          <a:p>
            <a:pPr>
              <a:lnSpc>
                <a:spcPct val="150000"/>
              </a:lnSpc>
              <a:buFont typeface="Wingdings" charset="2"/>
              <a:buChar char="v"/>
            </a:pPr>
            <a:endParaRPr lang="en-US" sz="2000" dirty="0">
              <a:latin typeface="Times New Roman"/>
              <a:cs typeface="Times New Roman"/>
            </a:endParaRPr>
          </a:p>
          <a:p>
            <a:pPr>
              <a:lnSpc>
                <a:spcPct val="150000"/>
              </a:lnSpc>
              <a:buFont typeface="Wingdings" charset="2"/>
              <a:buChar char="v"/>
            </a:pPr>
            <a:r>
              <a:rPr lang="en-US" sz="2000" dirty="0">
                <a:latin typeface="Times New Roman"/>
                <a:cs typeface="Times New Roman"/>
              </a:rPr>
              <a:t>England first explored Australia in the late 1600s and established a strong colonial presence there in the late 1700s after the American colonies became independent.</a:t>
            </a:r>
          </a:p>
          <a:p>
            <a:pPr>
              <a:lnSpc>
                <a:spcPct val="150000"/>
              </a:lnSpc>
              <a:buFont typeface="Wingdings" charset="2"/>
              <a:buChar char="v"/>
            </a:pPr>
            <a:endParaRPr lang="en-US" sz="2000" dirty="0">
              <a:latin typeface="Times New Roman"/>
              <a:cs typeface="Times New Roman"/>
            </a:endParaRPr>
          </a:p>
        </p:txBody>
      </p:sp>
    </p:spTree>
    <p:extLst>
      <p:ext uri="{BB962C8B-B14F-4D97-AF65-F5344CB8AC3E}">
        <p14:creationId xmlns:p14="http://schemas.microsoft.com/office/powerpoint/2010/main" val="405380781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The French</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1913344"/>
          </a:xfrm>
          <a:prstGeom prst="rect">
            <a:avLst/>
          </a:prstGeom>
          <a:noFill/>
        </p:spPr>
        <p:txBody>
          <a:bodyPr wrap="square" rtlCol="0">
            <a:spAutoFit/>
          </a:bodyPr>
          <a:lstStyle/>
          <a:p>
            <a:pPr indent="-342900">
              <a:lnSpc>
                <a:spcPct val="150000"/>
              </a:lnSpc>
              <a:buFont typeface="Wingdings" charset="2"/>
              <a:buChar char="v"/>
            </a:pPr>
            <a:r>
              <a:rPr lang="en-US" sz="2000" dirty="0">
                <a:latin typeface="Times New Roman"/>
                <a:cs typeface="Times New Roman"/>
              </a:rPr>
              <a:t>The French settled in North America once French explorer Samuel de Champlain founded the colony of Quebec as a trading post in 1608. Then they moved  down the Mississippi River and </a:t>
            </a:r>
            <a:r>
              <a:rPr lang="en-US" sz="2000" dirty="0" smtClean="0">
                <a:latin typeface="Times New Roman"/>
                <a:cs typeface="Times New Roman"/>
              </a:rPr>
              <a:t>claimed </a:t>
            </a:r>
            <a:r>
              <a:rPr lang="en-US" sz="2000" dirty="0">
                <a:latin typeface="Times New Roman"/>
                <a:cs typeface="Times New Roman"/>
              </a:rPr>
              <a:t>the central part </a:t>
            </a:r>
            <a:r>
              <a:rPr lang="en-US" sz="2000" dirty="0" smtClean="0">
                <a:latin typeface="Times New Roman"/>
                <a:cs typeface="Times New Roman"/>
              </a:rPr>
              <a:t>of </a:t>
            </a:r>
            <a:r>
              <a:rPr lang="en-US" sz="2000" dirty="0">
                <a:latin typeface="Times New Roman"/>
                <a:cs typeface="Times New Roman"/>
              </a:rPr>
              <a:t>what is now the United States</a:t>
            </a:r>
            <a:r>
              <a:rPr lang="en-US" sz="2000" dirty="0" smtClean="0">
                <a:latin typeface="Times New Roman"/>
                <a:cs typeface="Times New Roman"/>
              </a:rPr>
              <a:t>.</a:t>
            </a:r>
            <a:endParaRPr lang="en-US" sz="2000" dirty="0">
              <a:latin typeface="Times New Roman"/>
              <a:cs typeface="Times New Roman"/>
            </a:endParaRPr>
          </a:p>
        </p:txBody>
      </p:sp>
    </p:spTree>
    <p:extLst>
      <p:ext uri="{BB962C8B-B14F-4D97-AF65-F5344CB8AC3E}">
        <p14:creationId xmlns:p14="http://schemas.microsoft.com/office/powerpoint/2010/main" val="28227671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a:latin typeface="Times New Roman"/>
                <a:cs typeface="Times New Roman"/>
              </a:rPr>
              <a:t>Rise of Mercantilism</a:t>
            </a: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4708981"/>
          </a:xfrm>
          <a:prstGeom prst="rect">
            <a:avLst/>
          </a:prstGeom>
          <a:noFill/>
        </p:spPr>
        <p:txBody>
          <a:bodyPr wrap="square" rtlCol="0">
            <a:spAutoFit/>
          </a:bodyPr>
          <a:lstStyle/>
          <a:p>
            <a:pPr marL="342900" indent="-342900">
              <a:buFont typeface="Wingdings" charset="2"/>
              <a:buChar char="v"/>
            </a:pPr>
            <a:r>
              <a:rPr lang="en-US" sz="2000" dirty="0">
                <a:latin typeface="Times New Roman"/>
                <a:cs typeface="Times New Roman"/>
              </a:rPr>
              <a:t>Governments sponsored most early ventures</a:t>
            </a:r>
          </a:p>
          <a:p>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Private </a:t>
            </a:r>
            <a:r>
              <a:rPr lang="en-US" sz="2000" dirty="0">
                <a:latin typeface="Times New Roman"/>
                <a:cs typeface="Times New Roman"/>
              </a:rPr>
              <a:t>sponsorship begins with Joint-Stock Companies</a:t>
            </a:r>
          </a:p>
          <a:p>
            <a:pPr lvl="1"/>
            <a:endParaRPr lang="en-US" sz="2000" dirty="0">
              <a:latin typeface="Times New Roman"/>
              <a:cs typeface="Times New Roman"/>
            </a:endParaRPr>
          </a:p>
          <a:p>
            <a:pPr marL="0" lvl="1">
              <a:buFont typeface="Wingdings" charset="2"/>
              <a:buChar char="v"/>
            </a:pPr>
            <a:r>
              <a:rPr lang="en-US" sz="2000" dirty="0" smtClean="0">
                <a:latin typeface="Times New Roman"/>
                <a:cs typeface="Times New Roman"/>
              </a:rPr>
              <a:t>Money </a:t>
            </a:r>
            <a:r>
              <a:rPr lang="en-US" sz="2000" dirty="0">
                <a:latin typeface="Times New Roman"/>
                <a:cs typeface="Times New Roman"/>
              </a:rPr>
              <a:t>pooled </a:t>
            </a:r>
            <a:r>
              <a:rPr lang="en-US" sz="2000" dirty="0" smtClean="0">
                <a:latin typeface="Times New Roman"/>
                <a:cs typeface="Times New Roman"/>
              </a:rPr>
              <a:t>together = Limited liability</a:t>
            </a:r>
          </a:p>
          <a:p>
            <a:pPr marL="0" lvl="1">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a:latin typeface="Times New Roman"/>
                <a:cs typeface="Times New Roman"/>
              </a:rPr>
              <a:t>World trade shifts from Mediterranean to Atlantic</a:t>
            </a:r>
          </a:p>
          <a:p>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Mercantilism begins:</a:t>
            </a:r>
            <a:endParaRPr lang="en-US" sz="2000" dirty="0">
              <a:latin typeface="Times New Roman"/>
              <a:cs typeface="Times New Roman"/>
            </a:endParaRPr>
          </a:p>
          <a:p>
            <a:pPr marL="800100" lvl="1" indent="-342900">
              <a:buFont typeface="Wingdings" charset="2"/>
              <a:buChar char="§"/>
            </a:pPr>
            <a:r>
              <a:rPr lang="en-US" sz="2000" dirty="0" smtClean="0">
                <a:latin typeface="Times New Roman"/>
                <a:cs typeface="Times New Roman"/>
              </a:rPr>
              <a:t>Nations </a:t>
            </a:r>
            <a:r>
              <a:rPr lang="en-US" sz="2000" dirty="0">
                <a:latin typeface="Times New Roman"/>
                <a:cs typeface="Times New Roman"/>
              </a:rPr>
              <a:t>base wealth </a:t>
            </a:r>
            <a:r>
              <a:rPr lang="en-US" sz="2000" dirty="0" smtClean="0">
                <a:latin typeface="Times New Roman"/>
                <a:cs typeface="Times New Roman"/>
              </a:rPr>
              <a:t>on gold </a:t>
            </a:r>
            <a:r>
              <a:rPr lang="en-US" sz="2000" dirty="0">
                <a:latin typeface="Times New Roman"/>
                <a:cs typeface="Times New Roman"/>
              </a:rPr>
              <a:t>and </a:t>
            </a:r>
            <a:r>
              <a:rPr lang="en-US" sz="2000" dirty="0" smtClean="0">
                <a:latin typeface="Times New Roman"/>
                <a:cs typeface="Times New Roman"/>
              </a:rPr>
              <a:t>silver, gained </a:t>
            </a:r>
            <a:r>
              <a:rPr lang="en-US" sz="2000" dirty="0">
                <a:latin typeface="Times New Roman"/>
                <a:cs typeface="Times New Roman"/>
              </a:rPr>
              <a:t>only through mining or </a:t>
            </a:r>
            <a:r>
              <a:rPr lang="en-US" sz="2000" dirty="0" smtClean="0">
                <a:latin typeface="Times New Roman"/>
                <a:cs typeface="Times New Roman"/>
              </a:rPr>
              <a:t>trade.</a:t>
            </a:r>
          </a:p>
          <a:p>
            <a:pPr marL="800100" lvl="1" indent="-342900">
              <a:buFont typeface="Wingdings" charset="2"/>
              <a:buChar char="§"/>
            </a:pPr>
            <a:r>
              <a:rPr lang="en-US" sz="2000" dirty="0" err="1" smtClean="0">
                <a:latin typeface="Times New Roman"/>
                <a:cs typeface="Times New Roman"/>
              </a:rPr>
              <a:t>Gov</a:t>
            </a:r>
            <a:r>
              <a:rPr lang="ja-JP" altLang="en-US" sz="2000" dirty="0" smtClean="0">
                <a:latin typeface="Times New Roman"/>
                <a:cs typeface="Times New Roman"/>
              </a:rPr>
              <a:t>’</a:t>
            </a:r>
            <a:r>
              <a:rPr lang="en-US" sz="2000" dirty="0" err="1" smtClean="0">
                <a:latin typeface="Times New Roman"/>
                <a:cs typeface="Times New Roman"/>
              </a:rPr>
              <a:t>ts</a:t>
            </a:r>
            <a:r>
              <a:rPr lang="en-US" sz="2000" dirty="0" smtClean="0">
                <a:latin typeface="Times New Roman"/>
                <a:cs typeface="Times New Roman"/>
              </a:rPr>
              <a:t> </a:t>
            </a:r>
            <a:r>
              <a:rPr lang="en-US" sz="2000" dirty="0">
                <a:latin typeface="Times New Roman"/>
                <a:cs typeface="Times New Roman"/>
              </a:rPr>
              <a:t>begin forcing colonies to </a:t>
            </a:r>
            <a:r>
              <a:rPr lang="en-US" sz="2000" dirty="0" smtClean="0">
                <a:latin typeface="Times New Roman"/>
                <a:cs typeface="Times New Roman"/>
              </a:rPr>
              <a:t>trade ONLY with </a:t>
            </a:r>
            <a:r>
              <a:rPr lang="en-US" sz="2000" dirty="0">
                <a:latin typeface="Times New Roman"/>
                <a:cs typeface="Times New Roman"/>
              </a:rPr>
              <a:t>parent </a:t>
            </a:r>
            <a:r>
              <a:rPr lang="en-US" sz="2000" dirty="0" smtClean="0">
                <a:latin typeface="Times New Roman"/>
                <a:cs typeface="Times New Roman"/>
              </a:rPr>
              <a:t>country</a:t>
            </a:r>
          </a:p>
          <a:p>
            <a:pPr marL="800100" lvl="1" indent="-342900">
              <a:buFont typeface="Wingdings" charset="2"/>
              <a:buChar char="§"/>
            </a:pPr>
            <a:r>
              <a:rPr lang="en-US" sz="2000" dirty="0" smtClean="0">
                <a:latin typeface="Times New Roman"/>
                <a:cs typeface="Times New Roman"/>
              </a:rPr>
              <a:t>All </a:t>
            </a:r>
            <a:r>
              <a:rPr lang="en-US" sz="2000" dirty="0">
                <a:latin typeface="Times New Roman"/>
                <a:cs typeface="Times New Roman"/>
              </a:rPr>
              <a:t>raw materials go to parent </a:t>
            </a:r>
            <a:r>
              <a:rPr lang="en-US" sz="2000" dirty="0" smtClean="0">
                <a:latin typeface="Times New Roman"/>
                <a:cs typeface="Times New Roman"/>
              </a:rPr>
              <a:t>country, and colonies </a:t>
            </a:r>
            <a:r>
              <a:rPr lang="en-US" sz="2000" dirty="0">
                <a:latin typeface="Times New Roman"/>
                <a:cs typeface="Times New Roman"/>
              </a:rPr>
              <a:t>must buy finished goods from parent </a:t>
            </a:r>
            <a:r>
              <a:rPr lang="en-US" sz="2000" dirty="0" smtClean="0">
                <a:latin typeface="Times New Roman"/>
                <a:cs typeface="Times New Roman"/>
              </a:rPr>
              <a:t>country</a:t>
            </a:r>
          </a:p>
          <a:p>
            <a:pPr marL="800100" lvl="1" indent="-342900">
              <a:buFont typeface="Wingdings" charset="2"/>
              <a:buChar char="§"/>
            </a:pPr>
            <a:r>
              <a:rPr lang="en-US" sz="2000" dirty="0" smtClean="0">
                <a:latin typeface="Times New Roman"/>
                <a:cs typeface="Times New Roman"/>
              </a:rPr>
              <a:t>All </a:t>
            </a:r>
            <a:r>
              <a:rPr lang="en-US" sz="2000" dirty="0">
                <a:latin typeface="Times New Roman"/>
                <a:cs typeface="Times New Roman"/>
              </a:rPr>
              <a:t>wealth then stays with parent country</a:t>
            </a:r>
          </a:p>
        </p:txBody>
      </p:sp>
    </p:spTree>
    <p:extLst>
      <p:ext uri="{BB962C8B-B14F-4D97-AF65-F5344CB8AC3E}">
        <p14:creationId xmlns:p14="http://schemas.microsoft.com/office/powerpoint/2010/main" val="385743546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a:latin typeface="Times New Roman"/>
                <a:cs typeface="Times New Roman"/>
              </a:rPr>
              <a:t>Social Impact</a:t>
            </a: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3785652"/>
          </a:xfrm>
          <a:prstGeom prst="rect">
            <a:avLst/>
          </a:prstGeom>
          <a:noFill/>
        </p:spPr>
        <p:txBody>
          <a:bodyPr wrap="square" rtlCol="0">
            <a:spAutoFit/>
          </a:bodyPr>
          <a:lstStyle/>
          <a:p>
            <a:pPr marL="342900" indent="-342900">
              <a:buFont typeface="Wingdings" charset="2"/>
              <a:buChar char="v"/>
            </a:pPr>
            <a:r>
              <a:rPr lang="en-US" sz="2000" dirty="0">
                <a:latin typeface="Times New Roman"/>
                <a:cs typeface="Times New Roman"/>
              </a:rPr>
              <a:t>Massive population growth in Europe between 1450-1650 (55 mil </a:t>
            </a:r>
            <a:r>
              <a:rPr lang="en-US" sz="2000" dirty="0" smtClean="0">
                <a:latin typeface="Times New Roman"/>
                <a:cs typeface="Times New Roman"/>
              </a:rPr>
              <a:t>to </a:t>
            </a:r>
            <a:r>
              <a:rPr lang="en-US" sz="2000" dirty="0">
                <a:latin typeface="Times New Roman"/>
                <a:cs typeface="Times New Roman"/>
              </a:rPr>
              <a:t>100 mil)</a:t>
            </a:r>
          </a:p>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Columbian </a:t>
            </a:r>
            <a:r>
              <a:rPr lang="en-US" sz="2000" dirty="0">
                <a:latin typeface="Times New Roman"/>
                <a:cs typeface="Times New Roman"/>
              </a:rPr>
              <a:t>Exchange- new crops, animals, diseases exchanged </a:t>
            </a:r>
          </a:p>
          <a:p>
            <a:pPr lvl="1"/>
            <a:r>
              <a:rPr lang="en-US" sz="2000" b="1" dirty="0">
                <a:latin typeface="Times New Roman"/>
                <a:cs typeface="Times New Roman"/>
              </a:rPr>
              <a:t>Items only in Europe/Asia before 1492</a:t>
            </a:r>
            <a:r>
              <a:rPr lang="en-US" sz="2000" dirty="0">
                <a:latin typeface="Times New Roman"/>
                <a:cs typeface="Times New Roman"/>
              </a:rPr>
              <a:t>: Beet, Carrot, Cherry, Cinnamon, Coffee, Grape, Lettuce, Melon, Oat, Olive, Orange, Rice, Spinach, Wheat, Cattle, Goat, Pig, Sheep, Cotton, Rat</a:t>
            </a:r>
          </a:p>
          <a:p>
            <a:pPr lvl="1"/>
            <a:r>
              <a:rPr lang="en-US" sz="2000" b="1" dirty="0">
                <a:latin typeface="Times New Roman"/>
                <a:cs typeface="Times New Roman"/>
              </a:rPr>
              <a:t>Items only in America before 1492</a:t>
            </a:r>
            <a:r>
              <a:rPr lang="en-US" sz="2000" dirty="0">
                <a:latin typeface="Times New Roman"/>
                <a:cs typeface="Times New Roman"/>
              </a:rPr>
              <a:t>: Avocado, Cacao Bean (Chocolate), Chile Pepper, Corn, Peanut, Pineapple, Potato, Pumpkin, Sweet Potato, Tomato, Turkey, </a:t>
            </a:r>
            <a:r>
              <a:rPr lang="en-US" sz="2000" dirty="0" smtClean="0">
                <a:latin typeface="Times New Roman"/>
                <a:cs typeface="Times New Roman"/>
              </a:rPr>
              <a:t>Tobacco</a:t>
            </a:r>
          </a:p>
          <a:p>
            <a:pPr lvl="1"/>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People </a:t>
            </a:r>
            <a:r>
              <a:rPr lang="en-US" sz="2000" dirty="0">
                <a:latin typeface="Times New Roman"/>
                <a:cs typeface="Times New Roman"/>
              </a:rPr>
              <a:t>begin to migrate to New World colonies for new </a:t>
            </a:r>
            <a:r>
              <a:rPr lang="en-US" sz="2000" dirty="0" smtClean="0">
                <a:latin typeface="Times New Roman"/>
                <a:cs typeface="Times New Roman"/>
              </a:rPr>
              <a:t>opportunities</a:t>
            </a:r>
            <a:endParaRPr lang="en-US" sz="2000" dirty="0">
              <a:latin typeface="Times New Roman"/>
              <a:cs typeface="Times New Roman"/>
            </a:endParaRPr>
          </a:p>
        </p:txBody>
      </p:sp>
    </p:spTree>
    <p:extLst>
      <p:ext uri="{BB962C8B-B14F-4D97-AF65-F5344CB8AC3E}">
        <p14:creationId xmlns:p14="http://schemas.microsoft.com/office/powerpoint/2010/main" val="132920368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a:latin typeface="Times New Roman"/>
                <a:cs typeface="Times New Roman"/>
              </a:rPr>
              <a:t>Scientific Revolution</a:t>
            </a: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4708981"/>
          </a:xfrm>
          <a:prstGeom prst="rect">
            <a:avLst/>
          </a:prstGeom>
          <a:noFill/>
        </p:spPr>
        <p:txBody>
          <a:bodyPr wrap="square" rtlCol="0">
            <a:spAutoFit/>
          </a:bodyPr>
          <a:lstStyle/>
          <a:p>
            <a:r>
              <a:rPr lang="en-US" sz="2000" dirty="0" smtClean="0">
                <a:latin typeface="Times New Roman"/>
                <a:cs typeface="Times New Roman"/>
              </a:rPr>
              <a:t>Nicolas </a:t>
            </a:r>
            <a:r>
              <a:rPr lang="en-US" sz="2000" dirty="0">
                <a:latin typeface="Times New Roman"/>
                <a:cs typeface="Times New Roman"/>
              </a:rPr>
              <a:t>Copernicus</a:t>
            </a:r>
          </a:p>
          <a:p>
            <a:pPr lvl="1"/>
            <a:r>
              <a:rPr lang="en-US" sz="2000" dirty="0">
                <a:latin typeface="Times New Roman"/>
                <a:cs typeface="Times New Roman"/>
              </a:rPr>
              <a:t>Studied in Poland; questioned old beliefs</a:t>
            </a:r>
          </a:p>
          <a:p>
            <a:pPr lvl="1"/>
            <a:r>
              <a:rPr lang="en-US" sz="2000" dirty="0">
                <a:latin typeface="Times New Roman"/>
                <a:cs typeface="Times New Roman"/>
              </a:rPr>
              <a:t>Thought Earth was round, it rotated in axis, &amp; revolved around the sun</a:t>
            </a:r>
          </a:p>
          <a:p>
            <a:pPr lvl="1"/>
            <a:r>
              <a:rPr lang="en-US" sz="2000" dirty="0" smtClean="0">
                <a:latin typeface="Times New Roman"/>
                <a:cs typeface="Times New Roman"/>
              </a:rPr>
              <a:t>Wouldn’t </a:t>
            </a:r>
            <a:r>
              <a:rPr lang="en-US" sz="2000" dirty="0">
                <a:latin typeface="Times New Roman"/>
                <a:cs typeface="Times New Roman"/>
              </a:rPr>
              <a:t>publish beliefs until near death (afraid of the Church)</a:t>
            </a:r>
          </a:p>
          <a:p>
            <a:endParaRPr lang="en-US" sz="2000" dirty="0" smtClean="0">
              <a:latin typeface="Times New Roman"/>
              <a:cs typeface="Times New Roman"/>
            </a:endParaRPr>
          </a:p>
          <a:p>
            <a:r>
              <a:rPr lang="en-US" sz="2000" dirty="0" smtClean="0">
                <a:latin typeface="Times New Roman"/>
                <a:cs typeface="Times New Roman"/>
              </a:rPr>
              <a:t>Johannes </a:t>
            </a:r>
            <a:r>
              <a:rPr lang="en-US" sz="2000" dirty="0" err="1">
                <a:latin typeface="Times New Roman"/>
                <a:cs typeface="Times New Roman"/>
              </a:rPr>
              <a:t>Kepler</a:t>
            </a:r>
            <a:endParaRPr lang="en-US" sz="2000" dirty="0">
              <a:latin typeface="Times New Roman"/>
              <a:cs typeface="Times New Roman"/>
            </a:endParaRPr>
          </a:p>
          <a:p>
            <a:pPr lvl="1"/>
            <a:r>
              <a:rPr lang="en-US" sz="2000" dirty="0">
                <a:latin typeface="Times New Roman"/>
                <a:cs typeface="Times New Roman"/>
              </a:rPr>
              <a:t>Used math to prove Earth revolved around sun</a:t>
            </a:r>
          </a:p>
          <a:p>
            <a:pPr lvl="1"/>
            <a:r>
              <a:rPr lang="en-US" sz="2000" dirty="0">
                <a:latin typeface="Times New Roman"/>
                <a:cs typeface="Times New Roman"/>
              </a:rPr>
              <a:t>Also discovered planets move in ellipses &amp; at different speeds</a:t>
            </a:r>
          </a:p>
          <a:p>
            <a:endParaRPr lang="en-US" sz="2000" dirty="0" smtClean="0">
              <a:latin typeface="Times New Roman"/>
              <a:cs typeface="Times New Roman"/>
            </a:endParaRPr>
          </a:p>
          <a:p>
            <a:r>
              <a:rPr lang="en-US" sz="2000" dirty="0" smtClean="0">
                <a:latin typeface="Times New Roman"/>
                <a:cs typeface="Times New Roman"/>
              </a:rPr>
              <a:t>Galileo </a:t>
            </a:r>
            <a:r>
              <a:rPr lang="en-US" sz="2000" dirty="0" err="1">
                <a:latin typeface="Times New Roman"/>
                <a:cs typeface="Times New Roman"/>
              </a:rPr>
              <a:t>Galilei</a:t>
            </a:r>
            <a:endParaRPr lang="en-US" sz="2000" dirty="0">
              <a:latin typeface="Times New Roman"/>
              <a:cs typeface="Times New Roman"/>
            </a:endParaRPr>
          </a:p>
          <a:p>
            <a:pPr lvl="1"/>
            <a:r>
              <a:rPr lang="en-US" sz="2000" dirty="0">
                <a:latin typeface="Times New Roman"/>
                <a:cs typeface="Times New Roman"/>
              </a:rPr>
              <a:t>Built telescope &amp; observed several moons</a:t>
            </a:r>
          </a:p>
          <a:p>
            <a:pPr lvl="1"/>
            <a:r>
              <a:rPr lang="en-US" sz="2000" dirty="0">
                <a:latin typeface="Times New Roman"/>
                <a:cs typeface="Times New Roman"/>
              </a:rPr>
              <a:t>Proved theories of Copernicus</a:t>
            </a:r>
          </a:p>
          <a:p>
            <a:pPr lvl="1"/>
            <a:r>
              <a:rPr lang="en-US" sz="2000" dirty="0">
                <a:latin typeface="Times New Roman"/>
                <a:cs typeface="Times New Roman"/>
              </a:rPr>
              <a:t>Church forced him to recant his beliefs</a:t>
            </a:r>
          </a:p>
          <a:p>
            <a:pPr lvl="1"/>
            <a:r>
              <a:rPr lang="en-US" sz="2000" dirty="0">
                <a:latin typeface="Times New Roman"/>
                <a:cs typeface="Times New Roman"/>
              </a:rPr>
              <a:t>Also worked with physics and motion</a:t>
            </a:r>
          </a:p>
          <a:p>
            <a:pPr marL="342900" indent="-342900">
              <a:buFont typeface="Wingdings" charset="2"/>
              <a:buChar char="v"/>
            </a:pPr>
            <a:endParaRPr lang="en-US" sz="2000" dirty="0">
              <a:latin typeface="Times New Roman"/>
              <a:cs typeface="Times New Roman"/>
            </a:endParaRPr>
          </a:p>
        </p:txBody>
      </p:sp>
    </p:spTree>
    <p:extLst>
      <p:ext uri="{BB962C8B-B14F-4D97-AF65-F5344CB8AC3E}">
        <p14:creationId xmlns:p14="http://schemas.microsoft.com/office/powerpoint/2010/main" val="127773595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a:latin typeface="Times New Roman"/>
                <a:cs typeface="Times New Roman"/>
              </a:rPr>
              <a:t>Scientific Revolution</a:t>
            </a: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4708981"/>
          </a:xfrm>
          <a:prstGeom prst="rect">
            <a:avLst/>
          </a:prstGeom>
          <a:noFill/>
        </p:spPr>
        <p:txBody>
          <a:bodyPr wrap="square" rtlCol="0">
            <a:spAutoFit/>
          </a:bodyPr>
          <a:lstStyle/>
          <a:p>
            <a:r>
              <a:rPr lang="en-US" sz="2000" dirty="0">
                <a:latin typeface="Times New Roman"/>
                <a:cs typeface="Times New Roman"/>
              </a:rPr>
              <a:t>Francis Bacon</a:t>
            </a:r>
          </a:p>
          <a:p>
            <a:pPr lvl="1"/>
            <a:r>
              <a:rPr lang="en-US" sz="2000" dirty="0">
                <a:latin typeface="Times New Roman"/>
                <a:cs typeface="Times New Roman"/>
              </a:rPr>
              <a:t>Founded the scientific method (truth through evidence)</a:t>
            </a:r>
          </a:p>
          <a:p>
            <a:r>
              <a:rPr lang="en-US" sz="2000" dirty="0">
                <a:latin typeface="Times New Roman"/>
                <a:cs typeface="Times New Roman"/>
              </a:rPr>
              <a:t>Rene Descartes</a:t>
            </a:r>
          </a:p>
          <a:p>
            <a:pPr lvl="1"/>
            <a:r>
              <a:rPr lang="en-US" sz="2000" dirty="0">
                <a:latin typeface="Times New Roman"/>
                <a:cs typeface="Times New Roman"/>
              </a:rPr>
              <a:t>Questioned everything; father of analytical geometry</a:t>
            </a:r>
          </a:p>
          <a:p>
            <a:pPr lvl="1"/>
            <a:r>
              <a:rPr lang="ja-JP" altLang="en-US" sz="2000" dirty="0">
                <a:latin typeface="Times New Roman"/>
                <a:cs typeface="Times New Roman"/>
              </a:rPr>
              <a:t>“</a:t>
            </a:r>
            <a:r>
              <a:rPr lang="en-US" sz="2000" dirty="0">
                <a:latin typeface="Times New Roman"/>
                <a:cs typeface="Times New Roman"/>
              </a:rPr>
              <a:t>I think therefore I am</a:t>
            </a:r>
            <a:r>
              <a:rPr lang="ja-JP" altLang="en-US" sz="2000" dirty="0">
                <a:latin typeface="Times New Roman"/>
                <a:cs typeface="Times New Roman"/>
              </a:rPr>
              <a:t>”</a:t>
            </a:r>
            <a:endParaRPr lang="en-US" sz="2000" dirty="0">
              <a:latin typeface="Times New Roman"/>
              <a:cs typeface="Times New Roman"/>
            </a:endParaRPr>
          </a:p>
          <a:p>
            <a:r>
              <a:rPr lang="en-US" sz="2000" dirty="0">
                <a:latin typeface="Times New Roman"/>
                <a:cs typeface="Times New Roman"/>
              </a:rPr>
              <a:t>Isaac Newton</a:t>
            </a:r>
          </a:p>
          <a:p>
            <a:pPr lvl="1"/>
            <a:r>
              <a:rPr lang="en-US" sz="2000" dirty="0">
                <a:latin typeface="Times New Roman"/>
                <a:cs typeface="Times New Roman"/>
              </a:rPr>
              <a:t>1</a:t>
            </a:r>
            <a:r>
              <a:rPr lang="en-US" sz="2000" baseline="30000" dirty="0">
                <a:latin typeface="Times New Roman"/>
                <a:cs typeface="Times New Roman"/>
              </a:rPr>
              <a:t>st</a:t>
            </a:r>
            <a:r>
              <a:rPr lang="en-US" sz="2000" dirty="0">
                <a:latin typeface="Times New Roman"/>
                <a:cs typeface="Times New Roman"/>
              </a:rPr>
              <a:t> European to recognize concept of gravity (apple)</a:t>
            </a:r>
          </a:p>
          <a:p>
            <a:pPr lvl="1"/>
            <a:r>
              <a:rPr lang="en-US" sz="2000" dirty="0">
                <a:latin typeface="Times New Roman"/>
                <a:cs typeface="Times New Roman"/>
              </a:rPr>
              <a:t>Wrote of laws of universe (</a:t>
            </a:r>
            <a:r>
              <a:rPr lang="en-US" sz="2000" i="1" dirty="0">
                <a:latin typeface="Times New Roman"/>
                <a:cs typeface="Times New Roman"/>
              </a:rPr>
              <a:t>Principia</a:t>
            </a:r>
            <a:r>
              <a:rPr lang="en-US" sz="2000" dirty="0">
                <a:latin typeface="Times New Roman"/>
                <a:cs typeface="Times New Roman"/>
              </a:rPr>
              <a:t>)</a:t>
            </a:r>
          </a:p>
          <a:p>
            <a:pPr lvl="1"/>
            <a:r>
              <a:rPr lang="en-US" sz="2000" dirty="0">
                <a:latin typeface="Times New Roman"/>
                <a:cs typeface="Times New Roman"/>
              </a:rPr>
              <a:t>Developed calculus to study changes in forces or quantities</a:t>
            </a:r>
          </a:p>
          <a:p>
            <a:r>
              <a:rPr lang="en-US" sz="2000" dirty="0">
                <a:latin typeface="Times New Roman"/>
                <a:cs typeface="Times New Roman"/>
              </a:rPr>
              <a:t>Andreas Vesalius</a:t>
            </a:r>
          </a:p>
          <a:p>
            <a:pPr lvl="1"/>
            <a:r>
              <a:rPr lang="en-US" sz="2000" dirty="0">
                <a:latin typeface="Times New Roman"/>
                <a:cs typeface="Times New Roman"/>
              </a:rPr>
              <a:t>Recorded information on human anatomy (</a:t>
            </a:r>
            <a:r>
              <a:rPr lang="en-US" sz="2000" i="1" dirty="0">
                <a:latin typeface="Times New Roman"/>
                <a:cs typeface="Times New Roman"/>
              </a:rPr>
              <a:t>The Structure of the Human Body)</a:t>
            </a:r>
            <a:endParaRPr lang="en-US" sz="2000" dirty="0">
              <a:latin typeface="Times New Roman"/>
              <a:cs typeface="Times New Roman"/>
            </a:endParaRPr>
          </a:p>
          <a:p>
            <a:r>
              <a:rPr lang="en-US" sz="2000" dirty="0">
                <a:latin typeface="Times New Roman"/>
                <a:cs typeface="Times New Roman"/>
              </a:rPr>
              <a:t>Robert Hooke</a:t>
            </a:r>
          </a:p>
          <a:p>
            <a:pPr lvl="1"/>
            <a:r>
              <a:rPr lang="en-US" sz="2000" dirty="0">
                <a:latin typeface="Times New Roman"/>
                <a:cs typeface="Times New Roman"/>
              </a:rPr>
              <a:t>Used microscope to study the body</a:t>
            </a:r>
          </a:p>
          <a:p>
            <a:pPr lvl="1"/>
            <a:r>
              <a:rPr lang="en-US" sz="2000" dirty="0">
                <a:latin typeface="Times New Roman"/>
                <a:cs typeface="Times New Roman"/>
              </a:rPr>
              <a:t>Discovered cells</a:t>
            </a:r>
          </a:p>
        </p:txBody>
      </p:sp>
    </p:spTree>
    <p:extLst>
      <p:ext uri="{BB962C8B-B14F-4D97-AF65-F5344CB8AC3E}">
        <p14:creationId xmlns:p14="http://schemas.microsoft.com/office/powerpoint/2010/main" val="347445893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Conclusions</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4093428"/>
          </a:xfrm>
          <a:prstGeom prst="rect">
            <a:avLst/>
          </a:prstGeom>
          <a:noFill/>
        </p:spPr>
        <p:txBody>
          <a:bodyPr wrap="square" rtlCol="0">
            <a:spAutoFit/>
          </a:bodyPr>
          <a:lstStyle/>
          <a:p>
            <a:r>
              <a:rPr lang="en-US" sz="2000" dirty="0" smtClean="0">
                <a:latin typeface="Times New Roman"/>
                <a:cs typeface="Times New Roman"/>
              </a:rPr>
              <a:t>Of course, Renaissance did not usher only an age of exploration and travels and literature.</a:t>
            </a:r>
          </a:p>
          <a:p>
            <a:endParaRPr lang="en-US" sz="2000" dirty="0">
              <a:latin typeface="Times New Roman"/>
              <a:cs typeface="Times New Roman"/>
            </a:endParaRPr>
          </a:p>
          <a:p>
            <a:r>
              <a:rPr lang="en-US" sz="2000" dirty="0" smtClean="0">
                <a:latin typeface="Times New Roman"/>
                <a:cs typeface="Times New Roman"/>
              </a:rPr>
              <a:t>It also ushered an age of exploitation and destruction</a:t>
            </a:r>
          </a:p>
          <a:p>
            <a:endParaRPr lang="en-US" sz="2000" dirty="0">
              <a:latin typeface="Times New Roman"/>
              <a:cs typeface="Times New Roman"/>
            </a:endParaRPr>
          </a:p>
          <a:p>
            <a:r>
              <a:rPr lang="en-US" sz="2000" dirty="0" smtClean="0">
                <a:latin typeface="Times New Roman"/>
                <a:cs typeface="Times New Roman"/>
              </a:rPr>
              <a:t>Many nations were destroyed in the areas that came under European control.</a:t>
            </a:r>
          </a:p>
          <a:p>
            <a:endParaRPr lang="en-US" sz="2000" dirty="0">
              <a:latin typeface="Times New Roman"/>
              <a:cs typeface="Times New Roman"/>
            </a:endParaRPr>
          </a:p>
          <a:p>
            <a:r>
              <a:rPr lang="en-US" sz="2000" dirty="0" smtClean="0">
                <a:latin typeface="Times New Roman"/>
                <a:cs typeface="Times New Roman"/>
              </a:rPr>
              <a:t>Some like the Mayas and Incas were very sophisticated </a:t>
            </a:r>
            <a:endParaRPr lang="en-US" sz="2000" dirty="0">
              <a:latin typeface="Times New Roman"/>
              <a:cs typeface="Times New Roman"/>
            </a:endParaRPr>
          </a:p>
          <a:p>
            <a:endParaRPr lang="en-US" sz="2000" dirty="0" smtClean="0">
              <a:latin typeface="Times New Roman"/>
              <a:cs typeface="Times New Roman"/>
            </a:endParaRPr>
          </a:p>
          <a:p>
            <a:r>
              <a:rPr lang="en-US" sz="2000" dirty="0" smtClean="0">
                <a:latin typeface="Times New Roman"/>
                <a:cs typeface="Times New Roman"/>
              </a:rPr>
              <a:t>The Renaissance also ushered the age of the International Slave Trade, and millions of Africans were kidnapped and taken to plantations in the Americas where they were forced into bondage and servitude. </a:t>
            </a:r>
          </a:p>
          <a:p>
            <a:endParaRPr lang="en-US" sz="2000" dirty="0">
              <a:latin typeface="Times New Roman"/>
              <a:cs typeface="Times New Roman"/>
            </a:endParaRPr>
          </a:p>
        </p:txBody>
      </p:sp>
    </p:spTree>
    <p:extLst>
      <p:ext uri="{BB962C8B-B14F-4D97-AF65-F5344CB8AC3E}">
        <p14:creationId xmlns:p14="http://schemas.microsoft.com/office/powerpoint/2010/main" val="34330941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56792"/>
            <a:ext cx="9108504" cy="707886"/>
          </a:xfrm>
          <a:prstGeom prst="rect">
            <a:avLst/>
          </a:prstGeom>
        </p:spPr>
        <p:txBody>
          <a:bodyPr wrap="square">
            <a:spAutoFit/>
          </a:bodyPr>
          <a:lstStyle/>
          <a:p>
            <a:endParaRPr lang="en-US" sz="2000" dirty="0">
              <a:solidFill>
                <a:srgbClr val="462300"/>
              </a:solidFill>
              <a:effectLst>
                <a:outerShdw blurRad="38100" dist="38100" dir="2700000" algn="tl">
                  <a:srgbClr val="000000"/>
                </a:outerShdw>
              </a:effectLst>
              <a:latin typeface="Times New Roman"/>
              <a:cs typeface="Times New Roman"/>
            </a:endParaRPr>
          </a:p>
          <a:p>
            <a:endParaRPr lang="en-US" sz="2000" dirty="0" smtClean="0">
              <a:latin typeface="Times New Roman"/>
              <a:cs typeface="Times New Roman"/>
            </a:endParaRPr>
          </a:p>
        </p:txBody>
      </p:sp>
      <p:sp>
        <p:nvSpPr>
          <p:cNvPr id="3" name="TextBox 2"/>
          <p:cNvSpPr txBox="1"/>
          <p:nvPr/>
        </p:nvSpPr>
        <p:spPr>
          <a:xfrm>
            <a:off x="2936884" y="692696"/>
            <a:ext cx="3435316" cy="461665"/>
          </a:xfrm>
          <a:prstGeom prst="rect">
            <a:avLst/>
          </a:prstGeom>
          <a:noFill/>
        </p:spPr>
        <p:txBody>
          <a:bodyPr wrap="square" rtlCol="0">
            <a:spAutoFit/>
          </a:bodyPr>
          <a:lstStyle/>
          <a:p>
            <a:pPr algn="ctr"/>
            <a:r>
              <a:rPr lang="en-US" sz="2400" b="1" dirty="0" smtClean="0">
                <a:latin typeface="Times New Roman"/>
                <a:cs typeface="Times New Roman"/>
              </a:rPr>
              <a:t>Conclusions</a:t>
            </a:r>
            <a:endParaRPr lang="en-US" sz="2400" b="1" dirty="0">
              <a:latin typeface="Times New Roman"/>
              <a:cs typeface="Times New Roman"/>
            </a:endParaRPr>
          </a:p>
        </p:txBody>
      </p:sp>
      <p:sp>
        <p:nvSpPr>
          <p:cNvPr id="4" name="TextBox 3"/>
          <p:cNvSpPr txBox="1"/>
          <p:nvPr/>
        </p:nvSpPr>
        <p:spPr>
          <a:xfrm>
            <a:off x="2195736" y="4233333"/>
            <a:ext cx="184666" cy="369332"/>
          </a:xfrm>
          <a:prstGeom prst="rect">
            <a:avLst/>
          </a:prstGeom>
          <a:noFill/>
        </p:spPr>
        <p:txBody>
          <a:bodyPr wrap="none" rtlCol="0">
            <a:spAutoFit/>
          </a:bodyPr>
          <a:lstStyle/>
          <a:p>
            <a:endParaRPr lang="en-US" dirty="0"/>
          </a:p>
        </p:txBody>
      </p:sp>
      <p:sp>
        <p:nvSpPr>
          <p:cNvPr id="5" name="TextBox 4"/>
          <p:cNvSpPr txBox="1"/>
          <p:nvPr/>
        </p:nvSpPr>
        <p:spPr>
          <a:xfrm>
            <a:off x="0" y="3429000"/>
            <a:ext cx="3995936" cy="2664296"/>
          </a:xfrm>
          <a:prstGeom prst="rect">
            <a:avLst/>
          </a:prstGeom>
          <a:noFill/>
        </p:spPr>
        <p:txBody>
          <a:bodyPr wrap="square" rtlCol="0">
            <a:spAutoFit/>
          </a:bodyPr>
          <a:lstStyle/>
          <a:p>
            <a:endParaRPr lang="en-US" dirty="0"/>
          </a:p>
        </p:txBody>
      </p:sp>
      <p:sp>
        <p:nvSpPr>
          <p:cNvPr id="9" name="TextBox 8"/>
          <p:cNvSpPr txBox="1"/>
          <p:nvPr/>
        </p:nvSpPr>
        <p:spPr>
          <a:xfrm>
            <a:off x="395536" y="1484784"/>
            <a:ext cx="8280920" cy="3785652"/>
          </a:xfrm>
          <a:prstGeom prst="rect">
            <a:avLst/>
          </a:prstGeom>
          <a:noFill/>
        </p:spPr>
        <p:txBody>
          <a:bodyPr wrap="square" rtlCol="0">
            <a:spAutoFit/>
          </a:bodyPr>
          <a:lstStyle/>
          <a:p>
            <a:r>
              <a:rPr lang="en-US" sz="2000" dirty="0">
                <a:latin typeface="Times New Roman"/>
                <a:cs typeface="Times New Roman"/>
              </a:rPr>
              <a:t>Not to forget that mercantilism builds the foundations of the modern Capitalist </a:t>
            </a:r>
            <a:r>
              <a:rPr lang="en-US" sz="2000" dirty="0" smtClean="0">
                <a:latin typeface="Times New Roman"/>
                <a:cs typeface="Times New Roman"/>
              </a:rPr>
              <a:t>system</a:t>
            </a:r>
          </a:p>
          <a:p>
            <a:endParaRPr lang="en-US" sz="2000" dirty="0">
              <a:latin typeface="Times New Roman"/>
              <a:cs typeface="Times New Roman"/>
            </a:endParaRPr>
          </a:p>
          <a:p>
            <a:r>
              <a:rPr lang="en-US" sz="2000" dirty="0" smtClean="0">
                <a:latin typeface="Times New Roman"/>
                <a:cs typeface="Times New Roman"/>
              </a:rPr>
              <a:t>New methods of warfare that are far more devastating than anything humanity has ever seen.</a:t>
            </a:r>
          </a:p>
          <a:p>
            <a:endParaRPr lang="en-US" sz="2000" dirty="0">
              <a:latin typeface="Times New Roman"/>
              <a:cs typeface="Times New Roman"/>
            </a:endParaRPr>
          </a:p>
          <a:p>
            <a:r>
              <a:rPr lang="en-US" sz="2000" dirty="0" smtClean="0">
                <a:latin typeface="Times New Roman"/>
                <a:cs typeface="Times New Roman"/>
              </a:rPr>
              <a:t>The literature of the Renaissance did not appear simply because some writers of genius appeared, but because the new socio-economic realities brought with it new cultures and new ways to look at the world and new ways to think and organize and communicate.</a:t>
            </a:r>
          </a:p>
          <a:p>
            <a:endParaRPr lang="en-US" sz="2000" dirty="0">
              <a:latin typeface="Times New Roman"/>
              <a:cs typeface="Times New Roman"/>
            </a:endParaRPr>
          </a:p>
          <a:p>
            <a:endParaRPr lang="en-US" sz="2000" dirty="0">
              <a:latin typeface="Times New Roman"/>
              <a:cs typeface="Times New Roman"/>
            </a:endParaRPr>
          </a:p>
        </p:txBody>
      </p:sp>
    </p:spTree>
    <p:extLst>
      <p:ext uri="{BB962C8B-B14F-4D97-AF65-F5344CB8AC3E}">
        <p14:creationId xmlns:p14="http://schemas.microsoft.com/office/powerpoint/2010/main" val="366129961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3030</TotalTime>
  <Words>1193</Words>
  <Application>Microsoft Macintosh PowerPoint</Application>
  <PresentationFormat>On-screen Show (4:3)</PresentationFormat>
  <Paragraphs>165</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المحاضرة التمهيدية</vt:lpstr>
      <vt:lpstr>PowerPoint Presentation</vt:lpstr>
      <vt:lpstr>  Causes of the Renaissance: Trade and Exploration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Fouzi Slisli</cp:lastModifiedBy>
  <cp:revision>265</cp:revision>
  <dcterms:created xsi:type="dcterms:W3CDTF">1601-01-01T00:00:00Z</dcterms:created>
  <dcterms:modified xsi:type="dcterms:W3CDTF">2012-10-03T08:01:39Z</dcterms:modified>
</cp:coreProperties>
</file>