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2"/>
  </p:notesMasterIdLst>
  <p:handoutMasterIdLst>
    <p:handoutMasterId r:id="rId23"/>
  </p:handoutMasterIdLst>
  <p:sldIdLst>
    <p:sldId id="286" r:id="rId5"/>
    <p:sldId id="287" r:id="rId6"/>
    <p:sldId id="290" r:id="rId7"/>
    <p:sldId id="291" r:id="rId8"/>
    <p:sldId id="292" r:id="rId9"/>
    <p:sldId id="293" r:id="rId10"/>
    <p:sldId id="294" r:id="rId11"/>
    <p:sldId id="295" r:id="rId12"/>
    <p:sldId id="296" r:id="rId13"/>
    <p:sldId id="297" r:id="rId14"/>
    <p:sldId id="298" r:id="rId15"/>
    <p:sldId id="299" r:id="rId16"/>
    <p:sldId id="300" r:id="rId17"/>
    <p:sldId id="301" r:id="rId18"/>
    <p:sldId id="302" r:id="rId19"/>
    <p:sldId id="303" r:id="rId20"/>
    <p:sldId id="288"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0033"/>
    <a:srgbClr val="0066FF"/>
    <a:srgbClr val="0033CC"/>
    <a:srgbClr val="FF3300"/>
    <a:srgbClr val="FF0000"/>
    <a:srgbClr val="A50021"/>
    <a:srgbClr val="660033"/>
    <a:srgbClr val="3399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p:scale>
          <a:sx n="75" d="100"/>
          <a:sy n="75" d="100"/>
        </p:scale>
        <p:origin x="-1144" y="-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x-none"/>
          </a:p>
        </p:txBody>
      </p:sp>
      <p:sp>
        <p:nvSpPr>
          <p:cNvPr id="4" name="Slide Number Placeholder 3"/>
          <p:cNvSpPr>
            <a:spLocks noGrp="1"/>
          </p:cNvSpPr>
          <p:nvPr>
            <p:ph type="sldNum" sz="quarter" idx="10"/>
          </p:nvPr>
        </p:nvSpPr>
        <p:spPr/>
        <p:txBody>
          <a:bodyPr/>
          <a:lstStyle/>
          <a:p>
            <a:pPr>
              <a:defRPr/>
            </a:pPr>
            <a:fld id="{162B8BAD-30A2-4184-9AA2-111A23B8E5B8}" type="slidenum">
              <a:rPr lang="x-none"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86259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14</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15</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16</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17</a:t>
            </a:fld>
            <a:endParaRPr lang="en-US" dirty="0"/>
          </a:p>
        </p:txBody>
      </p:sp>
    </p:spTree>
    <p:extLst>
      <p:ext uri="{BB962C8B-B14F-4D97-AF65-F5344CB8AC3E}">
        <p14:creationId xmlns:p14="http://schemas.microsoft.com/office/powerpoint/2010/main"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x-none"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x-none"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x-none"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x-none" smtClean="0">
                <a:cs typeface="Arial" pitchFamily="34" charset="0"/>
              </a:rPr>
              <a:pPr/>
              <a:t>1</a:t>
            </a:fld>
            <a:endParaRPr lang="en-US" dirty="0" smtClean="0">
              <a:cs typeface="Arial" pitchFamily="34" charset="0"/>
            </a:endParaRPr>
          </a:p>
        </p:txBody>
      </p:sp>
      <p:sp>
        <p:nvSpPr>
          <p:cNvPr id="5" name="Rectangle 4"/>
          <p:cNvSpPr/>
          <p:nvPr/>
        </p:nvSpPr>
        <p:spPr>
          <a:xfrm>
            <a:off x="0" y="-1882574"/>
            <a:ext cx="9144000" cy="9127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x-none"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x-none"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x-none"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51520" y="2819400"/>
            <a:ext cx="4706815" cy="1981200"/>
          </a:xfrm>
          <a:prstGeom prst="rect">
            <a:avLst/>
          </a:prstGeom>
          <a:noFill/>
          <a:ln w="9525">
            <a:noFill/>
            <a:miter lim="800000"/>
            <a:headEnd/>
            <a:tailEnd/>
          </a:ln>
        </p:spPr>
        <p:txBody>
          <a:bodyPr anchor="ctr"/>
          <a:lstStyle/>
          <a:p>
            <a:pPr algn="ctr">
              <a:defRPr/>
            </a:pPr>
            <a:r>
              <a:rPr lang="en-US" sz="2500" b="1" dirty="0" smtClean="0">
                <a:solidFill>
                  <a:srgbClr val="FF0000"/>
                </a:solidFill>
                <a:latin typeface="AYM Wadiy S_U normal."/>
                <a:cs typeface="Times New Roman" pitchFamily="18" charset="0"/>
              </a:rPr>
              <a:t>Renaissance Literature</a:t>
            </a:r>
            <a:endParaRPr lang="en-US" sz="2500" b="1" dirty="0" smtClean="0">
              <a:solidFill>
                <a:srgbClr val="7F7F7F"/>
              </a:solidFill>
              <a:latin typeface="Calibri" pitchFamily="34" charset="0"/>
            </a:endParaRPr>
          </a:p>
          <a:p>
            <a:pPr algn="ctr">
              <a:defRPr/>
            </a:pPr>
            <a:r>
              <a:rPr lang="en-US" sz="2400" b="1" dirty="0" smtClean="0">
                <a:latin typeface="Calibri" pitchFamily="34" charset="0"/>
                <a:cs typeface="Times New Roman" pitchFamily="18" charset="0"/>
              </a:rPr>
              <a:t>Dr. Fouzi Slisli</a:t>
            </a:r>
            <a:endParaRPr lang="en-US" sz="2400" b="1" dirty="0">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x-none"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en-US" b="1" dirty="0" smtClean="0">
                <a:solidFill>
                  <a:schemeClr val="tx1"/>
                </a:solidFill>
              </a:rPr>
              <a:t>Poetry: The Sonnet</a:t>
            </a:r>
            <a:endParaRPr lang="en-US" b="1" spc="-150" dirty="0" smtClean="0">
              <a:solidFill>
                <a:schemeClr val="tx1"/>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x-none" b="1" dirty="0" smtClean="0"/>
              <a:t> </a:t>
            </a:r>
            <a:r>
              <a:rPr lang="en-US" b="1" dirty="0" smtClean="0">
                <a:solidFill>
                  <a:schemeClr val="tx1"/>
                </a:solidFill>
              </a:rPr>
              <a:t>Renaissance Literature</a:t>
            </a: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
        <p:nvSpPr>
          <p:cNvPr id="2" name="TextBox 1"/>
          <p:cNvSpPr txBox="1"/>
          <p:nvPr/>
        </p:nvSpPr>
        <p:spPr>
          <a:xfrm>
            <a:off x="0" y="1879600"/>
            <a:ext cx="9144000" cy="707886"/>
          </a:xfrm>
          <a:prstGeom prst="rect">
            <a:avLst/>
          </a:prstGeom>
          <a:noFill/>
        </p:spPr>
        <p:txBody>
          <a:bodyPr wrap="square" rtlCol="0">
            <a:spAutoFit/>
          </a:bodyPr>
          <a:lstStyle/>
          <a:p>
            <a:pPr algn="ctr"/>
            <a:r>
              <a:rPr lang="en-US" sz="4000" b="1" dirty="0" smtClean="0">
                <a:solidFill>
                  <a:srgbClr val="FF6600"/>
                </a:solidFill>
                <a:latin typeface="Times New Roman"/>
                <a:cs typeface="Times New Roman"/>
              </a:rPr>
              <a:t>Lecture 5</a:t>
            </a:r>
            <a:endParaRPr lang="en-US" sz="4000" b="1" dirty="0">
              <a:solidFill>
                <a:srgbClr val="FF6600"/>
              </a:solidFill>
              <a:latin typeface="Times New Roman"/>
              <a:cs typeface="Times New Roman"/>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954107"/>
          </a:xfrm>
          <a:prstGeom prst="rect">
            <a:avLst/>
          </a:prstGeom>
          <a:noFill/>
        </p:spPr>
        <p:txBody>
          <a:bodyPr wrap="square" rtlCol="1">
            <a:spAutoFit/>
          </a:bodyPr>
          <a:lstStyle/>
          <a:p>
            <a:pPr marL="285750" indent="-285750" algn="just">
              <a:buFontTx/>
              <a:buChar char="•"/>
            </a:pPr>
            <a:endParaRPr lang="en-US" sz="1900" dirty="0" smtClean="0"/>
          </a:p>
          <a:p>
            <a:pPr marL="285750" indent="-285750" algn="just">
              <a:buFontTx/>
              <a:buChar char="•"/>
            </a:pPr>
            <a:endParaRPr lang="en-US" sz="1900" dirty="0"/>
          </a:p>
          <a:p>
            <a:pPr algn="just"/>
            <a:endParaRPr lang="en-US" b="1" dirty="0" smtClean="0">
              <a:solidFill>
                <a:srgbClr val="990033"/>
              </a:solidFill>
            </a:endParaRPr>
          </a:p>
        </p:txBody>
      </p:sp>
      <p:sp>
        <p:nvSpPr>
          <p:cNvPr id="2" name="Rectangle 1"/>
          <p:cNvSpPr/>
          <p:nvPr/>
        </p:nvSpPr>
        <p:spPr>
          <a:xfrm>
            <a:off x="467544" y="1340768"/>
            <a:ext cx="8064896" cy="4683333"/>
          </a:xfrm>
          <a:prstGeom prst="rect">
            <a:avLst/>
          </a:prstGeom>
        </p:spPr>
        <p:txBody>
          <a:bodyPr wrap="square">
            <a:spAutoFit/>
          </a:bodyPr>
          <a:lstStyle/>
          <a:p>
            <a:pPr>
              <a:lnSpc>
                <a:spcPct val="150000"/>
              </a:lnSpc>
              <a:buFont typeface="Wingdings" charset="2"/>
              <a:buChar char="v"/>
            </a:pPr>
            <a:r>
              <a:rPr lang="en-US" sz="2000" dirty="0" smtClean="0">
                <a:latin typeface="Times New Roman"/>
                <a:cs typeface="Times New Roman"/>
              </a:rPr>
              <a:t>The growth of poetry in Renaissance England was profoundly influenced by renewed interest in classical poetry.</a:t>
            </a:r>
          </a:p>
          <a:p>
            <a:pPr>
              <a:lnSpc>
                <a:spcPct val="150000"/>
              </a:lnSpc>
              <a:buFont typeface="Wingdings" charset="2"/>
              <a:buChar char="v"/>
            </a:pPr>
            <a:r>
              <a:rPr lang="en-US" sz="2000" dirty="0" smtClean="0">
                <a:latin typeface="Times New Roman"/>
                <a:cs typeface="Times New Roman"/>
              </a:rPr>
              <a:t>Classical poetry encouraged granting the poet a higher social status and provided a rich storehouse of poetic styles and genres.</a:t>
            </a:r>
          </a:p>
          <a:p>
            <a:pPr>
              <a:lnSpc>
                <a:spcPct val="150000"/>
              </a:lnSpc>
              <a:buFont typeface="Wingdings" charset="2"/>
              <a:buChar char="v"/>
            </a:pPr>
            <a:r>
              <a:rPr lang="en-US" sz="2000" dirty="0" smtClean="0">
                <a:latin typeface="Times New Roman"/>
                <a:cs typeface="Times New Roman"/>
              </a:rPr>
              <a:t>Classical poetry also provided a system of classification: </a:t>
            </a:r>
          </a:p>
          <a:p>
            <a:pPr marL="342900" indent="-342900">
              <a:lnSpc>
                <a:spcPct val="150000"/>
              </a:lnSpc>
              <a:buFont typeface="Wingdings" charset="2"/>
              <a:buChar char="ü"/>
            </a:pPr>
            <a:r>
              <a:rPr lang="en-US" sz="2000" dirty="0" smtClean="0">
                <a:latin typeface="Times New Roman"/>
                <a:cs typeface="Times New Roman"/>
              </a:rPr>
              <a:t>the Pastoral was seen as the humblest</a:t>
            </a:r>
          </a:p>
          <a:p>
            <a:pPr marL="342900" indent="-342900">
              <a:lnSpc>
                <a:spcPct val="150000"/>
              </a:lnSpc>
              <a:buFont typeface="Wingdings" charset="2"/>
              <a:buChar char="ü"/>
            </a:pPr>
            <a:r>
              <a:rPr lang="en-US" sz="2000" dirty="0" smtClean="0">
                <a:latin typeface="Times New Roman"/>
                <a:cs typeface="Times New Roman"/>
              </a:rPr>
              <a:t>the Epic as the most prestigious. </a:t>
            </a:r>
          </a:p>
          <a:p>
            <a:pPr>
              <a:lnSpc>
                <a:spcPct val="150000"/>
              </a:lnSpc>
              <a:buFont typeface="Wingdings" charset="2"/>
              <a:buChar char="v"/>
            </a:pPr>
            <a:r>
              <a:rPr lang="en-US" sz="2000" dirty="0" smtClean="0">
                <a:latin typeface="Times New Roman"/>
                <a:cs typeface="Times New Roman"/>
              </a:rPr>
              <a:t>The most ambitious Renaissance poets imitated the poetic career of Virgil: they began as authors of pastoral poetry and gradually worked their way up to the epic (a pathway called the “Virgilian wheel”).</a:t>
            </a:r>
          </a:p>
        </p:txBody>
      </p:sp>
      <p:sp>
        <p:nvSpPr>
          <p:cNvPr id="3" name="TextBox 2"/>
          <p:cNvSpPr txBox="1"/>
          <p:nvPr/>
        </p:nvSpPr>
        <p:spPr>
          <a:xfrm>
            <a:off x="395536" y="692696"/>
            <a:ext cx="8208912" cy="461665"/>
          </a:xfrm>
          <a:prstGeom prst="rect">
            <a:avLst/>
          </a:prstGeom>
          <a:noFill/>
        </p:spPr>
        <p:txBody>
          <a:bodyPr wrap="square" rtlCol="0">
            <a:spAutoFit/>
          </a:bodyPr>
          <a:lstStyle/>
          <a:p>
            <a:pPr algn="ctr"/>
            <a:r>
              <a:rPr lang="en-US" sz="2400" b="1" dirty="0" smtClean="0">
                <a:latin typeface="Times New Roman"/>
                <a:cs typeface="Times New Roman"/>
              </a:rPr>
              <a:t>Classical Influence on Renaissance Poetry</a:t>
            </a:r>
            <a:endParaRPr lang="en-US" sz="2400" b="1" dirty="0">
              <a:latin typeface="Times New Roman"/>
              <a:cs typeface="Times New Roman"/>
            </a:endParaRPr>
          </a:p>
        </p:txBody>
      </p:sp>
    </p:spTree>
    <p:extLst>
      <p:ext uri="{BB962C8B-B14F-4D97-AF65-F5344CB8AC3E}">
        <p14:creationId xmlns:p14="http://schemas.microsoft.com/office/powerpoint/2010/main" val="116384873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5632311"/>
          </a:xfrm>
          <a:prstGeom prst="rect">
            <a:avLst/>
          </a:prstGeom>
          <a:noFill/>
        </p:spPr>
        <p:txBody>
          <a:bodyPr wrap="square" rtlCol="1">
            <a:spAutoFit/>
          </a:bodyPr>
          <a:lstStyle/>
          <a:p>
            <a:pPr algn="just">
              <a:buFont typeface="Wingdings" charset="2"/>
              <a:buChar char="v"/>
            </a:pPr>
            <a:r>
              <a:rPr lang="en-US" sz="2000" b="1" dirty="0" smtClean="0">
                <a:latin typeface="Times New Roman"/>
                <a:cs typeface="Times New Roman"/>
              </a:rPr>
              <a:t>The Pastoral</a:t>
            </a:r>
            <a:r>
              <a:rPr lang="en-US" sz="2000" dirty="0" smtClean="0">
                <a:latin typeface="Times New Roman"/>
                <a:cs typeface="Times New Roman"/>
              </a:rPr>
              <a:t>: Theocritus’ </a:t>
            </a:r>
            <a:r>
              <a:rPr lang="en-US" sz="2000" i="1" dirty="0" smtClean="0">
                <a:latin typeface="Times New Roman"/>
                <a:cs typeface="Times New Roman"/>
              </a:rPr>
              <a:t>Idylls</a:t>
            </a:r>
            <a:r>
              <a:rPr lang="en-US" sz="2000" dirty="0" smtClean="0">
                <a:latin typeface="Times New Roman"/>
                <a:cs typeface="Times New Roman"/>
              </a:rPr>
              <a:t> (3</a:t>
            </a:r>
            <a:r>
              <a:rPr lang="en-US" sz="2000" baseline="30000" dirty="0" smtClean="0">
                <a:latin typeface="Times New Roman"/>
                <a:cs typeface="Times New Roman"/>
              </a:rPr>
              <a:t>rd</a:t>
            </a:r>
            <a:r>
              <a:rPr lang="en-US" sz="2000" dirty="0" smtClean="0">
                <a:latin typeface="Times New Roman"/>
                <a:cs typeface="Times New Roman"/>
              </a:rPr>
              <a:t> century BC); Virgil’s Eclogues (37 BC); </a:t>
            </a:r>
            <a:r>
              <a:rPr lang="en-US" sz="2000" i="1" dirty="0" smtClean="0">
                <a:latin typeface="Times New Roman"/>
                <a:cs typeface="Times New Roman"/>
              </a:rPr>
              <a:t>Georgics</a:t>
            </a:r>
            <a:r>
              <a:rPr lang="en-US" sz="2000" dirty="0" smtClean="0">
                <a:latin typeface="Times New Roman"/>
                <a:cs typeface="Times New Roman"/>
              </a:rPr>
              <a:t> (29 BC).</a:t>
            </a:r>
          </a:p>
          <a:p>
            <a:pPr algn="just">
              <a:buFont typeface="Wingdings" charset="2"/>
              <a:buChar char="v"/>
            </a:pPr>
            <a:endParaRPr lang="en-US" sz="2000" dirty="0">
              <a:latin typeface="Times New Roman"/>
              <a:cs typeface="Times New Roman"/>
            </a:endParaRPr>
          </a:p>
          <a:p>
            <a:pPr algn="just">
              <a:buFont typeface="Wingdings" charset="2"/>
              <a:buChar char="v"/>
            </a:pPr>
            <a:r>
              <a:rPr lang="en-US" sz="2000" b="1" dirty="0" smtClean="0">
                <a:latin typeface="Times New Roman"/>
                <a:cs typeface="Times New Roman"/>
              </a:rPr>
              <a:t>The Epic</a:t>
            </a:r>
            <a:r>
              <a:rPr lang="en-US" sz="2000" dirty="0" smtClean="0">
                <a:latin typeface="Times New Roman"/>
                <a:cs typeface="Times New Roman"/>
              </a:rPr>
              <a:t>: Homer’s </a:t>
            </a:r>
            <a:r>
              <a:rPr lang="en-US" sz="2000" i="1" dirty="0" smtClean="0">
                <a:latin typeface="Times New Roman"/>
                <a:cs typeface="Times New Roman"/>
              </a:rPr>
              <a:t>The Iliad </a:t>
            </a:r>
            <a:r>
              <a:rPr lang="en-US" sz="2000" dirty="0" smtClean="0">
                <a:latin typeface="Times New Roman"/>
                <a:cs typeface="Times New Roman"/>
              </a:rPr>
              <a:t>and </a:t>
            </a:r>
            <a:r>
              <a:rPr lang="en-US" sz="2000" i="1" dirty="0" smtClean="0">
                <a:latin typeface="Times New Roman"/>
                <a:cs typeface="Times New Roman"/>
              </a:rPr>
              <a:t>The Odyssey</a:t>
            </a:r>
            <a:r>
              <a:rPr lang="en-US" sz="2000" dirty="0" smtClean="0">
                <a:latin typeface="Times New Roman"/>
                <a:cs typeface="Times New Roman"/>
              </a:rPr>
              <a:t> (600 BC); Virgil’s The </a:t>
            </a:r>
            <a:r>
              <a:rPr lang="en-US" sz="2000" dirty="0" err="1" smtClean="0">
                <a:latin typeface="Times New Roman"/>
                <a:cs typeface="Times New Roman"/>
              </a:rPr>
              <a:t>Aeneid</a:t>
            </a:r>
            <a:r>
              <a:rPr lang="en-US" sz="2000" dirty="0" smtClean="0">
                <a:latin typeface="Times New Roman"/>
                <a:cs typeface="Times New Roman"/>
              </a:rPr>
              <a:t> (29-19 BC).</a:t>
            </a:r>
          </a:p>
          <a:p>
            <a:pPr algn="just">
              <a:buFont typeface="Wingdings" charset="2"/>
              <a:buChar char="v"/>
            </a:pPr>
            <a:endParaRPr lang="en-US" sz="2000" dirty="0">
              <a:latin typeface="Times New Roman"/>
              <a:cs typeface="Times New Roman"/>
            </a:endParaRPr>
          </a:p>
          <a:p>
            <a:pPr algn="just">
              <a:buFont typeface="Wingdings" charset="2"/>
              <a:buChar char="v"/>
            </a:pPr>
            <a:r>
              <a:rPr lang="en-US" sz="2000" b="1" dirty="0" smtClean="0">
                <a:latin typeface="Times New Roman"/>
                <a:cs typeface="Times New Roman"/>
              </a:rPr>
              <a:t>Love Poetry</a:t>
            </a:r>
            <a:r>
              <a:rPr lang="en-US" sz="2000" dirty="0" smtClean="0">
                <a:latin typeface="Times New Roman"/>
                <a:cs typeface="Times New Roman"/>
              </a:rPr>
              <a:t>: Ovid’s </a:t>
            </a:r>
            <a:r>
              <a:rPr lang="en-US" sz="2000" i="1" dirty="0" smtClean="0">
                <a:latin typeface="Times New Roman"/>
                <a:cs typeface="Times New Roman"/>
              </a:rPr>
              <a:t>Metamorphoses</a:t>
            </a:r>
            <a:r>
              <a:rPr lang="en-US" sz="2000" dirty="0" smtClean="0">
                <a:latin typeface="Times New Roman"/>
                <a:cs typeface="Times New Roman"/>
              </a:rPr>
              <a:t> (43 BC, translated in 1565) was especially influential. Its mythological tales were a rich resource on love and desire, and its stylistic elegance offered a model to emulate.</a:t>
            </a:r>
            <a:endParaRPr lang="en-US" sz="2000" dirty="0">
              <a:latin typeface="Times New Roman"/>
              <a:cs typeface="Times New Roman"/>
            </a:endParaRPr>
          </a:p>
          <a:p>
            <a:pPr algn="just">
              <a:buFont typeface="Wingdings" charset="2"/>
              <a:buChar char="v"/>
            </a:pPr>
            <a:endParaRPr lang="en-US" sz="2000" dirty="0" smtClean="0">
              <a:latin typeface="Times New Roman"/>
              <a:cs typeface="Times New Roman"/>
            </a:endParaRPr>
          </a:p>
          <a:p>
            <a:pPr algn="just">
              <a:buFont typeface="Wingdings" charset="2"/>
              <a:buChar char="v"/>
            </a:pPr>
            <a:r>
              <a:rPr lang="en-US" sz="2000" dirty="0" smtClean="0">
                <a:latin typeface="Times New Roman"/>
                <a:cs typeface="Times New Roman"/>
              </a:rPr>
              <a:t>Ovid was controversial as an ethical model. Some critics hailed him as a teacher of great wisdom and learning and others condemned him as a corrupter of youth.</a:t>
            </a:r>
          </a:p>
          <a:p>
            <a:pPr algn="just">
              <a:buFont typeface="Wingdings" charset="2"/>
              <a:buChar char="v"/>
            </a:pPr>
            <a:endParaRPr lang="en-US" sz="2000" dirty="0" smtClean="0">
              <a:latin typeface="Times New Roman"/>
              <a:cs typeface="Times New Roman"/>
            </a:endParaRPr>
          </a:p>
          <a:p>
            <a:pPr algn="just">
              <a:buFont typeface="Wingdings" charset="2"/>
              <a:buChar char="v"/>
            </a:pPr>
            <a:r>
              <a:rPr lang="en-US" sz="2000" b="1" dirty="0" smtClean="0">
                <a:latin typeface="Times New Roman"/>
                <a:cs typeface="Times New Roman"/>
              </a:rPr>
              <a:t>Satiric Poetry</a:t>
            </a:r>
            <a:r>
              <a:rPr lang="en-US" sz="2000" dirty="0" smtClean="0">
                <a:latin typeface="Times New Roman"/>
                <a:cs typeface="Times New Roman"/>
              </a:rPr>
              <a:t>: Horace and Juvenal offered contrasting models.</a:t>
            </a:r>
            <a:endParaRPr lang="en-US" sz="2000" dirty="0">
              <a:latin typeface="Times New Roman"/>
              <a:cs typeface="Times New Roman"/>
            </a:endParaRPr>
          </a:p>
          <a:p>
            <a:pPr algn="just">
              <a:buFont typeface="Wingdings" charset="2"/>
              <a:buChar char="v"/>
            </a:pPr>
            <a:endParaRPr lang="en-US" sz="2000" dirty="0" smtClean="0">
              <a:latin typeface="Times New Roman"/>
              <a:cs typeface="Times New Roman"/>
            </a:endParaRPr>
          </a:p>
          <a:p>
            <a:pPr algn="just">
              <a:buFont typeface="Wingdings" charset="2"/>
              <a:buChar char="v"/>
            </a:pPr>
            <a:endParaRPr lang="en-US" sz="2000" dirty="0">
              <a:latin typeface="Times New Roman"/>
              <a:cs typeface="Times New Roman"/>
            </a:endParaRPr>
          </a:p>
          <a:p>
            <a:pPr algn="just"/>
            <a:endParaRPr lang="en-US" sz="2000" dirty="0" smtClean="0">
              <a:latin typeface="Times New Roman"/>
              <a:cs typeface="Times New Roman"/>
            </a:endParaRPr>
          </a:p>
        </p:txBody>
      </p:sp>
      <p:sp>
        <p:nvSpPr>
          <p:cNvPr id="3" name="TextBox 2"/>
          <p:cNvSpPr txBox="1"/>
          <p:nvPr/>
        </p:nvSpPr>
        <p:spPr>
          <a:xfrm>
            <a:off x="395536" y="692696"/>
            <a:ext cx="8208912" cy="461665"/>
          </a:xfrm>
          <a:prstGeom prst="rect">
            <a:avLst/>
          </a:prstGeom>
          <a:noFill/>
        </p:spPr>
        <p:txBody>
          <a:bodyPr wrap="square" rtlCol="0">
            <a:spAutoFit/>
          </a:bodyPr>
          <a:lstStyle/>
          <a:p>
            <a:pPr algn="ctr"/>
            <a:r>
              <a:rPr lang="en-US" sz="2400" b="1" dirty="0" smtClean="0">
                <a:latin typeface="Times New Roman"/>
                <a:cs typeface="Times New Roman"/>
              </a:rPr>
              <a:t>Classical Influence (</a:t>
            </a:r>
            <a:r>
              <a:rPr lang="en-US" sz="2400" b="1" dirty="0" err="1" smtClean="0">
                <a:latin typeface="Times New Roman"/>
                <a:cs typeface="Times New Roman"/>
              </a:rPr>
              <a:t>cont</a:t>
            </a:r>
            <a:r>
              <a:rPr lang="en-US" sz="2400" b="1" dirty="0" smtClean="0">
                <a:latin typeface="Times New Roman"/>
                <a:cs typeface="Times New Roman"/>
              </a:rPr>
              <a:t>)</a:t>
            </a:r>
            <a:endParaRPr lang="en-US" sz="2400" b="1" dirty="0">
              <a:latin typeface="Times New Roman"/>
              <a:cs typeface="Times New Roman"/>
            </a:endParaRPr>
          </a:p>
        </p:txBody>
      </p:sp>
    </p:spTree>
    <p:extLst>
      <p:ext uri="{BB962C8B-B14F-4D97-AF65-F5344CB8AC3E}">
        <p14:creationId xmlns:p14="http://schemas.microsoft.com/office/powerpoint/2010/main" val="377257327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0" y="1268760"/>
            <a:ext cx="9036496" cy="4708981"/>
          </a:xfrm>
          <a:prstGeom prst="rect">
            <a:avLst/>
          </a:prstGeom>
          <a:noFill/>
        </p:spPr>
        <p:txBody>
          <a:bodyPr wrap="square" rtlCol="1">
            <a:spAutoFit/>
          </a:bodyPr>
          <a:lstStyle/>
          <a:p>
            <a:pPr algn="just">
              <a:buFont typeface="Wingdings" charset="2"/>
              <a:buChar char="v"/>
            </a:pPr>
            <a:r>
              <a:rPr lang="en-US" sz="2000" b="1" dirty="0" smtClean="0">
                <a:latin typeface="Times New Roman"/>
                <a:cs typeface="Times New Roman"/>
              </a:rPr>
              <a:t>The Pastoral</a:t>
            </a:r>
            <a:r>
              <a:rPr lang="en-US" sz="2000" dirty="0" smtClean="0">
                <a:latin typeface="Times New Roman"/>
                <a:cs typeface="Times New Roman"/>
              </a:rPr>
              <a:t>: influenced by Medieval English authors like William Langland and contemporary continental pastoralists like Jacopo </a:t>
            </a:r>
            <a:r>
              <a:rPr lang="en-US" sz="2000" dirty="0" err="1" smtClean="0">
                <a:latin typeface="Times New Roman"/>
                <a:cs typeface="Times New Roman"/>
              </a:rPr>
              <a:t>Sannazaro</a:t>
            </a:r>
            <a:endParaRPr lang="en-US" sz="2000" dirty="0" smtClean="0">
              <a:latin typeface="Times New Roman"/>
              <a:cs typeface="Times New Roman"/>
            </a:endParaRPr>
          </a:p>
          <a:p>
            <a:pPr algn="just"/>
            <a:endParaRPr lang="en-US" sz="2000" dirty="0">
              <a:latin typeface="Times New Roman"/>
              <a:cs typeface="Times New Roman"/>
            </a:endParaRPr>
          </a:p>
          <a:p>
            <a:pPr algn="just">
              <a:buFont typeface="Wingdings" charset="2"/>
              <a:buChar char="v"/>
            </a:pPr>
            <a:r>
              <a:rPr lang="en-US" sz="2000" b="1" dirty="0" smtClean="0">
                <a:latin typeface="Times New Roman"/>
                <a:cs typeface="Times New Roman"/>
              </a:rPr>
              <a:t>The Epic</a:t>
            </a:r>
            <a:r>
              <a:rPr lang="en-US" sz="2000" dirty="0" smtClean="0">
                <a:latin typeface="Times New Roman"/>
                <a:cs typeface="Times New Roman"/>
              </a:rPr>
              <a:t>: Influenced also by Medieval English romance like </a:t>
            </a:r>
            <a:r>
              <a:rPr lang="en-US" sz="2000" i="1" dirty="0" smtClean="0">
                <a:latin typeface="Times New Roman"/>
                <a:cs typeface="Times New Roman"/>
              </a:rPr>
              <a:t>Sir Gawain and the Green Knigh</a:t>
            </a:r>
            <a:r>
              <a:rPr lang="en-US" sz="2000" dirty="0" smtClean="0">
                <a:latin typeface="Times New Roman"/>
                <a:cs typeface="Times New Roman"/>
              </a:rPr>
              <a:t>t, written 1375-1400), Italian poems like Dante’s </a:t>
            </a:r>
            <a:r>
              <a:rPr lang="en-US" sz="2000" i="1" dirty="0" smtClean="0">
                <a:latin typeface="Times New Roman"/>
                <a:cs typeface="Times New Roman"/>
              </a:rPr>
              <a:t>The Divine Comedy</a:t>
            </a:r>
            <a:r>
              <a:rPr lang="en-US" sz="2000" dirty="0" smtClean="0">
                <a:latin typeface="Times New Roman"/>
                <a:cs typeface="Times New Roman"/>
              </a:rPr>
              <a:t> (written 1308-21), Ariosto’s </a:t>
            </a:r>
            <a:r>
              <a:rPr lang="en-US" sz="2000" i="1" dirty="0" smtClean="0">
                <a:latin typeface="Times New Roman"/>
                <a:cs typeface="Times New Roman"/>
              </a:rPr>
              <a:t>Orlando </a:t>
            </a:r>
            <a:r>
              <a:rPr lang="en-US" sz="2000" i="1" dirty="0" err="1" smtClean="0">
                <a:latin typeface="Times New Roman"/>
                <a:cs typeface="Times New Roman"/>
              </a:rPr>
              <a:t>Furioso</a:t>
            </a:r>
            <a:r>
              <a:rPr lang="en-US" sz="2000" i="1" dirty="0" smtClean="0">
                <a:latin typeface="Times New Roman"/>
                <a:cs typeface="Times New Roman"/>
              </a:rPr>
              <a:t> </a:t>
            </a:r>
            <a:r>
              <a:rPr lang="en-US" sz="2000" dirty="0" smtClean="0">
                <a:latin typeface="Times New Roman"/>
                <a:cs typeface="Times New Roman"/>
              </a:rPr>
              <a:t>(1516, 1532), and Tasso’s </a:t>
            </a:r>
            <a:r>
              <a:rPr lang="en-US" sz="2000" i="1" dirty="0" err="1" smtClean="0">
                <a:latin typeface="Times New Roman"/>
                <a:cs typeface="Times New Roman"/>
              </a:rPr>
              <a:t>Gerusalemme</a:t>
            </a:r>
            <a:r>
              <a:rPr lang="en-US" sz="2000" i="1" dirty="0" smtClean="0">
                <a:latin typeface="Times New Roman"/>
                <a:cs typeface="Times New Roman"/>
              </a:rPr>
              <a:t> </a:t>
            </a:r>
            <a:r>
              <a:rPr lang="en-US" sz="2000" i="1" dirty="0" err="1" smtClean="0">
                <a:latin typeface="Times New Roman"/>
                <a:cs typeface="Times New Roman"/>
              </a:rPr>
              <a:t>Liberata</a:t>
            </a:r>
            <a:r>
              <a:rPr lang="en-US" sz="2000" i="1" dirty="0" smtClean="0">
                <a:latin typeface="Times New Roman"/>
                <a:cs typeface="Times New Roman"/>
              </a:rPr>
              <a:t> </a:t>
            </a:r>
            <a:r>
              <a:rPr lang="en-US" sz="2000" dirty="0" smtClean="0">
                <a:latin typeface="Times New Roman"/>
                <a:cs typeface="Times New Roman"/>
              </a:rPr>
              <a:t>(1581)</a:t>
            </a:r>
          </a:p>
          <a:p>
            <a:pPr algn="just"/>
            <a:endParaRPr lang="en-US" sz="2000" dirty="0" smtClean="0">
              <a:latin typeface="Times New Roman"/>
              <a:cs typeface="Times New Roman"/>
            </a:endParaRPr>
          </a:p>
          <a:p>
            <a:pPr algn="just">
              <a:buFont typeface="Wingdings" charset="2"/>
              <a:buChar char="v"/>
            </a:pPr>
            <a:r>
              <a:rPr lang="en-US" sz="2000" b="1" dirty="0" smtClean="0">
                <a:latin typeface="Times New Roman"/>
                <a:cs typeface="Times New Roman"/>
              </a:rPr>
              <a:t>The Sonnet/</a:t>
            </a:r>
            <a:r>
              <a:rPr lang="en-US" sz="2000" b="1" dirty="0" err="1" smtClean="0">
                <a:latin typeface="Times New Roman"/>
                <a:cs typeface="Times New Roman"/>
              </a:rPr>
              <a:t>Petrarchism</a:t>
            </a:r>
            <a:r>
              <a:rPr lang="en-US" sz="2000" dirty="0" smtClean="0">
                <a:latin typeface="Times New Roman"/>
                <a:cs typeface="Times New Roman"/>
              </a:rPr>
              <a:t>: Takes its name from Italian poet Francesco Petrarch (1304-74), most famous for his </a:t>
            </a:r>
            <a:r>
              <a:rPr lang="en-US" sz="2000" i="1" dirty="0" err="1" smtClean="0">
                <a:latin typeface="Times New Roman"/>
                <a:cs typeface="Times New Roman"/>
              </a:rPr>
              <a:t>Canzoniere</a:t>
            </a:r>
            <a:r>
              <a:rPr lang="en-US" sz="2000" dirty="0" smtClean="0">
                <a:latin typeface="Times New Roman"/>
                <a:cs typeface="Times New Roman"/>
              </a:rPr>
              <a:t> (written 1327-68), a sequence of 366 lyric poem, about the poet’s unfulfilled love for a beautiful woman called Laura. Most of the poems are sonnets, a new type of poem whose invention is attributed to </a:t>
            </a:r>
            <a:r>
              <a:rPr lang="en-US" sz="2000" dirty="0" err="1" smtClean="0">
                <a:latin typeface="Times New Roman"/>
                <a:cs typeface="Times New Roman"/>
              </a:rPr>
              <a:t>Giacomo</a:t>
            </a:r>
            <a:r>
              <a:rPr lang="en-US" sz="2000" dirty="0" smtClean="0">
                <a:latin typeface="Times New Roman"/>
                <a:cs typeface="Times New Roman"/>
              </a:rPr>
              <a:t> da </a:t>
            </a:r>
            <a:r>
              <a:rPr lang="en-US" sz="2000" dirty="0" err="1" smtClean="0">
                <a:latin typeface="Times New Roman"/>
                <a:cs typeface="Times New Roman"/>
              </a:rPr>
              <a:t>Lentino</a:t>
            </a:r>
            <a:r>
              <a:rPr lang="en-US" sz="2000" dirty="0" smtClean="0">
                <a:latin typeface="Times New Roman"/>
                <a:cs typeface="Times New Roman"/>
              </a:rPr>
              <a:t> in the 13</a:t>
            </a:r>
            <a:r>
              <a:rPr lang="en-US" sz="2000" baseline="30000" dirty="0" smtClean="0">
                <a:latin typeface="Times New Roman"/>
                <a:cs typeface="Times New Roman"/>
              </a:rPr>
              <a:t>th</a:t>
            </a:r>
            <a:r>
              <a:rPr lang="en-US" sz="2000" dirty="0" smtClean="0">
                <a:latin typeface="Times New Roman"/>
                <a:cs typeface="Times New Roman"/>
              </a:rPr>
              <a:t> century and popularized across Europe by Petrarch. Petrarch’s poems have many recurrent features that quickly became conventional topoi or motifs in European love poetry, now simply called The Petrarchan Mode.”</a:t>
            </a:r>
            <a:endParaRPr lang="en-US" sz="2000" b="1" dirty="0" smtClean="0">
              <a:latin typeface="Times New Roman"/>
              <a:cs typeface="Times New Roman"/>
            </a:endParaRPr>
          </a:p>
        </p:txBody>
      </p:sp>
      <p:sp>
        <p:nvSpPr>
          <p:cNvPr id="3" name="TextBox 2"/>
          <p:cNvSpPr txBox="1"/>
          <p:nvPr/>
        </p:nvSpPr>
        <p:spPr>
          <a:xfrm>
            <a:off x="395536" y="692696"/>
            <a:ext cx="8208912" cy="461665"/>
          </a:xfrm>
          <a:prstGeom prst="rect">
            <a:avLst/>
          </a:prstGeom>
          <a:noFill/>
        </p:spPr>
        <p:txBody>
          <a:bodyPr wrap="square" rtlCol="0">
            <a:spAutoFit/>
          </a:bodyPr>
          <a:lstStyle/>
          <a:p>
            <a:pPr algn="ctr"/>
            <a:r>
              <a:rPr lang="en-US" sz="2400" b="1" dirty="0" smtClean="0">
                <a:latin typeface="Times New Roman"/>
                <a:cs typeface="Times New Roman"/>
              </a:rPr>
              <a:t>Native and Contemporary Influence</a:t>
            </a:r>
            <a:endParaRPr lang="en-US" sz="2400" b="1" dirty="0">
              <a:latin typeface="Times New Roman"/>
              <a:cs typeface="Times New Roman"/>
            </a:endParaRPr>
          </a:p>
        </p:txBody>
      </p:sp>
    </p:spTree>
    <p:extLst>
      <p:ext uri="{BB962C8B-B14F-4D97-AF65-F5344CB8AC3E}">
        <p14:creationId xmlns:p14="http://schemas.microsoft.com/office/powerpoint/2010/main" val="334365724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179512" y="1340768"/>
            <a:ext cx="8784976" cy="4708981"/>
          </a:xfrm>
          <a:prstGeom prst="rect">
            <a:avLst/>
          </a:prstGeom>
          <a:noFill/>
        </p:spPr>
        <p:txBody>
          <a:bodyPr wrap="square" rtlCol="1">
            <a:spAutoFit/>
          </a:bodyPr>
          <a:lstStyle/>
          <a:p>
            <a:pPr algn="just">
              <a:buFont typeface="Wingdings" charset="2"/>
              <a:buChar char="v"/>
            </a:pPr>
            <a:r>
              <a:rPr lang="en-US" sz="2000" dirty="0" smtClean="0">
                <a:latin typeface="Times New Roman"/>
                <a:cs typeface="Times New Roman"/>
              </a:rPr>
              <a:t>In the 16</a:t>
            </a:r>
            <a:r>
              <a:rPr lang="en-US" sz="2000" baseline="30000" dirty="0" smtClean="0">
                <a:latin typeface="Times New Roman"/>
                <a:cs typeface="Times New Roman"/>
              </a:rPr>
              <a:t>th</a:t>
            </a:r>
            <a:r>
              <a:rPr lang="en-US" sz="2000" dirty="0" smtClean="0">
                <a:latin typeface="Times New Roman"/>
                <a:cs typeface="Times New Roman"/>
              </a:rPr>
              <a:t> century, poetry was a genre closely identified with the royal court. Those who wrote poetry were mostly either courtiers or educated, aspiring men (and occasionally women) in search of royal support. </a:t>
            </a:r>
            <a:endParaRPr lang="en-US" sz="2000" dirty="0">
              <a:latin typeface="Times New Roman"/>
              <a:cs typeface="Times New Roman"/>
            </a:endParaRPr>
          </a:p>
          <a:p>
            <a:pPr algn="just">
              <a:buFont typeface="Wingdings" charset="2"/>
              <a:buChar char="v"/>
            </a:pPr>
            <a:r>
              <a:rPr lang="en-US" sz="2000" dirty="0" smtClean="0">
                <a:latin typeface="Times New Roman"/>
                <a:cs typeface="Times New Roman"/>
              </a:rPr>
              <a:t>For Elizabethan courtiers the ability to write artful poetry was part of being an accomplished gentleman (woman).</a:t>
            </a:r>
            <a:endParaRPr lang="en-US" sz="2000" dirty="0">
              <a:latin typeface="Times New Roman"/>
              <a:cs typeface="Times New Roman"/>
            </a:endParaRPr>
          </a:p>
          <a:p>
            <a:pPr algn="just">
              <a:buFont typeface="Wingdings" charset="2"/>
              <a:buChar char="v"/>
            </a:pPr>
            <a:r>
              <a:rPr lang="en-US" sz="2000" dirty="0" smtClean="0">
                <a:latin typeface="Times New Roman"/>
                <a:cs typeface="Times New Roman"/>
              </a:rPr>
              <a:t>It was also a way of cultivating rhetorical and persuasive skills necessary in Renaissance politics and diplomacy. Poetry was a very good skill to have for people with political ambitions. </a:t>
            </a:r>
            <a:endParaRPr lang="en-US" sz="2000" dirty="0">
              <a:latin typeface="Times New Roman"/>
              <a:cs typeface="Times New Roman"/>
            </a:endParaRPr>
          </a:p>
          <a:p>
            <a:pPr algn="just">
              <a:buFont typeface="Wingdings" charset="2"/>
              <a:buChar char="v"/>
            </a:pPr>
            <a:r>
              <a:rPr lang="en-US" sz="2000" dirty="0" smtClean="0">
                <a:latin typeface="Times New Roman"/>
                <a:cs typeface="Times New Roman"/>
              </a:rPr>
              <a:t>For those outside the court, Poetry was also a way of winning favors or patronage from the monarch, especially for those who now seek to make a living as professional poets. Patronage provided status and income. </a:t>
            </a:r>
          </a:p>
          <a:p>
            <a:pPr algn="just">
              <a:buFont typeface="Wingdings" charset="2"/>
              <a:buChar char="v"/>
            </a:pPr>
            <a:r>
              <a:rPr lang="en-US" sz="2000" dirty="0" smtClean="0">
                <a:latin typeface="Times New Roman"/>
                <a:cs typeface="Times New Roman"/>
              </a:rPr>
              <a:t>It is for this reason that many of the poets of the Renaissance write about and for the court</a:t>
            </a:r>
          </a:p>
          <a:p>
            <a:pPr algn="just">
              <a:buFont typeface="Wingdings" charset="2"/>
              <a:buChar char="v"/>
            </a:pPr>
            <a:r>
              <a:rPr lang="en-US" sz="2000" dirty="0" smtClean="0">
                <a:latin typeface="Times New Roman"/>
                <a:cs typeface="Times New Roman"/>
              </a:rPr>
              <a:t>This situation changes in the 17</a:t>
            </a:r>
            <a:r>
              <a:rPr lang="en-US" sz="2000" baseline="30000" dirty="0" smtClean="0">
                <a:latin typeface="Times New Roman"/>
                <a:cs typeface="Times New Roman"/>
              </a:rPr>
              <a:t>th</a:t>
            </a:r>
            <a:r>
              <a:rPr lang="en-US" sz="2000" dirty="0" smtClean="0">
                <a:latin typeface="Times New Roman"/>
                <a:cs typeface="Times New Roman"/>
              </a:rPr>
              <a:t> century when the rise of the merchant class offered alternative venue for poetry and aspirant poets.</a:t>
            </a:r>
          </a:p>
        </p:txBody>
      </p:sp>
      <p:sp>
        <p:nvSpPr>
          <p:cNvPr id="3" name="TextBox 2"/>
          <p:cNvSpPr txBox="1"/>
          <p:nvPr/>
        </p:nvSpPr>
        <p:spPr>
          <a:xfrm>
            <a:off x="395536" y="692696"/>
            <a:ext cx="8208912" cy="461665"/>
          </a:xfrm>
          <a:prstGeom prst="rect">
            <a:avLst/>
          </a:prstGeom>
          <a:noFill/>
        </p:spPr>
        <p:txBody>
          <a:bodyPr wrap="square" rtlCol="0">
            <a:spAutoFit/>
          </a:bodyPr>
          <a:lstStyle/>
          <a:p>
            <a:pPr algn="ctr"/>
            <a:r>
              <a:rPr lang="en-US" sz="2400" b="1" dirty="0" smtClean="0">
                <a:latin typeface="Times New Roman"/>
                <a:cs typeface="Times New Roman"/>
              </a:rPr>
              <a:t>Royal Courts and Patronage</a:t>
            </a:r>
            <a:endParaRPr lang="en-US" sz="2400" b="1" dirty="0">
              <a:latin typeface="Times New Roman"/>
              <a:cs typeface="Times New Roman"/>
            </a:endParaRPr>
          </a:p>
        </p:txBody>
      </p:sp>
    </p:spTree>
    <p:extLst>
      <p:ext uri="{BB962C8B-B14F-4D97-AF65-F5344CB8AC3E}">
        <p14:creationId xmlns:p14="http://schemas.microsoft.com/office/powerpoint/2010/main" val="326297704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107504" y="1340768"/>
            <a:ext cx="9036496" cy="4896544"/>
          </a:xfrm>
          <a:prstGeom prst="rect">
            <a:avLst/>
          </a:prstGeom>
          <a:noFill/>
        </p:spPr>
        <p:txBody>
          <a:bodyPr wrap="square" rtlCol="1">
            <a:spAutoFit/>
          </a:bodyPr>
          <a:lstStyle/>
          <a:p>
            <a:pPr algn="just">
              <a:buFont typeface="Wingdings" charset="2"/>
              <a:buChar char="v"/>
            </a:pPr>
            <a:r>
              <a:rPr lang="en-US" sz="2000" dirty="0" smtClean="0">
                <a:latin typeface="Times New Roman"/>
                <a:cs typeface="Times New Roman"/>
              </a:rPr>
              <a:t>Most Renaissance poetry circulated in manuscript form, but a series of landmark publications in the late 16</a:t>
            </a:r>
            <a:r>
              <a:rPr lang="en-US" sz="2000" baseline="30000" dirty="0" smtClean="0">
                <a:latin typeface="Times New Roman"/>
                <a:cs typeface="Times New Roman"/>
              </a:rPr>
              <a:t>th</a:t>
            </a:r>
            <a:r>
              <a:rPr lang="en-US" sz="2000" dirty="0" smtClean="0">
                <a:latin typeface="Times New Roman"/>
                <a:cs typeface="Times New Roman"/>
              </a:rPr>
              <a:t> and early 17</a:t>
            </a:r>
            <a:r>
              <a:rPr lang="en-US" sz="2000" baseline="30000" dirty="0" smtClean="0">
                <a:latin typeface="Times New Roman"/>
                <a:cs typeface="Times New Roman"/>
              </a:rPr>
              <a:t>th</a:t>
            </a:r>
            <a:r>
              <a:rPr lang="en-US" sz="2000" dirty="0" smtClean="0">
                <a:latin typeface="Times New Roman"/>
                <a:cs typeface="Times New Roman"/>
              </a:rPr>
              <a:t> centuries set a precedent for printing collections of poetry and helped make print the more common form of distribution.</a:t>
            </a:r>
          </a:p>
          <a:p>
            <a:pPr algn="just">
              <a:buFont typeface="Wingdings" charset="2"/>
              <a:buChar char="v"/>
            </a:pPr>
            <a:endParaRPr lang="en-US" sz="2000" dirty="0">
              <a:latin typeface="Times New Roman"/>
              <a:cs typeface="Times New Roman"/>
            </a:endParaRPr>
          </a:p>
          <a:p>
            <a:pPr algn="just">
              <a:buFont typeface="Wingdings" charset="2"/>
              <a:buChar char="v"/>
            </a:pPr>
            <a:r>
              <a:rPr lang="en-US" sz="2000" dirty="0" smtClean="0">
                <a:latin typeface="Times New Roman"/>
                <a:cs typeface="Times New Roman"/>
              </a:rPr>
              <a:t>One of the earliest collections to be published was the </a:t>
            </a:r>
            <a:r>
              <a:rPr lang="en-US" sz="2000" i="1" dirty="0" smtClean="0">
                <a:latin typeface="Times New Roman"/>
                <a:cs typeface="Times New Roman"/>
              </a:rPr>
              <a:t>Songs and Sonnets </a:t>
            </a:r>
            <a:r>
              <a:rPr lang="en-US" sz="2000" dirty="0" smtClean="0">
                <a:latin typeface="Times New Roman"/>
                <a:cs typeface="Times New Roman"/>
              </a:rPr>
              <a:t>that was published by Richard </a:t>
            </a:r>
            <a:r>
              <a:rPr lang="en-US" sz="2000" dirty="0" err="1" smtClean="0">
                <a:latin typeface="Times New Roman"/>
                <a:cs typeface="Times New Roman"/>
              </a:rPr>
              <a:t>Tottel</a:t>
            </a:r>
            <a:r>
              <a:rPr lang="en-US" sz="2000" dirty="0" smtClean="0">
                <a:latin typeface="Times New Roman"/>
                <a:cs typeface="Times New Roman"/>
              </a:rPr>
              <a:t> in 1557, better known as </a:t>
            </a:r>
            <a:r>
              <a:rPr lang="en-US" sz="2000" i="1" dirty="0" err="1" smtClean="0">
                <a:latin typeface="Times New Roman"/>
                <a:cs typeface="Times New Roman"/>
              </a:rPr>
              <a:t>Tottel’s</a:t>
            </a:r>
            <a:r>
              <a:rPr lang="en-US" sz="2000" i="1" dirty="0" smtClean="0">
                <a:latin typeface="Times New Roman"/>
                <a:cs typeface="Times New Roman"/>
              </a:rPr>
              <a:t> Miscellany.</a:t>
            </a:r>
            <a:r>
              <a:rPr lang="en-US" sz="2000" dirty="0" smtClean="0">
                <a:latin typeface="Times New Roman"/>
                <a:cs typeface="Times New Roman"/>
              </a:rPr>
              <a:t> It consisted of previously unpublished lyrics by Henry Howard, Earl of Surrey, Sir Thomas Wyatt and others. </a:t>
            </a:r>
          </a:p>
          <a:p>
            <a:pPr algn="just">
              <a:buFont typeface="Wingdings" charset="2"/>
              <a:buChar char="v"/>
            </a:pPr>
            <a:endParaRPr lang="en-US" sz="2000" i="1" dirty="0">
              <a:latin typeface="Times New Roman"/>
              <a:cs typeface="Times New Roman"/>
            </a:endParaRPr>
          </a:p>
          <a:p>
            <a:pPr algn="just">
              <a:buFont typeface="Wingdings" charset="2"/>
              <a:buChar char="v"/>
            </a:pPr>
            <a:r>
              <a:rPr lang="en-US" sz="2000" dirty="0" smtClean="0">
                <a:latin typeface="Times New Roman"/>
                <a:cs typeface="Times New Roman"/>
              </a:rPr>
              <a:t>The movement from manuscript to print took the poems from their original intimate context into the wider public. This obliged publishers to add titles or explanatory prefaces, often explaining how such private poems could be presented to a wider public.</a:t>
            </a:r>
          </a:p>
          <a:p>
            <a:pPr algn="just">
              <a:buFont typeface="Wingdings" charset="2"/>
              <a:buChar char="v"/>
            </a:pPr>
            <a:endParaRPr lang="en-US" sz="2000" dirty="0">
              <a:latin typeface="Times New Roman"/>
              <a:cs typeface="Times New Roman"/>
            </a:endParaRPr>
          </a:p>
          <a:p>
            <a:pPr algn="just">
              <a:buFont typeface="Wingdings" charset="2"/>
              <a:buChar char="v"/>
            </a:pPr>
            <a:r>
              <a:rPr lang="en-US" sz="2000" dirty="0" smtClean="0">
                <a:latin typeface="Times New Roman"/>
                <a:cs typeface="Times New Roman"/>
              </a:rPr>
              <a:t>The success of </a:t>
            </a:r>
            <a:r>
              <a:rPr lang="en-US" sz="2000" dirty="0" err="1" smtClean="0">
                <a:latin typeface="Times New Roman"/>
                <a:cs typeface="Times New Roman"/>
              </a:rPr>
              <a:t>Tottel’s</a:t>
            </a:r>
            <a:r>
              <a:rPr lang="en-US" sz="2000" dirty="0" smtClean="0">
                <a:latin typeface="Times New Roman"/>
                <a:cs typeface="Times New Roman"/>
              </a:rPr>
              <a:t> Miscellany showed that there was a market for printed poetry  </a:t>
            </a:r>
            <a:r>
              <a:rPr lang="en-US" sz="2000" i="1" dirty="0" smtClean="0">
                <a:latin typeface="Times New Roman"/>
                <a:cs typeface="Times New Roman"/>
              </a:rPr>
              <a:t> </a:t>
            </a:r>
          </a:p>
        </p:txBody>
      </p:sp>
      <p:sp>
        <p:nvSpPr>
          <p:cNvPr id="3" name="TextBox 2"/>
          <p:cNvSpPr txBox="1"/>
          <p:nvPr/>
        </p:nvSpPr>
        <p:spPr>
          <a:xfrm>
            <a:off x="395536" y="692696"/>
            <a:ext cx="8208912" cy="461665"/>
          </a:xfrm>
          <a:prstGeom prst="rect">
            <a:avLst/>
          </a:prstGeom>
          <a:noFill/>
        </p:spPr>
        <p:txBody>
          <a:bodyPr wrap="square" rtlCol="0">
            <a:spAutoFit/>
          </a:bodyPr>
          <a:lstStyle/>
          <a:p>
            <a:pPr algn="ctr"/>
            <a:r>
              <a:rPr lang="en-US" sz="2400" b="1" dirty="0" smtClean="0">
                <a:latin typeface="Times New Roman"/>
                <a:cs typeface="Times New Roman"/>
              </a:rPr>
              <a:t>From Manuscript to Print</a:t>
            </a:r>
            <a:endParaRPr lang="en-US" sz="2400" b="1" dirty="0">
              <a:latin typeface="Times New Roman"/>
              <a:cs typeface="Times New Roman"/>
            </a:endParaRPr>
          </a:p>
        </p:txBody>
      </p:sp>
    </p:spTree>
    <p:extLst>
      <p:ext uri="{BB962C8B-B14F-4D97-AF65-F5344CB8AC3E}">
        <p14:creationId xmlns:p14="http://schemas.microsoft.com/office/powerpoint/2010/main" val="131793935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107504" y="1340768"/>
            <a:ext cx="9036496" cy="4093428"/>
          </a:xfrm>
          <a:prstGeom prst="rect">
            <a:avLst/>
          </a:prstGeom>
          <a:noFill/>
        </p:spPr>
        <p:txBody>
          <a:bodyPr wrap="square" rtlCol="1">
            <a:spAutoFit/>
          </a:bodyPr>
          <a:lstStyle/>
          <a:p>
            <a:pPr algn="just">
              <a:buFont typeface="Wingdings" charset="2"/>
              <a:buChar char="v"/>
            </a:pPr>
            <a:r>
              <a:rPr lang="en-US" sz="2000" dirty="0" smtClean="0">
                <a:latin typeface="Times New Roman"/>
                <a:cs typeface="Times New Roman"/>
              </a:rPr>
              <a:t>The posthumous publication of Sir Philip Sidney’s sonnet sequence </a:t>
            </a:r>
            <a:r>
              <a:rPr lang="en-US" sz="2000" i="1" dirty="0" err="1" smtClean="0">
                <a:latin typeface="Times New Roman"/>
                <a:cs typeface="Times New Roman"/>
              </a:rPr>
              <a:t>Astrophil</a:t>
            </a:r>
            <a:r>
              <a:rPr lang="en-US" sz="2000" i="1" dirty="0" smtClean="0">
                <a:latin typeface="Times New Roman"/>
                <a:cs typeface="Times New Roman"/>
              </a:rPr>
              <a:t> and Stella</a:t>
            </a:r>
            <a:r>
              <a:rPr lang="en-US" sz="2000" dirty="0">
                <a:latin typeface="Times New Roman"/>
                <a:cs typeface="Times New Roman"/>
              </a:rPr>
              <a:t> </a:t>
            </a:r>
            <a:r>
              <a:rPr lang="en-US" sz="2000" dirty="0" smtClean="0">
                <a:latin typeface="Times New Roman"/>
                <a:cs typeface="Times New Roman"/>
              </a:rPr>
              <a:t>(1591) and his collected works (1598) also had a significant impact on the history of printed poetry and make it more acceptable, especially among elite poets.</a:t>
            </a:r>
          </a:p>
          <a:p>
            <a:pPr algn="just">
              <a:buFont typeface="Wingdings" charset="2"/>
              <a:buChar char="v"/>
            </a:pPr>
            <a:endParaRPr lang="en-US" sz="2000" dirty="0">
              <a:latin typeface="Times New Roman"/>
              <a:cs typeface="Times New Roman"/>
            </a:endParaRPr>
          </a:p>
          <a:p>
            <a:pPr algn="just">
              <a:buFont typeface="Wingdings" charset="2"/>
              <a:buChar char="v"/>
            </a:pPr>
            <a:r>
              <a:rPr lang="en-US" sz="2000" dirty="0" smtClean="0">
                <a:latin typeface="Times New Roman"/>
                <a:cs typeface="Times New Roman"/>
              </a:rPr>
              <a:t>The Sidney volume set a precedent for the publishing of single author collections, which became very popular and profitable in the early 17</a:t>
            </a:r>
            <a:r>
              <a:rPr lang="en-US" sz="2000" baseline="30000" dirty="0" smtClean="0">
                <a:latin typeface="Times New Roman"/>
                <a:cs typeface="Times New Roman"/>
              </a:rPr>
              <a:t>th</a:t>
            </a:r>
            <a:r>
              <a:rPr lang="en-US" sz="2000" dirty="0" smtClean="0">
                <a:latin typeface="Times New Roman"/>
                <a:cs typeface="Times New Roman"/>
              </a:rPr>
              <a:t> century.</a:t>
            </a:r>
          </a:p>
          <a:p>
            <a:pPr algn="just">
              <a:buFont typeface="Wingdings" charset="2"/>
              <a:buChar char="v"/>
            </a:pPr>
            <a:endParaRPr lang="en-US" sz="2000" dirty="0">
              <a:latin typeface="Times New Roman"/>
              <a:cs typeface="Times New Roman"/>
            </a:endParaRPr>
          </a:p>
          <a:p>
            <a:pPr algn="just">
              <a:buFont typeface="Wingdings" charset="2"/>
              <a:buChar char="v"/>
            </a:pPr>
            <a:r>
              <a:rPr lang="en-US" sz="2000" dirty="0" smtClean="0">
                <a:latin typeface="Times New Roman"/>
                <a:cs typeface="Times New Roman"/>
              </a:rPr>
              <a:t>In 1616, Ben Johnson went even further and oversaw the publication of his own poetic and dramatic </a:t>
            </a:r>
            <a:r>
              <a:rPr lang="en-US" sz="2000" i="1" dirty="0" smtClean="0">
                <a:latin typeface="Times New Roman"/>
                <a:cs typeface="Times New Roman"/>
              </a:rPr>
              <a:t>Works </a:t>
            </a:r>
            <a:r>
              <a:rPr lang="en-US" sz="2000" dirty="0" smtClean="0">
                <a:latin typeface="Times New Roman"/>
                <a:cs typeface="Times New Roman"/>
              </a:rPr>
              <a:t>in a very attractive Folio edition, a format generally reserved for learned publications.</a:t>
            </a:r>
          </a:p>
          <a:p>
            <a:pPr algn="just">
              <a:buFont typeface="Wingdings" charset="2"/>
              <a:buChar char="v"/>
            </a:pPr>
            <a:endParaRPr lang="en-US" sz="2000" dirty="0">
              <a:latin typeface="Times New Roman"/>
              <a:cs typeface="Times New Roman"/>
            </a:endParaRPr>
          </a:p>
          <a:p>
            <a:pPr algn="just">
              <a:buFont typeface="Wingdings" charset="2"/>
              <a:buChar char="v"/>
            </a:pPr>
            <a:r>
              <a:rPr lang="en-US" sz="2000" dirty="0" smtClean="0">
                <a:latin typeface="Times New Roman"/>
                <a:cs typeface="Times New Roman"/>
              </a:rPr>
              <a:t>This was followed by the similar publication of the First Folio of Shakespeare’s play (1623), and editions of the poems of John Donne and George Herbert in 1633. </a:t>
            </a:r>
            <a:r>
              <a:rPr lang="en-US" sz="2000" i="1" dirty="0" smtClean="0">
                <a:latin typeface="Times New Roman"/>
                <a:cs typeface="Times New Roman"/>
              </a:rPr>
              <a:t> </a:t>
            </a:r>
          </a:p>
        </p:txBody>
      </p:sp>
      <p:sp>
        <p:nvSpPr>
          <p:cNvPr id="3" name="TextBox 2"/>
          <p:cNvSpPr txBox="1"/>
          <p:nvPr/>
        </p:nvSpPr>
        <p:spPr>
          <a:xfrm>
            <a:off x="395536" y="692696"/>
            <a:ext cx="8208912" cy="461665"/>
          </a:xfrm>
          <a:prstGeom prst="rect">
            <a:avLst/>
          </a:prstGeom>
          <a:noFill/>
        </p:spPr>
        <p:txBody>
          <a:bodyPr wrap="square" rtlCol="0">
            <a:spAutoFit/>
          </a:bodyPr>
          <a:lstStyle/>
          <a:p>
            <a:pPr algn="ctr"/>
            <a:r>
              <a:rPr lang="en-US" sz="2400" b="1" dirty="0" smtClean="0">
                <a:latin typeface="Times New Roman"/>
                <a:cs typeface="Times New Roman"/>
              </a:rPr>
              <a:t>From Manuscript to Print (</a:t>
            </a:r>
            <a:r>
              <a:rPr lang="en-US" sz="2400" b="1" dirty="0" err="1" smtClean="0">
                <a:latin typeface="Times New Roman"/>
                <a:cs typeface="Times New Roman"/>
              </a:rPr>
              <a:t>cont</a:t>
            </a:r>
            <a:r>
              <a:rPr lang="en-US" sz="2400" b="1" dirty="0" smtClean="0">
                <a:latin typeface="Times New Roman"/>
                <a:cs typeface="Times New Roman"/>
              </a:rPr>
              <a:t>)</a:t>
            </a:r>
            <a:endParaRPr lang="en-US" sz="2400" b="1" dirty="0">
              <a:latin typeface="Times New Roman"/>
              <a:cs typeface="Times New Roman"/>
            </a:endParaRPr>
          </a:p>
        </p:txBody>
      </p:sp>
    </p:spTree>
    <p:extLst>
      <p:ext uri="{BB962C8B-B14F-4D97-AF65-F5344CB8AC3E}">
        <p14:creationId xmlns:p14="http://schemas.microsoft.com/office/powerpoint/2010/main" val="79721507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107504" y="1340768"/>
            <a:ext cx="9036496" cy="3170099"/>
          </a:xfrm>
          <a:prstGeom prst="rect">
            <a:avLst/>
          </a:prstGeom>
          <a:noFill/>
        </p:spPr>
        <p:txBody>
          <a:bodyPr wrap="square" rtlCol="1">
            <a:spAutoFit/>
          </a:bodyPr>
          <a:lstStyle/>
          <a:p>
            <a:pPr algn="just">
              <a:buFont typeface="Wingdings" charset="2"/>
              <a:buChar char="v"/>
            </a:pPr>
            <a:r>
              <a:rPr lang="en-US" sz="2000" dirty="0" smtClean="0">
                <a:latin typeface="Times New Roman"/>
                <a:cs typeface="Times New Roman"/>
              </a:rPr>
              <a:t>Early Elizabethan poetry was designed to teach its readers religious, ethical or civic lessons.</a:t>
            </a:r>
          </a:p>
          <a:p>
            <a:pPr algn="just">
              <a:buFont typeface="Wingdings" charset="2"/>
              <a:buChar char="v"/>
            </a:pPr>
            <a:endParaRPr lang="en-US" sz="2000" dirty="0">
              <a:latin typeface="Times New Roman"/>
              <a:cs typeface="Times New Roman"/>
            </a:endParaRPr>
          </a:p>
          <a:p>
            <a:pPr algn="just">
              <a:buFont typeface="Wingdings" charset="2"/>
              <a:buChar char="v"/>
            </a:pPr>
            <a:r>
              <a:rPr lang="en-US" sz="2000" dirty="0" smtClean="0">
                <a:latin typeface="Times New Roman"/>
                <a:cs typeface="Times New Roman"/>
              </a:rPr>
              <a:t>Later Elizabethan poets continued to be concerned with instruction but believed that poetry was more likely to teach its readers if it amused and entertained them.</a:t>
            </a:r>
          </a:p>
          <a:p>
            <a:pPr algn="just">
              <a:buFont typeface="Wingdings" charset="2"/>
              <a:buChar char="v"/>
            </a:pPr>
            <a:endParaRPr lang="en-US" sz="2000" dirty="0">
              <a:latin typeface="Times New Roman"/>
              <a:cs typeface="Times New Roman"/>
            </a:endParaRPr>
          </a:p>
          <a:p>
            <a:pPr algn="just">
              <a:buFont typeface="Wingdings" charset="2"/>
              <a:buChar char="v"/>
            </a:pPr>
            <a:r>
              <a:rPr lang="en-US" sz="2000" dirty="0" smtClean="0">
                <a:latin typeface="Times New Roman"/>
                <a:cs typeface="Times New Roman"/>
              </a:rPr>
              <a:t>Poets still could not say directly what they wanted. The popularity in late Elizabethan period of the pastoral and the sonnet was primarily due to the fact that these two genres allowed poets to say what they wanted indirectly. </a:t>
            </a:r>
          </a:p>
          <a:p>
            <a:pPr algn="just"/>
            <a:r>
              <a:rPr lang="en-US" sz="2000" smtClean="0">
                <a:latin typeface="Times New Roman"/>
                <a:cs typeface="Times New Roman"/>
              </a:rPr>
              <a:t> </a:t>
            </a:r>
            <a:endParaRPr lang="en-US" sz="2000" dirty="0" smtClean="0">
              <a:latin typeface="Times New Roman"/>
              <a:cs typeface="Times New Roman"/>
            </a:endParaRPr>
          </a:p>
        </p:txBody>
      </p:sp>
      <p:sp>
        <p:nvSpPr>
          <p:cNvPr id="3" name="TextBox 2"/>
          <p:cNvSpPr txBox="1"/>
          <p:nvPr/>
        </p:nvSpPr>
        <p:spPr>
          <a:xfrm>
            <a:off x="395536" y="692696"/>
            <a:ext cx="8208912" cy="461665"/>
          </a:xfrm>
          <a:prstGeom prst="rect">
            <a:avLst/>
          </a:prstGeom>
          <a:noFill/>
        </p:spPr>
        <p:txBody>
          <a:bodyPr wrap="square" rtlCol="0">
            <a:spAutoFit/>
          </a:bodyPr>
          <a:lstStyle/>
          <a:p>
            <a:pPr algn="ctr"/>
            <a:r>
              <a:rPr lang="en-US" sz="2400" b="1" dirty="0" smtClean="0">
                <a:latin typeface="Times New Roman"/>
                <a:cs typeface="Times New Roman"/>
              </a:rPr>
              <a:t>To Teach and Please</a:t>
            </a:r>
            <a:endParaRPr lang="en-US" sz="2400" b="1" dirty="0">
              <a:latin typeface="Times New Roman"/>
              <a:cs typeface="Times New Roman"/>
            </a:endParaRPr>
          </a:p>
        </p:txBody>
      </p:sp>
    </p:spTree>
    <p:extLst>
      <p:ext uri="{BB962C8B-B14F-4D97-AF65-F5344CB8AC3E}">
        <p14:creationId xmlns:p14="http://schemas.microsoft.com/office/powerpoint/2010/main" val="335329832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4867999"/>
          </a:xfrm>
          <a:prstGeom prst="rect">
            <a:avLst/>
          </a:prstGeom>
          <a:noFill/>
        </p:spPr>
        <p:txBody>
          <a:bodyPr wrap="square" rtlCol="1">
            <a:spAutoFit/>
          </a:bodyPr>
          <a:lstStyle/>
          <a:p>
            <a:pPr algn="just">
              <a:lnSpc>
                <a:spcPct val="150000"/>
              </a:lnSpc>
              <a:buFont typeface="Wingdings" charset="2"/>
              <a:buChar char="v"/>
            </a:pPr>
            <a:r>
              <a:rPr lang="en-US" sz="2000" dirty="0">
                <a:latin typeface="Times New Roman"/>
                <a:cs typeface="Times New Roman"/>
              </a:rPr>
              <a:t>To speak of English Renaissance poetry, one has to start with the </a:t>
            </a:r>
            <a:r>
              <a:rPr lang="en-US" sz="2000" dirty="0" smtClean="0">
                <a:latin typeface="Times New Roman"/>
                <a:cs typeface="Times New Roman"/>
              </a:rPr>
              <a:t>Sonnet. This is the literary form that emerged from Italy first and spread across Europe like wildfire.</a:t>
            </a:r>
            <a:endParaRPr lang="en-US" sz="2000" dirty="0">
              <a:latin typeface="Times New Roman"/>
              <a:cs typeface="Times New Roman"/>
            </a:endParaRPr>
          </a:p>
          <a:p>
            <a:pPr algn="just">
              <a:lnSpc>
                <a:spcPct val="150000"/>
              </a:lnSpc>
              <a:buFont typeface="Wingdings" charset="2"/>
              <a:buChar char="v"/>
            </a:pPr>
            <a:r>
              <a:rPr lang="en-US" sz="2000" dirty="0">
                <a:latin typeface="Times New Roman"/>
                <a:cs typeface="Times New Roman"/>
              </a:rPr>
              <a:t>In the last </a:t>
            </a:r>
            <a:r>
              <a:rPr lang="en-US" sz="2000" dirty="0" smtClean="0">
                <a:latin typeface="Times New Roman"/>
                <a:cs typeface="Times New Roman"/>
              </a:rPr>
              <a:t>decade </a:t>
            </a:r>
            <a:r>
              <a:rPr lang="en-US" sz="2000" dirty="0">
                <a:latin typeface="Times New Roman"/>
                <a:cs typeface="Times New Roman"/>
              </a:rPr>
              <a:t>of the </a:t>
            </a:r>
            <a:r>
              <a:rPr lang="en-US" sz="2000" dirty="0" smtClean="0">
                <a:latin typeface="Times New Roman"/>
                <a:cs typeface="Times New Roman"/>
              </a:rPr>
              <a:t>sixteenth century</a:t>
            </a:r>
            <a:r>
              <a:rPr lang="en-US" sz="2000" dirty="0">
                <a:latin typeface="Times New Roman"/>
                <a:cs typeface="Times New Roman"/>
              </a:rPr>
              <a:t>, no other lyric form compared in popularity with the sonnet. </a:t>
            </a:r>
            <a:endParaRPr lang="en-US" sz="2000" dirty="0" smtClean="0">
              <a:latin typeface="Times New Roman"/>
              <a:cs typeface="Times New Roman"/>
            </a:endParaRPr>
          </a:p>
          <a:p>
            <a:pPr algn="just">
              <a:lnSpc>
                <a:spcPct val="150000"/>
              </a:lnSpc>
              <a:buFont typeface="Wingdings" charset="2"/>
              <a:buChar char="v"/>
            </a:pPr>
            <a:r>
              <a:rPr lang="en-US" sz="2000" dirty="0" smtClean="0">
                <a:latin typeface="Times New Roman"/>
                <a:cs typeface="Times New Roman"/>
              </a:rPr>
              <a:t>The sonnet is a short poem usually emotional in content. The </a:t>
            </a:r>
            <a:r>
              <a:rPr lang="en-US" sz="2000" dirty="0">
                <a:latin typeface="Times New Roman"/>
                <a:cs typeface="Times New Roman"/>
              </a:rPr>
              <a:t>form was first developed in Italy during the High Middle </a:t>
            </a:r>
            <a:r>
              <a:rPr lang="en-US" sz="2000" dirty="0" smtClean="0">
                <a:latin typeface="Times New Roman"/>
                <a:cs typeface="Times New Roman"/>
              </a:rPr>
              <a:t>Ages</a:t>
            </a:r>
            <a:r>
              <a:rPr lang="en-US" sz="2000" dirty="0">
                <a:latin typeface="Times New Roman"/>
                <a:cs typeface="Times New Roman"/>
              </a:rPr>
              <a:t> </a:t>
            </a:r>
            <a:r>
              <a:rPr lang="en-US" sz="2000" dirty="0" smtClean="0">
                <a:latin typeface="Times New Roman"/>
                <a:cs typeface="Times New Roman"/>
              </a:rPr>
              <a:t>by well</a:t>
            </a:r>
            <a:r>
              <a:rPr lang="en-US" sz="2000" dirty="0">
                <a:latin typeface="Times New Roman"/>
                <a:cs typeface="Times New Roman"/>
              </a:rPr>
              <a:t>-known figures </a:t>
            </a:r>
            <a:r>
              <a:rPr lang="en-US" sz="2000" dirty="0" smtClean="0">
                <a:latin typeface="Times New Roman"/>
                <a:cs typeface="Times New Roman"/>
              </a:rPr>
              <a:t>like </a:t>
            </a:r>
            <a:r>
              <a:rPr lang="en-US" sz="2000" dirty="0">
                <a:latin typeface="Times New Roman"/>
                <a:cs typeface="Times New Roman"/>
              </a:rPr>
              <a:t>Dante Alighieri putting it to use. But the most famous sonneteer of that time was Francesco </a:t>
            </a:r>
            <a:r>
              <a:rPr lang="en-US" sz="2000" dirty="0" err="1" smtClean="0">
                <a:latin typeface="Times New Roman"/>
                <a:cs typeface="Times New Roman"/>
              </a:rPr>
              <a:t>Petrarca</a:t>
            </a:r>
            <a:r>
              <a:rPr lang="en-US" sz="2000" dirty="0" smtClean="0">
                <a:latin typeface="Times New Roman"/>
                <a:cs typeface="Times New Roman"/>
              </a:rPr>
              <a:t> </a:t>
            </a:r>
            <a:r>
              <a:rPr lang="en-US" sz="2000" dirty="0">
                <a:latin typeface="Times New Roman"/>
                <a:cs typeface="Times New Roman"/>
              </a:rPr>
              <a:t>(1304-</a:t>
            </a:r>
            <a:r>
              <a:rPr lang="en-US" sz="2000" dirty="0" smtClean="0">
                <a:latin typeface="Times New Roman"/>
                <a:cs typeface="Times New Roman"/>
              </a:rPr>
              <a:t>1374), </a:t>
            </a:r>
            <a:r>
              <a:rPr lang="en-US" sz="2000" dirty="0">
                <a:latin typeface="Times New Roman"/>
                <a:cs typeface="Times New Roman"/>
              </a:rPr>
              <a:t>and it is after him that the Italian sonnet got its name</a:t>
            </a:r>
            <a:r>
              <a:rPr lang="en-US" sz="2000" dirty="0" smtClean="0">
                <a:latin typeface="Times New Roman"/>
                <a:cs typeface="Times New Roman"/>
              </a:rPr>
              <a:t>.</a:t>
            </a:r>
            <a:endParaRPr lang="en-US" sz="2000" dirty="0">
              <a:latin typeface="Times New Roman"/>
              <a:cs typeface="Times New Roman"/>
            </a:endParaRPr>
          </a:p>
        </p:txBody>
      </p:sp>
      <p:sp>
        <p:nvSpPr>
          <p:cNvPr id="2" name="Rectangle 1"/>
          <p:cNvSpPr/>
          <p:nvPr/>
        </p:nvSpPr>
        <p:spPr>
          <a:xfrm>
            <a:off x="251520" y="1412776"/>
            <a:ext cx="8280920" cy="672366"/>
          </a:xfrm>
          <a:prstGeom prst="rect">
            <a:avLst/>
          </a:prstGeom>
        </p:spPr>
        <p:txBody>
          <a:bodyPr wrap="square">
            <a:spAutoFit/>
          </a:bodyPr>
          <a:lstStyle/>
          <a:p>
            <a:pPr>
              <a:lnSpc>
                <a:spcPct val="150000"/>
              </a:lnSpc>
              <a:buFont typeface="Wingdings" charset="2"/>
              <a:buChar char="v"/>
            </a:pPr>
            <a:endParaRPr lang="en-US" sz="2000" dirty="0"/>
          </a:p>
        </p:txBody>
      </p:sp>
      <p:sp>
        <p:nvSpPr>
          <p:cNvPr id="3" name="TextBox 2"/>
          <p:cNvSpPr txBox="1"/>
          <p:nvPr/>
        </p:nvSpPr>
        <p:spPr>
          <a:xfrm>
            <a:off x="395536" y="692696"/>
            <a:ext cx="8208912" cy="461665"/>
          </a:xfrm>
          <a:prstGeom prst="rect">
            <a:avLst/>
          </a:prstGeom>
          <a:noFill/>
        </p:spPr>
        <p:txBody>
          <a:bodyPr wrap="square" rtlCol="0">
            <a:spAutoFit/>
          </a:bodyPr>
          <a:lstStyle/>
          <a:p>
            <a:pPr algn="ctr"/>
            <a:r>
              <a:rPr lang="en-US" sz="2400" b="1" dirty="0" smtClean="0">
                <a:latin typeface="Times New Roman"/>
                <a:cs typeface="Times New Roman"/>
              </a:rPr>
              <a:t>The Sonnet</a:t>
            </a:r>
            <a:endParaRPr lang="en-US" sz="2400" b="1" dirty="0">
              <a:latin typeface="Times New Roman"/>
              <a:cs typeface="Times New Roman"/>
            </a:endParaRPr>
          </a:p>
        </p:txBody>
      </p:sp>
    </p:spTree>
    <p:extLst>
      <p:ext uri="{BB962C8B-B14F-4D97-AF65-F5344CB8AC3E}">
        <p14:creationId xmlns:p14="http://schemas.microsoft.com/office/powerpoint/2010/main" val="66397483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3298339"/>
          </a:xfrm>
          <a:prstGeom prst="rect">
            <a:avLst/>
          </a:prstGeom>
          <a:noFill/>
        </p:spPr>
        <p:txBody>
          <a:bodyPr wrap="square" rtlCol="1">
            <a:spAutoFit/>
          </a:bodyPr>
          <a:lstStyle/>
          <a:p>
            <a:pPr algn="just">
              <a:lnSpc>
                <a:spcPct val="150000"/>
              </a:lnSpc>
              <a:buFont typeface="Wingdings" charset="2"/>
              <a:buChar char="v"/>
            </a:pPr>
            <a:r>
              <a:rPr lang="en-US" sz="2000" dirty="0" smtClean="0">
                <a:latin typeface="Times New Roman"/>
                <a:cs typeface="Times New Roman"/>
              </a:rPr>
              <a:t>It </a:t>
            </a:r>
            <a:r>
              <a:rPr lang="en-US" sz="2000" dirty="0">
                <a:latin typeface="Times New Roman"/>
                <a:cs typeface="Times New Roman"/>
              </a:rPr>
              <a:t>has been estimated that in the course of the century over three hundred thousand sonnets were written in Western Europe. </a:t>
            </a:r>
            <a:endParaRPr lang="en-US" sz="2000" dirty="0" smtClean="0">
              <a:latin typeface="Times New Roman"/>
              <a:cs typeface="Times New Roman"/>
            </a:endParaRPr>
          </a:p>
          <a:p>
            <a:pPr algn="just">
              <a:lnSpc>
                <a:spcPct val="150000"/>
              </a:lnSpc>
              <a:buFont typeface="Wingdings" charset="2"/>
              <a:buChar char="v"/>
            </a:pPr>
            <a:r>
              <a:rPr lang="en-US" sz="2000" dirty="0">
                <a:latin typeface="Times New Roman"/>
                <a:cs typeface="Times New Roman"/>
              </a:rPr>
              <a:t>Petrarch's example was still commonly followed; the sonnets were generally composed in sequences (cycles) of a hundred or more, addressed to the poet's more or less imaginary cruel </a:t>
            </a:r>
            <a:r>
              <a:rPr lang="en-US" sz="2000" dirty="0" smtClean="0">
                <a:latin typeface="Times New Roman"/>
                <a:cs typeface="Times New Roman"/>
              </a:rPr>
              <a:t>lady. </a:t>
            </a:r>
          </a:p>
          <a:p>
            <a:pPr algn="just">
              <a:lnSpc>
                <a:spcPct val="150000"/>
              </a:lnSpc>
              <a:buFont typeface="Wingdings" charset="2"/>
              <a:buChar char="v"/>
            </a:pPr>
            <a:r>
              <a:rPr lang="en-US" sz="2000" dirty="0">
                <a:latin typeface="Times New Roman"/>
                <a:cs typeface="Times New Roman"/>
              </a:rPr>
              <a:t>The Italian, or Petrarchan </a:t>
            </a:r>
            <a:r>
              <a:rPr lang="en-US" sz="2000" dirty="0" smtClean="0">
                <a:latin typeface="Times New Roman"/>
                <a:cs typeface="Times New Roman"/>
              </a:rPr>
              <a:t>sonnet</a:t>
            </a:r>
            <a:r>
              <a:rPr lang="en-US" sz="2000" dirty="0">
                <a:latin typeface="Times New Roman"/>
                <a:cs typeface="Times New Roman"/>
              </a:rPr>
              <a:t>,</a:t>
            </a:r>
            <a:r>
              <a:rPr lang="en-US" sz="2000" dirty="0" smtClean="0">
                <a:latin typeface="Times New Roman"/>
                <a:cs typeface="Times New Roman"/>
              </a:rPr>
              <a:t> was </a:t>
            </a:r>
            <a:r>
              <a:rPr lang="en-US" sz="2000" dirty="0">
                <a:latin typeface="Times New Roman"/>
                <a:cs typeface="Times New Roman"/>
              </a:rPr>
              <a:t>introduced into English poetry in the early 16th century by Sir Thomas Wyatt (1503-1542). </a:t>
            </a:r>
          </a:p>
        </p:txBody>
      </p:sp>
      <p:sp>
        <p:nvSpPr>
          <p:cNvPr id="2" name="Rectangle 1"/>
          <p:cNvSpPr/>
          <p:nvPr/>
        </p:nvSpPr>
        <p:spPr>
          <a:xfrm>
            <a:off x="251520" y="1412776"/>
            <a:ext cx="8280920" cy="672366"/>
          </a:xfrm>
          <a:prstGeom prst="rect">
            <a:avLst/>
          </a:prstGeom>
        </p:spPr>
        <p:txBody>
          <a:bodyPr wrap="square">
            <a:spAutoFit/>
          </a:bodyPr>
          <a:lstStyle/>
          <a:p>
            <a:pPr>
              <a:lnSpc>
                <a:spcPct val="150000"/>
              </a:lnSpc>
              <a:buFont typeface="Wingdings" charset="2"/>
              <a:buChar char="v"/>
            </a:pPr>
            <a:endParaRPr lang="en-US" sz="2000" dirty="0"/>
          </a:p>
        </p:txBody>
      </p:sp>
      <p:sp>
        <p:nvSpPr>
          <p:cNvPr id="3" name="TextBox 2"/>
          <p:cNvSpPr txBox="1"/>
          <p:nvPr/>
        </p:nvSpPr>
        <p:spPr>
          <a:xfrm>
            <a:off x="395536" y="692696"/>
            <a:ext cx="8208912" cy="461665"/>
          </a:xfrm>
          <a:prstGeom prst="rect">
            <a:avLst/>
          </a:prstGeom>
          <a:noFill/>
        </p:spPr>
        <p:txBody>
          <a:bodyPr wrap="square" rtlCol="0">
            <a:spAutoFit/>
          </a:bodyPr>
          <a:lstStyle/>
          <a:p>
            <a:pPr algn="ctr"/>
            <a:r>
              <a:rPr lang="en-US" sz="2400" b="1" dirty="0" smtClean="0">
                <a:latin typeface="Times New Roman"/>
                <a:cs typeface="Times New Roman"/>
              </a:rPr>
              <a:t>The Sonnet</a:t>
            </a:r>
            <a:endParaRPr lang="en-US" sz="2400" b="1" dirty="0">
              <a:latin typeface="Times New Roman"/>
              <a:cs typeface="Times New Roman"/>
            </a:endParaRPr>
          </a:p>
        </p:txBody>
      </p:sp>
    </p:spTree>
    <p:extLst>
      <p:ext uri="{BB962C8B-B14F-4D97-AF65-F5344CB8AC3E}">
        <p14:creationId xmlns:p14="http://schemas.microsoft.com/office/powerpoint/2010/main" val="208002227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4683333"/>
          </a:xfrm>
          <a:prstGeom prst="rect">
            <a:avLst/>
          </a:prstGeom>
          <a:noFill/>
        </p:spPr>
        <p:txBody>
          <a:bodyPr wrap="square" rtlCol="1">
            <a:spAutoFit/>
          </a:bodyPr>
          <a:lstStyle/>
          <a:p>
            <a:pPr algn="just">
              <a:lnSpc>
                <a:spcPct val="150000"/>
              </a:lnSpc>
              <a:buFont typeface="Wingdings" charset="2"/>
              <a:buChar char="v"/>
            </a:pPr>
            <a:r>
              <a:rPr lang="en-US" sz="2000" i="1" dirty="0"/>
              <a:t>. </a:t>
            </a:r>
            <a:r>
              <a:rPr lang="en-US" sz="2000" dirty="0">
                <a:latin typeface="Times New Roman"/>
                <a:cs typeface="Times New Roman"/>
              </a:rPr>
              <a:t>By far the finest of all </a:t>
            </a:r>
            <a:r>
              <a:rPr lang="en-US" sz="2000" dirty="0" smtClean="0">
                <a:latin typeface="Times New Roman"/>
                <a:cs typeface="Times New Roman"/>
              </a:rPr>
              <a:t>English sonnets </a:t>
            </a:r>
            <a:r>
              <a:rPr lang="en-US" sz="2000" dirty="0">
                <a:latin typeface="Times New Roman"/>
                <a:cs typeface="Times New Roman"/>
              </a:rPr>
              <a:t>are </a:t>
            </a:r>
            <a:r>
              <a:rPr lang="en-US" sz="2000" dirty="0" smtClean="0">
                <a:latin typeface="Times New Roman"/>
                <a:cs typeface="Times New Roman"/>
              </a:rPr>
              <a:t>in Shakespeare's </a:t>
            </a:r>
            <a:r>
              <a:rPr lang="en-US" sz="2000" dirty="0">
                <a:latin typeface="Times New Roman"/>
                <a:cs typeface="Times New Roman"/>
              </a:rPr>
              <a:t>one hundred and fifty-</a:t>
            </a:r>
            <a:r>
              <a:rPr lang="en-US" sz="2000" dirty="0" smtClean="0">
                <a:latin typeface="Times New Roman"/>
                <a:cs typeface="Times New Roman"/>
              </a:rPr>
              <a:t>four poem collection, commonly known as The Sonnets. They </a:t>
            </a:r>
            <a:r>
              <a:rPr lang="en-US" sz="2000" dirty="0">
                <a:latin typeface="Times New Roman"/>
                <a:cs typeface="Times New Roman"/>
              </a:rPr>
              <a:t>were not published until 1609 but </a:t>
            </a:r>
            <a:r>
              <a:rPr lang="en-US" sz="2000" dirty="0" smtClean="0">
                <a:latin typeface="Times New Roman"/>
                <a:cs typeface="Times New Roman"/>
              </a:rPr>
              <a:t>seem to have been written </a:t>
            </a:r>
            <a:r>
              <a:rPr lang="en-US" sz="2000" dirty="0">
                <a:latin typeface="Times New Roman"/>
                <a:cs typeface="Times New Roman"/>
              </a:rPr>
              <a:t>before 1600. </a:t>
            </a:r>
            <a:r>
              <a:rPr lang="en-US" sz="2000" dirty="0" smtClean="0">
                <a:latin typeface="Times New Roman"/>
                <a:cs typeface="Times New Roman"/>
              </a:rPr>
              <a:t>Their </a:t>
            </a:r>
            <a:r>
              <a:rPr lang="en-US" sz="2000" dirty="0">
                <a:latin typeface="Times New Roman"/>
                <a:cs typeface="Times New Roman"/>
              </a:rPr>
              <a:t>interpretation has long been hotly debated. It is certain, however, that they do not form a connected sequence. Some of them are occupied with urging a youth of high rank, Shakespeare's patron, who may have been either the Earl of Southampton or William Herbert, Earl of Pembroke, to </a:t>
            </a:r>
            <a:r>
              <a:rPr lang="en-US" sz="2000" dirty="0" smtClean="0">
                <a:latin typeface="Times New Roman"/>
                <a:cs typeface="Times New Roman"/>
              </a:rPr>
              <a:t>marry. </a:t>
            </a:r>
            <a:r>
              <a:rPr lang="en-US" sz="2000" dirty="0">
                <a:latin typeface="Times New Roman"/>
                <a:cs typeface="Times New Roman"/>
              </a:rPr>
              <a:t>O</a:t>
            </a:r>
            <a:r>
              <a:rPr lang="en-US" sz="2000" dirty="0" smtClean="0">
                <a:latin typeface="Times New Roman"/>
                <a:cs typeface="Times New Roman"/>
              </a:rPr>
              <a:t>thers </a:t>
            </a:r>
            <a:r>
              <a:rPr lang="en-US" sz="2000" dirty="0">
                <a:latin typeface="Times New Roman"/>
                <a:cs typeface="Times New Roman"/>
              </a:rPr>
              <a:t>hint </a:t>
            </a:r>
            <a:r>
              <a:rPr lang="en-US" sz="2000" dirty="0" smtClean="0">
                <a:latin typeface="Times New Roman"/>
                <a:cs typeface="Times New Roman"/>
              </a:rPr>
              <a:t>to </a:t>
            </a:r>
            <a:r>
              <a:rPr lang="en-US" sz="2000" dirty="0">
                <a:latin typeface="Times New Roman"/>
                <a:cs typeface="Times New Roman"/>
              </a:rPr>
              <a:t>Shakespeare's infatuation for a 'dark lady,' leading to bitter disillusion; and still others seem to be occasional expressions of devotion to other </a:t>
            </a:r>
            <a:r>
              <a:rPr lang="en-US" sz="2000" dirty="0" smtClean="0">
                <a:latin typeface="Times New Roman"/>
                <a:cs typeface="Times New Roman"/>
              </a:rPr>
              <a:t>male or female friends.</a:t>
            </a:r>
          </a:p>
        </p:txBody>
      </p:sp>
      <p:sp>
        <p:nvSpPr>
          <p:cNvPr id="2" name="Rectangle 1"/>
          <p:cNvSpPr/>
          <p:nvPr/>
        </p:nvSpPr>
        <p:spPr>
          <a:xfrm>
            <a:off x="251520" y="1412776"/>
            <a:ext cx="8280920" cy="672366"/>
          </a:xfrm>
          <a:prstGeom prst="rect">
            <a:avLst/>
          </a:prstGeom>
        </p:spPr>
        <p:txBody>
          <a:bodyPr wrap="square">
            <a:spAutoFit/>
          </a:bodyPr>
          <a:lstStyle/>
          <a:p>
            <a:pPr>
              <a:lnSpc>
                <a:spcPct val="150000"/>
              </a:lnSpc>
              <a:buFont typeface="Wingdings" charset="2"/>
              <a:buChar char="v"/>
            </a:pPr>
            <a:endParaRPr lang="en-US" sz="2000" dirty="0"/>
          </a:p>
        </p:txBody>
      </p:sp>
      <p:sp>
        <p:nvSpPr>
          <p:cNvPr id="3" name="TextBox 2"/>
          <p:cNvSpPr txBox="1"/>
          <p:nvPr/>
        </p:nvSpPr>
        <p:spPr>
          <a:xfrm>
            <a:off x="395536" y="692696"/>
            <a:ext cx="8208912" cy="461665"/>
          </a:xfrm>
          <a:prstGeom prst="rect">
            <a:avLst/>
          </a:prstGeom>
          <a:noFill/>
        </p:spPr>
        <p:txBody>
          <a:bodyPr wrap="square" rtlCol="0">
            <a:spAutoFit/>
          </a:bodyPr>
          <a:lstStyle/>
          <a:p>
            <a:pPr algn="ctr"/>
            <a:r>
              <a:rPr lang="en-US" sz="2400" b="1" dirty="0" smtClean="0">
                <a:latin typeface="Times New Roman"/>
                <a:cs typeface="Times New Roman"/>
              </a:rPr>
              <a:t>The Sonnet</a:t>
            </a:r>
            <a:endParaRPr lang="en-US" sz="2400" b="1" dirty="0">
              <a:latin typeface="Times New Roman"/>
              <a:cs typeface="Times New Roman"/>
            </a:endParaRPr>
          </a:p>
        </p:txBody>
      </p:sp>
    </p:spTree>
    <p:extLst>
      <p:ext uri="{BB962C8B-B14F-4D97-AF65-F5344CB8AC3E}">
        <p14:creationId xmlns:p14="http://schemas.microsoft.com/office/powerpoint/2010/main" val="316931445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467544" y="1412776"/>
            <a:ext cx="8208912" cy="3144451"/>
          </a:xfrm>
          <a:prstGeom prst="rect">
            <a:avLst/>
          </a:prstGeom>
          <a:noFill/>
        </p:spPr>
        <p:txBody>
          <a:bodyPr wrap="square" rtlCol="1">
            <a:spAutoFit/>
          </a:bodyPr>
          <a:lstStyle/>
          <a:p>
            <a:pPr algn="just" eaLnBrk="1" hangingPunct="1">
              <a:lnSpc>
                <a:spcPct val="90000"/>
              </a:lnSpc>
              <a:defRPr/>
            </a:pPr>
            <a:endParaRPr lang="en-US" sz="2000" dirty="0">
              <a:latin typeface="Times New Roman"/>
              <a:cs typeface="Times New Roman"/>
            </a:endParaRPr>
          </a:p>
          <a:p>
            <a:pPr algn="just" eaLnBrk="1" hangingPunct="1">
              <a:lnSpc>
                <a:spcPct val="90000"/>
              </a:lnSpc>
              <a:buFont typeface="Wingdings" charset="2"/>
              <a:buChar char="v"/>
              <a:defRPr/>
            </a:pPr>
            <a:r>
              <a:rPr lang="en-US" sz="2000" dirty="0" smtClean="0">
                <a:latin typeface="Times New Roman"/>
                <a:cs typeface="Times New Roman"/>
              </a:rPr>
              <a:t>The </a:t>
            </a:r>
            <a:r>
              <a:rPr lang="en-US" sz="2000" dirty="0">
                <a:latin typeface="Times New Roman"/>
                <a:cs typeface="Times New Roman"/>
              </a:rPr>
              <a:t>sonnet can be thematically divided into two sections: </a:t>
            </a:r>
            <a:endParaRPr lang="en-US" sz="2000" dirty="0" smtClean="0">
              <a:latin typeface="Times New Roman"/>
              <a:cs typeface="Times New Roman"/>
            </a:endParaRPr>
          </a:p>
          <a:p>
            <a:pPr algn="just" eaLnBrk="1" hangingPunct="1">
              <a:lnSpc>
                <a:spcPct val="90000"/>
              </a:lnSpc>
              <a:buFont typeface="Wingdings" charset="2"/>
              <a:buChar char="v"/>
              <a:defRPr/>
            </a:pPr>
            <a:endParaRPr lang="en-US" sz="2000" dirty="0">
              <a:latin typeface="Times New Roman"/>
              <a:cs typeface="Times New Roman"/>
            </a:endParaRPr>
          </a:p>
          <a:p>
            <a:pPr algn="just" eaLnBrk="1" hangingPunct="1">
              <a:lnSpc>
                <a:spcPct val="90000"/>
              </a:lnSpc>
              <a:buFont typeface="Wingdings" charset="2"/>
              <a:buChar char="v"/>
              <a:defRPr/>
            </a:pPr>
            <a:endParaRPr lang="en-US" sz="2000" dirty="0">
              <a:latin typeface="Times New Roman"/>
              <a:cs typeface="Times New Roman"/>
            </a:endParaRPr>
          </a:p>
          <a:p>
            <a:pPr marL="457200" indent="-457200" algn="just" eaLnBrk="1" hangingPunct="1">
              <a:lnSpc>
                <a:spcPct val="90000"/>
              </a:lnSpc>
              <a:buFont typeface="+mj-lt"/>
              <a:buAutoNum type="arabicPeriod"/>
              <a:defRPr/>
            </a:pPr>
            <a:r>
              <a:rPr lang="en-US" sz="2000" dirty="0">
                <a:latin typeface="Times New Roman"/>
                <a:cs typeface="Times New Roman"/>
              </a:rPr>
              <a:t>The first presents </a:t>
            </a:r>
            <a:r>
              <a:rPr lang="en-US" sz="2000" b="1" dirty="0">
                <a:latin typeface="Times New Roman"/>
                <a:cs typeface="Times New Roman"/>
              </a:rPr>
              <a:t>the </a:t>
            </a:r>
            <a:r>
              <a:rPr lang="en-US" sz="2000" b="1" dirty="0" smtClean="0">
                <a:latin typeface="Times New Roman"/>
                <a:cs typeface="Times New Roman"/>
              </a:rPr>
              <a:t>theme</a:t>
            </a:r>
            <a:r>
              <a:rPr lang="en-US" sz="2000" dirty="0" smtClean="0">
                <a:latin typeface="Times New Roman"/>
                <a:cs typeface="Times New Roman"/>
              </a:rPr>
              <a:t> or raises </a:t>
            </a:r>
            <a:r>
              <a:rPr lang="en-US" sz="2000" dirty="0">
                <a:latin typeface="Times New Roman"/>
                <a:cs typeface="Times New Roman"/>
              </a:rPr>
              <a:t>an </a:t>
            </a:r>
            <a:r>
              <a:rPr lang="en-US" sz="2000" dirty="0" smtClean="0">
                <a:latin typeface="Times New Roman"/>
                <a:cs typeface="Times New Roman"/>
              </a:rPr>
              <a:t>issue.</a:t>
            </a:r>
            <a:endParaRPr lang="en-US" sz="2000" dirty="0">
              <a:latin typeface="Times New Roman"/>
              <a:cs typeface="Times New Roman"/>
            </a:endParaRPr>
          </a:p>
          <a:p>
            <a:pPr algn="just" eaLnBrk="1" hangingPunct="1">
              <a:lnSpc>
                <a:spcPct val="90000"/>
              </a:lnSpc>
              <a:buFont typeface="Wingdings" charset="2"/>
              <a:buChar char="v"/>
              <a:defRPr/>
            </a:pPr>
            <a:endParaRPr lang="en-US" sz="2000" dirty="0">
              <a:latin typeface="Times New Roman"/>
              <a:cs typeface="Times New Roman"/>
            </a:endParaRPr>
          </a:p>
          <a:p>
            <a:pPr marL="457200" indent="-457200" algn="just" eaLnBrk="1" hangingPunct="1">
              <a:lnSpc>
                <a:spcPct val="90000"/>
              </a:lnSpc>
              <a:buFont typeface="+mj-lt"/>
              <a:buAutoNum type="arabicPeriod"/>
              <a:defRPr/>
            </a:pPr>
            <a:r>
              <a:rPr lang="en-US" sz="2000" dirty="0">
                <a:latin typeface="Times New Roman"/>
                <a:cs typeface="Times New Roman"/>
              </a:rPr>
              <a:t>The second part </a:t>
            </a:r>
            <a:r>
              <a:rPr lang="en-US" sz="2000" b="1" dirty="0">
                <a:latin typeface="Times New Roman"/>
                <a:cs typeface="Times New Roman"/>
              </a:rPr>
              <a:t>answers the question</a:t>
            </a:r>
            <a:r>
              <a:rPr lang="en-US" sz="2000" dirty="0">
                <a:latin typeface="Times New Roman"/>
                <a:cs typeface="Times New Roman"/>
              </a:rPr>
              <a:t>, resolves the problem, or drives home the poem's point. </a:t>
            </a:r>
          </a:p>
          <a:p>
            <a:pPr algn="just" eaLnBrk="1" hangingPunct="1">
              <a:lnSpc>
                <a:spcPct val="90000"/>
              </a:lnSpc>
              <a:buFont typeface="Wingdings" charset="2"/>
              <a:buChar char="v"/>
              <a:defRPr/>
            </a:pPr>
            <a:endParaRPr lang="en-US" sz="2000" dirty="0">
              <a:latin typeface="Times New Roman"/>
              <a:cs typeface="Times New Roman"/>
            </a:endParaRPr>
          </a:p>
          <a:p>
            <a:pPr algn="just" eaLnBrk="1" hangingPunct="1">
              <a:lnSpc>
                <a:spcPct val="90000"/>
              </a:lnSpc>
              <a:buFont typeface="Wingdings" charset="2"/>
              <a:buChar char="v"/>
              <a:defRPr/>
            </a:pPr>
            <a:r>
              <a:rPr lang="en-US" sz="2000" dirty="0">
                <a:latin typeface="Times New Roman"/>
                <a:cs typeface="Times New Roman"/>
              </a:rPr>
              <a:t>This change in the poem is called </a:t>
            </a:r>
            <a:r>
              <a:rPr lang="en-US" sz="2000" b="1" dirty="0">
                <a:latin typeface="Times New Roman"/>
                <a:cs typeface="Times New Roman"/>
              </a:rPr>
              <a:t>the</a:t>
            </a:r>
            <a:r>
              <a:rPr lang="en-US" sz="2000" dirty="0">
                <a:latin typeface="Times New Roman"/>
                <a:cs typeface="Times New Roman"/>
              </a:rPr>
              <a:t> </a:t>
            </a:r>
            <a:r>
              <a:rPr lang="en-US" sz="2000" b="1" dirty="0">
                <a:latin typeface="Times New Roman"/>
                <a:cs typeface="Times New Roman"/>
              </a:rPr>
              <a:t>turn</a:t>
            </a:r>
            <a:r>
              <a:rPr lang="en-US" sz="2000" dirty="0">
                <a:latin typeface="Times New Roman"/>
                <a:cs typeface="Times New Roman"/>
              </a:rPr>
              <a:t> </a:t>
            </a:r>
            <a:r>
              <a:rPr lang="en-US" sz="2000" dirty="0" smtClean="0">
                <a:latin typeface="Times New Roman"/>
                <a:cs typeface="Times New Roman"/>
              </a:rPr>
              <a:t>and moves the </a:t>
            </a:r>
            <a:r>
              <a:rPr lang="en-US" sz="2000" dirty="0">
                <a:latin typeface="Times New Roman"/>
                <a:cs typeface="Times New Roman"/>
              </a:rPr>
              <a:t>emotional action of the poem </a:t>
            </a:r>
            <a:r>
              <a:rPr lang="en-US" sz="2000" dirty="0" smtClean="0">
                <a:latin typeface="Times New Roman"/>
                <a:cs typeface="Times New Roman"/>
              </a:rPr>
              <a:t>from a climax to a resolution. </a:t>
            </a:r>
            <a:endParaRPr lang="en-US" sz="2000" dirty="0">
              <a:latin typeface="Times New Roman"/>
              <a:cs typeface="Times New Roman"/>
            </a:endParaRPr>
          </a:p>
        </p:txBody>
      </p:sp>
      <p:sp>
        <p:nvSpPr>
          <p:cNvPr id="2" name="Rectangle 1"/>
          <p:cNvSpPr/>
          <p:nvPr/>
        </p:nvSpPr>
        <p:spPr>
          <a:xfrm>
            <a:off x="251520" y="1412776"/>
            <a:ext cx="8280920" cy="672366"/>
          </a:xfrm>
          <a:prstGeom prst="rect">
            <a:avLst/>
          </a:prstGeom>
        </p:spPr>
        <p:txBody>
          <a:bodyPr wrap="square">
            <a:spAutoFit/>
          </a:bodyPr>
          <a:lstStyle/>
          <a:p>
            <a:pPr>
              <a:lnSpc>
                <a:spcPct val="150000"/>
              </a:lnSpc>
              <a:buFont typeface="Wingdings" charset="2"/>
              <a:buChar char="v"/>
            </a:pPr>
            <a:endParaRPr lang="en-US" sz="2000" dirty="0"/>
          </a:p>
        </p:txBody>
      </p:sp>
      <p:sp>
        <p:nvSpPr>
          <p:cNvPr id="3" name="TextBox 2"/>
          <p:cNvSpPr txBox="1"/>
          <p:nvPr/>
        </p:nvSpPr>
        <p:spPr>
          <a:xfrm>
            <a:off x="395536" y="692696"/>
            <a:ext cx="8208912" cy="461665"/>
          </a:xfrm>
          <a:prstGeom prst="rect">
            <a:avLst/>
          </a:prstGeom>
          <a:noFill/>
        </p:spPr>
        <p:txBody>
          <a:bodyPr wrap="square" rtlCol="0">
            <a:spAutoFit/>
          </a:bodyPr>
          <a:lstStyle/>
          <a:p>
            <a:pPr algn="ctr"/>
            <a:r>
              <a:rPr lang="en-US" sz="2400" b="1" dirty="0" smtClean="0">
                <a:latin typeface="Times New Roman"/>
                <a:cs typeface="Times New Roman"/>
              </a:rPr>
              <a:t>Thematically</a:t>
            </a:r>
            <a:endParaRPr lang="en-US" sz="2400" b="1" dirty="0">
              <a:latin typeface="Times New Roman"/>
              <a:cs typeface="Times New Roman"/>
            </a:endParaRPr>
          </a:p>
        </p:txBody>
      </p:sp>
    </p:spTree>
    <p:extLst>
      <p:ext uri="{BB962C8B-B14F-4D97-AF65-F5344CB8AC3E}">
        <p14:creationId xmlns:p14="http://schemas.microsoft.com/office/powerpoint/2010/main" val="136703279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484784"/>
            <a:ext cx="8352928" cy="2652008"/>
          </a:xfrm>
          <a:prstGeom prst="rect">
            <a:avLst/>
          </a:prstGeom>
          <a:noFill/>
        </p:spPr>
        <p:txBody>
          <a:bodyPr wrap="square" rtlCol="1">
            <a:spAutoFit/>
          </a:bodyPr>
          <a:lstStyle/>
          <a:p>
            <a:pPr algn="just" eaLnBrk="1" hangingPunct="1">
              <a:lnSpc>
                <a:spcPct val="90000"/>
              </a:lnSpc>
              <a:defRPr/>
            </a:pPr>
            <a:endParaRPr lang="en-US" sz="2000" dirty="0">
              <a:latin typeface="Times New Roman"/>
              <a:cs typeface="Times New Roman"/>
            </a:endParaRPr>
          </a:p>
          <a:p>
            <a:pPr>
              <a:lnSpc>
                <a:spcPct val="150000"/>
              </a:lnSpc>
              <a:buFont typeface="Wingdings" charset="2"/>
              <a:buChar char="v"/>
            </a:pPr>
            <a:r>
              <a:rPr lang="en-US" sz="2000" dirty="0">
                <a:latin typeface="Times New Roman"/>
                <a:cs typeface="Times New Roman"/>
              </a:rPr>
              <a:t>The Petrarchan sonnet's fourteen lines are divided into an octave (eight lines) and a sestet (six lines</a:t>
            </a:r>
            <a:r>
              <a:rPr lang="en-US" sz="2000" dirty="0" smtClean="0">
                <a:latin typeface="Times New Roman"/>
                <a:cs typeface="Times New Roman"/>
              </a:rPr>
              <a:t>). </a:t>
            </a:r>
          </a:p>
          <a:p>
            <a:pPr>
              <a:lnSpc>
                <a:spcPct val="150000"/>
              </a:lnSpc>
              <a:buFont typeface="Wingdings" charset="2"/>
              <a:buChar char="v"/>
            </a:pPr>
            <a:r>
              <a:rPr lang="en-US" sz="2000" dirty="0" smtClean="0">
                <a:latin typeface="Times New Roman"/>
                <a:cs typeface="Times New Roman"/>
              </a:rPr>
              <a:t> The octave presents the problem and the </a:t>
            </a:r>
            <a:r>
              <a:rPr lang="en-US" sz="2000" dirty="0">
                <a:latin typeface="Times New Roman"/>
                <a:cs typeface="Times New Roman"/>
              </a:rPr>
              <a:t>sestet </a:t>
            </a:r>
            <a:r>
              <a:rPr lang="en-US" sz="2000" dirty="0" smtClean="0">
                <a:latin typeface="Times New Roman"/>
                <a:cs typeface="Times New Roman"/>
              </a:rPr>
              <a:t>responds to it. </a:t>
            </a:r>
          </a:p>
          <a:p>
            <a:pPr>
              <a:lnSpc>
                <a:spcPct val="150000"/>
              </a:lnSpc>
              <a:buFont typeface="Wingdings" charset="2"/>
              <a:buChar char="v"/>
            </a:pPr>
            <a:r>
              <a:rPr lang="en-US" sz="2000" dirty="0" smtClean="0">
                <a:latin typeface="Times New Roman"/>
                <a:cs typeface="Times New Roman"/>
              </a:rPr>
              <a:t>The </a:t>
            </a:r>
            <a:r>
              <a:rPr lang="en-US" sz="2000" dirty="0">
                <a:latin typeface="Times New Roman"/>
                <a:cs typeface="Times New Roman"/>
              </a:rPr>
              <a:t>rhyme scheme varied somewhat, but typically featured no more than four or five rhymes, for example </a:t>
            </a:r>
            <a:r>
              <a:rPr lang="en-US" sz="2000" i="1" dirty="0" err="1">
                <a:latin typeface="Times New Roman"/>
                <a:cs typeface="Times New Roman"/>
              </a:rPr>
              <a:t>abbaabba</a:t>
            </a:r>
            <a:r>
              <a:rPr lang="en-US" sz="2000" i="1" dirty="0">
                <a:latin typeface="Times New Roman"/>
                <a:cs typeface="Times New Roman"/>
              </a:rPr>
              <a:t> </a:t>
            </a:r>
            <a:r>
              <a:rPr lang="en-US" sz="2000" i="1" dirty="0" err="1">
                <a:latin typeface="Times New Roman"/>
                <a:cs typeface="Times New Roman"/>
              </a:rPr>
              <a:t>cdecde</a:t>
            </a:r>
            <a:r>
              <a:rPr lang="en-US" sz="2000" dirty="0">
                <a:latin typeface="Times New Roman"/>
                <a:cs typeface="Times New Roman"/>
              </a:rPr>
              <a:t>.</a:t>
            </a:r>
          </a:p>
        </p:txBody>
      </p:sp>
      <p:sp>
        <p:nvSpPr>
          <p:cNvPr id="2" name="Rectangle 1"/>
          <p:cNvSpPr/>
          <p:nvPr/>
        </p:nvSpPr>
        <p:spPr>
          <a:xfrm>
            <a:off x="251520" y="1412776"/>
            <a:ext cx="8280920" cy="672366"/>
          </a:xfrm>
          <a:prstGeom prst="rect">
            <a:avLst/>
          </a:prstGeom>
        </p:spPr>
        <p:txBody>
          <a:bodyPr wrap="square">
            <a:spAutoFit/>
          </a:bodyPr>
          <a:lstStyle/>
          <a:p>
            <a:pPr>
              <a:lnSpc>
                <a:spcPct val="150000"/>
              </a:lnSpc>
              <a:buFont typeface="Wingdings" charset="2"/>
              <a:buChar char="v"/>
            </a:pPr>
            <a:endParaRPr lang="en-US" sz="2000" dirty="0"/>
          </a:p>
        </p:txBody>
      </p:sp>
      <p:sp>
        <p:nvSpPr>
          <p:cNvPr id="3" name="TextBox 2"/>
          <p:cNvSpPr txBox="1"/>
          <p:nvPr/>
        </p:nvSpPr>
        <p:spPr>
          <a:xfrm>
            <a:off x="395536" y="692696"/>
            <a:ext cx="8208912" cy="461665"/>
          </a:xfrm>
          <a:prstGeom prst="rect">
            <a:avLst/>
          </a:prstGeom>
          <a:noFill/>
        </p:spPr>
        <p:txBody>
          <a:bodyPr wrap="square" rtlCol="0">
            <a:spAutoFit/>
          </a:bodyPr>
          <a:lstStyle/>
          <a:p>
            <a:pPr algn="ctr"/>
            <a:r>
              <a:rPr lang="en-US" sz="2400" b="1" dirty="0" smtClean="0">
                <a:latin typeface="Times New Roman"/>
                <a:cs typeface="Times New Roman"/>
              </a:rPr>
              <a:t>The Form of the Sonnet</a:t>
            </a:r>
            <a:endParaRPr lang="en-US" sz="2400" b="1" dirty="0">
              <a:latin typeface="Times New Roman"/>
              <a:cs typeface="Times New Roman"/>
            </a:endParaRPr>
          </a:p>
        </p:txBody>
      </p:sp>
    </p:spTree>
    <p:extLst>
      <p:ext uri="{BB962C8B-B14F-4D97-AF65-F5344CB8AC3E}">
        <p14:creationId xmlns:p14="http://schemas.microsoft.com/office/powerpoint/2010/main" val="142360881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0" y="1340768"/>
            <a:ext cx="3960440" cy="4752528"/>
          </a:xfrm>
          <a:prstGeom prst="rect">
            <a:avLst/>
          </a:prstGeom>
        </p:spPr>
        <p:txBody>
          <a:bodyPr wrap="square">
            <a:spAutoFit/>
          </a:bodyPr>
          <a:lstStyle/>
          <a:p>
            <a:pPr>
              <a:lnSpc>
                <a:spcPct val="150000"/>
              </a:lnSpc>
              <a:buFont typeface="Wingdings" charset="2"/>
              <a:buChar char="v"/>
            </a:pPr>
            <a:endParaRPr lang="en-US" sz="2000" dirty="0"/>
          </a:p>
        </p:txBody>
      </p:sp>
      <p:sp>
        <p:nvSpPr>
          <p:cNvPr id="3" name="TextBox 2"/>
          <p:cNvSpPr txBox="1"/>
          <p:nvPr/>
        </p:nvSpPr>
        <p:spPr>
          <a:xfrm>
            <a:off x="395536" y="692696"/>
            <a:ext cx="8208912" cy="461665"/>
          </a:xfrm>
          <a:prstGeom prst="rect">
            <a:avLst/>
          </a:prstGeom>
          <a:noFill/>
        </p:spPr>
        <p:txBody>
          <a:bodyPr wrap="square" rtlCol="0">
            <a:spAutoFit/>
          </a:bodyPr>
          <a:lstStyle/>
          <a:p>
            <a:pPr algn="ctr"/>
            <a:r>
              <a:rPr lang="en-US" sz="2400" b="1" dirty="0">
                <a:latin typeface="Times New Roman"/>
                <a:cs typeface="Times New Roman"/>
              </a:rPr>
              <a:t>The Italian or Petrarchan Sonnet</a:t>
            </a:r>
          </a:p>
        </p:txBody>
      </p:sp>
      <p:sp>
        <p:nvSpPr>
          <p:cNvPr id="4" name="TextBox 3"/>
          <p:cNvSpPr txBox="1"/>
          <p:nvPr/>
        </p:nvSpPr>
        <p:spPr>
          <a:xfrm>
            <a:off x="971600" y="1556792"/>
            <a:ext cx="3096344" cy="5016758"/>
          </a:xfrm>
          <a:prstGeom prst="rect">
            <a:avLst/>
          </a:prstGeom>
          <a:noFill/>
        </p:spPr>
        <p:txBody>
          <a:bodyPr wrap="square" rtlCol="0">
            <a:spAutoFit/>
          </a:bodyPr>
          <a:lstStyle/>
          <a:p>
            <a:r>
              <a:rPr lang="en-US" sz="2000" dirty="0" smtClean="0">
                <a:latin typeface="Arial Rounded MT Bold"/>
                <a:cs typeface="Arial Rounded MT Bold"/>
              </a:rPr>
              <a:t>A</a:t>
            </a:r>
          </a:p>
          <a:p>
            <a:r>
              <a:rPr lang="en-US" sz="2000" dirty="0" smtClean="0">
                <a:latin typeface="Arial Rounded MT Bold"/>
                <a:cs typeface="Arial Rounded MT Bold"/>
              </a:rPr>
              <a:t>B</a:t>
            </a:r>
          </a:p>
          <a:p>
            <a:r>
              <a:rPr lang="en-US" sz="2000" dirty="0" smtClean="0">
                <a:latin typeface="Arial Rounded MT Bold"/>
                <a:cs typeface="Arial Rounded MT Bold"/>
              </a:rPr>
              <a:t>B</a:t>
            </a:r>
          </a:p>
          <a:p>
            <a:r>
              <a:rPr lang="en-US" sz="2000" dirty="0" smtClean="0">
                <a:latin typeface="Arial Rounded MT Bold"/>
                <a:cs typeface="Arial Rounded MT Bold"/>
              </a:rPr>
              <a:t>A        = Octave (8 lines)</a:t>
            </a:r>
          </a:p>
          <a:p>
            <a:r>
              <a:rPr lang="en-US" sz="2000" dirty="0" smtClean="0">
                <a:latin typeface="Arial Rounded MT Bold"/>
                <a:cs typeface="Arial Rounded MT Bold"/>
              </a:rPr>
              <a:t>A</a:t>
            </a:r>
          </a:p>
          <a:p>
            <a:r>
              <a:rPr lang="en-US" sz="2000" dirty="0" smtClean="0">
                <a:latin typeface="Arial Rounded MT Bold"/>
                <a:cs typeface="Arial Rounded MT Bold"/>
              </a:rPr>
              <a:t>B</a:t>
            </a:r>
          </a:p>
          <a:p>
            <a:r>
              <a:rPr lang="en-US" sz="2000" dirty="0" smtClean="0">
                <a:latin typeface="Arial Rounded MT Bold"/>
                <a:cs typeface="Arial Rounded MT Bold"/>
              </a:rPr>
              <a:t>B</a:t>
            </a:r>
          </a:p>
          <a:p>
            <a:r>
              <a:rPr lang="en-US" sz="2000" dirty="0" smtClean="0">
                <a:latin typeface="Arial Rounded MT Bold"/>
                <a:cs typeface="Arial Rounded MT Bold"/>
              </a:rPr>
              <a:t>A</a:t>
            </a:r>
          </a:p>
          <a:p>
            <a:endParaRPr lang="en-US" sz="2000" dirty="0">
              <a:latin typeface="Arial Rounded MT Bold"/>
              <a:cs typeface="Arial Rounded MT Bold"/>
            </a:endParaRPr>
          </a:p>
          <a:p>
            <a:r>
              <a:rPr lang="en-US" sz="2000" dirty="0" smtClean="0">
                <a:latin typeface="Arial Rounded MT Bold"/>
                <a:cs typeface="Arial Rounded MT Bold"/>
              </a:rPr>
              <a:t>C</a:t>
            </a:r>
          </a:p>
          <a:p>
            <a:r>
              <a:rPr lang="en-US" sz="2000" dirty="0" smtClean="0">
                <a:latin typeface="Arial Rounded MT Bold"/>
                <a:cs typeface="Arial Rounded MT Bold"/>
              </a:rPr>
              <a:t>D</a:t>
            </a:r>
          </a:p>
          <a:p>
            <a:r>
              <a:rPr lang="en-US" sz="2000" dirty="0" smtClean="0">
                <a:latin typeface="Arial Rounded MT Bold"/>
                <a:cs typeface="Arial Rounded MT Bold"/>
              </a:rPr>
              <a:t>E</a:t>
            </a:r>
          </a:p>
          <a:p>
            <a:r>
              <a:rPr lang="en-US" sz="2000" dirty="0" smtClean="0">
                <a:latin typeface="Arial Rounded MT Bold"/>
                <a:cs typeface="Arial Rounded MT Bold"/>
              </a:rPr>
              <a:t>C         = Sestet (6 lines)</a:t>
            </a:r>
          </a:p>
          <a:p>
            <a:r>
              <a:rPr lang="en-US" sz="2000" dirty="0" smtClean="0">
                <a:latin typeface="Arial Rounded MT Bold"/>
                <a:cs typeface="Arial Rounded MT Bold"/>
              </a:rPr>
              <a:t>D</a:t>
            </a:r>
          </a:p>
          <a:p>
            <a:r>
              <a:rPr lang="en-US" sz="2000" dirty="0">
                <a:latin typeface="Arial Rounded MT Bold"/>
                <a:cs typeface="Arial Rounded MT Bold"/>
              </a:rPr>
              <a:t>E</a:t>
            </a:r>
            <a:endParaRPr lang="en-US" sz="2000" dirty="0" smtClean="0">
              <a:latin typeface="Arial Rounded MT Bold"/>
              <a:cs typeface="Arial Rounded MT Bold"/>
            </a:endParaRPr>
          </a:p>
          <a:p>
            <a:endParaRPr lang="en-US" sz="2000" dirty="0">
              <a:latin typeface="Times New Roman"/>
              <a:cs typeface="Times New Roman"/>
            </a:endParaRPr>
          </a:p>
        </p:txBody>
      </p:sp>
      <p:sp>
        <p:nvSpPr>
          <p:cNvPr id="6" name="TextBox 5"/>
          <p:cNvSpPr txBox="1"/>
          <p:nvPr/>
        </p:nvSpPr>
        <p:spPr>
          <a:xfrm>
            <a:off x="4283968" y="1484784"/>
            <a:ext cx="3960441" cy="4708981"/>
          </a:xfrm>
          <a:prstGeom prst="rect">
            <a:avLst/>
          </a:prstGeom>
          <a:noFill/>
        </p:spPr>
        <p:txBody>
          <a:bodyPr wrap="square" rtlCol="0">
            <a:spAutoFit/>
          </a:bodyPr>
          <a:lstStyle/>
          <a:p>
            <a:r>
              <a:rPr lang="en-US" sz="2000" dirty="0">
                <a:latin typeface="Times New Roman"/>
                <a:cs typeface="Times New Roman"/>
              </a:rPr>
              <a:t>The two parts of the Italian or Petrarchan sonnet work together</a:t>
            </a:r>
            <a:r>
              <a:rPr lang="en-US" sz="2000" dirty="0" smtClean="0">
                <a:latin typeface="Times New Roman"/>
                <a:cs typeface="Times New Roman"/>
              </a:rPr>
              <a:t>.</a:t>
            </a:r>
          </a:p>
          <a:p>
            <a:endParaRPr lang="en-US" sz="2000" dirty="0">
              <a:latin typeface="Times New Roman"/>
              <a:cs typeface="Times New Roman"/>
            </a:endParaRPr>
          </a:p>
          <a:p>
            <a:pPr marL="342900" indent="-342900">
              <a:buFont typeface="Wingdings" charset="2"/>
              <a:buChar char="v"/>
            </a:pPr>
            <a:r>
              <a:rPr lang="en-US" sz="2000" dirty="0" smtClean="0">
                <a:latin typeface="Times New Roman"/>
                <a:cs typeface="Times New Roman"/>
              </a:rPr>
              <a:t>The </a:t>
            </a:r>
            <a:r>
              <a:rPr lang="en-US" sz="2000" dirty="0">
                <a:latin typeface="Times New Roman"/>
                <a:cs typeface="Times New Roman"/>
              </a:rPr>
              <a:t>octave raises a question, states a problem, or presents a brief narrative; </a:t>
            </a:r>
            <a:endParaRPr lang="en-US" sz="2000" dirty="0" smtClean="0">
              <a:latin typeface="Times New Roman"/>
              <a:cs typeface="Times New Roman"/>
            </a:endParaRPr>
          </a:p>
          <a:p>
            <a:pPr marL="342900" indent="-342900">
              <a:buFont typeface="Wingdings" charset="2"/>
              <a:buChar char="v"/>
            </a:pPr>
            <a:r>
              <a:rPr lang="en-US" sz="2000" dirty="0" smtClean="0">
                <a:latin typeface="Times New Roman"/>
                <a:cs typeface="Times New Roman"/>
              </a:rPr>
              <a:t>Rhyme scheme is: ABBAABBA</a:t>
            </a:r>
            <a:endParaRPr lang="en-US" sz="2000" dirty="0">
              <a:latin typeface="Times New Roman"/>
              <a:cs typeface="Times New Roman"/>
            </a:endParaRPr>
          </a:p>
          <a:p>
            <a:pPr marL="342900" indent="-342900">
              <a:buFont typeface="Wingdings" charset="2"/>
              <a:buChar char="v"/>
            </a:pPr>
            <a:endParaRPr lang="en-US" sz="2000" dirty="0" smtClean="0">
              <a:latin typeface="Times New Roman"/>
              <a:cs typeface="Times New Roman"/>
            </a:endParaRPr>
          </a:p>
          <a:p>
            <a:pPr marL="342900" indent="-342900">
              <a:buFont typeface="Wingdings" charset="2"/>
              <a:buChar char="v"/>
            </a:pPr>
            <a:endParaRPr lang="en-US" sz="2000" dirty="0">
              <a:latin typeface="Times New Roman"/>
              <a:cs typeface="Times New Roman"/>
            </a:endParaRPr>
          </a:p>
          <a:p>
            <a:endParaRPr lang="en-US" sz="2000" dirty="0" smtClean="0">
              <a:latin typeface="Times New Roman"/>
              <a:cs typeface="Times New Roman"/>
            </a:endParaRPr>
          </a:p>
          <a:p>
            <a:pPr marL="342900" indent="-342900">
              <a:buFont typeface="Wingdings" charset="2"/>
              <a:buChar char="v"/>
            </a:pPr>
            <a:endParaRPr lang="en-US" sz="2000" dirty="0">
              <a:latin typeface="Times New Roman"/>
              <a:cs typeface="Times New Roman"/>
            </a:endParaRPr>
          </a:p>
          <a:p>
            <a:pPr marL="342900" indent="-342900">
              <a:buFont typeface="Wingdings" charset="2"/>
              <a:buChar char="v"/>
            </a:pPr>
            <a:r>
              <a:rPr lang="en-US" sz="2000" dirty="0" smtClean="0">
                <a:latin typeface="Times New Roman"/>
                <a:cs typeface="Times New Roman"/>
              </a:rPr>
              <a:t>the </a:t>
            </a:r>
            <a:r>
              <a:rPr lang="en-US" sz="2000" dirty="0">
                <a:latin typeface="Times New Roman"/>
                <a:cs typeface="Times New Roman"/>
              </a:rPr>
              <a:t>sestet answers the question, solves the problem, or comments on the narrative</a:t>
            </a:r>
            <a:r>
              <a:rPr lang="en-US" sz="2000" dirty="0" smtClean="0">
                <a:latin typeface="Times New Roman"/>
                <a:cs typeface="Times New Roman"/>
              </a:rPr>
              <a:t>.</a:t>
            </a:r>
          </a:p>
          <a:p>
            <a:pPr marL="342900" indent="-342900">
              <a:buFont typeface="Wingdings" charset="2"/>
              <a:buChar char="v"/>
            </a:pPr>
            <a:r>
              <a:rPr lang="en-US" sz="2000" dirty="0" smtClean="0">
                <a:latin typeface="Times New Roman"/>
                <a:cs typeface="Times New Roman"/>
              </a:rPr>
              <a:t>Rhyme scheme is CDECDE</a:t>
            </a:r>
            <a:endParaRPr lang="en-US" sz="2000" dirty="0">
              <a:latin typeface="Times New Roman"/>
              <a:cs typeface="Times New Roman"/>
            </a:endParaRPr>
          </a:p>
        </p:txBody>
      </p:sp>
    </p:spTree>
    <p:extLst>
      <p:ext uri="{BB962C8B-B14F-4D97-AF65-F5344CB8AC3E}">
        <p14:creationId xmlns:p14="http://schemas.microsoft.com/office/powerpoint/2010/main" val="405715333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0" y="1340768"/>
            <a:ext cx="3960440" cy="4752528"/>
          </a:xfrm>
          <a:prstGeom prst="rect">
            <a:avLst/>
          </a:prstGeom>
        </p:spPr>
        <p:txBody>
          <a:bodyPr wrap="square">
            <a:spAutoFit/>
          </a:bodyPr>
          <a:lstStyle/>
          <a:p>
            <a:pPr>
              <a:lnSpc>
                <a:spcPct val="150000"/>
              </a:lnSpc>
              <a:buFont typeface="Wingdings" charset="2"/>
              <a:buChar char="v"/>
            </a:pPr>
            <a:endParaRPr lang="en-US" sz="2000" dirty="0"/>
          </a:p>
        </p:txBody>
      </p:sp>
      <p:sp>
        <p:nvSpPr>
          <p:cNvPr id="3" name="TextBox 2"/>
          <p:cNvSpPr txBox="1"/>
          <p:nvPr/>
        </p:nvSpPr>
        <p:spPr>
          <a:xfrm>
            <a:off x="395536" y="692696"/>
            <a:ext cx="8208912" cy="461665"/>
          </a:xfrm>
          <a:prstGeom prst="rect">
            <a:avLst/>
          </a:prstGeom>
          <a:noFill/>
        </p:spPr>
        <p:txBody>
          <a:bodyPr wrap="square" rtlCol="0">
            <a:spAutoFit/>
          </a:bodyPr>
          <a:lstStyle/>
          <a:p>
            <a:pPr algn="ctr"/>
            <a:r>
              <a:rPr lang="en-US" sz="2400" b="1" dirty="0" smtClean="0">
                <a:latin typeface="Times New Roman"/>
                <a:cs typeface="Times New Roman"/>
              </a:rPr>
              <a:t>The English or Shakespearean Sonnet</a:t>
            </a:r>
            <a:endParaRPr lang="en-US" sz="2400" b="1" dirty="0">
              <a:latin typeface="Times New Roman"/>
              <a:cs typeface="Times New Roman"/>
            </a:endParaRPr>
          </a:p>
        </p:txBody>
      </p:sp>
      <p:sp>
        <p:nvSpPr>
          <p:cNvPr id="4" name="TextBox 3"/>
          <p:cNvSpPr txBox="1"/>
          <p:nvPr/>
        </p:nvSpPr>
        <p:spPr>
          <a:xfrm>
            <a:off x="971600" y="1268761"/>
            <a:ext cx="3096344" cy="5370701"/>
          </a:xfrm>
          <a:prstGeom prst="rect">
            <a:avLst/>
          </a:prstGeom>
          <a:noFill/>
        </p:spPr>
        <p:txBody>
          <a:bodyPr wrap="square" rtlCol="0">
            <a:spAutoFit/>
          </a:bodyPr>
          <a:lstStyle/>
          <a:p>
            <a:r>
              <a:rPr lang="en-US" sz="1900" dirty="0">
                <a:latin typeface="Arial Rounded MT Bold"/>
                <a:cs typeface="Arial Rounded MT Bold"/>
              </a:rPr>
              <a:t>A</a:t>
            </a:r>
          </a:p>
          <a:p>
            <a:r>
              <a:rPr lang="en-US" sz="1900" dirty="0">
                <a:latin typeface="Arial Rounded MT Bold"/>
                <a:cs typeface="Arial Rounded MT Bold"/>
              </a:rPr>
              <a:t>B</a:t>
            </a:r>
          </a:p>
          <a:p>
            <a:r>
              <a:rPr lang="en-US" sz="1900" dirty="0" smtClean="0">
                <a:latin typeface="Arial Rounded MT Bold"/>
                <a:cs typeface="Arial Rounded MT Bold"/>
              </a:rPr>
              <a:t>A      = </a:t>
            </a:r>
            <a:r>
              <a:rPr lang="en-US" sz="1900" dirty="0">
                <a:latin typeface="Arial Rounded MT Bold"/>
                <a:cs typeface="Arial Rounded MT Bold"/>
              </a:rPr>
              <a:t>Quatrain (4 lines)</a:t>
            </a:r>
          </a:p>
          <a:p>
            <a:r>
              <a:rPr lang="en-US" sz="1900" dirty="0">
                <a:latin typeface="Arial Rounded MT Bold"/>
                <a:cs typeface="Arial Rounded MT Bold"/>
              </a:rPr>
              <a:t>B</a:t>
            </a:r>
          </a:p>
          <a:p>
            <a:endParaRPr lang="en-US" sz="1900" dirty="0">
              <a:latin typeface="Arial Rounded MT Bold"/>
              <a:cs typeface="Arial Rounded MT Bold"/>
            </a:endParaRPr>
          </a:p>
          <a:p>
            <a:r>
              <a:rPr lang="en-US" sz="1900" dirty="0">
                <a:latin typeface="Arial Rounded MT Bold"/>
                <a:cs typeface="Arial Rounded MT Bold"/>
              </a:rPr>
              <a:t>C</a:t>
            </a:r>
          </a:p>
          <a:p>
            <a:r>
              <a:rPr lang="en-US" sz="1900" dirty="0">
                <a:latin typeface="Arial Rounded MT Bold"/>
                <a:cs typeface="Arial Rounded MT Bold"/>
              </a:rPr>
              <a:t>D</a:t>
            </a:r>
          </a:p>
          <a:p>
            <a:r>
              <a:rPr lang="en-US" sz="1900" dirty="0">
                <a:latin typeface="Arial Rounded MT Bold"/>
                <a:cs typeface="Arial Rounded MT Bold"/>
              </a:rPr>
              <a:t>C </a:t>
            </a:r>
            <a:r>
              <a:rPr lang="en-US" sz="1900" dirty="0" smtClean="0">
                <a:latin typeface="Arial Rounded MT Bold"/>
                <a:cs typeface="Arial Rounded MT Bold"/>
              </a:rPr>
              <a:t>     = </a:t>
            </a:r>
            <a:r>
              <a:rPr lang="en-US" sz="1900" dirty="0">
                <a:latin typeface="Arial Rounded MT Bold"/>
                <a:cs typeface="Arial Rounded MT Bold"/>
              </a:rPr>
              <a:t>Quatrain (4 lines)</a:t>
            </a:r>
          </a:p>
          <a:p>
            <a:r>
              <a:rPr lang="en-US" sz="1900" dirty="0">
                <a:latin typeface="Arial Rounded MT Bold"/>
                <a:cs typeface="Arial Rounded MT Bold"/>
              </a:rPr>
              <a:t>D</a:t>
            </a:r>
          </a:p>
          <a:p>
            <a:endParaRPr lang="en-US" sz="1900" dirty="0">
              <a:latin typeface="Arial Rounded MT Bold"/>
              <a:cs typeface="Arial Rounded MT Bold"/>
            </a:endParaRPr>
          </a:p>
          <a:p>
            <a:r>
              <a:rPr lang="en-US" sz="1900" dirty="0">
                <a:latin typeface="Arial Rounded MT Bold"/>
                <a:cs typeface="Arial Rounded MT Bold"/>
              </a:rPr>
              <a:t>E</a:t>
            </a:r>
          </a:p>
          <a:p>
            <a:r>
              <a:rPr lang="en-US" sz="1900" dirty="0">
                <a:latin typeface="Arial Rounded MT Bold"/>
                <a:cs typeface="Arial Rounded MT Bold"/>
              </a:rPr>
              <a:t>F</a:t>
            </a:r>
          </a:p>
          <a:p>
            <a:r>
              <a:rPr lang="en-US" sz="1900" dirty="0">
                <a:latin typeface="Arial Rounded MT Bold"/>
                <a:cs typeface="Arial Rounded MT Bold"/>
              </a:rPr>
              <a:t>E </a:t>
            </a:r>
            <a:r>
              <a:rPr lang="en-US" sz="1900" dirty="0" smtClean="0">
                <a:latin typeface="Arial Rounded MT Bold"/>
                <a:cs typeface="Arial Rounded MT Bold"/>
              </a:rPr>
              <a:t>     = </a:t>
            </a:r>
            <a:r>
              <a:rPr lang="en-US" sz="1900" dirty="0">
                <a:latin typeface="Arial Rounded MT Bold"/>
                <a:cs typeface="Arial Rounded MT Bold"/>
              </a:rPr>
              <a:t>Quatrain (4 lines)</a:t>
            </a:r>
          </a:p>
          <a:p>
            <a:r>
              <a:rPr lang="en-US" sz="1900" dirty="0" smtClean="0">
                <a:latin typeface="Arial Rounded MT Bold"/>
                <a:cs typeface="Arial Rounded MT Bold"/>
              </a:rPr>
              <a:t>F</a:t>
            </a:r>
          </a:p>
          <a:p>
            <a:r>
              <a:rPr lang="en-US" sz="1900" dirty="0">
                <a:latin typeface="Arial Rounded MT Bold"/>
                <a:cs typeface="Arial Rounded MT Bold"/>
              </a:rPr>
              <a:t>	</a:t>
            </a:r>
          </a:p>
          <a:p>
            <a:r>
              <a:rPr lang="en-US" sz="1900" dirty="0">
                <a:latin typeface="Arial Rounded MT Bold"/>
                <a:cs typeface="Arial Rounded MT Bold"/>
              </a:rPr>
              <a:t>G </a:t>
            </a:r>
            <a:r>
              <a:rPr lang="en-US" sz="1900" dirty="0" smtClean="0">
                <a:latin typeface="Arial Rounded MT Bold"/>
                <a:cs typeface="Arial Rounded MT Bold"/>
              </a:rPr>
              <a:t>      = </a:t>
            </a:r>
            <a:r>
              <a:rPr lang="en-US" sz="1900" dirty="0">
                <a:latin typeface="Arial Rounded MT Bold"/>
                <a:cs typeface="Arial Rounded MT Bold"/>
              </a:rPr>
              <a:t>Couplet (2 lines)</a:t>
            </a:r>
          </a:p>
          <a:p>
            <a:r>
              <a:rPr lang="en-US" sz="1900" dirty="0">
                <a:latin typeface="Arial Rounded MT Bold"/>
                <a:cs typeface="Arial Rounded MT Bold"/>
              </a:rPr>
              <a:t>G</a:t>
            </a:r>
          </a:p>
          <a:p>
            <a:endParaRPr lang="en-US" sz="2000" dirty="0">
              <a:latin typeface="Times New Roman"/>
              <a:cs typeface="Times New Roman"/>
            </a:endParaRPr>
          </a:p>
        </p:txBody>
      </p:sp>
      <p:sp>
        <p:nvSpPr>
          <p:cNvPr id="6" name="TextBox 5"/>
          <p:cNvSpPr txBox="1"/>
          <p:nvPr/>
        </p:nvSpPr>
        <p:spPr>
          <a:xfrm>
            <a:off x="4211960" y="1412776"/>
            <a:ext cx="4464496" cy="4683333"/>
          </a:xfrm>
          <a:prstGeom prst="rect">
            <a:avLst/>
          </a:prstGeom>
          <a:noFill/>
        </p:spPr>
        <p:txBody>
          <a:bodyPr wrap="square" rtlCol="0">
            <a:spAutoFit/>
          </a:bodyPr>
          <a:lstStyle/>
          <a:p>
            <a:pPr>
              <a:lnSpc>
                <a:spcPct val="150000"/>
              </a:lnSpc>
              <a:buFont typeface="Wingdings" charset="2"/>
              <a:buChar char="v"/>
            </a:pPr>
            <a:r>
              <a:rPr lang="en-US" sz="2000" dirty="0">
                <a:latin typeface="Times New Roman"/>
                <a:cs typeface="Times New Roman"/>
              </a:rPr>
              <a:t>Each of the quatrains of the English or Shakespearean sonnet usually explores one aspect of the main idea—stating a problem, raising a question, and/or presenting a narrative situation. </a:t>
            </a:r>
            <a:endParaRPr lang="en-US" sz="2000" dirty="0" smtClean="0">
              <a:latin typeface="Times New Roman"/>
              <a:cs typeface="Times New Roman"/>
            </a:endParaRPr>
          </a:p>
          <a:p>
            <a:pPr>
              <a:lnSpc>
                <a:spcPct val="150000"/>
              </a:lnSpc>
              <a:buFont typeface="Wingdings" charset="2"/>
              <a:buChar char="v"/>
            </a:pPr>
            <a:endParaRPr lang="en-US" sz="2000" dirty="0" smtClean="0">
              <a:latin typeface="Times New Roman"/>
              <a:cs typeface="Times New Roman"/>
            </a:endParaRPr>
          </a:p>
          <a:p>
            <a:pPr>
              <a:lnSpc>
                <a:spcPct val="150000"/>
              </a:lnSpc>
              <a:buFont typeface="Wingdings" charset="2"/>
              <a:buChar char="v"/>
            </a:pPr>
            <a:endParaRPr lang="en-US" sz="2000" dirty="0">
              <a:latin typeface="Times New Roman"/>
              <a:cs typeface="Times New Roman"/>
            </a:endParaRPr>
          </a:p>
          <a:p>
            <a:pPr>
              <a:lnSpc>
                <a:spcPct val="150000"/>
              </a:lnSpc>
              <a:buFont typeface="Wingdings" charset="2"/>
              <a:buChar char="v"/>
            </a:pPr>
            <a:r>
              <a:rPr lang="en-US" sz="2000" dirty="0" smtClean="0">
                <a:latin typeface="Times New Roman"/>
                <a:cs typeface="Times New Roman"/>
              </a:rPr>
              <a:t>The </a:t>
            </a:r>
            <a:r>
              <a:rPr lang="en-US" sz="2000" dirty="0">
                <a:latin typeface="Times New Roman"/>
                <a:cs typeface="Times New Roman"/>
              </a:rPr>
              <a:t>final couplet presents a startling or seemingly contrasting concluding statement. </a:t>
            </a:r>
          </a:p>
        </p:txBody>
      </p:sp>
    </p:spTree>
    <p:extLst>
      <p:ext uri="{BB962C8B-B14F-4D97-AF65-F5344CB8AC3E}">
        <p14:creationId xmlns:p14="http://schemas.microsoft.com/office/powerpoint/2010/main" val="254970151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x-none"/>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4256</TotalTime>
  <Words>1656</Words>
  <Application>Microsoft Macintosh PowerPoint</Application>
  <PresentationFormat>On-screen Show (4:3)</PresentationFormat>
  <Paragraphs>157</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المحاضرة التمهيدية</vt:lpstr>
      <vt:lpstr>PowerPoint Presentation</vt:lpstr>
      <vt:lpstr>Poetry: The Sonnet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Fouzi Slisli</cp:lastModifiedBy>
  <cp:revision>350</cp:revision>
  <dcterms:created xsi:type="dcterms:W3CDTF">1601-01-01T00:00:00Z</dcterms:created>
  <dcterms:modified xsi:type="dcterms:W3CDTF">2012-10-16T09:25:10Z</dcterms:modified>
</cp:coreProperties>
</file>