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90" d="100"/>
          <a:sy n="90" d="100"/>
        </p:scale>
        <p:origin x="-1096" y="-10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x-none"/>
              <a:pPr>
                <a:defRPr/>
              </a:pPr>
              <a:t>‹#›</a:t>
            </a:fld>
            <a:endParaRPr lang="en-US"/>
          </a:p>
        </p:txBody>
      </p:sp>
    </p:spTree>
    <p:extLst>
      <p:ext uri="{BB962C8B-B14F-4D97-AF65-F5344CB8AC3E}">
        <p14:creationId xmlns:p14="http://schemas.microsoft.com/office/powerpoint/2010/main" val="35376219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x-none"/>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x-none"/>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x-none"/>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x-none"/>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x-none"/>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عمادة التعلم</a:t>
            </a:r>
            <a:r>
              <a:rPr lang="x-none"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x-none"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x-none"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x-none"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Fouzi Slisli</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x-none"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762001"/>
            <a:ext cx="8420100" cy="1600200"/>
          </a:xfrm>
        </p:spPr>
        <p:txBody>
          <a:bodyPr/>
          <a:lstStyle/>
          <a:p>
            <a:pPr eaLnBrk="1" hangingPunct="1"/>
            <a:r>
              <a:rPr lang="en-US" sz="3200" b="1" spc="-150" dirty="0" smtClean="0">
                <a:solidFill>
                  <a:srgbClr val="376092"/>
                </a:solidFill>
                <a:latin typeface="ae_AlMateen" pitchFamily="2" charset="-78"/>
                <a:cs typeface="ae_AlMateen" pitchFamily="2" charset="-78"/>
              </a:rPr>
              <a:t>Lecture 9</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1524000"/>
            <a:ext cx="7429500" cy="2819400"/>
          </a:xfrm>
        </p:spPr>
        <p:txBody>
          <a:bodyPr/>
          <a:lstStyle/>
          <a:p>
            <a:pPr eaLnBrk="1" hangingPunct="1"/>
            <a:endParaRPr lang="en-US" b="1" dirty="0" smtClean="0"/>
          </a:p>
          <a:p>
            <a:pPr eaLnBrk="1" hangingPunct="1"/>
            <a:r>
              <a:rPr lang="en-US" b="1" dirty="0" smtClean="0"/>
              <a:t>Macbeth</a:t>
            </a:r>
          </a:p>
          <a:p>
            <a:pPr eaLnBrk="1" hangingPunct="1"/>
            <a:r>
              <a:rPr lang="en-US" b="1" dirty="0" smtClean="0">
                <a:solidFill>
                  <a:schemeClr val="tx1"/>
                </a:solidFill>
                <a:cs typeface="Arial" pitchFamily="34" charset="0"/>
              </a:rPr>
              <a:t>William Shakespeare (1564-1616)</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cs typeface="Arial" pitchFamily="34" charset="0"/>
              </a:rPr>
              <a:t>William Shakespeare (1564-1616)</a:t>
            </a:r>
          </a:p>
        </p:txBody>
      </p:sp>
      <p:pic>
        <p:nvPicPr>
          <p:cNvPr id="2050" name="Picture 2"/>
          <p:cNvPicPr>
            <a:picLocks noGrp="1" noChangeAspect="1" noChangeArrowheads="1"/>
          </p:cNvPicPr>
          <p:nvPr>
            <p:ph idx="1"/>
          </p:nvPr>
        </p:nvPicPr>
        <p:blipFill>
          <a:blip r:embed="rId2"/>
          <a:srcRect/>
          <a:stretch>
            <a:fillRect/>
          </a:stretch>
        </p:blipFill>
        <p:spPr bwMode="auto">
          <a:xfrm>
            <a:off x="3113248" y="1600200"/>
            <a:ext cx="3679504" cy="4525963"/>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sz="2400" b="1" dirty="0" smtClean="0"/>
              <a:t>Macbeth Plot Summary :</a:t>
            </a:r>
          </a:p>
          <a:p>
            <a:pPr algn="l"/>
            <a:r>
              <a:rPr lang="en-US" sz="2000" dirty="0" smtClean="0"/>
              <a:t>       King Duncan's generals, Macbeth and Banquo, encounter three strange women on a bleak Scottish moorland on their way home from quelling a rebellion. The women prophesy that Macbeth will be given the title of Thane of Cawdor and then become King of Scotland, while Banquo's heirs shall be kings. The generals want to hear more but the weird sisters disappear. Duncan creates Macbeth Thane of Cawdor in thanks for his success in the recent battles and then proposes  to make a brief visit to Macbeth's castle. </a:t>
            </a:r>
          </a:p>
          <a:p>
            <a:pPr algn="l"/>
            <a:r>
              <a:rPr lang="en-US" sz="2000" dirty="0" smtClean="0"/>
              <a:t>      Lady Macbeth receives news from her husband of the prophecy and his new title and she vows to help him become king by any means she can. Macbeth's return is followed almost at once by Duncan's arrival. The Macbeths plot together and later that night, while all are sleeping and after his wife has given the guards drugged wine, Macbeth kills the King and his guards.</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endParaRPr lang="en-US" sz="2000" dirty="0" smtClean="0"/>
          </a:p>
          <a:p>
            <a:pPr algn="l"/>
            <a:r>
              <a:rPr lang="en-US" sz="2000" dirty="0" smtClean="0"/>
              <a:t>      Lady Macbeth leaves the bloody daggers beside the dead king. Macduff arrives and when the murder is discovered Duncan's sons, Malcolm and Donalbain flee, fearing for their lives, but they are nevertheless blamed for the murder. </a:t>
            </a:r>
          </a:p>
          <a:p>
            <a:pPr algn="l"/>
            <a:r>
              <a:rPr lang="en-US" sz="2000" dirty="0" smtClean="0"/>
              <a:t>      Macbeth is elected King of Scotland, but is plagued by feelings of guilt and insecurity. He arranges for Banquo and his son, Fleance to be killed, but the boy escapes the murderers. At a celebratory banquet Macbeth sees the ghost of Banquo and disconcerts the courtiers with his strange manner. Lady Macbeth tries to calm him but is rejected. </a:t>
            </a:r>
          </a:p>
          <a:p>
            <a:pPr algn="l"/>
            <a:r>
              <a:rPr lang="en-US" sz="2000" dirty="0" smtClean="0"/>
              <a:t>      Macbeth seeks out the witches and learns from them that he will be safe until Birnam Wood comes to his castle, Dunsinane. They tell him that he need fear no-one born of woman, but also that the Scottish succession will come from Banquo's son.</a:t>
            </a:r>
          </a:p>
          <a:p>
            <a:pPr algn="l"/>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Macbeth</a:t>
            </a:r>
            <a:endParaRPr lang="en-US" sz="3200" dirty="0"/>
          </a:p>
        </p:txBody>
      </p:sp>
      <p:sp>
        <p:nvSpPr>
          <p:cNvPr id="3" name="عنصر نائب للمحتوى 2"/>
          <p:cNvSpPr>
            <a:spLocks noGrp="1"/>
          </p:cNvSpPr>
          <p:nvPr>
            <p:ph idx="1"/>
          </p:nvPr>
        </p:nvSpPr>
        <p:spPr/>
        <p:txBody>
          <a:bodyPr/>
          <a:lstStyle/>
          <a:p>
            <a:pPr algn="l"/>
            <a:r>
              <a:rPr lang="en-US" sz="2000" dirty="0" smtClean="0"/>
              <a:t>      Macbeth embarks on a reign of terror and many, including Macduff's family are murdered, while Macduff himself has gone to join Malcolm at the court of the English king, Edward. Malcolm and Macduff decide to lead an army against Macbeth. </a:t>
            </a:r>
          </a:p>
          <a:p>
            <a:pPr algn="l"/>
            <a:r>
              <a:rPr lang="en-US" sz="2000" dirty="0" smtClean="0"/>
              <a:t>      Macbeth feels safe in his remote castle at Dunsinane until he is told that Birnam Wood is moving towards him. The situation is that Malcolm's army is carrying branches from the forest as camouflage for their assault on the castle. Meanwhile Lady Macbeth, paralysed with guilt, walks in her sleep and gives away her secrets to a listening doctor. She kills herself as the final battle commences. </a:t>
            </a:r>
          </a:p>
          <a:p>
            <a:pPr algn="l"/>
            <a:r>
              <a:rPr lang="en-US" sz="2000" dirty="0" smtClean="0"/>
              <a:t>      Macduff challenges Macbeth who, on learning his adversary is the child of a Ceasarian birth, realises he is doomed. Macduff triumphs and brings the head of the traitor to Malcolm who declares peace and is crowned king. </a:t>
            </a:r>
          </a:p>
          <a:p>
            <a:pPr algn="l"/>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rtl="1"/>
            <a:r>
              <a:rPr lang="en-US" sz="2400" b="1" dirty="0" smtClean="0"/>
              <a:t>Macbeth Soliloquy: Is This A Dagger</a:t>
            </a:r>
          </a:p>
          <a:p>
            <a:pPr algn="ctr" rtl="1"/>
            <a:endParaRPr lang="en-US" sz="2400" b="1" dirty="0" smtClean="0"/>
          </a:p>
          <a:p>
            <a:pPr algn="l" rtl="1"/>
            <a:r>
              <a:rPr lang="en-US" sz="2000" dirty="0" smtClean="0"/>
              <a:t>Is this a dagger which I see before me, </a:t>
            </a:r>
            <a:br>
              <a:rPr lang="en-US" sz="2000" dirty="0" smtClean="0"/>
            </a:br>
            <a:r>
              <a:rPr lang="en-US" sz="2000" dirty="0" smtClean="0"/>
              <a:t>The handle toward my hand? Come, let me clutch thee. </a:t>
            </a:r>
            <a:br>
              <a:rPr lang="en-US" sz="2000" dirty="0" smtClean="0"/>
            </a:br>
            <a:r>
              <a:rPr lang="en-US" sz="2000" dirty="0" smtClean="0"/>
              <a:t>I have thee not, and yet I see thee still. </a:t>
            </a:r>
            <a:br>
              <a:rPr lang="en-US" sz="2000" dirty="0" smtClean="0"/>
            </a:br>
            <a:r>
              <a:rPr lang="en-US" sz="2000" dirty="0" smtClean="0"/>
              <a:t>Art thou not, fatal vision, sensible </a:t>
            </a:r>
            <a:br>
              <a:rPr lang="en-US" sz="2000" dirty="0" smtClean="0"/>
            </a:br>
            <a:r>
              <a:rPr lang="en-US" sz="2000" dirty="0" smtClean="0"/>
              <a:t>To feeling as to sight? or art thou but </a:t>
            </a:r>
            <a:br>
              <a:rPr lang="en-US" sz="2000" dirty="0" smtClean="0"/>
            </a:br>
            <a:r>
              <a:rPr lang="en-US" sz="2000" dirty="0" smtClean="0"/>
              <a:t>A dagger of the mind, a false creation, </a:t>
            </a:r>
            <a:br>
              <a:rPr lang="en-US" sz="2000" dirty="0" smtClean="0"/>
            </a:br>
            <a:r>
              <a:rPr lang="en-US" sz="2000" dirty="0" smtClean="0"/>
              <a:t>Proceeding from the heat-oppressed brain? </a:t>
            </a:r>
            <a:br>
              <a:rPr lang="en-US" sz="2000" dirty="0" smtClean="0"/>
            </a:br>
            <a:r>
              <a:rPr lang="en-US" sz="2000" dirty="0" smtClean="0"/>
              <a:t>I see thee yet, in form as palpable </a:t>
            </a:r>
            <a:br>
              <a:rPr lang="en-US" sz="2000" dirty="0" smtClean="0"/>
            </a:br>
            <a:r>
              <a:rPr lang="en-US" sz="2000" dirty="0" smtClean="0"/>
              <a:t>As this which now I draw. </a:t>
            </a:r>
            <a:br>
              <a:rPr lang="en-US" sz="2000" dirty="0" smtClean="0"/>
            </a:b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sz="2000" dirty="0" smtClean="0"/>
              <a:t>      Thou marshall'st me the way that I was going; </a:t>
            </a:r>
            <a:br>
              <a:rPr lang="en-US" sz="2000" dirty="0" smtClean="0"/>
            </a:br>
            <a:r>
              <a:rPr lang="en-US" sz="2000" dirty="0" smtClean="0"/>
              <a:t>And such an instrument I was to use. </a:t>
            </a:r>
            <a:br>
              <a:rPr lang="en-US" sz="2000" dirty="0" smtClean="0"/>
            </a:br>
            <a:r>
              <a:rPr lang="en-US" sz="2000" dirty="0" smtClean="0"/>
              <a:t>Mine eyes are made the fools o' the other senses, </a:t>
            </a:r>
            <a:br>
              <a:rPr lang="en-US" sz="2000" dirty="0" smtClean="0"/>
            </a:br>
            <a:r>
              <a:rPr lang="en-US" sz="2000" dirty="0" smtClean="0"/>
              <a:t>Or else worth all the rest; I see thee still, </a:t>
            </a:r>
            <a:br>
              <a:rPr lang="en-US" sz="2000" dirty="0" smtClean="0"/>
            </a:br>
            <a:r>
              <a:rPr lang="en-US" sz="2000" dirty="0" smtClean="0"/>
              <a:t>And on thy blade and dudgeon gouts of blood, </a:t>
            </a:r>
            <a:br>
              <a:rPr lang="en-US" sz="2000" dirty="0" smtClean="0"/>
            </a:br>
            <a:r>
              <a:rPr lang="en-US" sz="2000" dirty="0" smtClean="0"/>
              <a:t>Which was not so before. There's no such thing: </a:t>
            </a:r>
            <a:br>
              <a:rPr lang="en-US" sz="2000" dirty="0" smtClean="0"/>
            </a:br>
            <a:r>
              <a:rPr lang="en-US" sz="2000" dirty="0" smtClean="0"/>
              <a:t>It is the bloody business which informs </a:t>
            </a:r>
            <a:br>
              <a:rPr lang="en-US" sz="2000" dirty="0" smtClean="0"/>
            </a:br>
            <a:r>
              <a:rPr lang="en-US" sz="2000" dirty="0" smtClean="0"/>
              <a:t>Thus to mine eyes. Now o'er the one halfworld </a:t>
            </a:r>
            <a:br>
              <a:rPr lang="en-US" sz="2000" dirty="0" smtClean="0"/>
            </a:br>
            <a:r>
              <a:rPr lang="en-US" sz="2000" dirty="0" smtClean="0"/>
              <a:t>Nature seems dead, and wicked dreams abuse </a:t>
            </a:r>
            <a:br>
              <a:rPr lang="en-US" sz="2000" dirty="0" smtClean="0"/>
            </a:br>
            <a:r>
              <a:rPr lang="en-US" sz="2000" dirty="0" smtClean="0"/>
              <a:t>The curtain'd sleep; witchcraft celebrates </a:t>
            </a:r>
            <a:br>
              <a:rPr lang="en-US" sz="2000" dirty="0" smtClean="0"/>
            </a:br>
            <a:r>
              <a:rPr lang="en-US" sz="2000" dirty="0" smtClean="0"/>
              <a:t>Pale Hecate's offerings, and wither'd murder, </a:t>
            </a:r>
            <a:br>
              <a:rPr lang="en-US" sz="2000" dirty="0" smtClean="0"/>
            </a:br>
            <a:r>
              <a:rPr lang="en-US" sz="2000" dirty="0" smtClean="0"/>
              <a:t>Alarum'd by his sentinel, the wolf, </a:t>
            </a:r>
            <a:br>
              <a:rPr lang="en-US" sz="2000" dirty="0" smtClean="0"/>
            </a:br>
            <a:r>
              <a:rPr lang="en-US" sz="2000" dirty="0" smtClean="0"/>
              <a:t>Whose howl's his watch, thus with his stealthy pace. </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With Tarquin's ravishing strides, towards his design </a:t>
            </a:r>
            <a:br>
              <a:rPr lang="en-US" sz="2000" dirty="0" smtClean="0"/>
            </a:br>
            <a:r>
              <a:rPr lang="en-US" sz="2000" dirty="0" smtClean="0"/>
              <a:t>Moves like a ghost. Thou sure and firm-set earth, </a:t>
            </a:r>
            <a:br>
              <a:rPr lang="en-US" sz="2000" dirty="0" smtClean="0"/>
            </a:br>
            <a:r>
              <a:rPr lang="en-US" sz="2000" dirty="0" smtClean="0"/>
              <a:t>Hear not my steps, which way they walk, for fear </a:t>
            </a:r>
            <a:br>
              <a:rPr lang="en-US" sz="2000" dirty="0" smtClean="0"/>
            </a:br>
            <a:r>
              <a:rPr lang="en-US" sz="2000" dirty="0" smtClean="0"/>
              <a:t>Thy very stones prate of my whereabout, </a:t>
            </a:r>
            <a:br>
              <a:rPr lang="en-US" sz="2000" dirty="0" smtClean="0"/>
            </a:br>
            <a:r>
              <a:rPr lang="en-US" sz="2000" dirty="0" smtClean="0"/>
              <a:t>And take the present horror from the time, </a:t>
            </a:r>
            <a:br>
              <a:rPr lang="en-US" sz="2000" dirty="0" smtClean="0"/>
            </a:br>
            <a:r>
              <a:rPr lang="en-US" sz="2000" dirty="0" smtClean="0"/>
              <a:t>Which now suits with it. Whiles I threat, he lives: </a:t>
            </a:r>
            <a:br>
              <a:rPr lang="en-US" sz="2000" dirty="0" smtClean="0"/>
            </a:br>
            <a:r>
              <a:rPr lang="en-US" sz="2000" dirty="0" smtClean="0"/>
              <a:t>Words to the heat of deeds too cold breath gives. </a:t>
            </a:r>
          </a:p>
          <a:p>
            <a:pPr algn="l"/>
            <a:r>
              <a:rPr lang="en-US" sz="2000" dirty="0" smtClean="0"/>
              <a:t>       Explanation:</a:t>
            </a:r>
          </a:p>
          <a:p>
            <a:pPr algn="l"/>
            <a:r>
              <a:rPr lang="en-US" sz="2000" dirty="0" smtClean="0"/>
              <a:t>       (Macbeth speaks to himself) Is this a dagger which I see before me, with its  handle stretching towards my hand? Let me catch hold of you! (apostrophe) I can  not hold you, and yet I see you all the time (antithesis).  You fatal dagger, aren’t you perceptible by touch</a:t>
            </a:r>
          </a:p>
          <a:p>
            <a:pPr algn="l"/>
            <a:endParaRPr lang="en-US" sz="2000" dirty="0" smtClean="0"/>
          </a:p>
          <a:p>
            <a:pPr algn="l"/>
            <a:endParaRPr lang="en-US" sz="2000" dirty="0" smtClean="0"/>
          </a:p>
          <a:p>
            <a:pPr algn="l"/>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dirty="0" smtClean="0"/>
              <a:t>    </a:t>
            </a:r>
            <a:r>
              <a:rPr lang="en-US" sz="1800" dirty="0" smtClean="0"/>
              <a:t>as well as sight? Or, are you only a false creation, a product of my over-excited brain? I see you (visionary dagger) as clearly as I see this dagger which I am drawing.  You guide me along the way I was going (the dagger positions Macbeth as  a man without will or as an object). It is exactly such a dagger that I was to use. Either my eyes are deceived by the other senses, or all my other senses are wrong and my eyes alone are trustworthy. This is to say that Macbeth’s  sight is either less acute or sharper than his other senses. You are still  there before my eyes,  but now I see drops of blood on your blade, which was first stainless…This dagger must be an illusion! It is only the bloody deed I propose to do that takes the shape of the dagger before my eyes!....</a:t>
            </a:r>
          </a:p>
          <a:p>
            <a:pPr algn="l"/>
            <a:r>
              <a:rPr lang="en-US" sz="2000" dirty="0" smtClean="0"/>
              <a:t>       </a:t>
            </a:r>
            <a:r>
              <a:rPr lang="en-US" sz="1800" dirty="0" smtClean="0"/>
              <a:t>One half of the world is now asleep  and foul dreams  beguile  (deceive)  men  lying  asleep in their curtained beds. It is the time when witches worship their Queen Hecate  and make offerings  to her.  It is the time when ghost-like murderer, awakened  by the cry of the wolf (which acts as his watch),  stealthily moves towards his victim with silent steps,  as I am doing now, or as did Tarkin, when he went to ravish Lucrece…</a:t>
            </a:r>
          </a:p>
          <a:p>
            <a:pPr algn="l"/>
            <a:r>
              <a:rPr lang="en-US" sz="1800" dirty="0" smtClean="0"/>
              <a:t>       </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t>
            </a:r>
          </a:p>
          <a:p>
            <a:pPr algn="l"/>
            <a:r>
              <a:rPr lang="en-US" sz="2000" dirty="0" smtClean="0"/>
              <a:t>      Let not  the safe and firmly-set earth hear my footsteps or know which way I walk, lest  the very stones should proclaim my presence and force me to put off this horrible deed, so well suited to this time when all are asleep as if they were dead…While I waste my time in idle threats, Duncan continues to be alive! Words can have a damping  (cooling) effect on the heat of action one wishes to perform.</a:t>
            </a:r>
          </a:p>
          <a:p>
            <a:pPr algn="l"/>
            <a:r>
              <a:rPr lang="en-US" sz="2000" dirty="0" smtClean="0"/>
              <a:t>      </a:t>
            </a:r>
          </a:p>
          <a:p>
            <a:pPr algn="l"/>
            <a:r>
              <a:rPr lang="en-US" sz="2000" dirty="0" smtClean="0"/>
              <a:t>      Let me go and soon it will be over. The bell calls upon me to the deed. May you not hear this bell, Duncan, for it is the death bell which calls you either to heaven or to hell.</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sz="2800" dirty="0" smtClean="0"/>
              <a:t>    </a:t>
            </a:r>
            <a:r>
              <a:rPr lang="en-US" sz="2400" dirty="0" smtClean="0"/>
              <a:t>Concluding summery</a:t>
            </a:r>
            <a:r>
              <a:rPr lang="en-US" sz="2800" dirty="0" smtClean="0"/>
              <a:t>:</a:t>
            </a:r>
          </a:p>
          <a:p>
            <a:pPr algn="l"/>
            <a:r>
              <a:rPr lang="en-US" sz="2000" dirty="0" smtClean="0"/>
              <a:t>      After Banquo and his son Fleance leave, and suddenly, in the darkened hall, Macbeth has a vision of a dagger floating in the air before him, its handle pointing toward his hand and its tip aiming him toward Duncan. Macbeth tries to grasp the dagger and fails. He wonders whether what he sees is real or a “dagger of the mind, a false creation / Proceeding from the heat-oppressed brain” (2.1.38–39). Continuing to gaze upon the dagger, he thinks he sees blood on the blade, then abruptly decides that the vision is just a manifestation of his unease over killing Duncan. </a:t>
            </a:r>
          </a:p>
          <a:p>
            <a:pPr algn="l"/>
            <a:r>
              <a:rPr lang="en-US" sz="2000" dirty="0" smtClean="0"/>
              <a:t>      The night around him seems thick with horror and witchcraft, but Macbeth stiffens and determines to do his bloody work. A bell rings—Lady Macbeth’s signal that the guards are asleep—and Macbeth starts walking toward Duncan’s chamber.</a:t>
            </a:r>
          </a:p>
          <a:p>
            <a:pPr algn="l"/>
            <a:endParaRPr lang="en-US" sz="2800" dirty="0" smtClean="0"/>
          </a:p>
          <a:p>
            <a:pPr algn="l"/>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rtl="1"/>
            <a:endParaRPr lang="en-US" sz="2400" dirty="0" smtClean="0"/>
          </a:p>
          <a:p>
            <a:pPr algn="l" rtl="1"/>
            <a:r>
              <a:rPr lang="en-US" sz="2400" dirty="0" smtClean="0"/>
              <a:t>      </a:t>
            </a:r>
            <a:r>
              <a:rPr lang="en-US" sz="2000" b="1" dirty="0" smtClean="0"/>
              <a:t>Significance</a:t>
            </a:r>
            <a:r>
              <a:rPr lang="en-US" dirty="0" smtClean="0"/>
              <a:t>:</a:t>
            </a:r>
            <a:endParaRPr lang="en-US" sz="2000" dirty="0" smtClean="0"/>
          </a:p>
          <a:p>
            <a:pPr algn="l"/>
            <a:r>
              <a:rPr lang="en-US" sz="2000" dirty="0" smtClean="0"/>
              <a:t>       </a:t>
            </a:r>
          </a:p>
          <a:p>
            <a:pPr algn="l"/>
            <a:r>
              <a:rPr lang="en-US" sz="2000" dirty="0" smtClean="0"/>
              <a:t>      Macbeth’s soliloquy in Act 2. scene1.33-61 is significant because of what it reveals to the audience about Macbeth’s character, this is conveyed through vocabulary, imagery, his attitude and development and Lady Macbeth’s actions. It is also significant because of the way in which it creates tension. This is conveyed through the presence of supernatural, vocabulary and references to historical events and theme.</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sz="2000" b="1" dirty="0" smtClean="0"/>
              <a:t>Apostrophe: </a:t>
            </a:r>
          </a:p>
          <a:p>
            <a:pPr algn="l"/>
            <a:endParaRPr lang="en-US" sz="2000" b="1" dirty="0" smtClean="0"/>
          </a:p>
          <a:p>
            <a:pPr algn="l"/>
            <a:r>
              <a:rPr lang="en-US" sz="2000" dirty="0" smtClean="0"/>
              <a:t>A statement, question, or request addressed to an inanimate object or concept or to </a:t>
            </a:r>
          </a:p>
          <a:p>
            <a:pPr algn="l"/>
            <a:r>
              <a:rPr lang="en-US" sz="2000" dirty="0" smtClean="0"/>
              <a:t>a nonexistent or absent person. Requests for inspiration from the muses in poetry </a:t>
            </a:r>
          </a:p>
          <a:p>
            <a:pPr algn="l"/>
            <a:r>
              <a:rPr lang="en-US" sz="2000" dirty="0" smtClean="0"/>
              <a:t>are examples of apostrophe, as is Marc Antony’s address to Caesar’s corpse in </a:t>
            </a:r>
          </a:p>
          <a:p>
            <a:pPr algn="l"/>
            <a:r>
              <a:rPr lang="en-US" sz="2000" dirty="0" smtClean="0"/>
              <a:t>William Shakespeare’s </a:t>
            </a:r>
            <a:r>
              <a:rPr lang="en-US" sz="2000" i="1" dirty="0" smtClean="0"/>
              <a:t>Julius Caesar:</a:t>
            </a:r>
          </a:p>
          <a:p>
            <a:pPr algn="l"/>
            <a:endParaRPr lang="en-US" sz="2000" i="1" dirty="0" smtClean="0"/>
          </a:p>
          <a:p>
            <a:pPr algn="l"/>
            <a:r>
              <a:rPr lang="en-US" sz="2000" dirty="0" smtClean="0"/>
              <a:t>“O, pardon me, thou bleeding piece of earth, That</a:t>
            </a:r>
          </a:p>
          <a:p>
            <a:pPr algn="l"/>
            <a:r>
              <a:rPr lang="en-US" sz="2000" dirty="0" smtClean="0"/>
              <a:t>I am meek and gentle with these butchers! . . . Woe</a:t>
            </a:r>
          </a:p>
          <a:p>
            <a:pPr algn="l"/>
            <a:r>
              <a:rPr lang="en-US" sz="2000" dirty="0" smtClean="0"/>
              <a:t>to the hand that shed this costly blood! . . .”</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r>
              <a:rPr lang="en-US" sz="2000" b="1" dirty="0" smtClean="0"/>
              <a:t>Mood</a:t>
            </a:r>
            <a:r>
              <a:rPr lang="en-US" dirty="0" smtClean="0"/>
              <a:t>: </a:t>
            </a:r>
            <a:r>
              <a:rPr lang="en-US" sz="2000" dirty="0" smtClean="0"/>
              <a:t>the prevailing emotions of a work or of the author in his or her creation of</a:t>
            </a:r>
          </a:p>
          <a:p>
            <a:pPr algn="l"/>
            <a:r>
              <a:rPr lang="en-US" sz="2000" dirty="0" smtClean="0"/>
              <a:t> the work. The mood of a work is not always what might be expected based on its </a:t>
            </a:r>
          </a:p>
          <a:p>
            <a:pPr algn="l"/>
            <a:r>
              <a:rPr lang="en-US" sz="2000" dirty="0" smtClean="0"/>
              <a:t>Subject  matter. The mood could be melancholic, sad, confident, pessimistic or </a:t>
            </a:r>
          </a:p>
          <a:p>
            <a:pPr algn="l"/>
            <a:r>
              <a:rPr lang="en-US" sz="2000" dirty="0" smtClean="0"/>
              <a:t>optimistic.</a:t>
            </a:r>
          </a:p>
          <a:p>
            <a:pPr algn="l"/>
            <a:r>
              <a:rPr lang="en-US" sz="2000" b="1" dirty="0" smtClean="0"/>
              <a:t>Parable:  </a:t>
            </a:r>
            <a:r>
              <a:rPr lang="en-US" sz="2000" dirty="0" smtClean="0"/>
              <a:t>a story intended to teach a moral lesson or answer an ethical question. In </a:t>
            </a:r>
          </a:p>
          <a:p>
            <a:pPr algn="l"/>
            <a:r>
              <a:rPr lang="en-US" sz="2000" dirty="0" smtClean="0"/>
              <a:t>the West,  the best examples of parables are those of Jesus Christ in the New</a:t>
            </a:r>
          </a:p>
          <a:p>
            <a:pPr algn="l"/>
            <a:r>
              <a:rPr lang="en-US" sz="2000" dirty="0" smtClean="0"/>
              <a:t> Testament,  notably “The parable of the Talent.”</a:t>
            </a:r>
          </a:p>
          <a:p>
            <a:pPr algn="l"/>
            <a:r>
              <a:rPr lang="en-US" sz="2000" b="1" dirty="0" smtClean="0"/>
              <a:t>Allusion</a:t>
            </a:r>
            <a:r>
              <a:rPr lang="en-US" sz="2000" dirty="0" smtClean="0"/>
              <a:t>: a reference within a literary text to some person, place, or event outside</a:t>
            </a:r>
          </a:p>
          <a:p>
            <a:pPr algn="l"/>
            <a:r>
              <a:rPr lang="en-US" sz="2000" dirty="0" smtClean="0"/>
              <a:t>the text. In his poem, On His Blindness, Milton alludes or refers to the Bible. In line 3 </a:t>
            </a:r>
          </a:p>
          <a:p>
            <a:pPr algn="l"/>
            <a:r>
              <a:rPr lang="en-US" sz="2000" dirty="0" smtClean="0"/>
              <a:t>to 6 of that poem  Milton, for example, allude to the "Parable of the Talents" in Chapter 25 of the Gospel of Matthew, verses 14 to 30. </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Macbeth</a:t>
            </a:r>
            <a:endParaRPr lang="en-US" sz="3600" dirty="0"/>
          </a:p>
        </p:txBody>
      </p:sp>
      <p:sp>
        <p:nvSpPr>
          <p:cNvPr id="3" name="عنصر نائب للمحتوى 2"/>
          <p:cNvSpPr>
            <a:spLocks noGrp="1"/>
          </p:cNvSpPr>
          <p:nvPr>
            <p:ph idx="1"/>
          </p:nvPr>
        </p:nvSpPr>
        <p:spPr/>
        <p:txBody>
          <a:bodyPr/>
          <a:lstStyle/>
          <a:p>
            <a:pPr algn="l"/>
            <a:endParaRPr lang="en-US" sz="2000" b="1" dirty="0" smtClean="0"/>
          </a:p>
          <a:p>
            <a:pPr algn="l"/>
            <a:endParaRPr lang="en-US" sz="2000" b="1" dirty="0" smtClean="0"/>
          </a:p>
          <a:p>
            <a:pPr algn="l"/>
            <a:r>
              <a:rPr lang="en-US" sz="2000" b="1" dirty="0" smtClean="0"/>
              <a:t>Soliloquy  : </a:t>
            </a:r>
            <a:r>
              <a:rPr lang="en-US" sz="2000" dirty="0" smtClean="0"/>
              <a:t>in DRAMA, a MONOLOGUE in which a character appears to be thinking</a:t>
            </a:r>
          </a:p>
          <a:p>
            <a:pPr algn="l"/>
            <a:r>
              <a:rPr lang="en-US" sz="2000" dirty="0" smtClean="0"/>
              <a:t>out loud, thereby communicating to the audience his inner thoughts and feelings.</a:t>
            </a:r>
          </a:p>
          <a:p>
            <a:pPr algn="l"/>
            <a:r>
              <a:rPr lang="en-US" sz="2000" dirty="0" smtClean="0"/>
              <a:t>It differs from an ASIDE, which is a brief remark directed to the audience. In</a:t>
            </a:r>
          </a:p>
          <a:p>
            <a:pPr algn="l"/>
            <a:r>
              <a:rPr lang="en-US" sz="2000" dirty="0" smtClean="0"/>
              <a:t>performing a soliloquy, the actor traditionally acts as though he were talking to</a:t>
            </a:r>
          </a:p>
          <a:p>
            <a:pPr algn="l"/>
            <a:r>
              <a:rPr lang="en-US" sz="2000" dirty="0" smtClean="0"/>
              <a:t>himself, although some actors directly address the audience.</a:t>
            </a:r>
          </a:p>
          <a:p>
            <a:pPr algn="l"/>
            <a:r>
              <a:rPr lang="en-US" sz="2000" dirty="0" smtClean="0"/>
              <a:t>The soliloquy achieved its greatest effect in English RENAISSANCE drama.</a:t>
            </a:r>
          </a:p>
          <a:p>
            <a:pPr algn="l"/>
            <a:r>
              <a:rPr lang="en-US" sz="2000" dirty="0" smtClean="0"/>
              <a:t>When employed in modern drama, it is usually as the equivalent of the INTERIOR</a:t>
            </a:r>
          </a:p>
          <a:p>
            <a:pPr algn="l"/>
            <a:r>
              <a:rPr lang="en-US" sz="2000" dirty="0" smtClean="0"/>
              <a:t>MONOLOGUE in FICTION. </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1633</TotalTime>
  <Words>1595</Words>
  <Application>Microsoft Macintosh PowerPoint</Application>
  <PresentationFormat>A4 Paper (210x297 mm)</PresentationFormat>
  <Paragraphs>91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Lecture 9</vt:lpstr>
      <vt:lpstr>William Shakespeare (1564-1616)</vt:lpstr>
      <vt:lpstr>Macbeth</vt:lpstr>
      <vt:lpstr>Macbeth</vt:lpstr>
      <vt:lpstr>Macbeth</vt:lpstr>
      <vt:lpstr>Macbeth</vt:lpstr>
      <vt:lpstr>Macbeth</vt:lpstr>
      <vt:lpstr>Macbeth</vt:lpstr>
      <vt:lpstr>Macbeth</vt:lpstr>
      <vt:lpstr>Macbeth</vt:lpstr>
      <vt:lpstr>Macbeth</vt:lpstr>
      <vt:lpstr>Macbeth</vt:lpstr>
      <vt:lpstr>Macbeth</vt:lpstr>
      <vt:lpstr>Macbeth</vt:lpstr>
      <vt:lpstr>Macbeth</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Fouzi Slisli</cp:lastModifiedBy>
  <cp:revision>147</cp:revision>
  <dcterms:created xsi:type="dcterms:W3CDTF">2009-10-14T19:14:34Z</dcterms:created>
  <dcterms:modified xsi:type="dcterms:W3CDTF">2012-11-20T08:49:06Z</dcterms:modified>
</cp:coreProperties>
</file>