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57" r:id="rId3"/>
    <p:sldId id="270" r:id="rId4"/>
    <p:sldId id="271" r:id="rId5"/>
    <p:sldId id="267" r:id="rId6"/>
    <p:sldId id="268" r:id="rId7"/>
    <p:sldId id="269" r:id="rId8"/>
    <p:sldId id="276" r:id="rId9"/>
    <p:sldId id="277" r:id="rId10"/>
    <p:sldId id="272" r:id="rId11"/>
    <p:sldId id="273" r:id="rId12"/>
    <p:sldId id="274" r:id="rId13"/>
    <p:sldId id="266" r:id="rId1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varScale="1">
        <p:scale>
          <a:sx n="80" d="100"/>
          <a:sy n="80" d="100"/>
        </p:scale>
        <p:origin x="-1384" y="-104"/>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interSettings" Target="printerSettings/printerSettings1.bin"/><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11/22/12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x-none"/>
              <a:pPr>
                <a:defRPr/>
              </a:pPr>
              <a:t>‹#›</a:t>
            </a:fld>
            <a:endParaRPr lang="en-US"/>
          </a:p>
        </p:txBody>
      </p:sp>
    </p:spTree>
    <p:extLst>
      <p:ext uri="{BB962C8B-B14F-4D97-AF65-F5344CB8AC3E}">
        <p14:creationId xmlns:p14="http://schemas.microsoft.com/office/powerpoint/2010/main" val="176392468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x-none"/>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x-none"/>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x-none"/>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x-none"/>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x-none"/>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eg"/><Relationship Id="rId14"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x-none"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x-none" sz="1600" b="1" dirty="0" smtClean="0">
                <a:solidFill>
                  <a:schemeClr val="bg1"/>
                </a:solidFill>
                <a:latin typeface="+mn-lt"/>
                <a:cs typeface="+mn-cs"/>
              </a:rPr>
              <a:t>عمادة التعلم</a:t>
            </a:r>
            <a:r>
              <a:rPr lang="x-none"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00600" y="6400800"/>
            <a:ext cx="676275" cy="352425"/>
          </a:xfrm>
          <a:prstGeom prst="rect">
            <a:avLst/>
          </a:prstGeom>
          <a:noFill/>
          <a:ln>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en-US" sz="1200" dirty="0" smtClean="0">
                <a:solidFill>
                  <a:schemeClr val="bg1"/>
                </a:solidFill>
              </a:rPr>
              <a:t> ]  </a:t>
            </a:r>
            <a:fld id="{E1D16D93-8795-4AD6-9A1F-54CC01E741BE}" type="slidenum">
              <a:rPr lang="x-none" sz="1200" smtClean="0">
                <a:solidFill>
                  <a:schemeClr val="bg1"/>
                </a:solidFill>
              </a:rPr>
              <a:pPr/>
              <a:t>‹#›</a:t>
            </a:fld>
            <a:r>
              <a:rPr lang="en-US" sz="1200" dirty="0" smtClean="0">
                <a:solidFill>
                  <a:schemeClr val="bg1"/>
                </a:solidFill>
              </a:rPr>
              <a:t> [ </a:t>
            </a: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eg"/><Relationship Id="rId3"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x-none"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x-none"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x-none"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x-none"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x-none"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410200" cy="1981200"/>
          </a:xfrm>
          <a:prstGeom prst="rect">
            <a:avLst/>
          </a:prstGeom>
          <a:noFill/>
          <a:ln w="9525">
            <a:noFill/>
            <a:miter lim="800000"/>
            <a:headEnd/>
            <a:tailEnd/>
          </a:ln>
        </p:spPr>
        <p:txBody>
          <a:bodyPr anchor="ctr"/>
          <a:lstStyle/>
          <a:p>
            <a:pPr algn="l" rtl="0"/>
            <a:r>
              <a:rPr lang="en-US" sz="2400" dirty="0" smtClean="0"/>
              <a:t>English Literature of the Renaissance</a:t>
            </a:r>
          </a:p>
          <a:p>
            <a:pPr algn="l" rtl="0"/>
            <a:endParaRPr lang="en-US" sz="2400" dirty="0" smtClean="0"/>
          </a:p>
          <a:p>
            <a:pPr algn="ctr" rtl="0"/>
            <a:r>
              <a:rPr lang="en-US" sz="2800" b="1" dirty="0" smtClean="0">
                <a:solidFill>
                  <a:srgbClr val="7F7F7F"/>
                </a:solidFill>
                <a:latin typeface="Calibri" pitchFamily="34" charset="0"/>
                <a:cs typeface="Times New Roman" pitchFamily="18" charset="0"/>
              </a:rPr>
              <a:t>Dr. Fouzi Slisli</a:t>
            </a:r>
            <a:endParaRPr lang="en-US" sz="2800" b="1" dirty="0" smtClean="0">
              <a:solidFill>
                <a:srgbClr val="7F7F7F"/>
              </a:solidFill>
              <a:latin typeface="Calibri" pitchFamily="34" charset="0"/>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x-none"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en-US" sz="3600" b="1" spc="-150" dirty="0" smtClean="0">
                <a:solidFill>
                  <a:srgbClr val="376092"/>
                </a:solidFill>
                <a:latin typeface="Times New Roman"/>
                <a:cs typeface="Times New Roman"/>
              </a:rPr>
              <a:t>Lecture</a:t>
            </a:r>
            <a:r>
              <a:rPr lang="en-US" sz="3600" spc="-150" dirty="0" smtClean="0">
                <a:solidFill>
                  <a:srgbClr val="376092"/>
                </a:solidFill>
                <a:latin typeface="Times New Roman"/>
                <a:cs typeface="Times New Roman"/>
              </a:rPr>
              <a:t> </a:t>
            </a:r>
            <a:r>
              <a:rPr lang="en-US" sz="3600" spc="-150" dirty="0" smtClean="0">
                <a:solidFill>
                  <a:srgbClr val="376092"/>
                </a:solidFill>
                <a:latin typeface="Times New Roman"/>
                <a:cs typeface="Times New Roman"/>
              </a:rPr>
              <a:t>11</a:t>
            </a:r>
            <a:endParaRPr lang="en-US" sz="3600" spc="-150" dirty="0" smtClean="0">
              <a:solidFill>
                <a:srgbClr val="376092"/>
              </a:solidFill>
              <a:latin typeface="Times New Roman"/>
              <a:cs typeface="Times New Roman"/>
            </a:endParaRPr>
          </a:p>
        </p:txBody>
      </p:sp>
      <p:sp>
        <p:nvSpPr>
          <p:cNvPr id="6147" name="Subtitle 5"/>
          <p:cNvSpPr>
            <a:spLocks noGrp="1"/>
          </p:cNvSpPr>
          <p:nvPr>
            <p:ph type="subTitle" idx="1"/>
          </p:nvPr>
        </p:nvSpPr>
        <p:spPr>
          <a:xfrm>
            <a:off x="990600" y="3886200"/>
            <a:ext cx="7429500" cy="1752600"/>
          </a:xfrm>
        </p:spPr>
        <p:txBody>
          <a:bodyPr/>
          <a:lstStyle/>
          <a:p>
            <a:pPr eaLnBrk="1" hangingPunct="1"/>
            <a:endParaRPr lang="en-US" b="1" dirty="0" smtClean="0">
              <a:solidFill>
                <a:schemeClr val="tx1"/>
              </a:solidFill>
              <a:cs typeface="Arial" pitchFamily="34" charset="0"/>
            </a:endParaRPr>
          </a:p>
          <a:p>
            <a:pPr eaLnBrk="1" hangingPunct="1"/>
            <a:r>
              <a:rPr lang="en-US" b="1" dirty="0" smtClean="0">
                <a:solidFill>
                  <a:schemeClr val="tx1"/>
                </a:solidFill>
                <a:latin typeface="Times New Roman"/>
                <a:cs typeface="Times New Roman"/>
              </a:rPr>
              <a:t>The Cavalier Poets</a:t>
            </a:r>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eaLnBrk="1" hangingPunct="1"/>
            <a:r>
              <a:rPr lang="en-US" sz="3200" b="1" dirty="0" smtClean="0">
                <a:solidFill>
                  <a:schemeClr val="tx1"/>
                </a:solidFill>
                <a:latin typeface="Times New Roman"/>
                <a:cs typeface="Times New Roman"/>
              </a:rPr>
              <a:t>The Cavalier Poets</a:t>
            </a:r>
          </a:p>
        </p:txBody>
      </p:sp>
      <p:sp>
        <p:nvSpPr>
          <p:cNvPr id="3" name="عنصر نائب للمحتوى 2"/>
          <p:cNvSpPr>
            <a:spLocks noGrp="1"/>
          </p:cNvSpPr>
          <p:nvPr>
            <p:ph idx="1"/>
          </p:nvPr>
        </p:nvSpPr>
        <p:spPr>
          <a:xfrm>
            <a:off x="152400" y="1295400"/>
            <a:ext cx="9525000" cy="5105400"/>
          </a:xfrm>
        </p:spPr>
        <p:txBody>
          <a:bodyPr/>
          <a:lstStyle/>
          <a:p>
            <a:pPr algn="l">
              <a:spcBef>
                <a:spcPts val="0"/>
              </a:spcBef>
              <a:buFont typeface="Wingdings" charset="2"/>
              <a:buChar char="v"/>
            </a:pPr>
            <a:r>
              <a:rPr lang="en-US" sz="2000" dirty="0" smtClean="0">
                <a:latin typeface="Times New Roman"/>
                <a:cs typeface="Times New Roman"/>
              </a:rPr>
              <a:t>The </a:t>
            </a:r>
            <a:r>
              <a:rPr lang="en-US" sz="2000" dirty="0" smtClean="0">
                <a:latin typeface="Times New Roman"/>
                <a:cs typeface="Times New Roman"/>
              </a:rPr>
              <a:t>‘cavalier’ poets, who are usually said to include Robert Herrick, </a:t>
            </a:r>
            <a:r>
              <a:rPr lang="en-US" sz="2000" dirty="0" smtClean="0">
                <a:latin typeface="Times New Roman"/>
                <a:cs typeface="Times New Roman"/>
              </a:rPr>
              <a:t>Richard Lovelace</a:t>
            </a:r>
            <a:r>
              <a:rPr lang="en-US" sz="2000" dirty="0" smtClean="0">
                <a:latin typeface="Times New Roman"/>
                <a:cs typeface="Times New Roman"/>
              </a:rPr>
              <a:t>, Sir John Suckling and Thomas Carew, take their name from the term used to describe those who supported the royalist cause in the English Civil War</a:t>
            </a:r>
            <a:r>
              <a:rPr lang="en-US" sz="2000" dirty="0" smtClean="0">
                <a:latin typeface="Times New Roman"/>
                <a:cs typeface="Times New Roman"/>
              </a:rPr>
              <a:t>.</a:t>
            </a:r>
          </a:p>
          <a:p>
            <a:pPr algn="l">
              <a:spcBef>
                <a:spcPts val="0"/>
              </a:spcBef>
              <a:buFont typeface="Wingdings" charset="2"/>
              <a:buChar char="v"/>
            </a:pPr>
            <a:endParaRPr lang="en-US" sz="2000" dirty="0">
              <a:latin typeface="Times New Roman"/>
              <a:cs typeface="Times New Roman"/>
            </a:endParaRPr>
          </a:p>
          <a:p>
            <a:pPr algn="l">
              <a:spcBef>
                <a:spcPts val="0"/>
              </a:spcBef>
              <a:buFont typeface="Wingdings" charset="2"/>
              <a:buChar char="v"/>
            </a:pPr>
            <a:r>
              <a:rPr lang="en-US" sz="2000" dirty="0" smtClean="0">
                <a:latin typeface="Times New Roman"/>
                <a:cs typeface="Times New Roman"/>
              </a:rPr>
              <a:t> They </a:t>
            </a:r>
            <a:r>
              <a:rPr lang="en-US" sz="2000" dirty="0" smtClean="0">
                <a:latin typeface="Times New Roman"/>
                <a:cs typeface="Times New Roman"/>
              </a:rPr>
              <a:t>share a belief in loyalty to the monarch and are generally royalist in sympathy</a:t>
            </a:r>
            <a:r>
              <a:rPr lang="en-US" sz="2000" dirty="0" smtClean="0">
                <a:latin typeface="Times New Roman"/>
                <a:cs typeface="Times New Roman"/>
              </a:rPr>
              <a:t>.</a:t>
            </a:r>
          </a:p>
          <a:p>
            <a:pPr algn="l">
              <a:spcBef>
                <a:spcPts val="0"/>
              </a:spcBef>
              <a:buFont typeface="Wingdings" charset="2"/>
              <a:buChar char="v"/>
            </a:pPr>
            <a:endParaRPr lang="en-US" sz="2000" dirty="0">
              <a:latin typeface="Times New Roman"/>
              <a:cs typeface="Times New Roman"/>
            </a:endParaRPr>
          </a:p>
          <a:p>
            <a:pPr algn="l">
              <a:spcBef>
                <a:spcPts val="0"/>
              </a:spcBef>
              <a:buFont typeface="Wingdings" charset="2"/>
              <a:buChar char="v"/>
            </a:pPr>
            <a:r>
              <a:rPr lang="en-US" sz="2000" dirty="0" smtClean="0">
                <a:latin typeface="Times New Roman"/>
                <a:cs typeface="Times New Roman"/>
              </a:rPr>
              <a:t>They </a:t>
            </a:r>
            <a:r>
              <a:rPr lang="en-US" sz="2000" dirty="0" smtClean="0">
                <a:latin typeface="Times New Roman"/>
                <a:cs typeface="Times New Roman"/>
              </a:rPr>
              <a:t>participated in the royal idealisation of the relationship between Charles I and Henrietta Maria, composing poems which celebrated Platonic (as well as sensual) love of the kind the royal couple expressed, and loyal devotion to the beloved ruler . </a:t>
            </a:r>
            <a:endParaRPr lang="en-US" sz="2000" dirty="0" smtClean="0">
              <a:latin typeface="Times New Roman"/>
              <a:cs typeface="Times New Roman"/>
            </a:endParaRPr>
          </a:p>
          <a:p>
            <a:pPr algn="l">
              <a:spcBef>
                <a:spcPts val="0"/>
              </a:spcBef>
              <a:buFont typeface="Wingdings" charset="2"/>
              <a:buChar char="v"/>
            </a:pPr>
            <a:endParaRPr lang="en-US" sz="2000" dirty="0" smtClean="0">
              <a:latin typeface="Times New Roman"/>
              <a:cs typeface="Times New Roman"/>
            </a:endParaRPr>
          </a:p>
          <a:p>
            <a:pPr algn="l">
              <a:spcBef>
                <a:spcPts val="0"/>
              </a:spcBef>
              <a:buFont typeface="Wingdings" charset="2"/>
              <a:buChar char="v"/>
            </a:pPr>
            <a:r>
              <a:rPr lang="en-US" sz="2000" dirty="0" smtClean="0">
                <a:latin typeface="Times New Roman"/>
                <a:cs typeface="Times New Roman"/>
              </a:rPr>
              <a:t>Other </a:t>
            </a:r>
            <a:r>
              <a:rPr lang="en-US" sz="2000" dirty="0" smtClean="0">
                <a:latin typeface="Times New Roman"/>
                <a:cs typeface="Times New Roman"/>
              </a:rPr>
              <a:t>shared values include a prizing of friendship, hospitality and a commitment to the classical concept of the ‘Good Life’</a:t>
            </a:r>
            <a:r>
              <a:rPr lang="en-US" sz="2000" dirty="0" smtClean="0">
                <a:latin typeface="Times New Roman"/>
                <a:cs typeface="Times New Roman"/>
              </a:rPr>
              <a:t>.</a:t>
            </a:r>
          </a:p>
          <a:p>
            <a:pPr algn="l">
              <a:spcBef>
                <a:spcPts val="0"/>
              </a:spcBef>
              <a:buFont typeface="Wingdings" charset="2"/>
              <a:buChar char="v"/>
            </a:pPr>
            <a:endParaRPr lang="en-US" sz="2000" dirty="0">
              <a:latin typeface="Times New Roman"/>
              <a:cs typeface="Times New Roman"/>
            </a:endParaRPr>
          </a:p>
          <a:p>
            <a:pPr algn="l">
              <a:spcBef>
                <a:spcPts val="0"/>
              </a:spcBef>
              <a:buFont typeface="Wingdings" charset="2"/>
              <a:buChar char="v"/>
            </a:pPr>
            <a:r>
              <a:rPr lang="en-US" sz="2000" dirty="0" smtClean="0">
                <a:latin typeface="Times New Roman"/>
                <a:cs typeface="Times New Roman"/>
              </a:rPr>
              <a:t>Many </a:t>
            </a:r>
            <a:r>
              <a:rPr lang="en-US" sz="2000" dirty="0" smtClean="0">
                <a:latin typeface="Times New Roman"/>
                <a:cs typeface="Times New Roman"/>
              </a:rPr>
              <a:t>of these values, and the neo-classical poetic style with which they are associated, were inherited from Ben Jonson.</a:t>
            </a:r>
            <a:endParaRPr lang="en-US" sz="2000" dirty="0">
              <a:latin typeface="Times New Roman"/>
              <a:cs typeface="Times New Roman"/>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3200" b="1" dirty="0" smtClean="0">
                <a:solidFill>
                  <a:schemeClr val="tx1"/>
                </a:solidFill>
                <a:latin typeface="Times New Roman"/>
                <a:cs typeface="Times New Roman"/>
              </a:rPr>
              <a:t>The Cavalier Poets</a:t>
            </a:r>
            <a:br>
              <a:rPr lang="en-US" sz="3200" b="1" dirty="0" smtClean="0">
                <a:solidFill>
                  <a:schemeClr val="tx1"/>
                </a:solidFill>
                <a:latin typeface="Times New Roman"/>
                <a:cs typeface="Times New Roman"/>
              </a:rPr>
            </a:br>
            <a:endParaRPr lang="en-US" sz="3200" dirty="0">
              <a:latin typeface="Times New Roman"/>
              <a:cs typeface="Times New Roman"/>
            </a:endParaRPr>
          </a:p>
        </p:txBody>
      </p:sp>
      <p:sp>
        <p:nvSpPr>
          <p:cNvPr id="3" name="عنصر نائب للمحتوى 2"/>
          <p:cNvSpPr>
            <a:spLocks noGrp="1"/>
          </p:cNvSpPr>
          <p:nvPr>
            <p:ph idx="1"/>
          </p:nvPr>
        </p:nvSpPr>
        <p:spPr/>
        <p:txBody>
          <a:bodyPr/>
          <a:lstStyle/>
          <a:p>
            <a:pPr algn="l"/>
            <a:endParaRPr lang="en-US" sz="2000" dirty="0" smtClean="0"/>
          </a:p>
          <a:p>
            <a:pPr algn="l">
              <a:spcBef>
                <a:spcPts val="0"/>
              </a:spcBef>
              <a:buFont typeface="Wingdings" charset="2"/>
              <a:buChar char="v"/>
            </a:pPr>
            <a:r>
              <a:rPr lang="en-US" sz="2000" dirty="0" smtClean="0">
                <a:latin typeface="Times New Roman"/>
                <a:cs typeface="Times New Roman"/>
              </a:rPr>
              <a:t>Alongside </a:t>
            </a:r>
            <a:r>
              <a:rPr lang="en-US" sz="2000" dirty="0" smtClean="0">
                <a:latin typeface="Times New Roman"/>
                <a:cs typeface="Times New Roman"/>
              </a:rPr>
              <a:t>the  </a:t>
            </a:r>
            <a:r>
              <a:rPr lang="en-US" sz="2000" dirty="0" smtClean="0">
                <a:latin typeface="Times New Roman"/>
                <a:cs typeface="Times New Roman"/>
              </a:rPr>
              <a:t>flourishing </a:t>
            </a:r>
            <a:r>
              <a:rPr lang="en-US" sz="2000" dirty="0" smtClean="0">
                <a:latin typeface="Times New Roman"/>
                <a:cs typeface="Times New Roman"/>
              </a:rPr>
              <a:t>of the religious lyric and new types of love lyric, the early seventeenth century witnessed a fashion for various forms of  occasional poetry and encomiastic verse (poetry of praise), such as verse epistles praising individuals, epithalamiums (or wedding poems), epitaphs and elegies. </a:t>
            </a:r>
            <a:endParaRPr lang="en-US" sz="2000" dirty="0" smtClean="0">
              <a:latin typeface="Times New Roman"/>
              <a:cs typeface="Times New Roman"/>
            </a:endParaRPr>
          </a:p>
          <a:p>
            <a:pPr algn="l">
              <a:spcBef>
                <a:spcPts val="0"/>
              </a:spcBef>
              <a:buFont typeface="Wingdings" charset="2"/>
              <a:buChar char="v"/>
            </a:pPr>
            <a:endParaRPr lang="en-US" sz="2000" dirty="0">
              <a:latin typeface="Times New Roman"/>
              <a:cs typeface="Times New Roman"/>
            </a:endParaRPr>
          </a:p>
          <a:p>
            <a:pPr algn="l">
              <a:spcBef>
                <a:spcPts val="0"/>
              </a:spcBef>
              <a:buFont typeface="Wingdings" charset="2"/>
              <a:buChar char="v"/>
            </a:pPr>
            <a:r>
              <a:rPr lang="en-US" sz="2000" dirty="0" smtClean="0">
                <a:latin typeface="Times New Roman"/>
                <a:cs typeface="Times New Roman"/>
              </a:rPr>
              <a:t>In </a:t>
            </a:r>
            <a:r>
              <a:rPr lang="en-US" sz="2000" dirty="0" smtClean="0">
                <a:latin typeface="Times New Roman"/>
                <a:cs typeface="Times New Roman"/>
              </a:rPr>
              <a:t>similar fashion, a number of early seventeenth-century poets wrote poems which celebrated particular places or buildings. Probably, the most famous of these are the so-called </a:t>
            </a:r>
            <a:r>
              <a:rPr lang="en-US" sz="2000" dirty="0" smtClean="0">
                <a:latin typeface="Times New Roman"/>
                <a:cs typeface="Times New Roman"/>
              </a:rPr>
              <a:t>‘Country-House</a:t>
            </a:r>
            <a:r>
              <a:rPr lang="en-US" sz="2000" dirty="0" smtClean="0">
                <a:latin typeface="Times New Roman"/>
                <a:cs typeface="Times New Roman"/>
              </a:rPr>
              <a:t>’ poems which became popular following the publication of Aemilia Lanyer’s ‘The Description of Cookham’ (1611) and Ben Jonson’s ‘To Penshurst’ (1616) (see below).</a:t>
            </a:r>
            <a:endParaRPr lang="en-US" sz="2000" dirty="0">
              <a:latin typeface="Times New Roman"/>
              <a:cs typeface="Times New Roman"/>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eaLnBrk="1" hangingPunct="1"/>
            <a:r>
              <a:rPr lang="en-US" sz="3200" b="1" dirty="0" smtClean="0">
                <a:solidFill>
                  <a:schemeClr val="tx1"/>
                </a:solidFill>
                <a:latin typeface="Times New Roman"/>
                <a:cs typeface="Times New Roman"/>
              </a:rPr>
              <a:t>Ben Johnson</a:t>
            </a:r>
            <a:endParaRPr lang="en-US" sz="3200" b="1" dirty="0" smtClean="0">
              <a:solidFill>
                <a:schemeClr val="tx1"/>
              </a:solidFill>
              <a:latin typeface="Times New Roman"/>
              <a:cs typeface="Times New Roman"/>
            </a:endParaRPr>
          </a:p>
        </p:txBody>
      </p:sp>
      <p:sp>
        <p:nvSpPr>
          <p:cNvPr id="3" name="عنصر نائب للمحتوى 2"/>
          <p:cNvSpPr>
            <a:spLocks noGrp="1"/>
          </p:cNvSpPr>
          <p:nvPr>
            <p:ph idx="1"/>
          </p:nvPr>
        </p:nvSpPr>
        <p:spPr>
          <a:xfrm>
            <a:off x="228600" y="1447800"/>
            <a:ext cx="9182100" cy="4678363"/>
          </a:xfrm>
        </p:spPr>
        <p:txBody>
          <a:bodyPr/>
          <a:lstStyle/>
          <a:p>
            <a:pPr algn="l">
              <a:buFont typeface="Wingdings" charset="2"/>
              <a:buChar char="v"/>
            </a:pPr>
            <a:r>
              <a:rPr lang="en-US" sz="2000" dirty="0" smtClean="0">
                <a:latin typeface="Times New Roman"/>
                <a:cs typeface="Times New Roman"/>
              </a:rPr>
              <a:t>Ben Johnson established a poetic tradition. </a:t>
            </a:r>
          </a:p>
          <a:p>
            <a:pPr algn="l">
              <a:spcBef>
                <a:spcPts val="0"/>
              </a:spcBef>
              <a:buFont typeface="Wingdings" charset="2"/>
              <a:buChar char="v"/>
            </a:pPr>
            <a:endParaRPr lang="en-US" sz="2000" dirty="0">
              <a:latin typeface="Times New Roman"/>
              <a:cs typeface="Times New Roman"/>
            </a:endParaRPr>
          </a:p>
          <a:p>
            <a:pPr algn="l">
              <a:spcBef>
                <a:spcPts val="0"/>
              </a:spcBef>
              <a:buFont typeface="Wingdings" charset="2"/>
              <a:buChar char="v"/>
            </a:pPr>
            <a:r>
              <a:rPr lang="en-US" sz="2000" dirty="0" smtClean="0">
                <a:latin typeface="Times New Roman"/>
                <a:cs typeface="Times New Roman"/>
              </a:rPr>
              <a:t>The </a:t>
            </a:r>
            <a:r>
              <a:rPr lang="en-US" sz="2000" dirty="0" smtClean="0">
                <a:latin typeface="Times New Roman"/>
                <a:cs typeface="Times New Roman"/>
              </a:rPr>
              <a:t>Jonsonian tradition was, broadly, that of social verse, written with a Classical clarity and weight and deeply informed by ideals of civilized reasonableness, ceremonious respect, and inner self-sufficiency derived from Seneca</a:t>
            </a:r>
            <a:r>
              <a:rPr lang="en-US" sz="2000" dirty="0" smtClean="0">
                <a:latin typeface="Times New Roman"/>
                <a:cs typeface="Times New Roman"/>
              </a:rPr>
              <a:t>.  </a:t>
            </a:r>
            <a:r>
              <a:rPr lang="en-US" sz="2000" dirty="0" smtClean="0">
                <a:latin typeface="Times New Roman"/>
                <a:cs typeface="Times New Roman"/>
              </a:rPr>
              <a:t>It is a poetry of publicly shared values and norms. </a:t>
            </a:r>
            <a:endParaRPr lang="en-US" sz="2000" dirty="0" smtClean="0">
              <a:latin typeface="Times New Roman"/>
              <a:cs typeface="Times New Roman"/>
            </a:endParaRPr>
          </a:p>
          <a:p>
            <a:pPr algn="l">
              <a:spcBef>
                <a:spcPts val="0"/>
              </a:spcBef>
              <a:buFont typeface="Wingdings" charset="2"/>
              <a:buChar char="v"/>
            </a:pPr>
            <a:endParaRPr lang="en-US" sz="2000" dirty="0">
              <a:latin typeface="Times New Roman"/>
              <a:cs typeface="Times New Roman"/>
            </a:endParaRPr>
          </a:p>
          <a:p>
            <a:pPr algn="l">
              <a:spcBef>
                <a:spcPts val="0"/>
              </a:spcBef>
              <a:buFont typeface="Wingdings" charset="2"/>
              <a:buChar char="v"/>
            </a:pPr>
            <a:r>
              <a:rPr lang="en-US" sz="2000" dirty="0" smtClean="0">
                <a:latin typeface="Times New Roman"/>
                <a:cs typeface="Times New Roman"/>
              </a:rPr>
              <a:t>Ben </a:t>
            </a:r>
            <a:r>
              <a:rPr lang="en-US" sz="2000" dirty="0" smtClean="0">
                <a:latin typeface="Times New Roman"/>
                <a:cs typeface="Times New Roman"/>
              </a:rPr>
              <a:t>Jonson’s own verse was occasional. It addresses other  individuals, distributes praise and blame, and promulgates </a:t>
            </a:r>
            <a:r>
              <a:rPr lang="en-US" sz="2000" dirty="0" smtClean="0">
                <a:latin typeface="Times New Roman"/>
                <a:cs typeface="Times New Roman"/>
              </a:rPr>
              <a:t>(declares</a:t>
            </a:r>
            <a:r>
              <a:rPr lang="en-US" sz="2000" dirty="0" smtClean="0">
                <a:latin typeface="Times New Roman"/>
                <a:cs typeface="Times New Roman"/>
              </a:rPr>
              <a:t>) serious ethical attitudes. His favored forms were the ode, elegy, satire, epistle, and epigram, and they are always beautifully crafted objects, achieving a </a:t>
            </a:r>
            <a:r>
              <a:rPr lang="en-US" sz="2000" dirty="0" smtClean="0">
                <a:latin typeface="Times New Roman"/>
                <a:cs typeface="Times New Roman"/>
              </a:rPr>
              <a:t>classical </a:t>
            </a:r>
            <a:r>
              <a:rPr lang="en-US" sz="2000" dirty="0" smtClean="0">
                <a:latin typeface="Times New Roman"/>
                <a:cs typeface="Times New Roman"/>
              </a:rPr>
              <a:t>harmony and monumentality. </a:t>
            </a:r>
            <a:endParaRPr lang="en-US" sz="2000" dirty="0" smtClean="0">
              <a:latin typeface="Times New Roman"/>
              <a:cs typeface="Times New Roman"/>
            </a:endParaRPr>
          </a:p>
          <a:p>
            <a:pPr algn="l">
              <a:spcBef>
                <a:spcPts val="0"/>
              </a:spcBef>
              <a:buFont typeface="Wingdings" charset="2"/>
              <a:buChar char="v"/>
            </a:pPr>
            <a:endParaRPr lang="en-US" sz="2000" dirty="0" smtClean="0">
              <a:latin typeface="Times New Roman"/>
              <a:cs typeface="Times New Roman"/>
            </a:endParaRPr>
          </a:p>
          <a:p>
            <a:pPr algn="l">
              <a:spcBef>
                <a:spcPts val="0"/>
              </a:spcBef>
              <a:buFont typeface="Wingdings" charset="2"/>
              <a:buChar char="v"/>
            </a:pPr>
            <a:r>
              <a:rPr lang="en-US" sz="2000" dirty="0" smtClean="0">
                <a:latin typeface="Times New Roman"/>
                <a:cs typeface="Times New Roman"/>
              </a:rPr>
              <a:t>For </a:t>
            </a:r>
            <a:r>
              <a:rPr lang="en-US" sz="2000" dirty="0" smtClean="0">
                <a:latin typeface="Times New Roman"/>
                <a:cs typeface="Times New Roman"/>
              </a:rPr>
              <a:t>Jonson, the unornamented style meant not  colloquiality but labour, restraint, and control. A good poet had first to be a good man, and his verses lead his society toward an ethic of gracious but responsible living.</a:t>
            </a:r>
          </a:p>
          <a:p>
            <a:pPr algn="l"/>
            <a:endParaRPr lang="en-US" sz="2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eaLnBrk="1" hangingPunct="1"/>
            <a:r>
              <a:rPr lang="en-US" sz="3200" b="1" dirty="0" smtClean="0">
                <a:solidFill>
                  <a:schemeClr val="tx1"/>
                </a:solidFill>
                <a:latin typeface="Times New Roman"/>
                <a:cs typeface="Times New Roman"/>
              </a:rPr>
              <a:t>England’s First Verse about Society</a:t>
            </a:r>
            <a:endParaRPr lang="en-US" sz="3200" b="1" dirty="0" smtClean="0">
              <a:solidFill>
                <a:schemeClr val="tx1"/>
              </a:solidFill>
              <a:latin typeface="Times New Roman"/>
              <a:cs typeface="Times New Roman"/>
            </a:endParaRPr>
          </a:p>
        </p:txBody>
      </p:sp>
      <p:sp>
        <p:nvSpPr>
          <p:cNvPr id="3" name="عنصر نائب للمحتوى 2"/>
          <p:cNvSpPr>
            <a:spLocks noGrp="1"/>
          </p:cNvSpPr>
          <p:nvPr>
            <p:ph idx="1"/>
          </p:nvPr>
        </p:nvSpPr>
        <p:spPr/>
        <p:txBody>
          <a:bodyPr/>
          <a:lstStyle/>
          <a:p>
            <a:pPr algn="l">
              <a:spcBef>
                <a:spcPts val="0"/>
              </a:spcBef>
              <a:buFont typeface="Wingdings" charset="2"/>
              <a:buChar char="v"/>
            </a:pPr>
            <a:endParaRPr lang="en-US" sz="2000" dirty="0" smtClean="0">
              <a:latin typeface="Times New Roman"/>
              <a:cs typeface="Times New Roman"/>
            </a:endParaRPr>
          </a:p>
          <a:p>
            <a:pPr algn="l">
              <a:spcBef>
                <a:spcPts val="0"/>
              </a:spcBef>
              <a:buFont typeface="Wingdings" charset="2"/>
              <a:buChar char="v"/>
            </a:pPr>
            <a:endParaRPr lang="en-US" sz="2000" dirty="0">
              <a:latin typeface="Times New Roman"/>
              <a:cs typeface="Times New Roman"/>
            </a:endParaRPr>
          </a:p>
          <a:p>
            <a:pPr algn="l">
              <a:spcBef>
                <a:spcPts val="0"/>
              </a:spcBef>
              <a:buFont typeface="Wingdings" charset="2"/>
              <a:buChar char="v"/>
            </a:pPr>
            <a:endParaRPr lang="en-US" sz="2000" dirty="0" smtClean="0">
              <a:latin typeface="Times New Roman"/>
              <a:cs typeface="Times New Roman"/>
            </a:endParaRPr>
          </a:p>
          <a:p>
            <a:pPr algn="l">
              <a:spcBef>
                <a:spcPts val="0"/>
              </a:spcBef>
              <a:buFont typeface="Wingdings" charset="2"/>
              <a:buChar char="v"/>
            </a:pPr>
            <a:r>
              <a:rPr lang="en-US" sz="2000" dirty="0" smtClean="0">
                <a:latin typeface="Times New Roman"/>
                <a:cs typeface="Times New Roman"/>
              </a:rPr>
              <a:t>With </a:t>
            </a:r>
            <a:r>
              <a:rPr lang="en-US" sz="2000" dirty="0" smtClean="0">
                <a:latin typeface="Times New Roman"/>
                <a:cs typeface="Times New Roman"/>
              </a:rPr>
              <a:t>the Cavalier poets who succeeded Jonson, the element of urbanity and  conviviality  (pleasant and sociable life) tended to loom </a:t>
            </a:r>
            <a:r>
              <a:rPr lang="en-US" sz="2000" dirty="0" smtClean="0">
                <a:latin typeface="Times New Roman"/>
                <a:cs typeface="Times New Roman"/>
              </a:rPr>
              <a:t>large. </a:t>
            </a:r>
          </a:p>
          <a:p>
            <a:pPr algn="l">
              <a:spcBef>
                <a:spcPts val="0"/>
              </a:spcBef>
              <a:buFont typeface="Wingdings" charset="2"/>
              <a:buChar char="v"/>
            </a:pPr>
            <a:endParaRPr lang="en-US" sz="2000" dirty="0">
              <a:latin typeface="Times New Roman"/>
              <a:cs typeface="Times New Roman"/>
            </a:endParaRPr>
          </a:p>
          <a:p>
            <a:pPr algn="l">
              <a:spcBef>
                <a:spcPts val="0"/>
              </a:spcBef>
              <a:buFont typeface="Wingdings" charset="2"/>
              <a:buChar char="v"/>
            </a:pPr>
            <a:r>
              <a:rPr lang="en-US" sz="2000" dirty="0">
                <a:latin typeface="Times New Roman"/>
                <a:cs typeface="Times New Roman"/>
              </a:rPr>
              <a:t>The Cavalier poets were writing England’s first verse about the society, lyrics of compliments and casual liaisons, often cynical, occasionally sensual.</a:t>
            </a:r>
          </a:p>
          <a:p>
            <a:pPr marL="0" indent="0" algn="l">
              <a:spcBef>
                <a:spcPts val="0"/>
              </a:spcBef>
            </a:pPr>
            <a:r>
              <a:rPr lang="en-US" sz="2000" dirty="0">
                <a:latin typeface="Times New Roman"/>
                <a:cs typeface="Times New Roman"/>
              </a:rPr>
              <a:t> </a:t>
            </a:r>
          </a:p>
          <a:p>
            <a:pPr marL="0" indent="0" algn="l">
              <a:spcBef>
                <a:spcPts val="0"/>
              </a:spcBef>
            </a:pPr>
            <a:endParaRPr lang="en-US" sz="2000" dirty="0" smtClean="0">
              <a:latin typeface="Times New Roman"/>
              <a:cs typeface="Times New Roman"/>
            </a:endParaRPr>
          </a:p>
          <a:p>
            <a:pPr marL="0" indent="0" algn="l">
              <a:spcBef>
                <a:spcPts val="0"/>
              </a:spcBef>
            </a:pPr>
            <a:endParaRPr lang="en-US" sz="2000" dirty="0">
              <a:latin typeface="Times New Roman"/>
              <a:cs typeface="Times New Roman"/>
            </a:endParaRPr>
          </a:p>
          <a:p>
            <a:pPr marL="0" indent="0" algn="l">
              <a:spcBef>
                <a:spcPts val="0"/>
              </a:spcBef>
            </a:pPr>
            <a:endParaRPr lang="en-US" sz="2000" dirty="0">
              <a:latin typeface="Times New Roman"/>
              <a:cs typeface="Times New Roman"/>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3200" b="1" dirty="0" smtClean="0">
                <a:solidFill>
                  <a:schemeClr val="tx1"/>
                </a:solidFill>
                <a:cs typeface="Arial" pitchFamily="34" charset="0"/>
              </a:rPr>
              <a:t>The Cavalier Poets</a:t>
            </a:r>
            <a:endParaRPr lang="en-US" sz="3200" dirty="0"/>
          </a:p>
        </p:txBody>
      </p:sp>
      <p:sp>
        <p:nvSpPr>
          <p:cNvPr id="3" name="عنصر نائب للمحتوى 2"/>
          <p:cNvSpPr>
            <a:spLocks noGrp="1"/>
          </p:cNvSpPr>
          <p:nvPr>
            <p:ph idx="1"/>
          </p:nvPr>
        </p:nvSpPr>
        <p:spPr/>
        <p:txBody>
          <a:bodyPr/>
          <a:lstStyle/>
          <a:p>
            <a:pPr algn="l"/>
            <a:endParaRPr lang="en-US" sz="1800" dirty="0" smtClean="0"/>
          </a:p>
          <a:p>
            <a:pPr algn="l"/>
            <a:r>
              <a:rPr lang="en-US" sz="1800" dirty="0" smtClean="0"/>
              <a:t>      </a:t>
            </a:r>
            <a:r>
              <a:rPr lang="en-US" sz="2000" dirty="0" smtClean="0"/>
              <a:t>The Cavalier poets were writing England’s first verse about the society, lyrics of compliments and casual liaisons, often cynical, occasionally sensual.</a:t>
            </a:r>
          </a:p>
          <a:p>
            <a:pPr algn="l"/>
            <a:r>
              <a:rPr lang="en-US" sz="2000" dirty="0" smtClean="0"/>
              <a:t> </a:t>
            </a:r>
          </a:p>
          <a:p>
            <a:pPr algn="l"/>
            <a:endParaRPr lang="en-US" sz="2000" dirty="0" smtClean="0"/>
          </a:p>
          <a:p>
            <a:pPr algn="l"/>
            <a:r>
              <a:rPr lang="en-US" sz="2000" dirty="0" smtClean="0"/>
              <a:t>  </a:t>
            </a:r>
          </a:p>
          <a:p>
            <a:pPr algn="l"/>
            <a:endParaRPr lang="en-US" sz="2000" dirty="0" smtClean="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جدول 1"/>
          <p:cNvGraphicFramePr>
            <a:graphicFrameLocks noGrp="1"/>
          </p:cNvGraphicFramePr>
          <p:nvPr/>
        </p:nvGraphicFramePr>
        <p:xfrm>
          <a:off x="2113978" y="1801661"/>
          <a:ext cx="6725221" cy="3608539"/>
        </p:xfrm>
        <a:graphic>
          <a:graphicData uri="http://schemas.openxmlformats.org/drawingml/2006/table">
            <a:tbl>
              <a:tblPr/>
              <a:tblGrid>
                <a:gridCol w="3994383"/>
                <a:gridCol w="2730838"/>
              </a:tblGrid>
              <a:tr h="329519">
                <a:tc>
                  <a:txBody>
                    <a:bodyPr/>
                    <a:lstStyle/>
                    <a:p>
                      <a:endParaRPr lang="x-none" sz="1500" dirty="0"/>
                    </a:p>
                  </a:txBody>
                  <a:tcPr marL="78619" marR="78619" marT="39310" marB="39310" anchor="ctr">
                    <a:lnL>
                      <a:noFill/>
                    </a:lnL>
                    <a:lnR>
                      <a:noFill/>
                    </a:lnR>
                    <a:lnT>
                      <a:noFill/>
                    </a:lnT>
                    <a:lnB>
                      <a:noFill/>
                    </a:lnB>
                    <a:solidFill>
                      <a:srgbClr val="C2CDC4"/>
                    </a:solidFill>
                  </a:tcPr>
                </a:tc>
                <a:tc>
                  <a:txBody>
                    <a:bodyPr/>
                    <a:lstStyle/>
                    <a:p>
                      <a:pPr rtl="1"/>
                      <a:r>
                        <a:rPr lang="en-US" sz="1500" dirty="0" smtClean="0"/>
                        <a:t>          UPON JULIA'S CLOTHES</a:t>
                      </a:r>
                      <a:endParaRPr lang="x-none" sz="1500" dirty="0"/>
                    </a:p>
                  </a:txBody>
                  <a:tcPr marL="78619" marR="78619" marT="39310" marB="39310">
                    <a:lnL>
                      <a:noFill/>
                    </a:lnL>
                  </a:tcPr>
                </a:tc>
              </a:tr>
              <a:tr h="3251881">
                <a:tc>
                  <a:txBody>
                    <a:bodyPr/>
                    <a:lstStyle/>
                    <a:p>
                      <a:r>
                        <a:rPr lang="en-US" sz="1500" dirty="0"/>
                        <a:t>UPON JULIA'S CLOTHES.</a:t>
                      </a:r>
                      <a:br>
                        <a:rPr lang="en-US" sz="1500" dirty="0"/>
                      </a:br>
                      <a:r>
                        <a:rPr lang="en-US" sz="1500" dirty="0"/>
                        <a:t>by Robert Herrick</a:t>
                      </a:r>
                      <a:br>
                        <a:rPr lang="en-US" sz="1500" dirty="0"/>
                      </a:br>
                      <a:r>
                        <a:rPr lang="en-US" sz="1500" dirty="0"/>
                        <a:t/>
                      </a:r>
                      <a:br>
                        <a:rPr lang="en-US" sz="1500" dirty="0"/>
                      </a:br>
                      <a:r>
                        <a:rPr lang="en-US" sz="1500" dirty="0"/>
                        <a:t/>
                      </a:r>
                      <a:br>
                        <a:rPr lang="en-US" sz="1500" dirty="0"/>
                      </a:br>
                      <a:r>
                        <a:rPr lang="en-US" sz="1500" dirty="0"/>
                        <a:t>WHENAS in silks my Julia goes,</a:t>
                      </a:r>
                      <a:br>
                        <a:rPr lang="en-US" sz="1500" dirty="0"/>
                      </a:br>
                      <a:r>
                        <a:rPr lang="en-US" sz="1500" dirty="0"/>
                        <a:t>Then, then, methinks, how sweetly flows</a:t>
                      </a:r>
                      <a:br>
                        <a:rPr lang="en-US" sz="1500" dirty="0"/>
                      </a:br>
                      <a:r>
                        <a:rPr lang="en-US" sz="1500" dirty="0"/>
                        <a:t>That liquefaction of her clothes.</a:t>
                      </a:r>
                      <a:br>
                        <a:rPr lang="en-US" sz="1500" dirty="0"/>
                      </a:br>
                      <a:r>
                        <a:rPr lang="en-US" sz="1500" dirty="0"/>
                        <a:t/>
                      </a:r>
                      <a:br>
                        <a:rPr lang="en-US" sz="1500" dirty="0"/>
                      </a:br>
                      <a:r>
                        <a:rPr lang="en-US" sz="1500" dirty="0"/>
                        <a:t>Next, when I cast mine eyes and see</a:t>
                      </a:r>
                      <a:br>
                        <a:rPr lang="en-US" sz="1500" dirty="0"/>
                      </a:br>
                      <a:r>
                        <a:rPr lang="en-US" sz="1500" dirty="0"/>
                        <a:t>That brave vibration each way free ;</a:t>
                      </a:r>
                      <a:br>
                        <a:rPr lang="en-US" sz="1500" dirty="0"/>
                      </a:br>
                      <a:r>
                        <a:rPr lang="en-US" sz="1500" dirty="0"/>
                        <a:t>O how that glittering taketh me ! </a:t>
                      </a:r>
                      <a:br>
                        <a:rPr lang="en-US" sz="1500" dirty="0"/>
                      </a:br>
                      <a:r>
                        <a:rPr lang="en-US" sz="1500" dirty="0"/>
                        <a:t/>
                      </a:r>
                      <a:br>
                        <a:rPr lang="en-US" sz="1500" dirty="0"/>
                      </a:br>
                      <a:r>
                        <a:rPr lang="en-US" sz="1500" dirty="0"/>
                        <a:t/>
                      </a:r>
                      <a:br>
                        <a:rPr lang="en-US" sz="1500" dirty="0"/>
                      </a:br>
                      <a:endParaRPr lang="en-US" sz="1500" dirty="0"/>
                    </a:p>
                  </a:txBody>
                  <a:tcPr marL="78619" marR="78619" marT="39310" marB="39310">
                    <a:lnL>
                      <a:noFill/>
                    </a:lnL>
                    <a:lnR>
                      <a:noFill/>
                    </a:lnR>
                    <a:lnT>
                      <a:noFill/>
                    </a:lnT>
                    <a:lnB>
                      <a:noFill/>
                    </a:lnB>
                    <a:solidFill>
                      <a:srgbClr val="C2CDC4"/>
                    </a:solidFill>
                  </a:tcPr>
                </a:tc>
                <a:tc>
                  <a:txBody>
                    <a:bodyPr/>
                    <a:lstStyle/>
                    <a:p>
                      <a:r>
                        <a:rPr lang="en-US" sz="1500" dirty="0"/>
                        <a:t/>
                      </a:r>
                      <a:br>
                        <a:rPr lang="en-US" sz="1500" dirty="0"/>
                      </a:br>
                      <a:endParaRPr lang="en-US" sz="1500" dirty="0"/>
                    </a:p>
                  </a:txBody>
                  <a:tcPr marL="78619" marR="78619" marT="39310" marB="39310">
                    <a:lnL>
                      <a:noFill/>
                    </a:lnL>
                    <a:lnR>
                      <a:noFill/>
                    </a:lnR>
                    <a:lnB>
                      <a:noFill/>
                    </a:lnB>
                    <a:solidFill>
                      <a:srgbClr val="C2CDC4"/>
                    </a:solidFill>
                  </a:tcPr>
                </a:tc>
              </a:tr>
            </a:tbl>
          </a:graphicData>
        </a:graphic>
      </p:graphicFrame>
      <p:sp>
        <p:nvSpPr>
          <p:cNvPr id="1026" name="Rectangle 2"/>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x-none" sz="1800" b="0" i="0" u="none" strike="noStrike" cap="none" normalizeH="0" baseline="0" smtClean="0">
                <a:ln>
                  <a:noFill/>
                </a:ln>
                <a:solidFill>
                  <a:schemeClr val="tx1"/>
                </a:solidFill>
                <a:effectLst/>
                <a:latin typeface="Arial" pitchFamily="34" charset="0"/>
                <a:cs typeface="Arial" pitchFamily="34" charset="0"/>
              </a:rPr>
              <a:t/>
            </a:r>
            <a:br>
              <a:rPr kumimoji="0" lang="x-none" sz="1800" b="0" i="0" u="none" strike="noStrike" cap="none" normalizeH="0" baseline="0" smtClean="0">
                <a:ln>
                  <a:noFill/>
                </a:ln>
                <a:solidFill>
                  <a:schemeClr val="tx1"/>
                </a:solidFill>
                <a:effectLst/>
                <a:latin typeface="Arial" pitchFamily="34" charset="0"/>
                <a:cs typeface="Arial" pitchFamily="34" charset="0"/>
              </a:rPr>
            </a:br>
            <a:r>
              <a:rPr kumimoji="0" lang="x-none" sz="1800" b="0" i="0" u="none" strike="noStrike" cap="none" normalizeH="0" baseline="0" smtClean="0">
                <a:ln>
                  <a:noFill/>
                </a:ln>
                <a:solidFill>
                  <a:schemeClr val="tx1"/>
                </a:solidFill>
                <a:effectLst/>
                <a:latin typeface="Arial" pitchFamily="34" charset="0"/>
                <a:cs typeface="Arial" pitchFamily="34" charset="0"/>
              </a:rPr>
              <a:t/>
            </a:r>
            <a:br>
              <a:rPr kumimoji="0" lang="x-none" sz="1800" b="0" i="0" u="none" strike="noStrike" cap="none" normalizeH="0" baseline="0" smtClean="0">
                <a:ln>
                  <a:noFill/>
                </a:ln>
                <a:solidFill>
                  <a:schemeClr val="tx1"/>
                </a:solidFill>
                <a:effectLst/>
                <a:latin typeface="Arial" pitchFamily="34" charset="0"/>
                <a:cs typeface="Arial" pitchFamily="34" charset="0"/>
              </a:rPr>
            </a:br>
            <a:endParaRPr kumimoji="0" lang="x-none" sz="1800" b="0" i="0" u="none" strike="noStrike" cap="none" normalizeH="0" baseline="0" smtClean="0">
              <a:ln>
                <a:noFill/>
              </a:ln>
              <a:solidFill>
                <a:schemeClr val="tx1"/>
              </a:solidFill>
              <a:effectLst/>
              <a:latin typeface="Arial" pitchFamily="34" charset="0"/>
              <a:cs typeface="Arial" pitchFamily="34" charset="0"/>
            </a:endParaRPr>
          </a:p>
        </p:txBody>
      </p:sp>
      <p:pic>
        <p:nvPicPr>
          <p:cNvPr id="5" name="Picture 1" descr="Abraham van den Tempel: The town of Leyden receives the cloth industry. 1651."/>
          <p:cNvPicPr>
            <a:picLocks noChangeAspect="1" noChangeArrowheads="1"/>
          </p:cNvPicPr>
          <p:nvPr/>
        </p:nvPicPr>
        <p:blipFill>
          <a:blip r:embed="rId2" cstate="print"/>
          <a:srcRect/>
          <a:stretch>
            <a:fillRect/>
          </a:stretch>
        </p:blipFill>
        <p:spPr bwMode="auto">
          <a:xfrm>
            <a:off x="6477000" y="2819400"/>
            <a:ext cx="1905000" cy="2400300"/>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800" b="1" dirty="0">
                <a:solidFill>
                  <a:schemeClr val="tx1"/>
                </a:solidFill>
                <a:latin typeface="Times New Roman"/>
                <a:cs typeface="Times New Roman"/>
              </a:rPr>
              <a:t>“</a:t>
            </a:r>
            <a:r>
              <a:rPr lang="en-US" sz="2800" b="1" dirty="0" smtClean="0">
                <a:solidFill>
                  <a:schemeClr val="tx1"/>
                </a:solidFill>
                <a:latin typeface="Times New Roman"/>
                <a:cs typeface="Times New Roman"/>
              </a:rPr>
              <a:t>Upon Julia’s Clothes” </a:t>
            </a:r>
            <a:br>
              <a:rPr lang="en-US" sz="2800" b="1" dirty="0" smtClean="0">
                <a:solidFill>
                  <a:schemeClr val="tx1"/>
                </a:solidFill>
                <a:latin typeface="Times New Roman"/>
                <a:cs typeface="Times New Roman"/>
              </a:rPr>
            </a:br>
            <a:r>
              <a:rPr lang="en-US" sz="2800" b="1" dirty="0" smtClean="0">
                <a:solidFill>
                  <a:schemeClr val="tx1"/>
                </a:solidFill>
                <a:latin typeface="Times New Roman"/>
                <a:cs typeface="Times New Roman"/>
              </a:rPr>
              <a:t>By: Robert Herrick (</a:t>
            </a:r>
            <a:r>
              <a:rPr lang="en-US" sz="2800" b="1" dirty="0">
                <a:solidFill>
                  <a:schemeClr val="tx1"/>
                </a:solidFill>
                <a:latin typeface="Times New Roman"/>
                <a:cs typeface="Times New Roman"/>
              </a:rPr>
              <a:t>1648</a:t>
            </a:r>
            <a:r>
              <a:rPr lang="en-US" sz="2800" b="1" dirty="0" smtClean="0">
                <a:solidFill>
                  <a:schemeClr val="tx1"/>
                </a:solidFill>
                <a:latin typeface="Times New Roman"/>
                <a:cs typeface="Times New Roman"/>
              </a:rPr>
              <a:t>)</a:t>
            </a:r>
            <a:endParaRPr lang="en-US" sz="2800" dirty="0">
              <a:solidFill>
                <a:schemeClr val="tx1"/>
              </a:solidFill>
              <a:latin typeface="Times New Roman"/>
              <a:cs typeface="Times New Roman"/>
            </a:endParaRPr>
          </a:p>
        </p:txBody>
      </p:sp>
      <p:sp>
        <p:nvSpPr>
          <p:cNvPr id="3" name="عنصر نائب للمحتوى 2"/>
          <p:cNvSpPr>
            <a:spLocks noGrp="1"/>
          </p:cNvSpPr>
          <p:nvPr>
            <p:ph idx="1"/>
          </p:nvPr>
        </p:nvSpPr>
        <p:spPr/>
        <p:txBody>
          <a:bodyPr/>
          <a:lstStyle/>
          <a:p>
            <a:pPr algn="l"/>
            <a:r>
              <a:rPr lang="en-US" b="1" dirty="0" smtClean="0"/>
              <a:t> </a:t>
            </a:r>
            <a:endParaRPr lang="en-US" sz="2000" dirty="0" smtClean="0">
              <a:latin typeface="Times New Roman"/>
              <a:cs typeface="Times New Roman"/>
            </a:endParaRPr>
          </a:p>
          <a:p>
            <a:pPr algn="l">
              <a:spcBef>
                <a:spcPts val="0"/>
              </a:spcBef>
              <a:buFont typeface="Wingdings" charset="2"/>
              <a:buChar char="v"/>
            </a:pPr>
            <a:r>
              <a:rPr lang="en-US" sz="2000" dirty="0" smtClean="0">
                <a:latin typeface="Times New Roman"/>
                <a:cs typeface="Times New Roman"/>
              </a:rPr>
              <a:t>The </a:t>
            </a:r>
            <a:r>
              <a:rPr lang="en-US" sz="2000" dirty="0" smtClean="0">
                <a:latin typeface="Times New Roman"/>
                <a:cs typeface="Times New Roman"/>
              </a:rPr>
              <a:t>poem is a response to a dress worn by an imaginary woman called Julia</a:t>
            </a:r>
            <a:r>
              <a:rPr lang="en-US" sz="2000" dirty="0" smtClean="0">
                <a:latin typeface="Times New Roman"/>
                <a:cs typeface="Times New Roman"/>
              </a:rPr>
              <a:t>.</a:t>
            </a:r>
          </a:p>
          <a:p>
            <a:pPr algn="l">
              <a:spcBef>
                <a:spcPts val="0"/>
              </a:spcBef>
              <a:buFont typeface="Wingdings" charset="2"/>
              <a:buChar char="v"/>
            </a:pPr>
            <a:endParaRPr lang="en-US" sz="2000" dirty="0" smtClean="0">
              <a:latin typeface="Times New Roman"/>
              <a:cs typeface="Times New Roman"/>
            </a:endParaRPr>
          </a:p>
          <a:p>
            <a:pPr algn="l">
              <a:spcBef>
                <a:spcPts val="0"/>
              </a:spcBef>
              <a:buFont typeface="Wingdings" charset="2"/>
              <a:buChar char="v"/>
            </a:pPr>
            <a:r>
              <a:rPr lang="en-US" sz="2000" dirty="0" smtClean="0">
                <a:latin typeface="Times New Roman"/>
                <a:cs typeface="Times New Roman"/>
              </a:rPr>
              <a:t>The </a:t>
            </a:r>
            <a:r>
              <a:rPr lang="en-US" sz="2000" dirty="0" smtClean="0">
                <a:latin typeface="Times New Roman"/>
                <a:cs typeface="Times New Roman"/>
              </a:rPr>
              <a:t>poet likes the flowing, liquid effect of the silk dress. </a:t>
            </a:r>
            <a:endParaRPr lang="en-US" sz="2000" dirty="0" smtClean="0">
              <a:latin typeface="Times New Roman"/>
              <a:cs typeface="Times New Roman"/>
            </a:endParaRPr>
          </a:p>
          <a:p>
            <a:pPr algn="l">
              <a:spcBef>
                <a:spcPts val="0"/>
              </a:spcBef>
              <a:buFont typeface="Wingdings" charset="2"/>
              <a:buChar char="v"/>
            </a:pPr>
            <a:endParaRPr lang="en-US" sz="2000" dirty="0" smtClean="0">
              <a:latin typeface="Times New Roman"/>
              <a:cs typeface="Times New Roman"/>
            </a:endParaRPr>
          </a:p>
          <a:p>
            <a:pPr algn="l">
              <a:spcBef>
                <a:spcPts val="0"/>
              </a:spcBef>
              <a:buFont typeface="Wingdings" charset="2"/>
              <a:buChar char="v"/>
            </a:pPr>
            <a:r>
              <a:rPr lang="en-US" sz="2000" dirty="0" smtClean="0">
                <a:latin typeface="Times New Roman"/>
                <a:cs typeface="Times New Roman"/>
              </a:rPr>
              <a:t>The </a:t>
            </a:r>
            <a:r>
              <a:rPr lang="en-US" sz="2000" dirty="0" smtClean="0">
                <a:latin typeface="Times New Roman"/>
                <a:cs typeface="Times New Roman"/>
              </a:rPr>
              <a:t>woman appears to be attractive when she wears this style, but the emphasis</a:t>
            </a:r>
          </a:p>
          <a:p>
            <a:pPr marL="0" indent="0" algn="l">
              <a:spcBef>
                <a:spcPts val="0"/>
              </a:spcBef>
            </a:pPr>
            <a:r>
              <a:rPr lang="en-US" sz="2000" dirty="0" smtClean="0">
                <a:latin typeface="Times New Roman"/>
                <a:cs typeface="Times New Roman"/>
              </a:rPr>
              <a:t>is </a:t>
            </a:r>
            <a:r>
              <a:rPr lang="en-US" sz="2000" dirty="0" smtClean="0">
                <a:latin typeface="Times New Roman"/>
                <a:cs typeface="Times New Roman"/>
              </a:rPr>
              <a:t>on the look of the clothes. </a:t>
            </a:r>
            <a:endParaRPr lang="en-US" sz="2000" dirty="0" smtClean="0">
              <a:latin typeface="Times New Roman"/>
              <a:cs typeface="Times New Roman"/>
            </a:endParaRPr>
          </a:p>
          <a:p>
            <a:pPr marL="0" indent="0" algn="l">
              <a:spcBef>
                <a:spcPts val="0"/>
              </a:spcBef>
            </a:pPr>
            <a:endParaRPr lang="en-US" sz="2000" dirty="0" smtClean="0">
              <a:latin typeface="Times New Roman"/>
              <a:cs typeface="Times New Roman"/>
            </a:endParaRPr>
          </a:p>
          <a:p>
            <a:pPr algn="l">
              <a:spcBef>
                <a:spcPts val="0"/>
              </a:spcBef>
              <a:buFont typeface="Wingdings" charset="2"/>
              <a:buChar char="v"/>
            </a:pPr>
            <a:r>
              <a:rPr lang="en-US" sz="2000" dirty="0" smtClean="0">
                <a:latin typeface="Times New Roman"/>
                <a:cs typeface="Times New Roman"/>
              </a:rPr>
              <a:t>In </a:t>
            </a:r>
            <a:r>
              <a:rPr lang="en-US" sz="2000" dirty="0" smtClean="0">
                <a:latin typeface="Times New Roman"/>
                <a:cs typeface="Times New Roman"/>
              </a:rPr>
              <a:t>the second stanza Herrick praises the shiny fluttering of the </a:t>
            </a:r>
            <a:r>
              <a:rPr lang="en-US" sz="2000" dirty="0" smtClean="0">
                <a:latin typeface="Times New Roman"/>
                <a:cs typeface="Times New Roman"/>
              </a:rPr>
              <a:t>dress</a:t>
            </a:r>
          </a:p>
          <a:p>
            <a:pPr marL="0" indent="0" algn="l">
              <a:spcBef>
                <a:spcPts val="0"/>
              </a:spcBef>
            </a:pPr>
            <a:r>
              <a:rPr lang="en-US" sz="2000" dirty="0" smtClean="0">
                <a:latin typeface="Times New Roman"/>
                <a:cs typeface="Times New Roman"/>
              </a:rPr>
              <a:t> </a:t>
            </a:r>
            <a:endParaRPr lang="en-US" sz="2000" dirty="0" smtClean="0">
              <a:latin typeface="Times New Roman"/>
              <a:cs typeface="Times New Roman"/>
            </a:endParaRPr>
          </a:p>
          <a:p>
            <a:pPr algn="l">
              <a:spcBef>
                <a:spcPts val="0"/>
              </a:spcBef>
              <a:buFont typeface="Wingdings" charset="2"/>
              <a:buChar char="v"/>
            </a:pPr>
            <a:r>
              <a:rPr lang="en-US" sz="2000" dirty="0" smtClean="0">
                <a:latin typeface="Times New Roman"/>
                <a:cs typeface="Times New Roman"/>
              </a:rPr>
              <a:t>He </a:t>
            </a:r>
            <a:r>
              <a:rPr lang="en-US" sz="2000" dirty="0" smtClean="0">
                <a:latin typeface="Times New Roman"/>
                <a:cs typeface="Times New Roman"/>
              </a:rPr>
              <a:t>claims to be very attracted to the effect it creates.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3200" b="1" dirty="0" smtClean="0">
                <a:solidFill>
                  <a:schemeClr val="tx1"/>
                </a:solidFill>
                <a:latin typeface="Times New Roman"/>
                <a:cs typeface="Times New Roman"/>
              </a:rPr>
              <a:t>Robert Herrick</a:t>
            </a:r>
            <a:endParaRPr lang="en-US" sz="3200" dirty="0">
              <a:latin typeface="Times New Roman"/>
              <a:cs typeface="Times New Roman"/>
            </a:endParaRPr>
          </a:p>
        </p:txBody>
      </p:sp>
      <p:sp>
        <p:nvSpPr>
          <p:cNvPr id="3" name="عنصر نائب للمحتوى 2"/>
          <p:cNvSpPr>
            <a:spLocks noGrp="1"/>
          </p:cNvSpPr>
          <p:nvPr>
            <p:ph idx="1"/>
          </p:nvPr>
        </p:nvSpPr>
        <p:spPr/>
        <p:txBody>
          <a:bodyPr/>
          <a:lstStyle/>
          <a:p>
            <a:pPr algn="l"/>
            <a:endParaRPr lang="en-US" sz="2000" b="1" dirty="0" smtClean="0"/>
          </a:p>
          <a:p>
            <a:pPr algn="l">
              <a:spcBef>
                <a:spcPts val="0"/>
              </a:spcBef>
              <a:buFont typeface="Wingdings" charset="2"/>
              <a:buChar char="v"/>
            </a:pPr>
            <a:r>
              <a:rPr lang="en-US" sz="2000" dirty="0" smtClean="0">
                <a:latin typeface="Times New Roman"/>
                <a:cs typeface="Times New Roman"/>
              </a:rPr>
              <a:t>Robert Herrick’s  “Upon Julia’s Clothes” </a:t>
            </a:r>
            <a:r>
              <a:rPr lang="en-US" sz="2000" dirty="0" smtClean="0">
                <a:latin typeface="Times New Roman"/>
                <a:cs typeface="Times New Roman"/>
              </a:rPr>
              <a:t>is a brief but popular poem that often </a:t>
            </a:r>
            <a:r>
              <a:rPr lang="en-US" sz="2000" dirty="0" smtClean="0">
                <a:latin typeface="Times New Roman"/>
                <a:cs typeface="Times New Roman"/>
              </a:rPr>
              <a:t>appears in anthologies. Its six lines offer a masterful imagery with a unity of purpose, rhythm, and RHYME that combine to elevate its common subject matter above its proper station. </a:t>
            </a:r>
          </a:p>
          <a:p>
            <a:pPr algn="l">
              <a:spcBef>
                <a:spcPts val="0"/>
              </a:spcBef>
              <a:buFont typeface="Wingdings" charset="2"/>
              <a:buChar char="v"/>
            </a:pPr>
            <a:endParaRPr lang="en-US" sz="2000" dirty="0" smtClean="0">
              <a:latin typeface="Times New Roman"/>
              <a:cs typeface="Times New Roman"/>
            </a:endParaRPr>
          </a:p>
          <a:p>
            <a:pPr algn="l">
              <a:spcBef>
                <a:spcPts val="0"/>
              </a:spcBef>
              <a:buFont typeface="Wingdings" charset="2"/>
              <a:buChar char="v"/>
            </a:pPr>
            <a:r>
              <a:rPr lang="en-US" sz="2000" dirty="0" smtClean="0">
                <a:latin typeface="Times New Roman"/>
                <a:cs typeface="Times New Roman"/>
              </a:rPr>
              <a:t>The speaker begins, “When as in silks my Julia goes</a:t>
            </a:r>
            <a:r>
              <a:rPr lang="en-US" sz="2000" dirty="0" smtClean="0">
                <a:latin typeface="Times New Roman"/>
                <a:cs typeface="Times New Roman"/>
              </a:rPr>
              <a:t>,” and Herrick adds repetition in the next line, “Then, then (me thinks) how sweetly flows.” </a:t>
            </a:r>
            <a:endParaRPr lang="en-US" sz="2000" dirty="0" smtClean="0">
              <a:latin typeface="Times New Roman"/>
              <a:cs typeface="Times New Roman"/>
            </a:endParaRPr>
          </a:p>
          <a:p>
            <a:pPr algn="l">
              <a:spcBef>
                <a:spcPts val="0"/>
              </a:spcBef>
              <a:buFont typeface="Wingdings" charset="2"/>
              <a:buChar char="v"/>
            </a:pPr>
            <a:endParaRPr lang="en-US" sz="2000" dirty="0">
              <a:latin typeface="Times New Roman"/>
              <a:cs typeface="Times New Roman"/>
            </a:endParaRPr>
          </a:p>
          <a:p>
            <a:pPr algn="l">
              <a:spcBef>
                <a:spcPts val="0"/>
              </a:spcBef>
              <a:buFont typeface="Wingdings" charset="2"/>
              <a:buChar char="v"/>
            </a:pPr>
            <a:r>
              <a:rPr lang="en-US" sz="2000" dirty="0" smtClean="0">
                <a:latin typeface="Times New Roman"/>
                <a:cs typeface="Times New Roman"/>
              </a:rPr>
              <a:t>The </a:t>
            </a:r>
            <a:r>
              <a:rPr lang="en-US" sz="2000" dirty="0" smtClean="0">
                <a:latin typeface="Times New Roman"/>
                <a:cs typeface="Times New Roman"/>
              </a:rPr>
              <a:t>parenthetical remark gives a touch of realism to the sentiment, while the flow of Herrick’s words imitates that of the silk he describes. The noun in the third line represents the height of sensuality, as the speaker describes what flows so sweetly, “That liquefaction of her clothes.”</a:t>
            </a:r>
            <a:endParaRPr lang="en-US" sz="2000" dirty="0">
              <a:latin typeface="Times New Roman"/>
              <a:cs typeface="Times New Roman"/>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3200" b="1" dirty="0" smtClean="0">
                <a:solidFill>
                  <a:schemeClr val="tx1"/>
                </a:solidFill>
                <a:latin typeface="Times New Roman"/>
                <a:cs typeface="Times New Roman"/>
              </a:rPr>
              <a:t>Robert Herrick</a:t>
            </a:r>
            <a:endParaRPr lang="en-US" sz="3200" dirty="0">
              <a:latin typeface="Times New Roman"/>
              <a:cs typeface="Times New Roman"/>
            </a:endParaRPr>
          </a:p>
        </p:txBody>
      </p:sp>
      <p:sp>
        <p:nvSpPr>
          <p:cNvPr id="3" name="عنصر نائب للمحتوى 2"/>
          <p:cNvSpPr>
            <a:spLocks noGrp="1"/>
          </p:cNvSpPr>
          <p:nvPr>
            <p:ph idx="1"/>
          </p:nvPr>
        </p:nvSpPr>
        <p:spPr/>
        <p:txBody>
          <a:bodyPr/>
          <a:lstStyle/>
          <a:p>
            <a:pPr algn="l"/>
            <a:endParaRPr lang="en-US" sz="1600" dirty="0" smtClean="0"/>
          </a:p>
          <a:p>
            <a:pPr algn="l">
              <a:spcBef>
                <a:spcPts val="0"/>
              </a:spcBef>
              <a:buFont typeface="Wingdings" charset="2"/>
              <a:buChar char="v"/>
            </a:pPr>
            <a:r>
              <a:rPr lang="en-US" sz="2000" dirty="0" smtClean="0">
                <a:latin typeface="Times New Roman"/>
                <a:cs typeface="Times New Roman"/>
              </a:rPr>
              <a:t>Herrick uses the </a:t>
            </a:r>
            <a:r>
              <a:rPr lang="en-US" sz="2000" dirty="0" smtClean="0">
                <a:latin typeface="Times New Roman"/>
                <a:cs typeface="Times New Roman"/>
              </a:rPr>
              <a:t>scientific term </a:t>
            </a:r>
            <a:r>
              <a:rPr lang="en-US" sz="2000" i="1" dirty="0" smtClean="0">
                <a:latin typeface="Times New Roman"/>
                <a:cs typeface="Times New Roman"/>
              </a:rPr>
              <a:t>liquefaction</a:t>
            </a:r>
            <a:r>
              <a:rPr lang="en-US" sz="2000" dirty="0" smtClean="0">
                <a:latin typeface="Times New Roman"/>
                <a:cs typeface="Times New Roman"/>
              </a:rPr>
              <a:t> </a:t>
            </a:r>
            <a:r>
              <a:rPr lang="en-US" sz="2000" dirty="0" smtClean="0">
                <a:latin typeface="Times New Roman"/>
                <a:cs typeface="Times New Roman"/>
              </a:rPr>
              <a:t>in the poem </a:t>
            </a:r>
            <a:r>
              <a:rPr lang="en-US" sz="2000" dirty="0" smtClean="0">
                <a:latin typeface="Times New Roman"/>
                <a:cs typeface="Times New Roman"/>
              </a:rPr>
              <a:t>evokes a</a:t>
            </a:r>
            <a:r>
              <a:rPr lang="en-US" sz="2000" i="1" dirty="0" smtClean="0">
                <a:latin typeface="Times New Roman"/>
                <a:cs typeface="Times New Roman"/>
              </a:rPr>
              <a:t> </a:t>
            </a:r>
            <a:r>
              <a:rPr lang="en-US" sz="2000" dirty="0" smtClean="0">
                <a:latin typeface="Times New Roman"/>
                <a:cs typeface="Times New Roman"/>
              </a:rPr>
              <a:t>contrast </a:t>
            </a:r>
            <a:r>
              <a:rPr lang="en-US" sz="2000" dirty="0" smtClean="0">
                <a:latin typeface="Times New Roman"/>
                <a:cs typeface="Times New Roman"/>
              </a:rPr>
              <a:t>and emphasizes the grace </a:t>
            </a:r>
            <a:r>
              <a:rPr lang="en-US" sz="2000" dirty="0" smtClean="0">
                <a:latin typeface="Times New Roman"/>
                <a:cs typeface="Times New Roman"/>
              </a:rPr>
              <a:t>the </a:t>
            </a:r>
            <a:r>
              <a:rPr lang="en-US" sz="2000" dirty="0" smtClean="0">
                <a:latin typeface="Times New Roman"/>
                <a:cs typeface="Times New Roman"/>
              </a:rPr>
              <a:t>silks </a:t>
            </a:r>
            <a:r>
              <a:rPr lang="en-US" sz="2000" dirty="0" smtClean="0">
                <a:latin typeface="Times New Roman"/>
                <a:cs typeface="Times New Roman"/>
              </a:rPr>
              <a:t>require </a:t>
            </a:r>
            <a:r>
              <a:rPr lang="en-US" sz="2000" dirty="0" smtClean="0">
                <a:latin typeface="Times New Roman"/>
                <a:cs typeface="Times New Roman"/>
              </a:rPr>
              <a:t>to </a:t>
            </a:r>
            <a:r>
              <a:rPr lang="en-US" sz="2000" dirty="0" smtClean="0">
                <a:latin typeface="Times New Roman"/>
                <a:cs typeface="Times New Roman"/>
              </a:rPr>
              <a:t>appear like </a:t>
            </a:r>
            <a:r>
              <a:rPr lang="en-US" sz="2000" dirty="0" smtClean="0">
                <a:latin typeface="Times New Roman"/>
                <a:cs typeface="Times New Roman"/>
              </a:rPr>
              <a:t>a liquid, organic skin that flows about Julia’s body. </a:t>
            </a:r>
            <a:endParaRPr lang="en-US" sz="2000" dirty="0" smtClean="0">
              <a:latin typeface="Times New Roman"/>
              <a:cs typeface="Times New Roman"/>
            </a:endParaRPr>
          </a:p>
          <a:p>
            <a:pPr algn="l">
              <a:spcBef>
                <a:spcPts val="0"/>
              </a:spcBef>
              <a:buFont typeface="Wingdings" charset="2"/>
              <a:buChar char="v"/>
            </a:pPr>
            <a:endParaRPr lang="en-US" sz="2000" dirty="0">
              <a:latin typeface="Times New Roman"/>
              <a:cs typeface="Times New Roman"/>
            </a:endParaRPr>
          </a:p>
          <a:p>
            <a:pPr algn="l">
              <a:spcBef>
                <a:spcPts val="0"/>
              </a:spcBef>
              <a:buFont typeface="Wingdings" charset="2"/>
              <a:buChar char="v"/>
            </a:pPr>
            <a:r>
              <a:rPr lang="en-US" sz="2000" dirty="0" smtClean="0">
                <a:latin typeface="Times New Roman"/>
                <a:cs typeface="Times New Roman"/>
              </a:rPr>
              <a:t>The </a:t>
            </a:r>
            <a:r>
              <a:rPr lang="en-US" sz="2000" dirty="0" smtClean="0">
                <a:latin typeface="Times New Roman"/>
                <a:cs typeface="Times New Roman"/>
              </a:rPr>
              <a:t>final triplet is the expression of a man </a:t>
            </a:r>
            <a:r>
              <a:rPr lang="en-US" sz="2000" dirty="0" smtClean="0">
                <a:latin typeface="Times New Roman"/>
                <a:cs typeface="Times New Roman"/>
              </a:rPr>
              <a:t>reveling in </a:t>
            </a:r>
            <a:r>
              <a:rPr lang="en-US" sz="2000" dirty="0" smtClean="0">
                <a:latin typeface="Times New Roman"/>
                <a:cs typeface="Times New Roman"/>
              </a:rPr>
              <a:t>woman’s beauty, as Herrick writes, </a:t>
            </a:r>
          </a:p>
          <a:p>
            <a:pPr marL="0" indent="0" algn="l">
              <a:spcBef>
                <a:spcPts val="0"/>
              </a:spcBef>
            </a:pPr>
            <a:endParaRPr lang="en-US" sz="2000" dirty="0" smtClean="0">
              <a:latin typeface="Times New Roman"/>
              <a:cs typeface="Times New Roman"/>
            </a:endParaRPr>
          </a:p>
          <a:p>
            <a:pPr marL="0" indent="0" algn="l">
              <a:spcBef>
                <a:spcPts val="0"/>
              </a:spcBef>
            </a:pPr>
            <a:r>
              <a:rPr lang="en-US" sz="2000" dirty="0" smtClean="0">
                <a:latin typeface="Times New Roman"/>
                <a:cs typeface="Times New Roman"/>
              </a:rPr>
              <a:t>      Next, when I cast mine eyes and see </a:t>
            </a:r>
          </a:p>
          <a:p>
            <a:pPr marL="0" indent="0" algn="l">
              <a:spcBef>
                <a:spcPts val="0"/>
              </a:spcBef>
            </a:pPr>
            <a:r>
              <a:rPr lang="en-US" sz="2000" dirty="0" smtClean="0">
                <a:latin typeface="Times New Roman"/>
                <a:cs typeface="Times New Roman"/>
              </a:rPr>
              <a:t>      That brave Vibration each way free; </a:t>
            </a:r>
          </a:p>
          <a:p>
            <a:pPr marL="0" indent="0" algn="l">
              <a:spcBef>
                <a:spcPts val="0"/>
              </a:spcBef>
            </a:pPr>
            <a:r>
              <a:rPr lang="en-US" sz="2000" dirty="0" smtClean="0">
                <a:latin typeface="Times New Roman"/>
                <a:cs typeface="Times New Roman"/>
              </a:rPr>
              <a:t>      O how that glittering take me.</a:t>
            </a:r>
          </a:p>
          <a:p>
            <a:pPr marL="0" indent="0" algn="l">
              <a:spcBef>
                <a:spcPts val="0"/>
              </a:spcBef>
            </a:pPr>
            <a:endParaRPr lang="en-US" sz="1600" dirty="0" smtClean="0">
              <a:latin typeface="Times New Roman"/>
              <a:cs typeface="Times New Roman"/>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3200" b="1" dirty="0" smtClean="0">
                <a:solidFill>
                  <a:schemeClr val="tx1"/>
                </a:solidFill>
                <a:latin typeface="Times New Roman"/>
                <a:cs typeface="Times New Roman"/>
              </a:rPr>
              <a:t>Herrick: Imagery and Style</a:t>
            </a:r>
            <a:endParaRPr lang="en-US" sz="3200" dirty="0">
              <a:latin typeface="Times New Roman"/>
              <a:cs typeface="Times New Roman"/>
            </a:endParaRPr>
          </a:p>
        </p:txBody>
      </p:sp>
      <p:sp>
        <p:nvSpPr>
          <p:cNvPr id="3" name="عنصر نائب للمحتوى 2"/>
          <p:cNvSpPr>
            <a:spLocks noGrp="1"/>
          </p:cNvSpPr>
          <p:nvPr>
            <p:ph idx="1"/>
          </p:nvPr>
        </p:nvSpPr>
        <p:spPr>
          <a:xfrm>
            <a:off x="76200" y="1371600"/>
            <a:ext cx="9829800" cy="4754563"/>
          </a:xfrm>
        </p:spPr>
        <p:txBody>
          <a:bodyPr/>
          <a:lstStyle/>
          <a:p>
            <a:pPr algn="l">
              <a:spcBef>
                <a:spcPts val="0"/>
              </a:spcBef>
              <a:buFont typeface="Wingdings" charset="2"/>
              <a:buChar char="v"/>
            </a:pPr>
            <a:r>
              <a:rPr lang="en-US" sz="2000" b="1" dirty="0" smtClean="0">
                <a:latin typeface="Times New Roman"/>
                <a:cs typeface="Times New Roman"/>
              </a:rPr>
              <a:t>Imagery</a:t>
            </a:r>
            <a:r>
              <a:rPr lang="en-US" sz="2000" dirty="0" smtClean="0">
                <a:latin typeface="Times New Roman"/>
                <a:cs typeface="Times New Roman"/>
              </a:rPr>
              <a:t> </a:t>
            </a:r>
            <a:r>
              <a:rPr lang="en-US" sz="2000" dirty="0" smtClean="0">
                <a:latin typeface="Times New Roman"/>
                <a:cs typeface="Times New Roman"/>
              </a:rPr>
              <a:t>The poem is built around an image of a woman named Julia wearing a </a:t>
            </a:r>
            <a:r>
              <a:rPr lang="en-US" sz="2000" dirty="0" smtClean="0">
                <a:latin typeface="Times New Roman"/>
                <a:cs typeface="Times New Roman"/>
              </a:rPr>
              <a:t>free flowing </a:t>
            </a:r>
            <a:r>
              <a:rPr lang="en-US" sz="2000" dirty="0" smtClean="0">
                <a:latin typeface="Times New Roman"/>
                <a:cs typeface="Times New Roman"/>
              </a:rPr>
              <a:t>silk dress. He probably picked the name ‘Julia’ to fit in with </a:t>
            </a:r>
            <a:r>
              <a:rPr lang="en-US" sz="2000" dirty="0" smtClean="0">
                <a:latin typeface="Times New Roman"/>
                <a:cs typeface="Times New Roman"/>
              </a:rPr>
              <a:t>the picture </a:t>
            </a:r>
            <a:r>
              <a:rPr lang="en-US" sz="2000" dirty="0" smtClean="0">
                <a:latin typeface="Times New Roman"/>
                <a:cs typeface="Times New Roman"/>
              </a:rPr>
              <a:t>of the flowing dress. </a:t>
            </a:r>
            <a:endParaRPr lang="en-US" sz="2000" dirty="0" smtClean="0">
              <a:latin typeface="Times New Roman"/>
              <a:cs typeface="Times New Roman"/>
            </a:endParaRPr>
          </a:p>
          <a:p>
            <a:pPr algn="l">
              <a:spcBef>
                <a:spcPts val="0"/>
              </a:spcBef>
              <a:buFont typeface="Wingdings" charset="2"/>
              <a:buChar char="v"/>
            </a:pPr>
            <a:endParaRPr lang="en-US" sz="2000" dirty="0" smtClean="0">
              <a:latin typeface="Times New Roman"/>
              <a:cs typeface="Times New Roman"/>
            </a:endParaRPr>
          </a:p>
          <a:p>
            <a:pPr algn="l">
              <a:spcBef>
                <a:spcPts val="0"/>
              </a:spcBef>
              <a:buFont typeface="Wingdings" charset="2"/>
              <a:buChar char="v"/>
            </a:pPr>
            <a:r>
              <a:rPr lang="en-US" sz="2000" b="1" dirty="0" smtClean="0">
                <a:latin typeface="Times New Roman"/>
                <a:cs typeface="Times New Roman"/>
              </a:rPr>
              <a:t>Metaphor</a:t>
            </a:r>
            <a:r>
              <a:rPr lang="en-US" sz="2000" dirty="0" smtClean="0">
                <a:latin typeface="Times New Roman"/>
                <a:cs typeface="Times New Roman"/>
              </a:rPr>
              <a:t> The movement of the dress is compared to flowing liquid: ‘liquefaction’. </a:t>
            </a:r>
            <a:r>
              <a:rPr lang="en-US" sz="2000" dirty="0" smtClean="0">
                <a:latin typeface="Times New Roman"/>
                <a:cs typeface="Times New Roman"/>
              </a:rPr>
              <a:t>It </a:t>
            </a:r>
            <a:r>
              <a:rPr lang="en-US" sz="2000" dirty="0" smtClean="0">
                <a:latin typeface="Times New Roman"/>
                <a:cs typeface="Times New Roman"/>
              </a:rPr>
              <a:t>also glitters or shines like jewels. </a:t>
            </a:r>
            <a:endParaRPr lang="en-US" sz="2000" dirty="0" smtClean="0">
              <a:latin typeface="Times New Roman"/>
              <a:cs typeface="Times New Roman"/>
            </a:endParaRPr>
          </a:p>
          <a:p>
            <a:pPr algn="l">
              <a:spcBef>
                <a:spcPts val="0"/>
              </a:spcBef>
              <a:buFont typeface="Wingdings" charset="2"/>
              <a:buChar char="v"/>
            </a:pPr>
            <a:endParaRPr lang="en-US" sz="2000" dirty="0" smtClean="0">
              <a:latin typeface="Times New Roman"/>
              <a:cs typeface="Times New Roman"/>
            </a:endParaRPr>
          </a:p>
          <a:p>
            <a:pPr algn="l">
              <a:spcBef>
                <a:spcPts val="0"/>
              </a:spcBef>
              <a:buFont typeface="Wingdings" charset="2"/>
              <a:buChar char="v"/>
            </a:pPr>
            <a:r>
              <a:rPr lang="en-US" sz="2000" b="1" dirty="0">
                <a:latin typeface="Times New Roman"/>
                <a:cs typeface="Times New Roman"/>
              </a:rPr>
              <a:t>Paradox:</a:t>
            </a:r>
            <a:r>
              <a:rPr lang="en-US" sz="2000" dirty="0">
                <a:latin typeface="Times New Roman"/>
                <a:cs typeface="Times New Roman"/>
              </a:rPr>
              <a:t> [apparent contradiction] Silk, a solid material, is compared to something liquid. </a:t>
            </a:r>
          </a:p>
          <a:p>
            <a:pPr marL="0" indent="0" algn="l">
              <a:spcBef>
                <a:spcPts val="0"/>
              </a:spcBef>
            </a:pPr>
            <a:endParaRPr lang="en-US" sz="2000" dirty="0">
              <a:latin typeface="Times New Roman"/>
              <a:cs typeface="Times New Roman"/>
            </a:endParaRPr>
          </a:p>
          <a:p>
            <a:pPr algn="l">
              <a:spcBef>
                <a:spcPts val="0"/>
              </a:spcBef>
              <a:buFont typeface="Wingdings" charset="2"/>
              <a:buChar char="v"/>
            </a:pPr>
            <a:r>
              <a:rPr lang="en-US" sz="2000" b="1" dirty="0">
                <a:latin typeface="Times New Roman"/>
                <a:cs typeface="Times New Roman"/>
              </a:rPr>
              <a:t>Assonance:</a:t>
            </a:r>
            <a:r>
              <a:rPr lang="en-US" sz="2000" dirty="0">
                <a:latin typeface="Times New Roman"/>
                <a:cs typeface="Times New Roman"/>
              </a:rPr>
              <a:t> Notice the musical effect of vowel repetition in the second and fourth</a:t>
            </a:r>
          </a:p>
          <a:p>
            <a:pPr marL="0" indent="0" algn="l">
              <a:spcBef>
                <a:spcPts val="0"/>
              </a:spcBef>
            </a:pPr>
            <a:r>
              <a:rPr lang="en-US" sz="2000" dirty="0">
                <a:latin typeface="Times New Roman"/>
                <a:cs typeface="Times New Roman"/>
              </a:rPr>
              <a:t>lines where the ‘e’ sound is repeated. </a:t>
            </a:r>
          </a:p>
          <a:p>
            <a:pPr marL="0" indent="0" algn="l">
              <a:spcBef>
                <a:spcPts val="0"/>
              </a:spcBef>
            </a:pPr>
            <a:endParaRPr lang="en-US" sz="2000" dirty="0">
              <a:latin typeface="Times New Roman"/>
              <a:cs typeface="Times New Roman"/>
            </a:endParaRPr>
          </a:p>
          <a:p>
            <a:pPr algn="l">
              <a:spcBef>
                <a:spcPts val="0"/>
              </a:spcBef>
              <a:buFont typeface="Wingdings" charset="2"/>
              <a:buChar char="v"/>
            </a:pPr>
            <a:r>
              <a:rPr lang="en-US" sz="2000" b="1" dirty="0">
                <a:latin typeface="Times New Roman"/>
                <a:cs typeface="Times New Roman"/>
              </a:rPr>
              <a:t>Consonance:</a:t>
            </a:r>
            <a:r>
              <a:rPr lang="en-US" sz="2000" dirty="0">
                <a:latin typeface="Times New Roman"/>
                <a:cs typeface="Times New Roman"/>
              </a:rPr>
              <a:t> [repetition of a consonant sound anywhere in a word] The six ‘l’ sounds of the first stanza </a:t>
            </a:r>
            <a:r>
              <a:rPr lang="en-US" sz="2000" dirty="0" err="1">
                <a:latin typeface="Times New Roman"/>
                <a:cs typeface="Times New Roman"/>
              </a:rPr>
              <a:t>emphasise</a:t>
            </a:r>
            <a:r>
              <a:rPr lang="en-US" sz="2000" dirty="0">
                <a:latin typeface="Times New Roman"/>
                <a:cs typeface="Times New Roman"/>
              </a:rPr>
              <a:t> the flowing or liquid movement of the silk dress.</a:t>
            </a:r>
          </a:p>
          <a:p>
            <a:pPr algn="l">
              <a:buFont typeface="Wingdings" charset="2"/>
              <a:buChar char="v"/>
            </a:pPr>
            <a:endParaRPr lang="en-US" sz="2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x-none"/>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1582</TotalTime>
  <Words>1017</Words>
  <Application>Microsoft Macintosh PowerPoint</Application>
  <PresentationFormat>A4 Paper (210x297 mm)</PresentationFormat>
  <Paragraphs>93</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PowerPoint Presentation</vt:lpstr>
      <vt:lpstr>Lecture 11</vt:lpstr>
      <vt:lpstr>The Cavalier Poets</vt:lpstr>
      <vt:lpstr>The Cavalier Poets </vt:lpstr>
      <vt:lpstr>Ben Johnson</vt:lpstr>
      <vt:lpstr>England’s First Verse about Society</vt:lpstr>
      <vt:lpstr>The Cavalier Poets</vt:lpstr>
      <vt:lpstr>PowerPoint Presentation</vt:lpstr>
      <vt:lpstr>“Upon Julia’s Clothes”  By: Robert Herrick (1648)</vt:lpstr>
      <vt:lpstr>Robert Herrick</vt:lpstr>
      <vt:lpstr>Robert Herrick</vt:lpstr>
      <vt:lpstr>Herrick: Imagery and Style</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Fouzi Slisli</cp:lastModifiedBy>
  <cp:revision>126</cp:revision>
  <dcterms:created xsi:type="dcterms:W3CDTF">2009-10-14T19:14:34Z</dcterms:created>
  <dcterms:modified xsi:type="dcterms:W3CDTF">2012-11-22T10:18:44Z</dcterms:modified>
</cp:coreProperties>
</file>