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22"/>
  </p:notesMasterIdLst>
  <p:handoutMasterIdLst>
    <p:handoutMasterId r:id="rId23"/>
  </p:handoutMasterIdLst>
  <p:sldIdLst>
    <p:sldId id="256" r:id="rId2"/>
    <p:sldId id="257" r:id="rId3"/>
    <p:sldId id="259" r:id="rId4"/>
    <p:sldId id="276" r:id="rId5"/>
    <p:sldId id="277" r:id="rId6"/>
    <p:sldId id="280" r:id="rId7"/>
    <p:sldId id="279" r:id="rId8"/>
    <p:sldId id="282" r:id="rId9"/>
    <p:sldId id="281" r:id="rId10"/>
    <p:sldId id="283" r:id="rId11"/>
    <p:sldId id="284" r:id="rId12"/>
    <p:sldId id="285" r:id="rId13"/>
    <p:sldId id="286" r:id="rId14"/>
    <p:sldId id="287" r:id="rId15"/>
    <p:sldId id="288" r:id="rId16"/>
    <p:sldId id="289" r:id="rId17"/>
    <p:sldId id="264" r:id="rId18"/>
    <p:sldId id="290" r:id="rId19"/>
    <p:sldId id="293" r:id="rId20"/>
    <p:sldId id="292" r:id="rId21"/>
  </p:sldIdLst>
  <p:sldSz cx="6858000" cy="9144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0099"/>
    <a:srgbClr val="0000FF"/>
    <a:srgbClr val="0033CC"/>
    <a:srgbClr val="008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p:scale>
          <a:sx n="100" d="100"/>
          <a:sy n="100" d="100"/>
        </p:scale>
        <p:origin x="-930" y="2724"/>
      </p:cViewPr>
      <p:guideLst>
        <p:guide orient="horz" pos="2880"/>
        <p:guide pos="216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r>
              <a:rPr lang="ar-SA" smtClean="0"/>
              <a:t>بدويه</a:t>
            </a:r>
            <a:endParaRPr lang="ar-SA"/>
          </a:p>
        </p:txBody>
      </p:sp>
      <p:sp>
        <p:nvSpPr>
          <p:cNvPr id="3" name="Date Placeholder 2"/>
          <p:cNvSpPr>
            <a:spLocks noGrp="1"/>
          </p:cNvSpPr>
          <p:nvPr>
            <p:ph type="dt" sz="quarter" idx="1"/>
          </p:nvPr>
        </p:nvSpPr>
        <p:spPr>
          <a:xfrm>
            <a:off x="1588" y="0"/>
            <a:ext cx="2971800" cy="457200"/>
          </a:xfrm>
          <a:prstGeom prst="rect">
            <a:avLst/>
          </a:prstGeom>
        </p:spPr>
        <p:txBody>
          <a:bodyPr vert="horz" lIns="91440" tIns="45720" rIns="91440" bIns="45720" rtlCol="1"/>
          <a:lstStyle>
            <a:lvl1pPr algn="l">
              <a:defRPr sz="1200"/>
            </a:lvl1pPr>
          </a:lstStyle>
          <a:p>
            <a:fld id="{83E38F3B-FB6C-4153-A4A7-90B3E362409C}" type="datetimeFigureOut">
              <a:rPr lang="ar-SA" smtClean="0"/>
              <a:pPr/>
              <a:t>01/05/32</a:t>
            </a:fld>
            <a:endParaRPr lang="ar-SA"/>
          </a:p>
        </p:txBody>
      </p:sp>
      <p:sp>
        <p:nvSpPr>
          <p:cNvPr id="4" name="Footer Placeholder 3"/>
          <p:cNvSpPr>
            <a:spLocks noGrp="1"/>
          </p:cNvSpPr>
          <p:nvPr>
            <p:ph type="ftr" sz="quarter" idx="2"/>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5" name="Slide Number Placeholder 4"/>
          <p:cNvSpPr>
            <a:spLocks noGrp="1"/>
          </p:cNvSpPr>
          <p:nvPr>
            <p:ph type="sldNum" sz="quarter" idx="3"/>
          </p:nvPr>
        </p:nvSpPr>
        <p:spPr>
          <a:xfrm>
            <a:off x="1588" y="8685213"/>
            <a:ext cx="2971800" cy="457200"/>
          </a:xfrm>
          <a:prstGeom prst="rect">
            <a:avLst/>
          </a:prstGeom>
        </p:spPr>
        <p:txBody>
          <a:bodyPr vert="horz" lIns="91440" tIns="45720" rIns="91440" bIns="45720" rtlCol="1" anchor="b"/>
          <a:lstStyle>
            <a:lvl1pPr algn="l">
              <a:defRPr sz="1200"/>
            </a:lvl1pPr>
          </a:lstStyle>
          <a:p>
            <a:fld id="{90FFD0C2-B08E-451E-91EB-08A9E6429F60}" type="slidenum">
              <a:rPr lang="ar-SA" smtClean="0"/>
              <a:pPr/>
              <a:t>‹#›</a:t>
            </a:fld>
            <a:endParaRPr lang="ar-SA"/>
          </a:p>
        </p:txBody>
      </p:sp>
    </p:spTree>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r>
              <a:rPr lang="ar-SA" smtClean="0"/>
              <a:t>بدويه</a:t>
            </a:r>
            <a:endParaRPr lang="ar-SA"/>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E54E9BFB-38B1-4825-858A-5590D9F0A34D}" type="datetimeFigureOut">
              <a:rPr lang="ar-SA" smtClean="0"/>
              <a:pPr/>
              <a:t>01/05/32</a:t>
            </a:fld>
            <a:endParaRPr lang="ar-SA"/>
          </a:p>
        </p:txBody>
      </p:sp>
      <p:sp>
        <p:nvSpPr>
          <p:cNvPr id="4" name="Slide Image Placeholder 3"/>
          <p:cNvSpPr>
            <a:spLocks noGrp="1" noRot="1" noChangeAspect="1"/>
          </p:cNvSpPr>
          <p:nvPr>
            <p:ph type="sldImg" idx="2"/>
          </p:nvPr>
        </p:nvSpPr>
        <p:spPr>
          <a:xfrm>
            <a:off x="2143125" y="685800"/>
            <a:ext cx="257175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0A91814F-C704-421C-B930-98FC6F61FCA1}" type="slidenum">
              <a:rPr lang="ar-SA" smtClean="0"/>
              <a:pPr/>
              <a:t>‹#›</a:t>
            </a:fld>
            <a:endParaRPr lang="ar-SA"/>
          </a:p>
        </p:txBody>
      </p:sp>
    </p:spTree>
  </p:cSld>
  <p:clrMap bg1="lt1" tx1="dk1" bg2="lt2" tx2="dk2" accent1="accent1" accent2="accent2" accent3="accent3" accent4="accent4" accent5="accent5" accent6="accent6" hlink="hlink" folHlink="folHlink"/>
  <p:hf sldNum="0" hdr="0" ftr="0" dt="0"/>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43125" y="685800"/>
            <a:ext cx="2571750" cy="3429000"/>
          </a:xfrm>
        </p:spPr>
      </p:sp>
      <p:sp>
        <p:nvSpPr>
          <p:cNvPr id="3" name="Notes Placeholder 2"/>
          <p:cNvSpPr>
            <a:spLocks noGrp="1"/>
          </p:cNvSpPr>
          <p:nvPr>
            <p:ph type="body" idx="1"/>
          </p:nvPr>
        </p:nvSpPr>
        <p:spPr/>
        <p:txBody>
          <a:bodyPr>
            <a:normAutofit/>
          </a:bodyPr>
          <a:lstStyle/>
          <a:p>
            <a:endParaRPr lang="ar-S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43125" y="685800"/>
            <a:ext cx="2571750" cy="3429000"/>
          </a:xfrm>
        </p:spPr>
      </p:sp>
      <p:sp>
        <p:nvSpPr>
          <p:cNvPr id="3" name="Notes Placeholder 2"/>
          <p:cNvSpPr>
            <a:spLocks noGrp="1"/>
          </p:cNvSpPr>
          <p:nvPr>
            <p:ph type="body" idx="1"/>
          </p:nvPr>
        </p:nvSpPr>
        <p:spPr/>
        <p:txBody>
          <a:bodyPr>
            <a:normAutofit/>
          </a:bodyPr>
          <a:lstStyle/>
          <a:p>
            <a:endParaRPr lang="ar-SA"/>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43125" y="685800"/>
            <a:ext cx="2571750" cy="3429000"/>
          </a:xfrm>
        </p:spPr>
      </p:sp>
      <p:sp>
        <p:nvSpPr>
          <p:cNvPr id="3" name="Notes Placeholder 2"/>
          <p:cNvSpPr>
            <a:spLocks noGrp="1"/>
          </p:cNvSpPr>
          <p:nvPr>
            <p:ph type="body" idx="1"/>
          </p:nvPr>
        </p:nvSpPr>
        <p:spPr/>
        <p:txBody>
          <a:bodyPr>
            <a:normAutofit/>
          </a:bodyPr>
          <a:lstStyle/>
          <a:p>
            <a:endParaRPr lang="ar-SA"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43125" y="685800"/>
            <a:ext cx="2571750" cy="3429000"/>
          </a:xfrm>
        </p:spPr>
      </p:sp>
      <p:sp>
        <p:nvSpPr>
          <p:cNvPr id="3" name="Notes Placeholder 2"/>
          <p:cNvSpPr>
            <a:spLocks noGrp="1"/>
          </p:cNvSpPr>
          <p:nvPr>
            <p:ph type="body" idx="1"/>
          </p:nvPr>
        </p:nvSpPr>
        <p:spPr/>
        <p:txBody>
          <a:bodyPr>
            <a:normAutofit/>
          </a:bodyPr>
          <a:lstStyle/>
          <a:p>
            <a:endParaRPr lang="ar-SA"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43125" y="685800"/>
            <a:ext cx="2571750" cy="3429000"/>
          </a:xfrm>
        </p:spPr>
      </p:sp>
      <p:sp>
        <p:nvSpPr>
          <p:cNvPr id="3" name="Notes Placeholder 2"/>
          <p:cNvSpPr>
            <a:spLocks noGrp="1"/>
          </p:cNvSpPr>
          <p:nvPr>
            <p:ph type="body" idx="1"/>
          </p:nvPr>
        </p:nvSpPr>
        <p:spPr/>
        <p:txBody>
          <a:bodyPr>
            <a:normAutofit/>
          </a:bodyPr>
          <a:lstStyle/>
          <a:p>
            <a:endParaRPr lang="ar-SA"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43125" y="685800"/>
            <a:ext cx="2571750" cy="3429000"/>
          </a:xfrm>
        </p:spPr>
      </p:sp>
      <p:sp>
        <p:nvSpPr>
          <p:cNvPr id="3" name="Notes Placeholder 2"/>
          <p:cNvSpPr>
            <a:spLocks noGrp="1"/>
          </p:cNvSpPr>
          <p:nvPr>
            <p:ph type="body" idx="1"/>
          </p:nvPr>
        </p:nvSpPr>
        <p:spPr/>
        <p:txBody>
          <a:bodyPr>
            <a:normAutofit/>
          </a:bodyPr>
          <a:lstStyle/>
          <a:p>
            <a:endParaRPr lang="ar-SA"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43125" y="685800"/>
            <a:ext cx="2571750" cy="3429000"/>
          </a:xfrm>
        </p:spPr>
      </p:sp>
      <p:sp>
        <p:nvSpPr>
          <p:cNvPr id="3" name="Notes Placeholder 2"/>
          <p:cNvSpPr>
            <a:spLocks noGrp="1"/>
          </p:cNvSpPr>
          <p:nvPr>
            <p:ph type="body" idx="1"/>
          </p:nvPr>
        </p:nvSpPr>
        <p:spPr/>
        <p:txBody>
          <a:bodyPr>
            <a:normAutofit/>
          </a:bodyPr>
          <a:lstStyle/>
          <a:p>
            <a:endParaRPr lang="ar-SA"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43125" y="685800"/>
            <a:ext cx="2571750" cy="3429000"/>
          </a:xfrm>
        </p:spPr>
      </p:sp>
      <p:sp>
        <p:nvSpPr>
          <p:cNvPr id="3" name="Notes Placeholder 2"/>
          <p:cNvSpPr>
            <a:spLocks noGrp="1"/>
          </p:cNvSpPr>
          <p:nvPr>
            <p:ph type="body" idx="1"/>
          </p:nvPr>
        </p:nvSpPr>
        <p:spPr/>
        <p:txBody>
          <a:bodyPr>
            <a:normAutofit/>
          </a:bodyPr>
          <a:lstStyle/>
          <a:p>
            <a:endParaRPr lang="ar-SA"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43125" y="685800"/>
            <a:ext cx="2571750" cy="3429000"/>
          </a:xfrm>
        </p:spPr>
      </p:sp>
      <p:sp>
        <p:nvSpPr>
          <p:cNvPr id="3" name="Notes Placeholder 2"/>
          <p:cNvSpPr>
            <a:spLocks noGrp="1"/>
          </p:cNvSpPr>
          <p:nvPr>
            <p:ph type="body" idx="1"/>
          </p:nvPr>
        </p:nvSpPr>
        <p:spPr/>
        <p:txBody>
          <a:bodyPr>
            <a:normAutofit/>
          </a:bodyPr>
          <a:lstStyle/>
          <a:p>
            <a:endParaRPr lang="ar-SA"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43125" y="685800"/>
            <a:ext cx="2571750" cy="3429000"/>
          </a:xfrm>
        </p:spPr>
      </p:sp>
      <p:sp>
        <p:nvSpPr>
          <p:cNvPr id="3" name="Notes Placeholder 2"/>
          <p:cNvSpPr>
            <a:spLocks noGrp="1"/>
          </p:cNvSpPr>
          <p:nvPr>
            <p:ph type="body" idx="1"/>
          </p:nvPr>
        </p:nvSpPr>
        <p:spPr/>
        <p:txBody>
          <a:bodyPr>
            <a:normAutofit/>
          </a:bodyPr>
          <a:lstStyle/>
          <a:p>
            <a:endParaRPr lang="ar-SA"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43125" y="685800"/>
            <a:ext cx="2571750" cy="3429000"/>
          </a:xfrm>
        </p:spPr>
      </p:sp>
      <p:sp>
        <p:nvSpPr>
          <p:cNvPr id="3" name="Notes Placeholder 2"/>
          <p:cNvSpPr>
            <a:spLocks noGrp="1"/>
          </p:cNvSpPr>
          <p:nvPr>
            <p:ph type="body" idx="1"/>
          </p:nvPr>
        </p:nvSpPr>
        <p:spPr/>
        <p:txBody>
          <a:bodyPr>
            <a:normAutofit/>
          </a:bodyPr>
          <a:lstStyle/>
          <a:p>
            <a:endParaRPr lang="ar-SA"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43125" y="685800"/>
            <a:ext cx="2571750" cy="3429000"/>
          </a:xfrm>
        </p:spPr>
      </p:sp>
      <p:sp>
        <p:nvSpPr>
          <p:cNvPr id="3" name="Notes Placeholder 2"/>
          <p:cNvSpPr>
            <a:spLocks noGrp="1"/>
          </p:cNvSpPr>
          <p:nvPr>
            <p:ph type="body" idx="1"/>
          </p:nvPr>
        </p:nvSpPr>
        <p:spPr/>
        <p:txBody>
          <a:bodyPr>
            <a:normAutofit/>
          </a:bodyPr>
          <a:lstStyle/>
          <a:p>
            <a:endParaRPr lang="ar-SA"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43125" y="685800"/>
            <a:ext cx="2571750" cy="3429000"/>
          </a:xfrm>
        </p:spPr>
      </p:sp>
      <p:sp>
        <p:nvSpPr>
          <p:cNvPr id="3" name="Notes Placeholder 2"/>
          <p:cNvSpPr>
            <a:spLocks noGrp="1"/>
          </p:cNvSpPr>
          <p:nvPr>
            <p:ph type="body" idx="1"/>
          </p:nvPr>
        </p:nvSpPr>
        <p:spPr/>
        <p:txBody>
          <a:bodyPr>
            <a:normAutofit/>
          </a:bodyPr>
          <a:lstStyle/>
          <a:p>
            <a:endParaRPr lang="ar-SA"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43125" y="685800"/>
            <a:ext cx="2571750" cy="3429000"/>
          </a:xfrm>
        </p:spPr>
      </p:sp>
      <p:sp>
        <p:nvSpPr>
          <p:cNvPr id="3" name="Notes Placeholder 2"/>
          <p:cNvSpPr>
            <a:spLocks noGrp="1"/>
          </p:cNvSpPr>
          <p:nvPr>
            <p:ph type="body" idx="1"/>
          </p:nvPr>
        </p:nvSpPr>
        <p:spPr/>
        <p:txBody>
          <a:bodyPr>
            <a:normAutofit/>
          </a:bodyPr>
          <a:lstStyle/>
          <a:p>
            <a:endParaRPr lang="ar-SA"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43125" y="685800"/>
            <a:ext cx="2571750" cy="3429000"/>
          </a:xfrm>
        </p:spPr>
      </p:sp>
      <p:sp>
        <p:nvSpPr>
          <p:cNvPr id="3" name="Notes Placeholder 2"/>
          <p:cNvSpPr>
            <a:spLocks noGrp="1"/>
          </p:cNvSpPr>
          <p:nvPr>
            <p:ph type="body" idx="1"/>
          </p:nvPr>
        </p:nvSpPr>
        <p:spPr/>
        <p:txBody>
          <a:bodyPr>
            <a:normAutofit/>
          </a:bodyPr>
          <a:lstStyle/>
          <a:p>
            <a:endParaRPr lang="ar-SA"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43125" y="685800"/>
            <a:ext cx="2571750" cy="3429000"/>
          </a:xfrm>
        </p:spPr>
      </p:sp>
      <p:sp>
        <p:nvSpPr>
          <p:cNvPr id="3" name="Notes Placeholder 2"/>
          <p:cNvSpPr>
            <a:spLocks noGrp="1"/>
          </p:cNvSpPr>
          <p:nvPr>
            <p:ph type="body" idx="1"/>
          </p:nvPr>
        </p:nvSpPr>
        <p:spPr/>
        <p:txBody>
          <a:bodyPr>
            <a:normAutofit/>
          </a:bodyPr>
          <a:lstStyle/>
          <a:p>
            <a:endParaRPr lang="ar-SA"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43125" y="685800"/>
            <a:ext cx="2571750" cy="3429000"/>
          </a:xfrm>
        </p:spPr>
      </p:sp>
      <p:sp>
        <p:nvSpPr>
          <p:cNvPr id="3" name="Notes Placeholder 2"/>
          <p:cNvSpPr>
            <a:spLocks noGrp="1"/>
          </p:cNvSpPr>
          <p:nvPr>
            <p:ph type="body" idx="1"/>
          </p:nvPr>
        </p:nvSpPr>
        <p:spPr/>
        <p:txBody>
          <a:bodyPr>
            <a:normAutofit/>
          </a:bodyPr>
          <a:lstStyle/>
          <a:p>
            <a:endParaRPr lang="ar-SA"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43125" y="685800"/>
            <a:ext cx="2571750" cy="3429000"/>
          </a:xfrm>
        </p:spPr>
      </p:sp>
      <p:sp>
        <p:nvSpPr>
          <p:cNvPr id="3" name="Notes Placeholder 2"/>
          <p:cNvSpPr>
            <a:spLocks noGrp="1"/>
          </p:cNvSpPr>
          <p:nvPr>
            <p:ph type="body" idx="1"/>
          </p:nvPr>
        </p:nvSpPr>
        <p:spPr/>
        <p:txBody>
          <a:bodyPr>
            <a:normAutofit/>
          </a:bodyPr>
          <a:lstStyle/>
          <a:p>
            <a:endParaRPr lang="ar-SA"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2840568"/>
            <a:ext cx="5829300" cy="1960033"/>
          </a:xfrm>
        </p:spPr>
        <p:txBody>
          <a:bodyPr/>
          <a:lstStyle/>
          <a:p>
            <a:r>
              <a:rPr lang="en-US" smtClean="0"/>
              <a:t>Click to edit Master title style</a:t>
            </a:r>
            <a:endParaRPr lang="ar-SA"/>
          </a:p>
        </p:txBody>
      </p:sp>
      <p:sp>
        <p:nvSpPr>
          <p:cNvPr id="3" name="Subtitle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ar-SA"/>
          </a:p>
        </p:txBody>
      </p:sp>
      <p:sp>
        <p:nvSpPr>
          <p:cNvPr id="4" name="Date Placeholder 3"/>
          <p:cNvSpPr>
            <a:spLocks noGrp="1"/>
          </p:cNvSpPr>
          <p:nvPr>
            <p:ph type="dt" sz="half" idx="10"/>
          </p:nvPr>
        </p:nvSpPr>
        <p:spPr/>
        <p:txBody>
          <a:bodyPr/>
          <a:lstStyle/>
          <a:p>
            <a:fld id="{C8E04A80-C23F-4A72-8BFE-98A6BE1DA68D}" type="datetime1">
              <a:rPr lang="ar-SA" smtClean="0"/>
              <a:pPr/>
              <a:t>01/05/32</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88BAE415-76A0-4309-A00B-503D7D7A0243}" type="slidenum">
              <a:rPr lang="ar-SA" smtClean="0"/>
              <a:pPr/>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0AE673A9-5DC9-4A68-BD56-E6A22633471E}" type="datetime1">
              <a:rPr lang="ar-SA" smtClean="0"/>
              <a:pPr/>
              <a:t>01/05/32</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88BAE415-76A0-4309-A00B-503D7D7A0243}"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735" y="5875867"/>
            <a:ext cx="5829300" cy="1816100"/>
          </a:xfrm>
        </p:spPr>
        <p:txBody>
          <a:bodyPr anchor="t"/>
          <a:lstStyle>
            <a:lvl1pPr algn="r">
              <a:defRPr sz="4000" b="1" cap="all"/>
            </a:lvl1pPr>
          </a:lstStyle>
          <a:p>
            <a:r>
              <a:rPr lang="en-US" smtClean="0"/>
              <a:t>Click to edit Master title style</a:t>
            </a:r>
            <a:endParaRPr lang="ar-SA"/>
          </a:p>
        </p:txBody>
      </p:sp>
      <p:sp>
        <p:nvSpPr>
          <p:cNvPr id="3" name="Text Placeholder 2"/>
          <p:cNvSpPr>
            <a:spLocks noGrp="1"/>
          </p:cNvSpPr>
          <p:nvPr>
            <p:ph type="body" idx="1"/>
          </p:nvPr>
        </p:nvSpPr>
        <p:spPr>
          <a:xfrm>
            <a:off x="541735" y="3875618"/>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01C8D44-305E-45AF-BA64-B1BEB1730637}" type="datetime1">
              <a:rPr lang="ar-SA" smtClean="0"/>
              <a:pPr/>
              <a:t>01/05/32</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88BAE415-76A0-4309-A00B-503D7D7A0243}" type="slidenum">
              <a:rPr lang="ar-SA" smtClean="0"/>
              <a:pPr/>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sz="half" idx="1"/>
          </p:nvPr>
        </p:nvSpPr>
        <p:spPr>
          <a:xfrm>
            <a:off x="342900" y="2133601"/>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Content Placeholder 3"/>
          <p:cNvSpPr>
            <a:spLocks noGrp="1"/>
          </p:cNvSpPr>
          <p:nvPr>
            <p:ph sz="half" idx="2"/>
          </p:nvPr>
        </p:nvSpPr>
        <p:spPr>
          <a:xfrm>
            <a:off x="3486150" y="2133601"/>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Date Placeholder 4"/>
          <p:cNvSpPr>
            <a:spLocks noGrp="1"/>
          </p:cNvSpPr>
          <p:nvPr>
            <p:ph type="dt" sz="half" idx="10"/>
          </p:nvPr>
        </p:nvSpPr>
        <p:spPr/>
        <p:txBody>
          <a:bodyPr/>
          <a:lstStyle/>
          <a:p>
            <a:fld id="{D69C489C-FEC2-426C-AFC9-501BB6018D8E}" type="datetime1">
              <a:rPr lang="ar-SA" smtClean="0"/>
              <a:pPr/>
              <a:t>01/05/32</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88BAE415-76A0-4309-A00B-503D7D7A0243}"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ar-SA"/>
          </a:p>
        </p:txBody>
      </p:sp>
      <p:sp>
        <p:nvSpPr>
          <p:cNvPr id="3" name="Text Placeholder 2"/>
          <p:cNvSpPr>
            <a:spLocks noGrp="1"/>
          </p:cNvSpPr>
          <p:nvPr>
            <p:ph type="body" idx="1"/>
          </p:nvPr>
        </p:nvSpPr>
        <p:spPr>
          <a:xfrm>
            <a:off x="342900"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42900"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Text Placeholder 4"/>
          <p:cNvSpPr>
            <a:spLocks noGrp="1"/>
          </p:cNvSpPr>
          <p:nvPr>
            <p:ph type="body" sz="quarter" idx="3"/>
          </p:nvPr>
        </p:nvSpPr>
        <p:spPr>
          <a:xfrm>
            <a:off x="3483769"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3483769"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7" name="Date Placeholder 6"/>
          <p:cNvSpPr>
            <a:spLocks noGrp="1"/>
          </p:cNvSpPr>
          <p:nvPr>
            <p:ph type="dt" sz="half" idx="10"/>
          </p:nvPr>
        </p:nvSpPr>
        <p:spPr/>
        <p:txBody>
          <a:bodyPr/>
          <a:lstStyle/>
          <a:p>
            <a:fld id="{36F27411-6680-4A5B-88F4-8E28BB107306}" type="datetime1">
              <a:rPr lang="ar-SA" smtClean="0"/>
              <a:pPr/>
              <a:t>01/05/32</a:t>
            </a:fld>
            <a:endParaRPr lang="ar-SA"/>
          </a:p>
        </p:txBody>
      </p:sp>
      <p:sp>
        <p:nvSpPr>
          <p:cNvPr id="8" name="Footer Placeholder 7"/>
          <p:cNvSpPr>
            <a:spLocks noGrp="1"/>
          </p:cNvSpPr>
          <p:nvPr>
            <p:ph type="ftr" sz="quarter" idx="11"/>
          </p:nvPr>
        </p:nvSpPr>
        <p:spPr/>
        <p:txBody>
          <a:bodyPr/>
          <a:lstStyle/>
          <a:p>
            <a:endParaRPr lang="ar-SA"/>
          </a:p>
        </p:txBody>
      </p:sp>
      <p:sp>
        <p:nvSpPr>
          <p:cNvPr id="9" name="Slide Number Placeholder 8"/>
          <p:cNvSpPr>
            <a:spLocks noGrp="1"/>
          </p:cNvSpPr>
          <p:nvPr>
            <p:ph type="sldNum" sz="quarter" idx="12"/>
          </p:nvPr>
        </p:nvSpPr>
        <p:spPr/>
        <p:txBody>
          <a:bodyPr/>
          <a:lstStyle/>
          <a:p>
            <a:fld id="{88BAE415-76A0-4309-A00B-503D7D7A0243}"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Date Placeholder 2"/>
          <p:cNvSpPr>
            <a:spLocks noGrp="1"/>
          </p:cNvSpPr>
          <p:nvPr>
            <p:ph type="dt" sz="half" idx="10"/>
          </p:nvPr>
        </p:nvSpPr>
        <p:spPr/>
        <p:txBody>
          <a:bodyPr/>
          <a:lstStyle/>
          <a:p>
            <a:fld id="{1D1241BF-C446-4965-94AB-8C092E1F8B08}" type="datetime1">
              <a:rPr lang="ar-SA" smtClean="0"/>
              <a:pPr/>
              <a:t>01/05/32</a:t>
            </a:fld>
            <a:endParaRPr lang="ar-SA"/>
          </a:p>
        </p:txBody>
      </p:sp>
      <p:sp>
        <p:nvSpPr>
          <p:cNvPr id="4" name="Footer Placeholder 3"/>
          <p:cNvSpPr>
            <a:spLocks noGrp="1"/>
          </p:cNvSpPr>
          <p:nvPr>
            <p:ph type="ftr" sz="quarter" idx="11"/>
          </p:nvPr>
        </p:nvSpPr>
        <p:spPr/>
        <p:txBody>
          <a:bodyPr/>
          <a:lstStyle/>
          <a:p>
            <a:endParaRPr lang="ar-SA"/>
          </a:p>
        </p:txBody>
      </p:sp>
      <p:sp>
        <p:nvSpPr>
          <p:cNvPr id="5" name="Slide Number Placeholder 4"/>
          <p:cNvSpPr>
            <a:spLocks noGrp="1"/>
          </p:cNvSpPr>
          <p:nvPr>
            <p:ph type="sldNum" sz="quarter" idx="12"/>
          </p:nvPr>
        </p:nvSpPr>
        <p:spPr/>
        <p:txBody>
          <a:bodyPr/>
          <a:lstStyle/>
          <a:p>
            <a:fld id="{88BAE415-76A0-4309-A00B-503D7D7A0243}"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E56D26C-03F5-4E94-A5CB-A3BAB5D90629}" type="datetime1">
              <a:rPr lang="ar-SA" smtClean="0"/>
              <a:pPr/>
              <a:t>01/05/32</a:t>
            </a:fld>
            <a:endParaRPr lang="ar-SA"/>
          </a:p>
        </p:txBody>
      </p:sp>
      <p:sp>
        <p:nvSpPr>
          <p:cNvPr id="3" name="Footer Placeholder 2"/>
          <p:cNvSpPr>
            <a:spLocks noGrp="1"/>
          </p:cNvSpPr>
          <p:nvPr>
            <p:ph type="ftr" sz="quarter" idx="11"/>
          </p:nvPr>
        </p:nvSpPr>
        <p:spPr/>
        <p:txBody>
          <a:bodyPr/>
          <a:lstStyle/>
          <a:p>
            <a:endParaRPr lang="ar-SA"/>
          </a:p>
        </p:txBody>
      </p:sp>
      <p:sp>
        <p:nvSpPr>
          <p:cNvPr id="4" name="Slide Number Placeholder 3"/>
          <p:cNvSpPr>
            <a:spLocks noGrp="1"/>
          </p:cNvSpPr>
          <p:nvPr>
            <p:ph type="sldNum" sz="quarter" idx="12"/>
          </p:nvPr>
        </p:nvSpPr>
        <p:spPr/>
        <p:txBody>
          <a:bodyPr/>
          <a:lstStyle/>
          <a:p>
            <a:fld id="{88BAE415-76A0-4309-A00B-503D7D7A0243}"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364067"/>
            <a:ext cx="2256235" cy="1549400"/>
          </a:xfrm>
        </p:spPr>
        <p:txBody>
          <a:bodyPr anchor="b"/>
          <a:lstStyle>
            <a:lvl1pPr algn="r">
              <a:defRPr sz="2000" b="1"/>
            </a:lvl1pPr>
          </a:lstStyle>
          <a:p>
            <a:r>
              <a:rPr lang="en-US" smtClean="0"/>
              <a:t>Click to edit Master title style</a:t>
            </a:r>
            <a:endParaRPr lang="ar-SA"/>
          </a:p>
        </p:txBody>
      </p:sp>
      <p:sp>
        <p:nvSpPr>
          <p:cNvPr id="3" name="Content Placeholder 2"/>
          <p:cNvSpPr>
            <a:spLocks noGrp="1"/>
          </p:cNvSpPr>
          <p:nvPr>
            <p:ph idx="1"/>
          </p:nvPr>
        </p:nvSpPr>
        <p:spPr>
          <a:xfrm>
            <a:off x="2681287" y="364067"/>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Text Placeholder 3"/>
          <p:cNvSpPr>
            <a:spLocks noGrp="1"/>
          </p:cNvSpPr>
          <p:nvPr>
            <p:ph type="body" sz="half" idx="2"/>
          </p:nvPr>
        </p:nvSpPr>
        <p:spPr>
          <a:xfrm>
            <a:off x="342900" y="1913467"/>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28DAB4D-4375-42C5-ACBC-F74FCC0C7B8E}" type="datetime1">
              <a:rPr lang="ar-SA" smtClean="0"/>
              <a:pPr/>
              <a:t>01/05/32</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88BAE415-76A0-4309-A00B-503D7D7A0243}"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216" y="6400800"/>
            <a:ext cx="4114800" cy="755651"/>
          </a:xfrm>
        </p:spPr>
        <p:txBody>
          <a:bodyPr anchor="b"/>
          <a:lstStyle>
            <a:lvl1pPr algn="r">
              <a:defRPr sz="2000" b="1"/>
            </a:lvl1pPr>
          </a:lstStyle>
          <a:p>
            <a:r>
              <a:rPr lang="en-US" smtClean="0"/>
              <a:t>Click to edit Master title style</a:t>
            </a:r>
            <a:endParaRPr lang="ar-SA"/>
          </a:p>
        </p:txBody>
      </p:sp>
      <p:sp>
        <p:nvSpPr>
          <p:cNvPr id="3" name="Picture Placeholder 2"/>
          <p:cNvSpPr>
            <a:spLocks noGrp="1"/>
          </p:cNvSpPr>
          <p:nvPr>
            <p:ph type="pic" idx="1"/>
          </p:nvPr>
        </p:nvSpPr>
        <p:spPr>
          <a:xfrm>
            <a:off x="1344216" y="81703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Text Placeholder 3"/>
          <p:cNvSpPr>
            <a:spLocks noGrp="1"/>
          </p:cNvSpPr>
          <p:nvPr>
            <p:ph type="body" sz="half" idx="2"/>
          </p:nvPr>
        </p:nvSpPr>
        <p:spPr>
          <a:xfrm>
            <a:off x="1344216" y="7156451"/>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2680FB0-7714-4E4C-A276-DB75531DEC60}" type="datetime1">
              <a:rPr lang="ar-SA" smtClean="0"/>
              <a:pPr/>
              <a:t>01/05/32</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88BAE415-76A0-4309-A00B-503D7D7A0243}" type="slidenum">
              <a:rPr lang="ar-SA" smtClean="0"/>
              <a:pPr/>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59E98AEC-49CC-4083-8F2F-1448D0531573}" type="datetime1">
              <a:rPr lang="ar-SA" smtClean="0"/>
              <a:pPr/>
              <a:t>01/05/32</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88BAE415-76A0-4309-A00B-503D7D7A0243}"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72050" y="366185"/>
            <a:ext cx="1543050" cy="7802033"/>
          </a:xfrm>
        </p:spPr>
        <p:txBody>
          <a:bodyPr vert="eaVert"/>
          <a:lstStyle/>
          <a:p>
            <a:r>
              <a:rPr lang="en-US" smtClean="0"/>
              <a:t>Click to edit Master title style</a:t>
            </a:r>
            <a:endParaRPr lang="ar-SA"/>
          </a:p>
        </p:txBody>
      </p:sp>
      <p:sp>
        <p:nvSpPr>
          <p:cNvPr id="3" name="Vertical Text Placeholder 2"/>
          <p:cNvSpPr>
            <a:spLocks noGrp="1"/>
          </p:cNvSpPr>
          <p:nvPr>
            <p:ph type="body" orient="vert" idx="1"/>
          </p:nvPr>
        </p:nvSpPr>
        <p:spPr>
          <a:xfrm>
            <a:off x="342900" y="366185"/>
            <a:ext cx="4514850" cy="780203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478C60C6-29BC-46B6-8D03-97C49F194FEE}" type="datetime1">
              <a:rPr lang="ar-SA" smtClean="0"/>
              <a:pPr/>
              <a:t>01/05/32</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88BAE415-76A0-4309-A00B-503D7D7A0243}"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42900" y="366184"/>
            <a:ext cx="6172200" cy="1524000"/>
          </a:xfrm>
          <a:prstGeom prst="rect">
            <a:avLst/>
          </a:prstGeom>
        </p:spPr>
        <p:txBody>
          <a:bodyPr vert="horz" lIns="91440" tIns="45720" rIns="91440" bIns="45720" rtlCol="1" anchor="ctr">
            <a:normAutofit/>
          </a:bodyPr>
          <a:lstStyle/>
          <a:p>
            <a:r>
              <a:rPr lang="en-US" smtClean="0"/>
              <a:t>Click to edit Master title style</a:t>
            </a:r>
            <a:endParaRPr lang="ar-SA"/>
          </a:p>
        </p:txBody>
      </p:sp>
      <p:sp>
        <p:nvSpPr>
          <p:cNvPr id="3" name="Text Placeholder 2"/>
          <p:cNvSpPr>
            <a:spLocks noGrp="1"/>
          </p:cNvSpPr>
          <p:nvPr>
            <p:ph type="body" idx="1"/>
          </p:nvPr>
        </p:nvSpPr>
        <p:spPr>
          <a:xfrm>
            <a:off x="342900" y="2133601"/>
            <a:ext cx="6172200" cy="6034617"/>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2"/>
          </p:nvPr>
        </p:nvSpPr>
        <p:spPr>
          <a:xfrm>
            <a:off x="4914900" y="8475134"/>
            <a:ext cx="1600200" cy="486833"/>
          </a:xfrm>
          <a:prstGeom prst="rect">
            <a:avLst/>
          </a:prstGeom>
        </p:spPr>
        <p:txBody>
          <a:bodyPr vert="horz" lIns="91440" tIns="45720" rIns="91440" bIns="45720" rtlCol="1" anchor="ctr"/>
          <a:lstStyle>
            <a:lvl1pPr algn="r">
              <a:defRPr sz="1200">
                <a:solidFill>
                  <a:schemeClr val="tx1">
                    <a:tint val="75000"/>
                  </a:schemeClr>
                </a:solidFill>
              </a:defRPr>
            </a:lvl1pPr>
          </a:lstStyle>
          <a:p>
            <a:fld id="{C4124056-F77B-4751-9AD5-8BADD1445E8B}" type="datetime1">
              <a:rPr lang="ar-SA" smtClean="0"/>
              <a:pPr/>
              <a:t>01/05/32</a:t>
            </a:fld>
            <a:endParaRPr lang="ar-SA"/>
          </a:p>
        </p:txBody>
      </p:sp>
      <p:sp>
        <p:nvSpPr>
          <p:cNvPr id="5" name="Footer Placeholder 4"/>
          <p:cNvSpPr>
            <a:spLocks noGrp="1"/>
          </p:cNvSpPr>
          <p:nvPr>
            <p:ph type="ftr" sz="quarter" idx="3"/>
          </p:nvPr>
        </p:nvSpPr>
        <p:spPr>
          <a:xfrm>
            <a:off x="2343150" y="8475134"/>
            <a:ext cx="2171700" cy="486833"/>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Slide Number Placeholder 5"/>
          <p:cNvSpPr>
            <a:spLocks noGrp="1"/>
          </p:cNvSpPr>
          <p:nvPr>
            <p:ph type="sldNum" sz="quarter" idx="4"/>
          </p:nvPr>
        </p:nvSpPr>
        <p:spPr>
          <a:xfrm>
            <a:off x="342900" y="8475134"/>
            <a:ext cx="1600200" cy="486833"/>
          </a:xfrm>
          <a:prstGeom prst="rect">
            <a:avLst/>
          </a:prstGeom>
        </p:spPr>
        <p:txBody>
          <a:bodyPr vert="horz" lIns="91440" tIns="45720" rIns="91440" bIns="45720" rtlCol="1" anchor="ctr"/>
          <a:lstStyle>
            <a:lvl1pPr algn="l">
              <a:defRPr sz="1200">
                <a:solidFill>
                  <a:schemeClr val="tx1">
                    <a:tint val="75000"/>
                  </a:schemeClr>
                </a:solidFill>
              </a:defRPr>
            </a:lvl1pPr>
          </a:lstStyle>
          <a:p>
            <a:fld id="{88BAE415-76A0-4309-A00B-503D7D7A0243}" type="slidenum">
              <a:rPr lang="ar-SA" smtClean="0"/>
              <a:pPr/>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hyperlink" Target="http://www.gradesaver.com/character.html?character=18645" TargetMode="External"/><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hyperlink" Target="http://www.gradesaver.com/character.html?character=18637" TargetMode="External"/><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hyperlink" Target="http://www.gradesaver.com/character.html?character=18639"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hyperlink" Target="http://www.associatedcontent.com/topic/7199/poems.html" TargetMode="External"/><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hyperlink" Target="http://www.associatedcontent.com/topic/7199/poems.html" TargetMode="Externa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907704"/>
            <a:ext cx="5829300" cy="1407973"/>
          </a:xfrm>
        </p:spPr>
        <p:txBody>
          <a:bodyPr/>
          <a:lstStyle/>
          <a:p>
            <a:r>
              <a:rPr lang="en-US" spc="-150" dirty="0" smtClean="0">
                <a:solidFill>
                  <a:srgbClr val="376092"/>
                </a:solidFill>
                <a:latin typeface="ae_AlMateen" pitchFamily="2" charset="-78"/>
                <a:cs typeface="ae_AlMateen" pitchFamily="2" charset="-78"/>
              </a:rPr>
              <a:t>Lecture 5</a:t>
            </a:r>
            <a:endParaRPr lang="ar-SA" dirty="0"/>
          </a:p>
        </p:txBody>
      </p:sp>
      <p:sp>
        <p:nvSpPr>
          <p:cNvPr id="5" name="Subtitle 5"/>
          <p:cNvSpPr txBox="1">
            <a:spLocks/>
          </p:cNvSpPr>
          <p:nvPr/>
        </p:nvSpPr>
        <p:spPr>
          <a:xfrm>
            <a:off x="548680" y="3563888"/>
            <a:ext cx="5832648" cy="5040560"/>
          </a:xfrm>
          <a:prstGeom prst="rect">
            <a:avLst/>
          </a:prstGeom>
        </p:spPr>
        <p:txBody>
          <a:bodyPr vert="horz" lIns="91440" tIns="45720" rIns="91440" bIns="45720" rtlCol="1">
            <a:normAutofit fontScale="55000" lnSpcReduction="20000"/>
          </a:bodyPr>
          <a:lstStyle/>
          <a:p>
            <a:pPr algn="ctr"/>
            <a:r>
              <a:rPr lang="en-US" sz="3200" b="1" dirty="0" smtClean="0"/>
              <a:t>Christopher Marlowe and Sir Walter Raleigh : The Pastoral</a:t>
            </a:r>
            <a:endParaRPr lang="en-US" sz="3200" dirty="0" smtClean="0"/>
          </a:p>
          <a:p>
            <a:pPr algn="ctr">
              <a:spcBef>
                <a:spcPct val="20000"/>
              </a:spcBef>
              <a:defRPr/>
            </a:pPr>
            <a:r>
              <a:rPr lang="en-US" sz="3600" b="1" dirty="0" smtClean="0"/>
              <a:t> </a:t>
            </a:r>
          </a:p>
          <a:p>
            <a:pPr algn="ctr">
              <a:spcBef>
                <a:spcPct val="20000"/>
              </a:spcBef>
              <a:defRPr/>
            </a:pPr>
            <a:r>
              <a:rPr lang="ar-SA" sz="3300" b="1" dirty="0" smtClean="0">
                <a:solidFill>
                  <a:srgbClr val="C00000"/>
                </a:solidFill>
                <a:cs typeface="Arial" pitchFamily="34" charset="0"/>
              </a:rPr>
              <a:t>كريستوفر مارلو </a:t>
            </a:r>
            <a:r>
              <a:rPr lang="ar-SA" sz="3300" b="1" dirty="0" err="1" smtClean="0">
                <a:solidFill>
                  <a:srgbClr val="C00000"/>
                </a:solidFill>
                <a:cs typeface="Arial" pitchFamily="34" charset="0"/>
              </a:rPr>
              <a:t>و</a:t>
            </a:r>
            <a:r>
              <a:rPr lang="ar-SA" sz="3300" b="1" dirty="0" smtClean="0">
                <a:solidFill>
                  <a:srgbClr val="C00000"/>
                </a:solidFill>
                <a:cs typeface="Arial" pitchFamily="34" charset="0"/>
              </a:rPr>
              <a:t> سير </a:t>
            </a:r>
            <a:r>
              <a:rPr lang="ar-SA" sz="3300" b="1" dirty="0" err="1" smtClean="0">
                <a:solidFill>
                  <a:srgbClr val="C00000"/>
                </a:solidFill>
                <a:cs typeface="Arial" pitchFamily="34" charset="0"/>
              </a:rPr>
              <a:t>والتر</a:t>
            </a:r>
            <a:r>
              <a:rPr lang="ar-SA" sz="3300" b="1" dirty="0" smtClean="0">
                <a:solidFill>
                  <a:srgbClr val="C00000"/>
                </a:solidFill>
                <a:cs typeface="Arial" pitchFamily="34" charset="0"/>
              </a:rPr>
              <a:t> :</a:t>
            </a:r>
          </a:p>
          <a:p>
            <a:pPr algn="ctr">
              <a:spcBef>
                <a:spcPct val="20000"/>
              </a:spcBef>
              <a:defRPr/>
            </a:pPr>
            <a:endParaRPr lang="ar-SA" sz="1500" b="1" dirty="0" smtClean="0">
              <a:solidFill>
                <a:srgbClr val="C00000"/>
              </a:solidFill>
              <a:cs typeface="Arial" pitchFamily="34" charset="0"/>
            </a:endParaRPr>
          </a:p>
          <a:p>
            <a:pPr algn="ctr">
              <a:spcBef>
                <a:spcPct val="20000"/>
              </a:spcBef>
              <a:defRPr/>
            </a:pPr>
            <a:r>
              <a:rPr lang="ar-SA" sz="3300" b="1" dirty="0" smtClean="0">
                <a:solidFill>
                  <a:srgbClr val="C00000"/>
                </a:solidFill>
                <a:cs typeface="Arial" pitchFamily="34" charset="0"/>
              </a:rPr>
              <a:t>رالي</a:t>
            </a:r>
            <a:r>
              <a:rPr lang="ar-SA" sz="3300" b="1" dirty="0" smtClean="0">
                <a:solidFill>
                  <a:srgbClr val="0000FF"/>
                </a:solidFill>
                <a:cs typeface="Arial" pitchFamily="34" charset="0"/>
              </a:rPr>
              <a:t>*</a:t>
            </a:r>
            <a:r>
              <a:rPr lang="ar-SA" sz="3300" b="1" dirty="0" smtClean="0">
                <a:solidFill>
                  <a:srgbClr val="C00000"/>
                </a:solidFill>
                <a:cs typeface="Arial" pitchFamily="34" charset="0"/>
              </a:rPr>
              <a:t> : الرعوية</a:t>
            </a:r>
            <a:r>
              <a:rPr lang="ar-SA" sz="3300" b="1" dirty="0" smtClean="0">
                <a:solidFill>
                  <a:srgbClr val="990099"/>
                </a:solidFill>
                <a:cs typeface="Arial" pitchFamily="34" charset="0"/>
              </a:rPr>
              <a:t>***</a:t>
            </a:r>
          </a:p>
          <a:p>
            <a:pPr algn="ctr">
              <a:spcBef>
                <a:spcPct val="20000"/>
              </a:spcBef>
              <a:defRPr/>
            </a:pPr>
            <a:endParaRPr lang="ar-SA" sz="4000" b="1" dirty="0" smtClean="0">
              <a:solidFill>
                <a:srgbClr val="990099"/>
              </a:solidFill>
              <a:cs typeface="Arial" pitchFamily="34" charset="0"/>
            </a:endParaRPr>
          </a:p>
          <a:p>
            <a:pPr algn="ctr">
              <a:spcBef>
                <a:spcPct val="20000"/>
              </a:spcBef>
              <a:defRPr/>
            </a:pPr>
            <a:r>
              <a:rPr lang="ar-SA" sz="2400" b="1" dirty="0" smtClean="0">
                <a:solidFill>
                  <a:srgbClr val="C00000"/>
                </a:solidFill>
                <a:cs typeface="Arial" pitchFamily="34" charset="0"/>
              </a:rPr>
              <a:t>رالي </a:t>
            </a:r>
            <a:r>
              <a:rPr lang="ar-SA" sz="2400" b="1" dirty="0" smtClean="0">
                <a:solidFill>
                  <a:srgbClr val="0000FF"/>
                </a:solidFill>
                <a:cs typeface="Arial" pitchFamily="34" charset="0"/>
              </a:rPr>
              <a:t>* : </a:t>
            </a:r>
            <a:r>
              <a:rPr lang="ar-SA" sz="2400" dirty="0" smtClean="0"/>
              <a:t>هي </a:t>
            </a:r>
            <a:r>
              <a:rPr lang="ar-SA" sz="2400" i="1" dirty="0" smtClean="0"/>
              <a:t>مدينة</a:t>
            </a:r>
            <a:r>
              <a:rPr lang="ar-SA" sz="2400" dirty="0" smtClean="0"/>
              <a:t> أمريكية ومركز مقاطعة </a:t>
            </a:r>
            <a:r>
              <a:rPr lang="ar-SA" sz="2400" dirty="0" err="1" smtClean="0"/>
              <a:t>ويك</a:t>
            </a:r>
            <a:r>
              <a:rPr lang="ar-SA" sz="2400" dirty="0" smtClean="0"/>
              <a:t> في ولاية </a:t>
            </a:r>
            <a:r>
              <a:rPr lang="ar-SA" sz="2400" dirty="0" err="1" smtClean="0"/>
              <a:t>كارولاينا</a:t>
            </a:r>
            <a:r>
              <a:rPr lang="ar-SA" sz="2400" dirty="0" smtClean="0"/>
              <a:t> الشمالية</a:t>
            </a:r>
          </a:p>
          <a:p>
            <a:pPr algn="ctr">
              <a:spcBef>
                <a:spcPct val="20000"/>
              </a:spcBef>
              <a:defRPr/>
            </a:pPr>
            <a:r>
              <a:rPr lang="ar-SA" sz="2400" dirty="0" smtClean="0"/>
              <a:t> في الولايات المتحدة الأمريكية.</a:t>
            </a:r>
          </a:p>
          <a:p>
            <a:pPr algn="ctr">
              <a:spcBef>
                <a:spcPct val="20000"/>
              </a:spcBef>
              <a:defRPr/>
            </a:pPr>
            <a:endParaRPr lang="ar-SA" sz="2400" dirty="0" smtClean="0"/>
          </a:p>
          <a:p>
            <a:pPr algn="ctr">
              <a:spcBef>
                <a:spcPct val="20000"/>
              </a:spcBef>
              <a:defRPr/>
            </a:pPr>
            <a:r>
              <a:rPr lang="ar-SA" sz="2400" dirty="0" smtClean="0">
                <a:solidFill>
                  <a:srgbClr val="C00000"/>
                </a:solidFill>
                <a:cs typeface="Arial" pitchFamily="34" charset="0"/>
              </a:rPr>
              <a:t>الرعوية </a:t>
            </a:r>
            <a:r>
              <a:rPr lang="ar-SA" sz="2400" dirty="0" smtClean="0">
                <a:solidFill>
                  <a:srgbClr val="990099"/>
                </a:solidFill>
                <a:cs typeface="Arial" pitchFamily="34" charset="0"/>
              </a:rPr>
              <a:t>*** : </a:t>
            </a:r>
            <a:r>
              <a:rPr lang="ar-SA" sz="2400" dirty="0" smtClean="0"/>
              <a:t>هي «الصورة الصغيرة» أو القصيدة القصيرة، قصيدة بسيطة وصفية تُمِثلُ الحياة في الريف.</a:t>
            </a:r>
          </a:p>
          <a:p>
            <a:pPr algn="ctr"/>
            <a:endParaRPr lang="ar-SA" sz="6400" b="1" dirty="0" smtClean="0">
              <a:solidFill>
                <a:srgbClr val="008000"/>
              </a:solidFill>
              <a:cs typeface="Rekaa" pitchFamily="2" charset="-78"/>
            </a:endParaRPr>
          </a:p>
          <a:p>
            <a:pPr algn="ctr"/>
            <a:r>
              <a:rPr lang="ar-SA" sz="6400" b="1" dirty="0" smtClean="0">
                <a:solidFill>
                  <a:srgbClr val="008000"/>
                </a:solidFill>
                <a:cs typeface="Rekaa" pitchFamily="2" charset="-78"/>
              </a:rPr>
              <a:t>بدويه</a:t>
            </a:r>
            <a:r>
              <a:rPr lang="ar-SA" sz="6400" b="1" dirty="0" smtClean="0"/>
              <a:t> </a:t>
            </a:r>
          </a:p>
          <a:p>
            <a:pPr algn="ctr"/>
            <a:endParaRPr lang="ar-SA" sz="5700" dirty="0" smtClean="0"/>
          </a:p>
          <a:p>
            <a:pPr algn="ctr"/>
            <a:r>
              <a:rPr lang="en-US" sz="2800" dirty="0" smtClean="0">
                <a:cs typeface="AGA Aladdin Regular" pitchFamily="2" charset="-78"/>
              </a:rPr>
              <a:t>©</a:t>
            </a:r>
            <a:r>
              <a:rPr lang="ar-SA" sz="2800" dirty="0" smtClean="0">
                <a:cs typeface="AGA Aladdin Regular" pitchFamily="2" charset="-78"/>
              </a:rPr>
              <a:t> 2011 ملتقى جامعة الملك فيصل- اللغة الإنجليزية</a:t>
            </a:r>
          </a:p>
          <a:p>
            <a:pPr algn="ctr"/>
            <a:endParaRPr lang="en-US" sz="2800" dirty="0" smtClean="0">
              <a:cs typeface="AGA Aladdin Regular" pitchFamily="2" charset="-78"/>
            </a:endParaRPr>
          </a:p>
          <a:p>
            <a:pPr algn="ctr"/>
            <a:r>
              <a:rPr lang="ar-SA" sz="2800" dirty="0" smtClean="0">
                <a:cs typeface="AGA Aladdin Regular" pitchFamily="2" charset="-78"/>
              </a:rPr>
              <a:t>المستوى الرابع</a:t>
            </a:r>
            <a:endParaRPr lang="en-US" sz="2800" dirty="0" smtClean="0">
              <a:cs typeface="AGA Aladdin Regular" pitchFamily="2" charset="-78"/>
            </a:endParaRPr>
          </a:p>
          <a:p>
            <a:pPr marL="0" marR="0" lvl="0" indent="0" algn="ctr" defTabSz="914400" rtl="1" eaLnBrk="1" fontAlgn="auto" latinLnBrk="0" hangingPunct="1">
              <a:lnSpc>
                <a:spcPct val="100000"/>
              </a:lnSpc>
              <a:spcBef>
                <a:spcPct val="20000"/>
              </a:spcBef>
              <a:spcAft>
                <a:spcPts val="0"/>
              </a:spcAft>
              <a:buClrTx/>
              <a:buSzTx/>
              <a:buFont typeface="Arial" pitchFamily="34" charset="0"/>
              <a:buNone/>
              <a:tabLst/>
              <a:defRPr/>
            </a:pPr>
            <a:endParaRPr kumimoji="0" lang="en-US" sz="3200" b="1" i="0" u="none" strike="noStrike" kern="1200" cap="none" spc="0" normalizeH="0" baseline="0" noProof="0" dirty="0" smtClean="0">
              <a:ln>
                <a:noFill/>
              </a:ln>
              <a:solidFill>
                <a:srgbClr val="C00000"/>
              </a:solidFill>
              <a:effectLst/>
              <a:uLnTx/>
              <a:uFillTx/>
              <a:latin typeface="+mn-lt"/>
              <a:ea typeface="+mn-ea"/>
              <a:cs typeface="Arial" pitchFamily="34" charset="0"/>
            </a:endParaRPr>
          </a:p>
        </p:txBody>
      </p:sp>
      <p:grpSp>
        <p:nvGrpSpPr>
          <p:cNvPr id="4" name="Group 5"/>
          <p:cNvGrpSpPr>
            <a:grpSpLocks/>
          </p:cNvGrpSpPr>
          <p:nvPr/>
        </p:nvGrpSpPr>
        <p:grpSpPr bwMode="auto">
          <a:xfrm>
            <a:off x="476672" y="395536"/>
            <a:ext cx="1368152" cy="1368152"/>
            <a:chOff x="5210750" y="1066800"/>
            <a:chExt cx="2976900" cy="3130677"/>
          </a:xfrm>
          <a:effectLst>
            <a:outerShdw blurRad="63500" sx="102000" sy="102000" algn="ctr" rotWithShape="0">
              <a:prstClr val="black">
                <a:alpha val="40000"/>
              </a:prstClr>
            </a:outerShdw>
          </a:effectLst>
        </p:grpSpPr>
        <p:sp>
          <p:nvSpPr>
            <p:cNvPr id="6" name="Oval 5"/>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7"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8" name="Slide Number Placeholder 7"/>
          <p:cNvSpPr>
            <a:spLocks noGrp="1"/>
          </p:cNvSpPr>
          <p:nvPr>
            <p:ph type="sldNum" sz="quarter" idx="12"/>
          </p:nvPr>
        </p:nvSpPr>
        <p:spPr/>
        <p:txBody>
          <a:bodyPr/>
          <a:lstStyle/>
          <a:p>
            <a:fld id="{88BAE415-76A0-4309-A00B-503D7D7A0243}" type="slidenum">
              <a:rPr lang="ar-SA" smtClean="0"/>
              <a:pPr/>
              <a:t>1</a:t>
            </a:fld>
            <a:endParaRPr lang="ar-SA"/>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TextBox 5"/>
          <p:cNvSpPr txBox="1"/>
          <p:nvPr/>
        </p:nvSpPr>
        <p:spPr>
          <a:xfrm>
            <a:off x="206642" y="363534"/>
            <a:ext cx="3078342" cy="2693045"/>
          </a:xfrm>
          <a:prstGeom prst="rect">
            <a:avLst/>
          </a:prstGeom>
          <a:noFill/>
        </p:spPr>
        <p:txBody>
          <a:bodyPr wrap="square" rtlCol="1">
            <a:spAutoFit/>
          </a:bodyPr>
          <a:lstStyle/>
          <a:p>
            <a:pPr algn="l" rtl="0"/>
            <a:r>
              <a:rPr lang="en-US" sz="1300" b="1" dirty="0" smtClean="0"/>
              <a:t> pastoral</a:t>
            </a:r>
            <a:r>
              <a:rPr lang="en-US" sz="1300" dirty="0" smtClean="0"/>
              <a:t> (L 'pertaining to shepherds') A minor but important mode which, by convention, is concerned with the lives of shepherds. It is of great antiquity and interpenetrates many works in Classical and modern European literature. It is doubtful if pastoral ever had much to do with the daily working-life of shepherds, though it is not too difficult to find shepherds in Europe (in Montenegro, Albania, Greece and Sardinia, for instance) who compose poetry sing songs and while away the hours playing the flute. </a:t>
            </a:r>
            <a:endParaRPr lang="ar-SA" sz="1300" dirty="0"/>
          </a:p>
        </p:txBody>
      </p:sp>
      <p:sp>
        <p:nvSpPr>
          <p:cNvPr id="7" name="TextBox 6"/>
          <p:cNvSpPr txBox="1"/>
          <p:nvPr/>
        </p:nvSpPr>
        <p:spPr>
          <a:xfrm>
            <a:off x="188640" y="3275856"/>
            <a:ext cx="3024336" cy="2492990"/>
          </a:xfrm>
          <a:prstGeom prst="rect">
            <a:avLst/>
          </a:prstGeom>
          <a:noFill/>
        </p:spPr>
        <p:txBody>
          <a:bodyPr wrap="square" rtlCol="1">
            <a:spAutoFit/>
          </a:bodyPr>
          <a:lstStyle/>
          <a:p>
            <a:pPr algn="l"/>
            <a:r>
              <a:rPr lang="en-US" sz="1300" dirty="0" smtClean="0"/>
              <a:t> For the most part pastoral tends to be an idealization of shepherd life, and, by so being, creates an image of a peaceful and uncorrupted existence; a kind of a clean world.</a:t>
            </a:r>
          </a:p>
          <a:p>
            <a:pPr algn="l"/>
            <a:r>
              <a:rPr lang="en-US" sz="1300" dirty="0" smtClean="0"/>
              <a:t>    Marlowe’s poem and Raleigh’s carefully symmetrical response were printed together in </a:t>
            </a:r>
            <a:r>
              <a:rPr lang="en-US" sz="1300" i="1" dirty="0" smtClean="0"/>
              <a:t>England’s Helicon </a:t>
            </a:r>
            <a:r>
              <a:rPr lang="en-US" sz="1300" dirty="0" smtClean="0"/>
              <a:t>(1600); the attribution of the second to Raleigh is first made by </a:t>
            </a:r>
            <a:r>
              <a:rPr lang="en-US" sz="1300" dirty="0" err="1" smtClean="0"/>
              <a:t>Izaak</a:t>
            </a:r>
            <a:r>
              <a:rPr lang="en-US" sz="1300" dirty="0" smtClean="0"/>
              <a:t> Walton in </a:t>
            </a:r>
            <a:r>
              <a:rPr lang="en-US" sz="1300" i="1" dirty="0" smtClean="0"/>
              <a:t>The Complete Angler  </a:t>
            </a:r>
            <a:r>
              <a:rPr lang="en-US" sz="1300" dirty="0" smtClean="0"/>
              <a:t>(1653), where both poems are reprinted.</a:t>
            </a:r>
            <a:endParaRPr lang="en-US" sz="1300" dirty="0" smtClean="0">
              <a:solidFill>
                <a:srgbClr val="990099"/>
              </a:solidFill>
            </a:endParaRPr>
          </a:p>
        </p:txBody>
      </p:sp>
      <p:sp>
        <p:nvSpPr>
          <p:cNvPr id="9" name="TextBox 8"/>
          <p:cNvSpPr txBox="1"/>
          <p:nvPr/>
        </p:nvSpPr>
        <p:spPr>
          <a:xfrm>
            <a:off x="3429000" y="3260174"/>
            <a:ext cx="3240360" cy="1815882"/>
          </a:xfrm>
          <a:prstGeom prst="rect">
            <a:avLst/>
          </a:prstGeom>
          <a:noFill/>
        </p:spPr>
        <p:txBody>
          <a:bodyPr wrap="square" rtlCol="1">
            <a:spAutoFit/>
          </a:bodyPr>
          <a:lstStyle/>
          <a:p>
            <a:r>
              <a:rPr lang="ar-SA" sz="1600" dirty="0" smtClean="0">
                <a:solidFill>
                  <a:srgbClr val="C00000"/>
                </a:solidFill>
                <a:cs typeface="DecoType Naskh" pitchFamily="2" charset="-78"/>
              </a:rPr>
              <a:t>  جزء كبير من الرعوية يميل إلى أن يكون تمجيد لحياة الراعي ، والتي بناء على ذلك ، تخلق صورة التعايش السلمي وغير الفاسد ؛ نوع من عالم نظيف. </a:t>
            </a:r>
            <a:br>
              <a:rPr lang="ar-SA" sz="1600" dirty="0" smtClean="0">
                <a:solidFill>
                  <a:srgbClr val="C00000"/>
                </a:solidFill>
                <a:cs typeface="DecoType Naskh" pitchFamily="2" charset="-78"/>
              </a:rPr>
            </a:br>
            <a:r>
              <a:rPr lang="ar-SA" sz="1600" dirty="0" smtClean="0">
                <a:solidFill>
                  <a:srgbClr val="C00000"/>
                </a:solidFill>
                <a:cs typeface="DecoType Naskh" pitchFamily="2" charset="-78"/>
              </a:rPr>
              <a:t>    طبعت قصيدة مارلو واستجابة رالي متناظرة بعناية معا في </a:t>
            </a:r>
            <a:r>
              <a:rPr lang="ar-SA" sz="1600" dirty="0" err="1" smtClean="0">
                <a:solidFill>
                  <a:srgbClr val="C00000"/>
                </a:solidFill>
                <a:cs typeface="DecoType Naskh" pitchFamily="2" charset="-78"/>
              </a:rPr>
              <a:t>الهليكون</a:t>
            </a:r>
            <a:r>
              <a:rPr lang="ar-SA" sz="1600" dirty="0" smtClean="0">
                <a:solidFill>
                  <a:srgbClr val="C00000"/>
                </a:solidFill>
                <a:cs typeface="DecoType Naskh" pitchFamily="2" charset="-78"/>
              </a:rPr>
              <a:t> انكلترا (1600) ؛ رصدت أول إسناد الثانية لرالي بواسطة </a:t>
            </a:r>
            <a:r>
              <a:rPr lang="ar-SA" sz="1600" dirty="0" err="1" smtClean="0">
                <a:solidFill>
                  <a:srgbClr val="C00000"/>
                </a:solidFill>
                <a:cs typeface="DecoType Naskh" pitchFamily="2" charset="-78"/>
              </a:rPr>
              <a:t>التون</a:t>
            </a:r>
            <a:r>
              <a:rPr lang="ar-SA" sz="1600" dirty="0" smtClean="0">
                <a:solidFill>
                  <a:srgbClr val="C00000"/>
                </a:solidFill>
                <a:cs typeface="DecoType Naskh" pitchFamily="2" charset="-78"/>
              </a:rPr>
              <a:t> إسحاق في وأكمل الصياد (1653) ، حيث يتم طبع كل القصائد.</a:t>
            </a:r>
          </a:p>
        </p:txBody>
      </p:sp>
      <p:sp>
        <p:nvSpPr>
          <p:cNvPr id="10" name="TextBox 9"/>
          <p:cNvSpPr txBox="1"/>
          <p:nvPr/>
        </p:nvSpPr>
        <p:spPr>
          <a:xfrm>
            <a:off x="3501008" y="400696"/>
            <a:ext cx="3024336" cy="2308324"/>
          </a:xfrm>
          <a:prstGeom prst="rect">
            <a:avLst/>
          </a:prstGeom>
          <a:noFill/>
        </p:spPr>
        <p:txBody>
          <a:bodyPr wrap="square" rtlCol="1">
            <a:spAutoFit/>
          </a:bodyPr>
          <a:lstStyle/>
          <a:p>
            <a:r>
              <a:rPr lang="ar-SA" sz="1600" dirty="0" smtClean="0">
                <a:solidFill>
                  <a:srgbClr val="008000"/>
                </a:solidFill>
                <a:cs typeface="DecoType Naskh" pitchFamily="2" charset="-78"/>
              </a:rPr>
              <a:t>الرعوية (المتعلقة بالرعاة) الصيغة بسيطة لكنها مهمة بالإجماع، تهتم بحياة الرعاة. وهي من أفضل الأعمال التي تخترق العصور القديمة في الأدب الأوروبي القديم والحديث. ومن المشكوك فيه إذا كانت الرعوية في وقت مضى لديها الكثير لتفعله في العمل مع الحياة اليومية للرعاة ، على الرغم من انه ليس من الصعب جدا العثور على رعاة في أوروبا (في الجبل الأسود واليونان وألبانيا وسردينيا ، على سبيل المثال) الذين يؤلفون الشعر </a:t>
            </a:r>
            <a:r>
              <a:rPr lang="ar-SA" sz="1600" dirty="0" err="1" smtClean="0">
                <a:solidFill>
                  <a:srgbClr val="008000"/>
                </a:solidFill>
                <a:cs typeface="DecoType Naskh" pitchFamily="2" charset="-78"/>
              </a:rPr>
              <a:t>ويغنون</a:t>
            </a:r>
            <a:r>
              <a:rPr lang="ar-SA" sz="1600" dirty="0" smtClean="0">
                <a:solidFill>
                  <a:srgbClr val="008000"/>
                </a:solidFill>
                <a:cs typeface="DecoType Naskh" pitchFamily="2" charset="-78"/>
              </a:rPr>
              <a:t> الأغاني بعيدا عن ساعات العزف على الفلوت.</a:t>
            </a:r>
          </a:p>
        </p:txBody>
      </p:sp>
      <p:sp>
        <p:nvSpPr>
          <p:cNvPr id="11" name="TextBox 10"/>
          <p:cNvSpPr txBox="1"/>
          <p:nvPr/>
        </p:nvSpPr>
        <p:spPr>
          <a:xfrm>
            <a:off x="3645024" y="6012160"/>
            <a:ext cx="2952328" cy="2554545"/>
          </a:xfrm>
          <a:prstGeom prst="rect">
            <a:avLst/>
          </a:prstGeom>
          <a:noFill/>
        </p:spPr>
        <p:txBody>
          <a:bodyPr wrap="square" rtlCol="1">
            <a:spAutoFit/>
          </a:bodyPr>
          <a:lstStyle/>
          <a:p>
            <a:r>
              <a:rPr lang="ar-SA" sz="1600" dirty="0" smtClean="0">
                <a:solidFill>
                  <a:srgbClr val="008000"/>
                </a:solidFill>
                <a:cs typeface="DecoType Naskh" pitchFamily="2" charset="-78"/>
              </a:rPr>
              <a:t> أطول الإصدارات قليلاً تظهر في الطبعة الثانية </a:t>
            </a:r>
            <a:r>
              <a:rPr lang="ar-SA" sz="1600" dirty="0" err="1" smtClean="0">
                <a:solidFill>
                  <a:srgbClr val="008000"/>
                </a:solidFill>
                <a:cs typeface="DecoType Naskh" pitchFamily="2" charset="-78"/>
              </a:rPr>
              <a:t>والتون</a:t>
            </a:r>
            <a:r>
              <a:rPr lang="ar-SA" sz="1600" dirty="0" smtClean="0">
                <a:solidFill>
                  <a:srgbClr val="008000"/>
                </a:solidFill>
                <a:cs typeface="DecoType Naskh" pitchFamily="2" charset="-78"/>
              </a:rPr>
              <a:t> (1655). مستوحاة دون ”الطعم" (نقلت أيضا عن طريق </a:t>
            </a:r>
            <a:r>
              <a:rPr lang="ar-SA" sz="1600" dirty="0" err="1" smtClean="0">
                <a:solidFill>
                  <a:srgbClr val="008000"/>
                </a:solidFill>
                <a:cs typeface="DecoType Naskh" pitchFamily="2" charset="-78"/>
              </a:rPr>
              <a:t>التون</a:t>
            </a:r>
            <a:r>
              <a:rPr lang="ar-SA" sz="1600" dirty="0" smtClean="0">
                <a:solidFill>
                  <a:srgbClr val="008000"/>
                </a:solidFill>
                <a:cs typeface="DecoType Naskh" pitchFamily="2" charset="-78"/>
              </a:rPr>
              <a:t>) عن طريق التبادل. قصيدة مارلو تجسد مثالا كلاسيكيا على </a:t>
            </a:r>
            <a:r>
              <a:rPr lang="ar-SA" sz="1600" dirty="0" err="1" smtClean="0">
                <a:solidFill>
                  <a:srgbClr val="008000"/>
                </a:solidFill>
                <a:cs typeface="DecoType Naskh" pitchFamily="2" charset="-78"/>
              </a:rPr>
              <a:t>كارب</a:t>
            </a:r>
            <a:r>
              <a:rPr lang="ar-SA" sz="1600" dirty="0" smtClean="0">
                <a:solidFill>
                  <a:srgbClr val="008000"/>
                </a:solidFill>
                <a:cs typeface="DecoType Naskh" pitchFamily="2" charset="-78"/>
              </a:rPr>
              <a:t> </a:t>
            </a:r>
            <a:r>
              <a:rPr lang="ar-SA" sz="1600" dirty="0" err="1" smtClean="0">
                <a:solidFill>
                  <a:srgbClr val="008000"/>
                </a:solidFill>
                <a:cs typeface="DecoType Naskh" pitchFamily="2" charset="-78"/>
              </a:rPr>
              <a:t>ديم</a:t>
            </a:r>
            <a:r>
              <a:rPr lang="ar-SA" sz="1600" dirty="0" smtClean="0">
                <a:solidFill>
                  <a:srgbClr val="008000"/>
                </a:solidFill>
                <a:cs typeface="DecoType Naskh" pitchFamily="2" charset="-78"/>
              </a:rPr>
              <a:t> ، كما يمكن أن يرى فيها موقف الراعي ، كما تجد في  حورية رالي حجة محددة لعدم الاستيلاء واغتنام اليوم. </a:t>
            </a:r>
            <a:br>
              <a:rPr lang="ar-SA" sz="1600" dirty="0" smtClean="0">
                <a:solidFill>
                  <a:srgbClr val="008000"/>
                </a:solidFill>
                <a:cs typeface="DecoType Naskh" pitchFamily="2" charset="-78"/>
              </a:rPr>
            </a:br>
            <a:r>
              <a:rPr lang="ar-SA" sz="1600" dirty="0" smtClean="0"/>
              <a:t> </a:t>
            </a:r>
            <a:r>
              <a:rPr lang="ar-SA" sz="1600" dirty="0" smtClean="0">
                <a:solidFill>
                  <a:srgbClr val="008000"/>
                </a:solidFill>
                <a:cs typeface="DecoType Naskh" pitchFamily="2" charset="-78"/>
              </a:rPr>
              <a:t>في أواخر القرن 16 العديد من الأعمال الأخرى تضخم التقاليد الرعوية، مثل مارلو  وهو الراعي العاطفي لحبه، الذي أثار رد لا ينسى من السير </a:t>
            </a:r>
            <a:r>
              <a:rPr lang="ar-SA" sz="1600" dirty="0" err="1" smtClean="0">
                <a:solidFill>
                  <a:srgbClr val="008000"/>
                </a:solidFill>
                <a:cs typeface="DecoType Naskh" pitchFamily="2" charset="-78"/>
              </a:rPr>
              <a:t>والتر</a:t>
            </a:r>
            <a:r>
              <a:rPr lang="ar-SA" sz="1600" dirty="0" smtClean="0">
                <a:solidFill>
                  <a:srgbClr val="008000"/>
                </a:solidFill>
                <a:cs typeface="DecoType Naskh" pitchFamily="2" charset="-78"/>
              </a:rPr>
              <a:t> رالي.</a:t>
            </a:r>
          </a:p>
        </p:txBody>
      </p:sp>
      <p:sp>
        <p:nvSpPr>
          <p:cNvPr id="12" name="TextBox 11"/>
          <p:cNvSpPr txBox="1"/>
          <p:nvPr/>
        </p:nvSpPr>
        <p:spPr>
          <a:xfrm>
            <a:off x="260648" y="5983411"/>
            <a:ext cx="3240360" cy="2693045"/>
          </a:xfrm>
          <a:prstGeom prst="rect">
            <a:avLst/>
          </a:prstGeom>
          <a:noFill/>
        </p:spPr>
        <p:txBody>
          <a:bodyPr wrap="square" rtlCol="1">
            <a:spAutoFit/>
          </a:bodyPr>
          <a:lstStyle/>
          <a:p>
            <a:pPr algn="l"/>
            <a:r>
              <a:rPr lang="en-US" sz="1300" dirty="0" smtClean="0"/>
              <a:t> Slightly longer versions appear in Walton’s second edition (1655). Donne’s “The Bait” (also quoted by Walton) is inspired by the exchange. Marlowe’s poem embodies the classic example of </a:t>
            </a:r>
            <a:r>
              <a:rPr lang="en-US" sz="1300" i="1" dirty="0" smtClean="0"/>
              <a:t>carpe diem</a:t>
            </a:r>
            <a:r>
              <a:rPr lang="en-US" sz="1300" dirty="0" smtClean="0"/>
              <a:t>, as can be seen in the shepherd’s attitude, while Raleigh’s nymph finds in them an argument precisely for not seizing the day. </a:t>
            </a:r>
          </a:p>
          <a:p>
            <a:pPr algn="l"/>
            <a:r>
              <a:rPr lang="en-US" sz="1300" dirty="0" smtClean="0"/>
              <a:t>    In the later 16th c. many other works amplified the pastoral tradition, such as Marlowe's The Passionate Shepherd to His Love, which evoked a memorable reply from Sir 'Walter Raleigh.</a:t>
            </a:r>
          </a:p>
        </p:txBody>
      </p:sp>
      <p:sp>
        <p:nvSpPr>
          <p:cNvPr id="8" name="Slide Number Placeholder 7"/>
          <p:cNvSpPr>
            <a:spLocks noGrp="1"/>
          </p:cNvSpPr>
          <p:nvPr>
            <p:ph type="sldNum" sz="quarter" idx="12"/>
          </p:nvPr>
        </p:nvSpPr>
        <p:spPr/>
        <p:txBody>
          <a:bodyPr/>
          <a:lstStyle/>
          <a:p>
            <a:fld id="{88BAE415-76A0-4309-A00B-503D7D7A0243}" type="slidenum">
              <a:rPr lang="ar-SA" smtClean="0"/>
              <a:pPr/>
              <a:t>2</a:t>
            </a:fld>
            <a:endParaRPr lang="ar-SA"/>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20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xEl>
                                              <p:pRg st="0" end="0"/>
                                            </p:txEl>
                                          </p:spTgt>
                                        </p:tgtEl>
                                        <p:attrNameLst>
                                          <p:attrName>style.visibility</p:attrName>
                                        </p:attrNameLst>
                                      </p:cBhvr>
                                      <p:to>
                                        <p:strVal val="visible"/>
                                      </p:to>
                                    </p:set>
                                    <p:animEffect transition="in" filter="fade">
                                      <p:cBhvr>
                                        <p:cTn id="12" dur="2000"/>
                                        <p:tgtEl>
                                          <p:spTgt spid="1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xEl>
                                              <p:pRg st="0" end="0"/>
                                            </p:txEl>
                                          </p:spTgt>
                                        </p:tgtEl>
                                        <p:attrNameLst>
                                          <p:attrName>style.visibility</p:attrName>
                                        </p:attrNameLst>
                                      </p:cBhvr>
                                      <p:to>
                                        <p:strVal val="visible"/>
                                      </p:to>
                                    </p:set>
                                    <p:animEffect transition="in" filter="fade">
                                      <p:cBhvr>
                                        <p:cTn id="17" dur="2000"/>
                                        <p:tgtEl>
                                          <p:spTgt spid="7">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xEl>
                                              <p:pRg st="1" end="1"/>
                                            </p:txEl>
                                          </p:spTgt>
                                        </p:tgtEl>
                                        <p:attrNameLst>
                                          <p:attrName>style.visibility</p:attrName>
                                        </p:attrNameLst>
                                      </p:cBhvr>
                                      <p:to>
                                        <p:strVal val="visible"/>
                                      </p:to>
                                    </p:set>
                                    <p:animEffect transition="in" filter="fade">
                                      <p:cBhvr>
                                        <p:cTn id="22" dur="2000"/>
                                        <p:tgtEl>
                                          <p:spTgt spid="7">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9">
                                            <p:txEl>
                                              <p:pRg st="0" end="0"/>
                                            </p:txEl>
                                          </p:spTgt>
                                        </p:tgtEl>
                                        <p:attrNameLst>
                                          <p:attrName>style.visibility</p:attrName>
                                        </p:attrNameLst>
                                      </p:cBhvr>
                                      <p:to>
                                        <p:strVal val="visible"/>
                                      </p:to>
                                    </p:set>
                                    <p:animEffect transition="in" filter="fade">
                                      <p:cBhvr>
                                        <p:cTn id="27" dur="2000"/>
                                        <p:tgtEl>
                                          <p:spTgt spid="9">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2">
                                            <p:txEl>
                                              <p:pRg st="0" end="0"/>
                                            </p:txEl>
                                          </p:spTgt>
                                        </p:tgtEl>
                                        <p:attrNameLst>
                                          <p:attrName>style.visibility</p:attrName>
                                        </p:attrNameLst>
                                      </p:cBhvr>
                                      <p:to>
                                        <p:strVal val="visible"/>
                                      </p:to>
                                    </p:set>
                                    <p:animEffect transition="in" filter="fade">
                                      <p:cBhvr>
                                        <p:cTn id="32" dur="2000"/>
                                        <p:tgtEl>
                                          <p:spTgt spid="12">
                                            <p:txEl>
                                              <p:pRg st="0" end="0"/>
                                            </p:txEl>
                                          </p:spTgt>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2">
                                            <p:txEl>
                                              <p:pRg st="1" end="1"/>
                                            </p:txEl>
                                          </p:spTgt>
                                        </p:tgtEl>
                                        <p:attrNameLst>
                                          <p:attrName>style.visibility</p:attrName>
                                        </p:attrNameLst>
                                      </p:cBhvr>
                                      <p:to>
                                        <p:strVal val="visible"/>
                                      </p:to>
                                    </p:set>
                                    <p:animEffect transition="in" filter="fade">
                                      <p:cBhvr>
                                        <p:cTn id="35" dur="2000"/>
                                        <p:tgtEl>
                                          <p:spTgt spid="12">
                                            <p:txEl>
                                              <p:pRg st="1" end="1"/>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11">
                                            <p:txEl>
                                              <p:pRg st="0" end="0"/>
                                            </p:txEl>
                                          </p:spTgt>
                                        </p:tgtEl>
                                        <p:attrNameLst>
                                          <p:attrName>style.visibility</p:attrName>
                                        </p:attrNameLst>
                                      </p:cBhvr>
                                      <p:to>
                                        <p:strVal val="visible"/>
                                      </p:to>
                                    </p:set>
                                    <p:animEffect transition="in" filter="fade">
                                      <p:cBhvr>
                                        <p:cTn id="40" dur="2000"/>
                                        <p:tgtEl>
                                          <p:spTgt spid="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7" grpId="0" build="p"/>
      <p:bldP spid="9" grpId="0" build="p"/>
      <p:bldP spid="10" grpId="0" build="p"/>
      <p:bldP spid="11" grpId="0" build="p"/>
      <p:bldP spid="12" grpId="0" build="allAtOnce"/>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 name="TextBox 11"/>
          <p:cNvSpPr txBox="1"/>
          <p:nvPr/>
        </p:nvSpPr>
        <p:spPr>
          <a:xfrm>
            <a:off x="116632" y="1733773"/>
            <a:ext cx="3168352" cy="6078587"/>
          </a:xfrm>
          <a:prstGeom prst="rect">
            <a:avLst/>
          </a:prstGeom>
          <a:noFill/>
          <a:ln>
            <a:noFill/>
          </a:ln>
        </p:spPr>
        <p:txBody>
          <a:bodyPr wrap="square" rtlCol="1">
            <a:spAutoFit/>
          </a:bodyPr>
          <a:lstStyle/>
          <a:p>
            <a:pPr algn="ctr" rtl="0">
              <a:lnSpc>
                <a:spcPct val="80000"/>
              </a:lnSpc>
              <a:defRPr/>
            </a:pPr>
            <a:r>
              <a:rPr lang="en-US" sz="1500" b="1" u="sng" dirty="0" smtClean="0">
                <a:solidFill>
                  <a:srgbClr val="990099"/>
                </a:solidFill>
              </a:rPr>
              <a:t>The Passionate Shepherd to his Love</a:t>
            </a:r>
          </a:p>
          <a:p>
            <a:pPr algn="l" rtl="0"/>
            <a:r>
              <a:rPr lang="en-US" sz="1300" dirty="0" smtClean="0"/>
              <a:t> </a:t>
            </a:r>
          </a:p>
          <a:p>
            <a:pPr algn="l" rtl="0"/>
            <a:r>
              <a:rPr lang="en-US" sz="1300" dirty="0" smtClean="0"/>
              <a:t>Come live with me and be my love,</a:t>
            </a:r>
          </a:p>
          <a:p>
            <a:pPr algn="l" rtl="0"/>
            <a:r>
              <a:rPr lang="en-US" sz="1300" dirty="0" smtClean="0"/>
              <a:t>And we will all the pleasures prove</a:t>
            </a:r>
          </a:p>
          <a:p>
            <a:pPr algn="l" rtl="0"/>
            <a:r>
              <a:rPr lang="en-US" sz="1300" dirty="0" smtClean="0"/>
              <a:t>That valleys, groves, hills and fields,</a:t>
            </a:r>
          </a:p>
          <a:p>
            <a:pPr algn="l" rtl="0"/>
            <a:r>
              <a:rPr lang="en-US" sz="1300" dirty="0" smtClean="0"/>
              <a:t>Woods or </a:t>
            </a:r>
            <a:r>
              <a:rPr lang="en-US" sz="1300" dirty="0" err="1" smtClean="0"/>
              <a:t>steepy</a:t>
            </a:r>
            <a:r>
              <a:rPr lang="en-US" sz="1300" dirty="0" smtClean="0"/>
              <a:t> mountain yields.</a:t>
            </a:r>
          </a:p>
          <a:p>
            <a:pPr algn="l" rtl="0"/>
            <a:r>
              <a:rPr lang="en-US" sz="1300" dirty="0" smtClean="0"/>
              <a:t>And we will sit upon the rocks,                      5</a:t>
            </a:r>
          </a:p>
          <a:p>
            <a:pPr algn="l" rtl="0"/>
            <a:endParaRPr lang="en-US" sz="1300" dirty="0" smtClean="0"/>
          </a:p>
          <a:p>
            <a:pPr algn="l" rtl="0"/>
            <a:r>
              <a:rPr lang="en-US" sz="1300" dirty="0" smtClean="0"/>
              <a:t>Seeing the shepherds feed their flocks,</a:t>
            </a:r>
          </a:p>
          <a:p>
            <a:pPr algn="l" rtl="0"/>
            <a:r>
              <a:rPr lang="en-US" sz="1300" dirty="0" smtClean="0"/>
              <a:t>By shallow rivers, to whose falls</a:t>
            </a:r>
          </a:p>
          <a:p>
            <a:pPr algn="l" rtl="0"/>
            <a:r>
              <a:rPr lang="en-US" sz="1300" dirty="0" smtClean="0"/>
              <a:t>Melodious birds sing madrigals.</a:t>
            </a:r>
          </a:p>
          <a:p>
            <a:pPr algn="l" rtl="0"/>
            <a:r>
              <a:rPr lang="en-US" sz="1300" dirty="0" smtClean="0"/>
              <a:t>And I will make thee beds of roses</a:t>
            </a:r>
          </a:p>
          <a:p>
            <a:pPr algn="l" rtl="0"/>
            <a:r>
              <a:rPr lang="en-US" sz="1300" dirty="0" smtClean="0"/>
              <a:t>And a thousand fragrant posies;                 10</a:t>
            </a:r>
          </a:p>
          <a:p>
            <a:pPr algn="l" rtl="0"/>
            <a:endParaRPr lang="en-US" sz="1300" dirty="0" smtClean="0"/>
          </a:p>
          <a:p>
            <a:pPr algn="l" rtl="0"/>
            <a:r>
              <a:rPr lang="en-US" sz="1300" dirty="0" smtClean="0"/>
              <a:t>A cap of flowers, and a kirtle</a:t>
            </a:r>
            <a:endParaRPr lang="ar-SA" sz="1300" dirty="0" smtClean="0"/>
          </a:p>
          <a:p>
            <a:pPr algn="l" rtl="0"/>
            <a:r>
              <a:rPr lang="en-US" sz="1300" dirty="0" smtClean="0"/>
              <a:t>Embroidered all with leaves of myrtle;</a:t>
            </a:r>
          </a:p>
          <a:p>
            <a:pPr algn="l" rtl="0"/>
            <a:r>
              <a:rPr lang="en-US" sz="1300" dirty="0" smtClean="0"/>
              <a:t>A gown made of the finest wool</a:t>
            </a:r>
          </a:p>
          <a:p>
            <a:pPr algn="l" rtl="0"/>
            <a:r>
              <a:rPr lang="en-US" sz="1300" dirty="0" smtClean="0"/>
              <a:t>Which from our pretty lambs we pull;</a:t>
            </a:r>
          </a:p>
          <a:p>
            <a:pPr algn="l" rtl="0"/>
            <a:r>
              <a:rPr lang="en-US" sz="1300" dirty="0" smtClean="0"/>
              <a:t>Fair </a:t>
            </a:r>
            <a:r>
              <a:rPr lang="en-US" sz="1300" dirty="0" err="1" smtClean="0"/>
              <a:t>linèd</a:t>
            </a:r>
            <a:r>
              <a:rPr lang="en-US" sz="1300" dirty="0" smtClean="0"/>
              <a:t> slippers for the cold,                    15</a:t>
            </a:r>
          </a:p>
          <a:p>
            <a:pPr algn="l" rtl="0"/>
            <a:endParaRPr lang="en-US" sz="1300" dirty="0" smtClean="0"/>
          </a:p>
          <a:p>
            <a:pPr algn="l" rtl="0"/>
            <a:r>
              <a:rPr lang="en-US" sz="1300" dirty="0" smtClean="0"/>
              <a:t>With buckles of the purest gold;</a:t>
            </a:r>
          </a:p>
          <a:p>
            <a:pPr algn="l" rtl="0"/>
            <a:r>
              <a:rPr lang="en-US" sz="1300" dirty="0" smtClean="0"/>
              <a:t>A belt of straw and ivy buds,</a:t>
            </a:r>
          </a:p>
          <a:p>
            <a:pPr algn="l" rtl="0"/>
            <a:r>
              <a:rPr lang="en-US" sz="1300" dirty="0" smtClean="0"/>
              <a:t>With coral clasps and amber studs.</a:t>
            </a:r>
          </a:p>
          <a:p>
            <a:pPr algn="l" rtl="0"/>
            <a:r>
              <a:rPr lang="en-US" sz="1300" dirty="0" smtClean="0"/>
              <a:t>And if these pleasures may thee move,</a:t>
            </a:r>
          </a:p>
          <a:p>
            <a:pPr algn="l" rtl="0"/>
            <a:r>
              <a:rPr lang="en-US" sz="1300" dirty="0" smtClean="0"/>
              <a:t>Come live with me and be my love.	 20</a:t>
            </a:r>
          </a:p>
          <a:p>
            <a:pPr algn="l" rtl="0"/>
            <a:endParaRPr lang="ar-SA" sz="1300" dirty="0" smtClean="0"/>
          </a:p>
          <a:p>
            <a:pPr algn="l" rtl="0"/>
            <a:r>
              <a:rPr lang="en-US" sz="1300" dirty="0" smtClean="0"/>
              <a:t>The shepherds’ swains shall dance and sing</a:t>
            </a:r>
          </a:p>
          <a:p>
            <a:pPr algn="l" rtl="0"/>
            <a:r>
              <a:rPr lang="en-US" sz="1300" dirty="0" smtClean="0"/>
              <a:t>For thy delight each May morning.</a:t>
            </a:r>
          </a:p>
          <a:p>
            <a:pPr algn="l" rtl="0"/>
            <a:r>
              <a:rPr lang="en-US" sz="1300" dirty="0" smtClean="0"/>
              <a:t>If these delights thy mind may move,</a:t>
            </a:r>
          </a:p>
          <a:p>
            <a:pPr algn="l" rtl="0"/>
            <a:r>
              <a:rPr lang="en-US" sz="1300" dirty="0" smtClean="0"/>
              <a:t>Then live with me and be my love.</a:t>
            </a:r>
          </a:p>
        </p:txBody>
      </p:sp>
      <p:cxnSp>
        <p:nvCxnSpPr>
          <p:cNvPr id="15" name="Straight Connector 14"/>
          <p:cNvCxnSpPr/>
          <p:nvPr/>
        </p:nvCxnSpPr>
        <p:spPr>
          <a:xfrm rot="5400000">
            <a:off x="296653" y="4896036"/>
            <a:ext cx="6120679" cy="0"/>
          </a:xfrm>
          <a:prstGeom prst="line">
            <a:avLst/>
          </a:prstGeom>
          <a:ln w="63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2276872" y="467544"/>
            <a:ext cx="2232248" cy="646331"/>
          </a:xfrm>
          <a:prstGeom prst="rect">
            <a:avLst/>
          </a:prstGeom>
          <a:noFill/>
          <a:effectLst>
            <a:innerShdw blurRad="139700">
              <a:prstClr val="black">
                <a:alpha val="99000"/>
              </a:prstClr>
            </a:innerShdw>
          </a:effectLst>
        </p:spPr>
        <p:txBody>
          <a:bodyPr wrap="square" rtlCol="1">
            <a:spAutoFit/>
          </a:bodyPr>
          <a:lstStyle/>
          <a:p>
            <a:pPr algn="ctr">
              <a:buFont typeface="Arial" pitchFamily="34" charset="0"/>
              <a:buChar char="•"/>
            </a:pPr>
            <a:r>
              <a:rPr lang="ar-SA" dirty="0" smtClean="0">
                <a:solidFill>
                  <a:srgbClr val="0033CC"/>
                </a:solidFill>
                <a:cs typeface="AL-Hor" pitchFamily="2" charset="-78"/>
              </a:rPr>
              <a:t>يرجى الرجوع للقصائد في المحاضرة والاستماع لها ..  </a:t>
            </a:r>
            <a:r>
              <a:rPr lang="ar-SA" dirty="0" smtClean="0">
                <a:solidFill>
                  <a:srgbClr val="0033CC"/>
                </a:solidFill>
                <a:cs typeface="AL-Hor" pitchFamily="2" charset="-78"/>
                <a:sym typeface="Wingdings" pitchFamily="2" charset="2"/>
              </a:rPr>
              <a:t> </a:t>
            </a:r>
            <a:endParaRPr lang="ar-SA" dirty="0">
              <a:solidFill>
                <a:srgbClr val="0033CC"/>
              </a:solidFill>
              <a:cs typeface="AL-Hor" pitchFamily="2" charset="-78"/>
            </a:endParaRPr>
          </a:p>
        </p:txBody>
      </p:sp>
      <p:sp>
        <p:nvSpPr>
          <p:cNvPr id="8" name="Slide Number Placeholder 7"/>
          <p:cNvSpPr>
            <a:spLocks noGrp="1"/>
          </p:cNvSpPr>
          <p:nvPr>
            <p:ph type="sldNum" sz="quarter" idx="12"/>
          </p:nvPr>
        </p:nvSpPr>
        <p:spPr/>
        <p:txBody>
          <a:bodyPr/>
          <a:lstStyle/>
          <a:p>
            <a:fld id="{88BAE415-76A0-4309-A00B-503D7D7A0243}" type="slidenum">
              <a:rPr lang="ar-SA" smtClean="0"/>
              <a:pPr/>
              <a:t>3</a:t>
            </a:fld>
            <a:endParaRPr lang="ar-SA"/>
          </a:p>
        </p:txBody>
      </p:sp>
      <p:sp>
        <p:nvSpPr>
          <p:cNvPr id="9" name="TextBox 8"/>
          <p:cNvSpPr txBox="1"/>
          <p:nvPr/>
        </p:nvSpPr>
        <p:spPr>
          <a:xfrm>
            <a:off x="3501008" y="1691680"/>
            <a:ext cx="3284984" cy="6294031"/>
          </a:xfrm>
          <a:prstGeom prst="rect">
            <a:avLst/>
          </a:prstGeom>
          <a:noFill/>
          <a:ln>
            <a:noFill/>
          </a:ln>
        </p:spPr>
        <p:txBody>
          <a:bodyPr wrap="square" rtlCol="1">
            <a:spAutoFit/>
          </a:bodyPr>
          <a:lstStyle/>
          <a:p>
            <a:pPr algn="ctr" rtl="0"/>
            <a:r>
              <a:rPr lang="en-US" sz="1500" b="1" u="sng" dirty="0" smtClean="0">
                <a:solidFill>
                  <a:srgbClr val="990099"/>
                </a:solidFill>
              </a:rPr>
              <a:t>The Nymph’s Reply to the Shepherd</a:t>
            </a:r>
          </a:p>
          <a:p>
            <a:pPr algn="l" rtl="0"/>
            <a:endParaRPr lang="en-US" sz="1300" b="1" dirty="0" smtClean="0">
              <a:solidFill>
                <a:srgbClr val="990099"/>
              </a:solidFill>
            </a:endParaRPr>
          </a:p>
          <a:p>
            <a:pPr algn="l" rtl="0"/>
            <a:r>
              <a:rPr lang="en-US" sz="1300" dirty="0" smtClean="0"/>
              <a:t>If all the world and love were young,</a:t>
            </a:r>
          </a:p>
          <a:p>
            <a:pPr algn="l" rtl="0"/>
            <a:r>
              <a:rPr lang="en-US" sz="1300" dirty="0" smtClean="0"/>
              <a:t>And truth in every shepherd’s tongue,</a:t>
            </a:r>
          </a:p>
          <a:p>
            <a:pPr algn="l" rtl="0"/>
            <a:r>
              <a:rPr lang="en-US" sz="1300" dirty="0" smtClean="0"/>
              <a:t>These pretty pleasures might me move</a:t>
            </a:r>
          </a:p>
          <a:p>
            <a:pPr algn="l" rtl="0"/>
            <a:r>
              <a:rPr lang="en-US" sz="1300" dirty="0" smtClean="0"/>
              <a:t>To live with thee and be thy love.</a:t>
            </a:r>
          </a:p>
          <a:p>
            <a:pPr algn="l" rtl="0"/>
            <a:r>
              <a:rPr lang="en-US" sz="1300" dirty="0" smtClean="0"/>
              <a:t>Time drives the flocks from field to fold;      5</a:t>
            </a:r>
          </a:p>
          <a:p>
            <a:pPr algn="l" rtl="0"/>
            <a:endParaRPr lang="en-US" sz="1300" dirty="0" smtClean="0"/>
          </a:p>
          <a:p>
            <a:pPr algn="l" rtl="0"/>
            <a:r>
              <a:rPr lang="en-US" sz="1300" dirty="0" smtClean="0"/>
              <a:t>When rivers rage and rocks grow cold</a:t>
            </a:r>
          </a:p>
          <a:p>
            <a:pPr algn="l" rtl="0"/>
            <a:r>
              <a:rPr lang="en-US" sz="1300" dirty="0" smtClean="0"/>
              <a:t>And Philomel </a:t>
            </a:r>
            <a:r>
              <a:rPr lang="en-US" sz="1300" dirty="0" err="1" smtClean="0"/>
              <a:t>becometh</a:t>
            </a:r>
            <a:r>
              <a:rPr lang="en-US" sz="1300" dirty="0" smtClean="0"/>
              <a:t> dumb,</a:t>
            </a:r>
            <a:endParaRPr lang="ar-SA" sz="1300" dirty="0" smtClean="0"/>
          </a:p>
          <a:p>
            <a:pPr algn="l" rtl="0"/>
            <a:r>
              <a:rPr lang="en-US" sz="1300" dirty="0" smtClean="0"/>
              <a:t>The rest complains of cares to come.</a:t>
            </a:r>
          </a:p>
          <a:p>
            <a:pPr algn="l" rtl="0"/>
            <a:r>
              <a:rPr lang="en-US" sz="1300" dirty="0" smtClean="0"/>
              <a:t>The flowers do fade, and wanton fields</a:t>
            </a:r>
          </a:p>
          <a:p>
            <a:pPr algn="l" rtl="0"/>
            <a:r>
              <a:rPr lang="en-US" sz="1300" dirty="0" smtClean="0"/>
              <a:t>To wayward winter reckoning yields;             10</a:t>
            </a:r>
          </a:p>
          <a:p>
            <a:pPr algn="l" rtl="0"/>
            <a:endParaRPr lang="en-US" sz="1300" dirty="0" smtClean="0"/>
          </a:p>
          <a:p>
            <a:pPr algn="l" rtl="0"/>
            <a:r>
              <a:rPr lang="en-US" sz="1300" dirty="0" smtClean="0"/>
              <a:t>A honey tongue, a heart of gall</a:t>
            </a:r>
          </a:p>
          <a:p>
            <a:pPr algn="l" rtl="0"/>
            <a:r>
              <a:rPr lang="en-US" sz="1300" dirty="0" smtClean="0"/>
              <a:t>Is fancy’s spring but sorrow’s fall.</a:t>
            </a:r>
          </a:p>
          <a:p>
            <a:pPr algn="l" rtl="0"/>
            <a:r>
              <a:rPr lang="en-US" sz="1300" dirty="0" smtClean="0"/>
              <a:t>Thy gowns, thy shoes, thy beds of roses,</a:t>
            </a:r>
          </a:p>
          <a:p>
            <a:pPr algn="l" rtl="0"/>
            <a:r>
              <a:rPr lang="en-US" sz="1300" dirty="0" smtClean="0"/>
              <a:t>Thy cap, thy kirtle, and thy posies</a:t>
            </a:r>
          </a:p>
          <a:p>
            <a:pPr algn="l" rtl="0"/>
            <a:r>
              <a:rPr lang="en-US" sz="1300" dirty="0" smtClean="0"/>
              <a:t>Soon break, soon wither, soon forgotten,     15</a:t>
            </a:r>
          </a:p>
          <a:p>
            <a:pPr algn="l" rtl="0"/>
            <a:r>
              <a:rPr lang="en-US" sz="1300" dirty="0" smtClean="0"/>
              <a:t>      </a:t>
            </a:r>
          </a:p>
          <a:p>
            <a:pPr algn="l" rtl="0"/>
            <a:r>
              <a:rPr lang="en-US" sz="1300" dirty="0" smtClean="0"/>
              <a:t>In folly ripe, in reason rotten.</a:t>
            </a:r>
          </a:p>
          <a:p>
            <a:pPr algn="l" rtl="0"/>
            <a:r>
              <a:rPr lang="en-US" sz="1300" dirty="0" smtClean="0"/>
              <a:t>Thy belt of straw and ivy buds,</a:t>
            </a:r>
          </a:p>
          <a:p>
            <a:pPr algn="l" rtl="0"/>
            <a:r>
              <a:rPr lang="en-US" sz="1300" dirty="0" smtClean="0"/>
              <a:t>Thy coral clasps and amber studs,</a:t>
            </a:r>
          </a:p>
          <a:p>
            <a:pPr algn="l" rtl="0"/>
            <a:r>
              <a:rPr lang="en-US" sz="1300" dirty="0" smtClean="0"/>
              <a:t>All these in me no means can move</a:t>
            </a:r>
          </a:p>
          <a:p>
            <a:pPr algn="l" rtl="0"/>
            <a:r>
              <a:rPr lang="en-US" sz="1300" dirty="0" smtClean="0"/>
              <a:t>To come to thee and be thy love.                   20</a:t>
            </a:r>
          </a:p>
          <a:p>
            <a:pPr algn="l" rtl="0"/>
            <a:endParaRPr lang="en-US" sz="1300" dirty="0" smtClean="0"/>
          </a:p>
          <a:p>
            <a:pPr algn="l" rtl="0"/>
            <a:r>
              <a:rPr lang="en-US" sz="1300" dirty="0" smtClean="0"/>
              <a:t>But could youth last and love still breed,</a:t>
            </a:r>
          </a:p>
          <a:p>
            <a:pPr algn="l" rtl="0"/>
            <a:r>
              <a:rPr lang="en-US" sz="1300" dirty="0" smtClean="0"/>
              <a:t>Had joys no date, nor age no need,</a:t>
            </a:r>
          </a:p>
          <a:p>
            <a:pPr algn="l" rtl="0"/>
            <a:r>
              <a:rPr lang="en-US" sz="1300" dirty="0" smtClean="0"/>
              <a:t>Then these delights my mind might move</a:t>
            </a:r>
          </a:p>
          <a:p>
            <a:pPr algn="l" rtl="0"/>
            <a:r>
              <a:rPr lang="en-US" sz="1300" dirty="0" smtClean="0"/>
              <a:t>To live with thee and be thy love.</a:t>
            </a:r>
            <a:endParaRPr lang="ar-SA" sz="1300" dirty="0" smtClean="0"/>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checkerboard(across)">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xEl>
                                              <p:pRg st="0" end="0"/>
                                            </p:txEl>
                                          </p:spTgt>
                                        </p:tgtEl>
                                        <p:attrNameLst>
                                          <p:attrName>style.visibility</p:attrName>
                                        </p:attrNameLst>
                                      </p:cBhvr>
                                      <p:to>
                                        <p:strVal val="visible"/>
                                      </p:to>
                                    </p:set>
                                    <p:animEffect transition="in" filter="fade">
                                      <p:cBhvr>
                                        <p:cTn id="12" dur="2000"/>
                                        <p:tgtEl>
                                          <p:spTgt spid="12">
                                            <p:txEl>
                                              <p:pRg st="0" end="0"/>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2">
                                            <p:txEl>
                                              <p:pRg st="1" end="1"/>
                                            </p:txEl>
                                          </p:spTgt>
                                        </p:tgtEl>
                                        <p:attrNameLst>
                                          <p:attrName>style.visibility</p:attrName>
                                        </p:attrNameLst>
                                      </p:cBhvr>
                                      <p:to>
                                        <p:strVal val="visible"/>
                                      </p:to>
                                    </p:set>
                                    <p:animEffect transition="in" filter="fade">
                                      <p:cBhvr>
                                        <p:cTn id="15" dur="2000"/>
                                        <p:tgtEl>
                                          <p:spTgt spid="12">
                                            <p:txEl>
                                              <p:pRg st="1" end="1"/>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2">
                                            <p:txEl>
                                              <p:pRg st="2" end="2"/>
                                            </p:txEl>
                                          </p:spTgt>
                                        </p:tgtEl>
                                        <p:attrNameLst>
                                          <p:attrName>style.visibility</p:attrName>
                                        </p:attrNameLst>
                                      </p:cBhvr>
                                      <p:to>
                                        <p:strVal val="visible"/>
                                      </p:to>
                                    </p:set>
                                    <p:animEffect transition="in" filter="fade">
                                      <p:cBhvr>
                                        <p:cTn id="18" dur="2000"/>
                                        <p:tgtEl>
                                          <p:spTgt spid="12">
                                            <p:txEl>
                                              <p:pRg st="2" end="2"/>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2">
                                            <p:txEl>
                                              <p:pRg st="3" end="3"/>
                                            </p:txEl>
                                          </p:spTgt>
                                        </p:tgtEl>
                                        <p:attrNameLst>
                                          <p:attrName>style.visibility</p:attrName>
                                        </p:attrNameLst>
                                      </p:cBhvr>
                                      <p:to>
                                        <p:strVal val="visible"/>
                                      </p:to>
                                    </p:set>
                                    <p:animEffect transition="in" filter="fade">
                                      <p:cBhvr>
                                        <p:cTn id="21" dur="2000"/>
                                        <p:tgtEl>
                                          <p:spTgt spid="12">
                                            <p:txEl>
                                              <p:pRg st="3" end="3"/>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2">
                                            <p:txEl>
                                              <p:pRg st="4" end="4"/>
                                            </p:txEl>
                                          </p:spTgt>
                                        </p:tgtEl>
                                        <p:attrNameLst>
                                          <p:attrName>style.visibility</p:attrName>
                                        </p:attrNameLst>
                                      </p:cBhvr>
                                      <p:to>
                                        <p:strVal val="visible"/>
                                      </p:to>
                                    </p:set>
                                    <p:animEffect transition="in" filter="fade">
                                      <p:cBhvr>
                                        <p:cTn id="24" dur="2000"/>
                                        <p:tgtEl>
                                          <p:spTgt spid="12">
                                            <p:txEl>
                                              <p:pRg st="4" end="4"/>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2">
                                            <p:txEl>
                                              <p:pRg st="5" end="5"/>
                                            </p:txEl>
                                          </p:spTgt>
                                        </p:tgtEl>
                                        <p:attrNameLst>
                                          <p:attrName>style.visibility</p:attrName>
                                        </p:attrNameLst>
                                      </p:cBhvr>
                                      <p:to>
                                        <p:strVal val="visible"/>
                                      </p:to>
                                    </p:set>
                                    <p:animEffect transition="in" filter="fade">
                                      <p:cBhvr>
                                        <p:cTn id="27" dur="2000"/>
                                        <p:tgtEl>
                                          <p:spTgt spid="12">
                                            <p:txEl>
                                              <p:pRg st="5" end="5"/>
                                            </p:txEl>
                                          </p:spTgt>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2">
                                            <p:txEl>
                                              <p:pRg st="6" end="6"/>
                                            </p:txEl>
                                          </p:spTgt>
                                        </p:tgtEl>
                                        <p:attrNameLst>
                                          <p:attrName>style.visibility</p:attrName>
                                        </p:attrNameLst>
                                      </p:cBhvr>
                                      <p:to>
                                        <p:strVal val="visible"/>
                                      </p:to>
                                    </p:set>
                                    <p:animEffect transition="in" filter="fade">
                                      <p:cBhvr>
                                        <p:cTn id="30" dur="2000"/>
                                        <p:tgtEl>
                                          <p:spTgt spid="12">
                                            <p:txEl>
                                              <p:pRg st="6" end="6"/>
                                            </p:txEl>
                                          </p:spTgt>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2">
                                            <p:txEl>
                                              <p:pRg st="7" end="7"/>
                                            </p:txEl>
                                          </p:spTgt>
                                        </p:tgtEl>
                                        <p:attrNameLst>
                                          <p:attrName>style.visibility</p:attrName>
                                        </p:attrNameLst>
                                      </p:cBhvr>
                                      <p:to>
                                        <p:strVal val="visible"/>
                                      </p:to>
                                    </p:set>
                                    <p:animEffect transition="in" filter="fade">
                                      <p:cBhvr>
                                        <p:cTn id="33" dur="2000"/>
                                        <p:tgtEl>
                                          <p:spTgt spid="12">
                                            <p:txEl>
                                              <p:pRg st="7" end="7"/>
                                            </p:txEl>
                                          </p:spTgt>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2">
                                            <p:txEl>
                                              <p:pRg st="8" end="8"/>
                                            </p:txEl>
                                          </p:spTgt>
                                        </p:tgtEl>
                                        <p:attrNameLst>
                                          <p:attrName>style.visibility</p:attrName>
                                        </p:attrNameLst>
                                      </p:cBhvr>
                                      <p:to>
                                        <p:strVal val="visible"/>
                                      </p:to>
                                    </p:set>
                                    <p:animEffect transition="in" filter="fade">
                                      <p:cBhvr>
                                        <p:cTn id="36" dur="2000"/>
                                        <p:tgtEl>
                                          <p:spTgt spid="12">
                                            <p:txEl>
                                              <p:pRg st="8" end="8"/>
                                            </p:txEl>
                                          </p:spTgt>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12">
                                            <p:txEl>
                                              <p:pRg st="9" end="9"/>
                                            </p:txEl>
                                          </p:spTgt>
                                        </p:tgtEl>
                                        <p:attrNameLst>
                                          <p:attrName>style.visibility</p:attrName>
                                        </p:attrNameLst>
                                      </p:cBhvr>
                                      <p:to>
                                        <p:strVal val="visible"/>
                                      </p:to>
                                    </p:set>
                                    <p:animEffect transition="in" filter="fade">
                                      <p:cBhvr>
                                        <p:cTn id="39" dur="2000"/>
                                        <p:tgtEl>
                                          <p:spTgt spid="12">
                                            <p:txEl>
                                              <p:pRg st="9" end="9"/>
                                            </p:txEl>
                                          </p:spTgt>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2">
                                            <p:txEl>
                                              <p:pRg st="10" end="10"/>
                                            </p:txEl>
                                          </p:spTgt>
                                        </p:tgtEl>
                                        <p:attrNameLst>
                                          <p:attrName>style.visibility</p:attrName>
                                        </p:attrNameLst>
                                      </p:cBhvr>
                                      <p:to>
                                        <p:strVal val="visible"/>
                                      </p:to>
                                    </p:set>
                                    <p:animEffect transition="in" filter="fade">
                                      <p:cBhvr>
                                        <p:cTn id="42" dur="2000"/>
                                        <p:tgtEl>
                                          <p:spTgt spid="12">
                                            <p:txEl>
                                              <p:pRg st="10" end="10"/>
                                            </p:txEl>
                                          </p:spTgt>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12">
                                            <p:txEl>
                                              <p:pRg st="11" end="11"/>
                                            </p:txEl>
                                          </p:spTgt>
                                        </p:tgtEl>
                                        <p:attrNameLst>
                                          <p:attrName>style.visibility</p:attrName>
                                        </p:attrNameLst>
                                      </p:cBhvr>
                                      <p:to>
                                        <p:strVal val="visible"/>
                                      </p:to>
                                    </p:set>
                                    <p:animEffect transition="in" filter="fade">
                                      <p:cBhvr>
                                        <p:cTn id="45" dur="2000"/>
                                        <p:tgtEl>
                                          <p:spTgt spid="12">
                                            <p:txEl>
                                              <p:pRg st="11" end="11"/>
                                            </p:txEl>
                                          </p:spTgt>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12">
                                            <p:txEl>
                                              <p:pRg st="12" end="12"/>
                                            </p:txEl>
                                          </p:spTgt>
                                        </p:tgtEl>
                                        <p:attrNameLst>
                                          <p:attrName>style.visibility</p:attrName>
                                        </p:attrNameLst>
                                      </p:cBhvr>
                                      <p:to>
                                        <p:strVal val="visible"/>
                                      </p:to>
                                    </p:set>
                                    <p:animEffect transition="in" filter="fade">
                                      <p:cBhvr>
                                        <p:cTn id="48" dur="2000"/>
                                        <p:tgtEl>
                                          <p:spTgt spid="12">
                                            <p:txEl>
                                              <p:pRg st="12" end="12"/>
                                            </p:txEl>
                                          </p:spTgt>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12">
                                            <p:txEl>
                                              <p:pRg st="13" end="13"/>
                                            </p:txEl>
                                          </p:spTgt>
                                        </p:tgtEl>
                                        <p:attrNameLst>
                                          <p:attrName>style.visibility</p:attrName>
                                        </p:attrNameLst>
                                      </p:cBhvr>
                                      <p:to>
                                        <p:strVal val="visible"/>
                                      </p:to>
                                    </p:set>
                                    <p:animEffect transition="in" filter="fade">
                                      <p:cBhvr>
                                        <p:cTn id="51" dur="2000"/>
                                        <p:tgtEl>
                                          <p:spTgt spid="12">
                                            <p:txEl>
                                              <p:pRg st="13" end="13"/>
                                            </p:txEl>
                                          </p:spTgt>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12">
                                            <p:txEl>
                                              <p:pRg st="14" end="14"/>
                                            </p:txEl>
                                          </p:spTgt>
                                        </p:tgtEl>
                                        <p:attrNameLst>
                                          <p:attrName>style.visibility</p:attrName>
                                        </p:attrNameLst>
                                      </p:cBhvr>
                                      <p:to>
                                        <p:strVal val="visible"/>
                                      </p:to>
                                    </p:set>
                                    <p:animEffect transition="in" filter="fade">
                                      <p:cBhvr>
                                        <p:cTn id="54" dur="2000"/>
                                        <p:tgtEl>
                                          <p:spTgt spid="12">
                                            <p:txEl>
                                              <p:pRg st="14" end="14"/>
                                            </p:txEl>
                                          </p:spTgt>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12">
                                            <p:txEl>
                                              <p:pRg st="15" end="15"/>
                                            </p:txEl>
                                          </p:spTgt>
                                        </p:tgtEl>
                                        <p:attrNameLst>
                                          <p:attrName>style.visibility</p:attrName>
                                        </p:attrNameLst>
                                      </p:cBhvr>
                                      <p:to>
                                        <p:strVal val="visible"/>
                                      </p:to>
                                    </p:set>
                                    <p:animEffect transition="in" filter="fade">
                                      <p:cBhvr>
                                        <p:cTn id="57" dur="2000"/>
                                        <p:tgtEl>
                                          <p:spTgt spid="12">
                                            <p:txEl>
                                              <p:pRg st="15" end="15"/>
                                            </p:txEl>
                                          </p:spTgt>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12">
                                            <p:txEl>
                                              <p:pRg st="16" end="16"/>
                                            </p:txEl>
                                          </p:spTgt>
                                        </p:tgtEl>
                                        <p:attrNameLst>
                                          <p:attrName>style.visibility</p:attrName>
                                        </p:attrNameLst>
                                      </p:cBhvr>
                                      <p:to>
                                        <p:strVal val="visible"/>
                                      </p:to>
                                    </p:set>
                                    <p:animEffect transition="in" filter="fade">
                                      <p:cBhvr>
                                        <p:cTn id="60" dur="2000"/>
                                        <p:tgtEl>
                                          <p:spTgt spid="12">
                                            <p:txEl>
                                              <p:pRg st="16" end="16"/>
                                            </p:txEl>
                                          </p:spTgt>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12">
                                            <p:txEl>
                                              <p:pRg st="17" end="17"/>
                                            </p:txEl>
                                          </p:spTgt>
                                        </p:tgtEl>
                                        <p:attrNameLst>
                                          <p:attrName>style.visibility</p:attrName>
                                        </p:attrNameLst>
                                      </p:cBhvr>
                                      <p:to>
                                        <p:strVal val="visible"/>
                                      </p:to>
                                    </p:set>
                                    <p:animEffect transition="in" filter="fade">
                                      <p:cBhvr>
                                        <p:cTn id="63" dur="2000"/>
                                        <p:tgtEl>
                                          <p:spTgt spid="12">
                                            <p:txEl>
                                              <p:pRg st="17" end="17"/>
                                            </p:txEl>
                                          </p:spTgt>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12">
                                            <p:txEl>
                                              <p:pRg st="18" end="18"/>
                                            </p:txEl>
                                          </p:spTgt>
                                        </p:tgtEl>
                                        <p:attrNameLst>
                                          <p:attrName>style.visibility</p:attrName>
                                        </p:attrNameLst>
                                      </p:cBhvr>
                                      <p:to>
                                        <p:strVal val="visible"/>
                                      </p:to>
                                    </p:set>
                                    <p:animEffect transition="in" filter="fade">
                                      <p:cBhvr>
                                        <p:cTn id="66" dur="2000"/>
                                        <p:tgtEl>
                                          <p:spTgt spid="12">
                                            <p:txEl>
                                              <p:pRg st="18" end="18"/>
                                            </p:txEl>
                                          </p:spTgt>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12">
                                            <p:txEl>
                                              <p:pRg st="19" end="19"/>
                                            </p:txEl>
                                          </p:spTgt>
                                        </p:tgtEl>
                                        <p:attrNameLst>
                                          <p:attrName>style.visibility</p:attrName>
                                        </p:attrNameLst>
                                      </p:cBhvr>
                                      <p:to>
                                        <p:strVal val="visible"/>
                                      </p:to>
                                    </p:set>
                                    <p:animEffect transition="in" filter="fade">
                                      <p:cBhvr>
                                        <p:cTn id="69" dur="2000"/>
                                        <p:tgtEl>
                                          <p:spTgt spid="12">
                                            <p:txEl>
                                              <p:pRg st="19" end="19"/>
                                            </p:txEl>
                                          </p:spTgt>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12">
                                            <p:txEl>
                                              <p:pRg st="20" end="20"/>
                                            </p:txEl>
                                          </p:spTgt>
                                        </p:tgtEl>
                                        <p:attrNameLst>
                                          <p:attrName>style.visibility</p:attrName>
                                        </p:attrNameLst>
                                      </p:cBhvr>
                                      <p:to>
                                        <p:strVal val="visible"/>
                                      </p:to>
                                    </p:set>
                                    <p:animEffect transition="in" filter="fade">
                                      <p:cBhvr>
                                        <p:cTn id="72" dur="2000"/>
                                        <p:tgtEl>
                                          <p:spTgt spid="12">
                                            <p:txEl>
                                              <p:pRg st="20" end="20"/>
                                            </p:txEl>
                                          </p:spTgt>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12">
                                            <p:txEl>
                                              <p:pRg st="21" end="21"/>
                                            </p:txEl>
                                          </p:spTgt>
                                        </p:tgtEl>
                                        <p:attrNameLst>
                                          <p:attrName>style.visibility</p:attrName>
                                        </p:attrNameLst>
                                      </p:cBhvr>
                                      <p:to>
                                        <p:strVal val="visible"/>
                                      </p:to>
                                    </p:set>
                                    <p:animEffect transition="in" filter="fade">
                                      <p:cBhvr>
                                        <p:cTn id="75" dur="2000"/>
                                        <p:tgtEl>
                                          <p:spTgt spid="12">
                                            <p:txEl>
                                              <p:pRg st="21" end="21"/>
                                            </p:txEl>
                                          </p:spTgt>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12">
                                            <p:txEl>
                                              <p:pRg st="22" end="22"/>
                                            </p:txEl>
                                          </p:spTgt>
                                        </p:tgtEl>
                                        <p:attrNameLst>
                                          <p:attrName>style.visibility</p:attrName>
                                        </p:attrNameLst>
                                      </p:cBhvr>
                                      <p:to>
                                        <p:strVal val="visible"/>
                                      </p:to>
                                    </p:set>
                                    <p:animEffect transition="in" filter="fade">
                                      <p:cBhvr>
                                        <p:cTn id="78" dur="2000"/>
                                        <p:tgtEl>
                                          <p:spTgt spid="12">
                                            <p:txEl>
                                              <p:pRg st="22" end="22"/>
                                            </p:txEl>
                                          </p:spTgt>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12">
                                            <p:txEl>
                                              <p:pRg st="23" end="23"/>
                                            </p:txEl>
                                          </p:spTgt>
                                        </p:tgtEl>
                                        <p:attrNameLst>
                                          <p:attrName>style.visibility</p:attrName>
                                        </p:attrNameLst>
                                      </p:cBhvr>
                                      <p:to>
                                        <p:strVal val="visible"/>
                                      </p:to>
                                    </p:set>
                                    <p:animEffect transition="in" filter="fade">
                                      <p:cBhvr>
                                        <p:cTn id="81" dur="2000"/>
                                        <p:tgtEl>
                                          <p:spTgt spid="12">
                                            <p:txEl>
                                              <p:pRg st="23" end="23"/>
                                            </p:txEl>
                                          </p:spTgt>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12">
                                            <p:txEl>
                                              <p:pRg st="24" end="24"/>
                                            </p:txEl>
                                          </p:spTgt>
                                        </p:tgtEl>
                                        <p:attrNameLst>
                                          <p:attrName>style.visibility</p:attrName>
                                        </p:attrNameLst>
                                      </p:cBhvr>
                                      <p:to>
                                        <p:strVal val="visible"/>
                                      </p:to>
                                    </p:set>
                                    <p:animEffect transition="in" filter="fade">
                                      <p:cBhvr>
                                        <p:cTn id="84" dur="2000"/>
                                        <p:tgtEl>
                                          <p:spTgt spid="12">
                                            <p:txEl>
                                              <p:pRg st="24" end="24"/>
                                            </p:txEl>
                                          </p:spTgt>
                                        </p:tgtEl>
                                      </p:cBhvr>
                                    </p:animEffect>
                                  </p:childTnLst>
                                </p:cTn>
                              </p:par>
                              <p:par>
                                <p:cTn id="85" presetID="10" presetClass="entr" presetSubtype="0" fill="hold" grpId="0" nodeType="withEffect">
                                  <p:stCondLst>
                                    <p:cond delay="0"/>
                                  </p:stCondLst>
                                  <p:childTnLst>
                                    <p:set>
                                      <p:cBhvr>
                                        <p:cTn id="86" dur="1" fill="hold">
                                          <p:stCondLst>
                                            <p:cond delay="0"/>
                                          </p:stCondLst>
                                        </p:cTn>
                                        <p:tgtEl>
                                          <p:spTgt spid="12">
                                            <p:txEl>
                                              <p:pRg st="25" end="25"/>
                                            </p:txEl>
                                          </p:spTgt>
                                        </p:tgtEl>
                                        <p:attrNameLst>
                                          <p:attrName>style.visibility</p:attrName>
                                        </p:attrNameLst>
                                      </p:cBhvr>
                                      <p:to>
                                        <p:strVal val="visible"/>
                                      </p:to>
                                    </p:set>
                                    <p:animEffect transition="in" filter="fade">
                                      <p:cBhvr>
                                        <p:cTn id="87" dur="2000"/>
                                        <p:tgtEl>
                                          <p:spTgt spid="12">
                                            <p:txEl>
                                              <p:pRg st="25" end="25"/>
                                            </p:txEl>
                                          </p:spTgt>
                                        </p:tgtEl>
                                      </p:cBhvr>
                                    </p:animEffect>
                                  </p:childTnLst>
                                </p:cTn>
                              </p:par>
                              <p:par>
                                <p:cTn id="88" presetID="10" presetClass="entr" presetSubtype="0" fill="hold" grpId="0" nodeType="withEffect">
                                  <p:stCondLst>
                                    <p:cond delay="0"/>
                                  </p:stCondLst>
                                  <p:childTnLst>
                                    <p:set>
                                      <p:cBhvr>
                                        <p:cTn id="89" dur="1" fill="hold">
                                          <p:stCondLst>
                                            <p:cond delay="0"/>
                                          </p:stCondLst>
                                        </p:cTn>
                                        <p:tgtEl>
                                          <p:spTgt spid="12">
                                            <p:txEl>
                                              <p:pRg st="26" end="26"/>
                                            </p:txEl>
                                          </p:spTgt>
                                        </p:tgtEl>
                                        <p:attrNameLst>
                                          <p:attrName>style.visibility</p:attrName>
                                        </p:attrNameLst>
                                      </p:cBhvr>
                                      <p:to>
                                        <p:strVal val="visible"/>
                                      </p:to>
                                    </p:set>
                                    <p:animEffect transition="in" filter="fade">
                                      <p:cBhvr>
                                        <p:cTn id="90" dur="2000"/>
                                        <p:tgtEl>
                                          <p:spTgt spid="12">
                                            <p:txEl>
                                              <p:pRg st="26" end="26"/>
                                            </p:txEl>
                                          </p:spTgt>
                                        </p:tgtEl>
                                      </p:cBhvr>
                                    </p:animEffect>
                                  </p:childTnLst>
                                </p:cTn>
                              </p:par>
                              <p:par>
                                <p:cTn id="91" presetID="10" presetClass="entr" presetSubtype="0" fill="hold" grpId="0" nodeType="withEffect">
                                  <p:stCondLst>
                                    <p:cond delay="0"/>
                                  </p:stCondLst>
                                  <p:childTnLst>
                                    <p:set>
                                      <p:cBhvr>
                                        <p:cTn id="92" dur="1" fill="hold">
                                          <p:stCondLst>
                                            <p:cond delay="0"/>
                                          </p:stCondLst>
                                        </p:cTn>
                                        <p:tgtEl>
                                          <p:spTgt spid="12">
                                            <p:txEl>
                                              <p:pRg st="27" end="27"/>
                                            </p:txEl>
                                          </p:spTgt>
                                        </p:tgtEl>
                                        <p:attrNameLst>
                                          <p:attrName>style.visibility</p:attrName>
                                        </p:attrNameLst>
                                      </p:cBhvr>
                                      <p:to>
                                        <p:strVal val="visible"/>
                                      </p:to>
                                    </p:set>
                                    <p:animEffect transition="in" filter="fade">
                                      <p:cBhvr>
                                        <p:cTn id="93" dur="2000"/>
                                        <p:tgtEl>
                                          <p:spTgt spid="12">
                                            <p:txEl>
                                              <p:pRg st="27" end="27"/>
                                            </p:txEl>
                                          </p:spTgt>
                                        </p:tgtEl>
                                      </p:cBhvr>
                                    </p:animEffect>
                                  </p:childTnLst>
                                </p:cTn>
                              </p:par>
                              <p:par>
                                <p:cTn id="94" presetID="10" presetClass="entr" presetSubtype="0" fill="hold" grpId="0" nodeType="withEffect">
                                  <p:stCondLst>
                                    <p:cond delay="0"/>
                                  </p:stCondLst>
                                  <p:childTnLst>
                                    <p:set>
                                      <p:cBhvr>
                                        <p:cTn id="95" dur="1" fill="hold">
                                          <p:stCondLst>
                                            <p:cond delay="0"/>
                                          </p:stCondLst>
                                        </p:cTn>
                                        <p:tgtEl>
                                          <p:spTgt spid="12">
                                            <p:txEl>
                                              <p:pRg st="28" end="28"/>
                                            </p:txEl>
                                          </p:spTgt>
                                        </p:tgtEl>
                                        <p:attrNameLst>
                                          <p:attrName>style.visibility</p:attrName>
                                        </p:attrNameLst>
                                      </p:cBhvr>
                                      <p:to>
                                        <p:strVal val="visible"/>
                                      </p:to>
                                    </p:set>
                                    <p:animEffect transition="in" filter="fade">
                                      <p:cBhvr>
                                        <p:cTn id="96" dur="2000"/>
                                        <p:tgtEl>
                                          <p:spTgt spid="12">
                                            <p:txEl>
                                              <p:pRg st="28" end="28"/>
                                            </p:txEl>
                                          </p:spTgt>
                                        </p:tgtEl>
                                      </p:cBhvr>
                                    </p:animEffect>
                                  </p:childTnLst>
                                </p:cTn>
                              </p:par>
                              <p:par>
                                <p:cTn id="97" presetID="10" presetClass="entr" presetSubtype="0" fill="hold" grpId="0" nodeType="withEffect">
                                  <p:stCondLst>
                                    <p:cond delay="0"/>
                                  </p:stCondLst>
                                  <p:childTnLst>
                                    <p:set>
                                      <p:cBhvr>
                                        <p:cTn id="98" dur="1" fill="hold">
                                          <p:stCondLst>
                                            <p:cond delay="0"/>
                                          </p:stCondLst>
                                        </p:cTn>
                                        <p:tgtEl>
                                          <p:spTgt spid="12">
                                            <p:txEl>
                                              <p:pRg st="29" end="29"/>
                                            </p:txEl>
                                          </p:spTgt>
                                        </p:tgtEl>
                                        <p:attrNameLst>
                                          <p:attrName>style.visibility</p:attrName>
                                        </p:attrNameLst>
                                      </p:cBhvr>
                                      <p:to>
                                        <p:strVal val="visible"/>
                                      </p:to>
                                    </p:set>
                                    <p:animEffect transition="in" filter="fade">
                                      <p:cBhvr>
                                        <p:cTn id="99" dur="2000"/>
                                        <p:tgtEl>
                                          <p:spTgt spid="12">
                                            <p:txEl>
                                              <p:pRg st="29" end="29"/>
                                            </p:txEl>
                                          </p:spTgt>
                                        </p:tgtEl>
                                      </p:cBhvr>
                                    </p:animEffect>
                                  </p:childTnLst>
                                </p:cTn>
                              </p:par>
                            </p:childTnLst>
                          </p:cTn>
                        </p:par>
                      </p:childTnLst>
                    </p:cTn>
                  </p:par>
                  <p:par>
                    <p:cTn id="100" fill="hold">
                      <p:stCondLst>
                        <p:cond delay="indefinite"/>
                      </p:stCondLst>
                      <p:childTnLst>
                        <p:par>
                          <p:cTn id="101" fill="hold">
                            <p:stCondLst>
                              <p:cond delay="0"/>
                            </p:stCondLst>
                            <p:childTnLst>
                              <p:par>
                                <p:cTn id="102" presetID="10" presetClass="entr" presetSubtype="0" fill="hold" nodeType="clickEffect">
                                  <p:stCondLst>
                                    <p:cond delay="0"/>
                                  </p:stCondLst>
                                  <p:childTnLst>
                                    <p:set>
                                      <p:cBhvr>
                                        <p:cTn id="103" dur="1" fill="hold">
                                          <p:stCondLst>
                                            <p:cond delay="0"/>
                                          </p:stCondLst>
                                        </p:cTn>
                                        <p:tgtEl>
                                          <p:spTgt spid="15"/>
                                        </p:tgtEl>
                                        <p:attrNameLst>
                                          <p:attrName>style.visibility</p:attrName>
                                        </p:attrNameLst>
                                      </p:cBhvr>
                                      <p:to>
                                        <p:strVal val="visible"/>
                                      </p:to>
                                    </p:set>
                                    <p:animEffect transition="in" filter="fade">
                                      <p:cBhvr>
                                        <p:cTn id="104" dur="2000"/>
                                        <p:tgtEl>
                                          <p:spTgt spid="15"/>
                                        </p:tgtEl>
                                      </p:cBhvr>
                                    </p:animEffect>
                                  </p:childTnLst>
                                </p:cTn>
                              </p:par>
                            </p:childTnLst>
                          </p:cTn>
                        </p:par>
                      </p:childTnLst>
                    </p:cTn>
                  </p:par>
                  <p:par>
                    <p:cTn id="105" fill="hold">
                      <p:stCondLst>
                        <p:cond delay="indefinite"/>
                      </p:stCondLst>
                      <p:childTnLst>
                        <p:par>
                          <p:cTn id="106" fill="hold">
                            <p:stCondLst>
                              <p:cond delay="0"/>
                            </p:stCondLst>
                            <p:childTnLst>
                              <p:par>
                                <p:cTn id="107" presetID="10" presetClass="entr" presetSubtype="0" fill="hold" grpId="0" nodeType="clickEffect">
                                  <p:stCondLst>
                                    <p:cond delay="0"/>
                                  </p:stCondLst>
                                  <p:childTnLst>
                                    <p:set>
                                      <p:cBhvr>
                                        <p:cTn id="108" dur="1" fill="hold">
                                          <p:stCondLst>
                                            <p:cond delay="0"/>
                                          </p:stCondLst>
                                        </p:cTn>
                                        <p:tgtEl>
                                          <p:spTgt spid="9">
                                            <p:txEl>
                                              <p:pRg st="0" end="0"/>
                                            </p:txEl>
                                          </p:spTgt>
                                        </p:tgtEl>
                                        <p:attrNameLst>
                                          <p:attrName>style.visibility</p:attrName>
                                        </p:attrNameLst>
                                      </p:cBhvr>
                                      <p:to>
                                        <p:strVal val="visible"/>
                                      </p:to>
                                    </p:set>
                                    <p:animEffect transition="in" filter="fade">
                                      <p:cBhvr>
                                        <p:cTn id="109" dur="2000"/>
                                        <p:tgtEl>
                                          <p:spTgt spid="9">
                                            <p:txEl>
                                              <p:pRg st="0" end="0"/>
                                            </p:txEl>
                                          </p:spTgt>
                                        </p:tgtEl>
                                      </p:cBhvr>
                                    </p:animEffect>
                                  </p:childTnLst>
                                </p:cTn>
                              </p:par>
                              <p:par>
                                <p:cTn id="110" presetID="10" presetClass="entr" presetSubtype="0" fill="hold" grpId="0" nodeType="withEffect">
                                  <p:stCondLst>
                                    <p:cond delay="0"/>
                                  </p:stCondLst>
                                  <p:childTnLst>
                                    <p:set>
                                      <p:cBhvr>
                                        <p:cTn id="111" dur="1" fill="hold">
                                          <p:stCondLst>
                                            <p:cond delay="0"/>
                                          </p:stCondLst>
                                        </p:cTn>
                                        <p:tgtEl>
                                          <p:spTgt spid="9">
                                            <p:txEl>
                                              <p:pRg st="2" end="2"/>
                                            </p:txEl>
                                          </p:spTgt>
                                        </p:tgtEl>
                                        <p:attrNameLst>
                                          <p:attrName>style.visibility</p:attrName>
                                        </p:attrNameLst>
                                      </p:cBhvr>
                                      <p:to>
                                        <p:strVal val="visible"/>
                                      </p:to>
                                    </p:set>
                                    <p:animEffect transition="in" filter="fade">
                                      <p:cBhvr>
                                        <p:cTn id="112" dur="2000"/>
                                        <p:tgtEl>
                                          <p:spTgt spid="9">
                                            <p:txEl>
                                              <p:pRg st="2" end="2"/>
                                            </p:txEl>
                                          </p:spTgt>
                                        </p:tgtEl>
                                      </p:cBhvr>
                                    </p:animEffect>
                                  </p:childTnLst>
                                </p:cTn>
                              </p:par>
                              <p:par>
                                <p:cTn id="113" presetID="10" presetClass="entr" presetSubtype="0" fill="hold" grpId="0" nodeType="withEffect">
                                  <p:stCondLst>
                                    <p:cond delay="0"/>
                                  </p:stCondLst>
                                  <p:childTnLst>
                                    <p:set>
                                      <p:cBhvr>
                                        <p:cTn id="114" dur="1" fill="hold">
                                          <p:stCondLst>
                                            <p:cond delay="0"/>
                                          </p:stCondLst>
                                        </p:cTn>
                                        <p:tgtEl>
                                          <p:spTgt spid="9">
                                            <p:txEl>
                                              <p:pRg st="3" end="3"/>
                                            </p:txEl>
                                          </p:spTgt>
                                        </p:tgtEl>
                                        <p:attrNameLst>
                                          <p:attrName>style.visibility</p:attrName>
                                        </p:attrNameLst>
                                      </p:cBhvr>
                                      <p:to>
                                        <p:strVal val="visible"/>
                                      </p:to>
                                    </p:set>
                                    <p:animEffect transition="in" filter="fade">
                                      <p:cBhvr>
                                        <p:cTn id="115" dur="2000"/>
                                        <p:tgtEl>
                                          <p:spTgt spid="9">
                                            <p:txEl>
                                              <p:pRg st="3" end="3"/>
                                            </p:txEl>
                                          </p:spTgt>
                                        </p:tgtEl>
                                      </p:cBhvr>
                                    </p:animEffect>
                                  </p:childTnLst>
                                </p:cTn>
                              </p:par>
                              <p:par>
                                <p:cTn id="116" presetID="10" presetClass="entr" presetSubtype="0" fill="hold" grpId="0" nodeType="withEffect">
                                  <p:stCondLst>
                                    <p:cond delay="0"/>
                                  </p:stCondLst>
                                  <p:childTnLst>
                                    <p:set>
                                      <p:cBhvr>
                                        <p:cTn id="117" dur="1" fill="hold">
                                          <p:stCondLst>
                                            <p:cond delay="0"/>
                                          </p:stCondLst>
                                        </p:cTn>
                                        <p:tgtEl>
                                          <p:spTgt spid="9">
                                            <p:txEl>
                                              <p:pRg st="4" end="4"/>
                                            </p:txEl>
                                          </p:spTgt>
                                        </p:tgtEl>
                                        <p:attrNameLst>
                                          <p:attrName>style.visibility</p:attrName>
                                        </p:attrNameLst>
                                      </p:cBhvr>
                                      <p:to>
                                        <p:strVal val="visible"/>
                                      </p:to>
                                    </p:set>
                                    <p:animEffect transition="in" filter="fade">
                                      <p:cBhvr>
                                        <p:cTn id="118" dur="2000"/>
                                        <p:tgtEl>
                                          <p:spTgt spid="9">
                                            <p:txEl>
                                              <p:pRg st="4" end="4"/>
                                            </p:txEl>
                                          </p:spTgt>
                                        </p:tgtEl>
                                      </p:cBhvr>
                                    </p:animEffect>
                                  </p:childTnLst>
                                </p:cTn>
                              </p:par>
                              <p:par>
                                <p:cTn id="119" presetID="10" presetClass="entr" presetSubtype="0" fill="hold" grpId="0" nodeType="withEffect">
                                  <p:stCondLst>
                                    <p:cond delay="0"/>
                                  </p:stCondLst>
                                  <p:childTnLst>
                                    <p:set>
                                      <p:cBhvr>
                                        <p:cTn id="120" dur="1" fill="hold">
                                          <p:stCondLst>
                                            <p:cond delay="0"/>
                                          </p:stCondLst>
                                        </p:cTn>
                                        <p:tgtEl>
                                          <p:spTgt spid="9">
                                            <p:txEl>
                                              <p:pRg st="5" end="5"/>
                                            </p:txEl>
                                          </p:spTgt>
                                        </p:tgtEl>
                                        <p:attrNameLst>
                                          <p:attrName>style.visibility</p:attrName>
                                        </p:attrNameLst>
                                      </p:cBhvr>
                                      <p:to>
                                        <p:strVal val="visible"/>
                                      </p:to>
                                    </p:set>
                                    <p:animEffect transition="in" filter="fade">
                                      <p:cBhvr>
                                        <p:cTn id="121" dur="2000"/>
                                        <p:tgtEl>
                                          <p:spTgt spid="9">
                                            <p:txEl>
                                              <p:pRg st="5" end="5"/>
                                            </p:txEl>
                                          </p:spTgt>
                                        </p:tgtEl>
                                      </p:cBhvr>
                                    </p:animEffect>
                                  </p:childTnLst>
                                </p:cTn>
                              </p:par>
                              <p:par>
                                <p:cTn id="122" presetID="10" presetClass="entr" presetSubtype="0" fill="hold" grpId="0" nodeType="withEffect">
                                  <p:stCondLst>
                                    <p:cond delay="0"/>
                                  </p:stCondLst>
                                  <p:childTnLst>
                                    <p:set>
                                      <p:cBhvr>
                                        <p:cTn id="123" dur="1" fill="hold">
                                          <p:stCondLst>
                                            <p:cond delay="0"/>
                                          </p:stCondLst>
                                        </p:cTn>
                                        <p:tgtEl>
                                          <p:spTgt spid="9">
                                            <p:txEl>
                                              <p:pRg st="6" end="6"/>
                                            </p:txEl>
                                          </p:spTgt>
                                        </p:tgtEl>
                                        <p:attrNameLst>
                                          <p:attrName>style.visibility</p:attrName>
                                        </p:attrNameLst>
                                      </p:cBhvr>
                                      <p:to>
                                        <p:strVal val="visible"/>
                                      </p:to>
                                    </p:set>
                                    <p:animEffect transition="in" filter="fade">
                                      <p:cBhvr>
                                        <p:cTn id="124" dur="2000"/>
                                        <p:tgtEl>
                                          <p:spTgt spid="9">
                                            <p:txEl>
                                              <p:pRg st="6" end="6"/>
                                            </p:txEl>
                                          </p:spTgt>
                                        </p:tgtEl>
                                      </p:cBhvr>
                                    </p:animEffect>
                                  </p:childTnLst>
                                </p:cTn>
                              </p:par>
                              <p:par>
                                <p:cTn id="125" presetID="10" presetClass="entr" presetSubtype="0" fill="hold" grpId="0" nodeType="withEffect">
                                  <p:stCondLst>
                                    <p:cond delay="0"/>
                                  </p:stCondLst>
                                  <p:childTnLst>
                                    <p:set>
                                      <p:cBhvr>
                                        <p:cTn id="126" dur="1" fill="hold">
                                          <p:stCondLst>
                                            <p:cond delay="0"/>
                                          </p:stCondLst>
                                        </p:cTn>
                                        <p:tgtEl>
                                          <p:spTgt spid="9">
                                            <p:txEl>
                                              <p:pRg st="8" end="8"/>
                                            </p:txEl>
                                          </p:spTgt>
                                        </p:tgtEl>
                                        <p:attrNameLst>
                                          <p:attrName>style.visibility</p:attrName>
                                        </p:attrNameLst>
                                      </p:cBhvr>
                                      <p:to>
                                        <p:strVal val="visible"/>
                                      </p:to>
                                    </p:set>
                                    <p:animEffect transition="in" filter="fade">
                                      <p:cBhvr>
                                        <p:cTn id="127" dur="2000"/>
                                        <p:tgtEl>
                                          <p:spTgt spid="9">
                                            <p:txEl>
                                              <p:pRg st="8" end="8"/>
                                            </p:txEl>
                                          </p:spTgt>
                                        </p:tgtEl>
                                      </p:cBhvr>
                                    </p:animEffect>
                                  </p:childTnLst>
                                </p:cTn>
                              </p:par>
                              <p:par>
                                <p:cTn id="128" presetID="10" presetClass="entr" presetSubtype="0" fill="hold" grpId="0" nodeType="withEffect">
                                  <p:stCondLst>
                                    <p:cond delay="0"/>
                                  </p:stCondLst>
                                  <p:childTnLst>
                                    <p:set>
                                      <p:cBhvr>
                                        <p:cTn id="129" dur="1" fill="hold">
                                          <p:stCondLst>
                                            <p:cond delay="0"/>
                                          </p:stCondLst>
                                        </p:cTn>
                                        <p:tgtEl>
                                          <p:spTgt spid="9">
                                            <p:txEl>
                                              <p:pRg st="9" end="9"/>
                                            </p:txEl>
                                          </p:spTgt>
                                        </p:tgtEl>
                                        <p:attrNameLst>
                                          <p:attrName>style.visibility</p:attrName>
                                        </p:attrNameLst>
                                      </p:cBhvr>
                                      <p:to>
                                        <p:strVal val="visible"/>
                                      </p:to>
                                    </p:set>
                                    <p:animEffect transition="in" filter="fade">
                                      <p:cBhvr>
                                        <p:cTn id="130" dur="2000"/>
                                        <p:tgtEl>
                                          <p:spTgt spid="9">
                                            <p:txEl>
                                              <p:pRg st="9" end="9"/>
                                            </p:txEl>
                                          </p:spTgt>
                                        </p:tgtEl>
                                      </p:cBhvr>
                                    </p:animEffect>
                                  </p:childTnLst>
                                </p:cTn>
                              </p:par>
                              <p:par>
                                <p:cTn id="131" presetID="10" presetClass="entr" presetSubtype="0" fill="hold" grpId="0" nodeType="withEffect">
                                  <p:stCondLst>
                                    <p:cond delay="0"/>
                                  </p:stCondLst>
                                  <p:childTnLst>
                                    <p:set>
                                      <p:cBhvr>
                                        <p:cTn id="132" dur="1" fill="hold">
                                          <p:stCondLst>
                                            <p:cond delay="0"/>
                                          </p:stCondLst>
                                        </p:cTn>
                                        <p:tgtEl>
                                          <p:spTgt spid="9">
                                            <p:txEl>
                                              <p:pRg st="10" end="10"/>
                                            </p:txEl>
                                          </p:spTgt>
                                        </p:tgtEl>
                                        <p:attrNameLst>
                                          <p:attrName>style.visibility</p:attrName>
                                        </p:attrNameLst>
                                      </p:cBhvr>
                                      <p:to>
                                        <p:strVal val="visible"/>
                                      </p:to>
                                    </p:set>
                                    <p:animEffect transition="in" filter="fade">
                                      <p:cBhvr>
                                        <p:cTn id="133" dur="2000"/>
                                        <p:tgtEl>
                                          <p:spTgt spid="9">
                                            <p:txEl>
                                              <p:pRg st="10" end="10"/>
                                            </p:txEl>
                                          </p:spTgt>
                                        </p:tgtEl>
                                      </p:cBhvr>
                                    </p:animEffect>
                                  </p:childTnLst>
                                </p:cTn>
                              </p:par>
                              <p:par>
                                <p:cTn id="134" presetID="10" presetClass="entr" presetSubtype="0" fill="hold" grpId="0" nodeType="withEffect">
                                  <p:stCondLst>
                                    <p:cond delay="0"/>
                                  </p:stCondLst>
                                  <p:childTnLst>
                                    <p:set>
                                      <p:cBhvr>
                                        <p:cTn id="135" dur="1" fill="hold">
                                          <p:stCondLst>
                                            <p:cond delay="0"/>
                                          </p:stCondLst>
                                        </p:cTn>
                                        <p:tgtEl>
                                          <p:spTgt spid="9">
                                            <p:txEl>
                                              <p:pRg st="11" end="11"/>
                                            </p:txEl>
                                          </p:spTgt>
                                        </p:tgtEl>
                                        <p:attrNameLst>
                                          <p:attrName>style.visibility</p:attrName>
                                        </p:attrNameLst>
                                      </p:cBhvr>
                                      <p:to>
                                        <p:strVal val="visible"/>
                                      </p:to>
                                    </p:set>
                                    <p:animEffect transition="in" filter="fade">
                                      <p:cBhvr>
                                        <p:cTn id="136" dur="2000"/>
                                        <p:tgtEl>
                                          <p:spTgt spid="9">
                                            <p:txEl>
                                              <p:pRg st="11" end="11"/>
                                            </p:txEl>
                                          </p:spTgt>
                                        </p:tgtEl>
                                      </p:cBhvr>
                                    </p:animEffect>
                                  </p:childTnLst>
                                </p:cTn>
                              </p:par>
                              <p:par>
                                <p:cTn id="137" presetID="10" presetClass="entr" presetSubtype="0" fill="hold" grpId="0" nodeType="withEffect">
                                  <p:stCondLst>
                                    <p:cond delay="0"/>
                                  </p:stCondLst>
                                  <p:childTnLst>
                                    <p:set>
                                      <p:cBhvr>
                                        <p:cTn id="138" dur="1" fill="hold">
                                          <p:stCondLst>
                                            <p:cond delay="0"/>
                                          </p:stCondLst>
                                        </p:cTn>
                                        <p:tgtEl>
                                          <p:spTgt spid="9">
                                            <p:txEl>
                                              <p:pRg st="12" end="12"/>
                                            </p:txEl>
                                          </p:spTgt>
                                        </p:tgtEl>
                                        <p:attrNameLst>
                                          <p:attrName>style.visibility</p:attrName>
                                        </p:attrNameLst>
                                      </p:cBhvr>
                                      <p:to>
                                        <p:strVal val="visible"/>
                                      </p:to>
                                    </p:set>
                                    <p:animEffect transition="in" filter="fade">
                                      <p:cBhvr>
                                        <p:cTn id="139" dur="2000"/>
                                        <p:tgtEl>
                                          <p:spTgt spid="9">
                                            <p:txEl>
                                              <p:pRg st="12" end="12"/>
                                            </p:txEl>
                                          </p:spTgt>
                                        </p:tgtEl>
                                      </p:cBhvr>
                                    </p:animEffect>
                                  </p:childTnLst>
                                </p:cTn>
                              </p:par>
                              <p:par>
                                <p:cTn id="140" presetID="10" presetClass="entr" presetSubtype="0" fill="hold" grpId="0" nodeType="withEffect">
                                  <p:stCondLst>
                                    <p:cond delay="0"/>
                                  </p:stCondLst>
                                  <p:childTnLst>
                                    <p:set>
                                      <p:cBhvr>
                                        <p:cTn id="141" dur="1" fill="hold">
                                          <p:stCondLst>
                                            <p:cond delay="0"/>
                                          </p:stCondLst>
                                        </p:cTn>
                                        <p:tgtEl>
                                          <p:spTgt spid="9">
                                            <p:txEl>
                                              <p:pRg st="14" end="14"/>
                                            </p:txEl>
                                          </p:spTgt>
                                        </p:tgtEl>
                                        <p:attrNameLst>
                                          <p:attrName>style.visibility</p:attrName>
                                        </p:attrNameLst>
                                      </p:cBhvr>
                                      <p:to>
                                        <p:strVal val="visible"/>
                                      </p:to>
                                    </p:set>
                                    <p:animEffect transition="in" filter="fade">
                                      <p:cBhvr>
                                        <p:cTn id="142" dur="2000"/>
                                        <p:tgtEl>
                                          <p:spTgt spid="9">
                                            <p:txEl>
                                              <p:pRg st="14" end="14"/>
                                            </p:txEl>
                                          </p:spTgt>
                                        </p:tgtEl>
                                      </p:cBhvr>
                                    </p:animEffect>
                                  </p:childTnLst>
                                </p:cTn>
                              </p:par>
                              <p:par>
                                <p:cTn id="143" presetID="10" presetClass="entr" presetSubtype="0" fill="hold" grpId="0" nodeType="withEffect">
                                  <p:stCondLst>
                                    <p:cond delay="0"/>
                                  </p:stCondLst>
                                  <p:childTnLst>
                                    <p:set>
                                      <p:cBhvr>
                                        <p:cTn id="144" dur="1" fill="hold">
                                          <p:stCondLst>
                                            <p:cond delay="0"/>
                                          </p:stCondLst>
                                        </p:cTn>
                                        <p:tgtEl>
                                          <p:spTgt spid="9">
                                            <p:txEl>
                                              <p:pRg st="15" end="15"/>
                                            </p:txEl>
                                          </p:spTgt>
                                        </p:tgtEl>
                                        <p:attrNameLst>
                                          <p:attrName>style.visibility</p:attrName>
                                        </p:attrNameLst>
                                      </p:cBhvr>
                                      <p:to>
                                        <p:strVal val="visible"/>
                                      </p:to>
                                    </p:set>
                                    <p:animEffect transition="in" filter="fade">
                                      <p:cBhvr>
                                        <p:cTn id="145" dur="2000"/>
                                        <p:tgtEl>
                                          <p:spTgt spid="9">
                                            <p:txEl>
                                              <p:pRg st="15" end="15"/>
                                            </p:txEl>
                                          </p:spTgt>
                                        </p:tgtEl>
                                      </p:cBhvr>
                                    </p:animEffect>
                                  </p:childTnLst>
                                </p:cTn>
                              </p:par>
                              <p:par>
                                <p:cTn id="146" presetID="10" presetClass="entr" presetSubtype="0" fill="hold" grpId="0" nodeType="withEffect">
                                  <p:stCondLst>
                                    <p:cond delay="0"/>
                                  </p:stCondLst>
                                  <p:childTnLst>
                                    <p:set>
                                      <p:cBhvr>
                                        <p:cTn id="147" dur="1" fill="hold">
                                          <p:stCondLst>
                                            <p:cond delay="0"/>
                                          </p:stCondLst>
                                        </p:cTn>
                                        <p:tgtEl>
                                          <p:spTgt spid="9">
                                            <p:txEl>
                                              <p:pRg st="16" end="16"/>
                                            </p:txEl>
                                          </p:spTgt>
                                        </p:tgtEl>
                                        <p:attrNameLst>
                                          <p:attrName>style.visibility</p:attrName>
                                        </p:attrNameLst>
                                      </p:cBhvr>
                                      <p:to>
                                        <p:strVal val="visible"/>
                                      </p:to>
                                    </p:set>
                                    <p:animEffect transition="in" filter="fade">
                                      <p:cBhvr>
                                        <p:cTn id="148" dur="2000"/>
                                        <p:tgtEl>
                                          <p:spTgt spid="9">
                                            <p:txEl>
                                              <p:pRg st="16" end="16"/>
                                            </p:txEl>
                                          </p:spTgt>
                                        </p:tgtEl>
                                      </p:cBhvr>
                                    </p:animEffect>
                                  </p:childTnLst>
                                </p:cTn>
                              </p:par>
                              <p:par>
                                <p:cTn id="149" presetID="10" presetClass="entr" presetSubtype="0" fill="hold" grpId="0" nodeType="withEffect">
                                  <p:stCondLst>
                                    <p:cond delay="0"/>
                                  </p:stCondLst>
                                  <p:childTnLst>
                                    <p:set>
                                      <p:cBhvr>
                                        <p:cTn id="150" dur="1" fill="hold">
                                          <p:stCondLst>
                                            <p:cond delay="0"/>
                                          </p:stCondLst>
                                        </p:cTn>
                                        <p:tgtEl>
                                          <p:spTgt spid="9">
                                            <p:txEl>
                                              <p:pRg st="17" end="17"/>
                                            </p:txEl>
                                          </p:spTgt>
                                        </p:tgtEl>
                                        <p:attrNameLst>
                                          <p:attrName>style.visibility</p:attrName>
                                        </p:attrNameLst>
                                      </p:cBhvr>
                                      <p:to>
                                        <p:strVal val="visible"/>
                                      </p:to>
                                    </p:set>
                                    <p:animEffect transition="in" filter="fade">
                                      <p:cBhvr>
                                        <p:cTn id="151" dur="2000"/>
                                        <p:tgtEl>
                                          <p:spTgt spid="9">
                                            <p:txEl>
                                              <p:pRg st="17" end="17"/>
                                            </p:txEl>
                                          </p:spTgt>
                                        </p:tgtEl>
                                      </p:cBhvr>
                                    </p:animEffect>
                                  </p:childTnLst>
                                </p:cTn>
                              </p:par>
                              <p:par>
                                <p:cTn id="152" presetID="10" presetClass="entr" presetSubtype="0" fill="hold" grpId="0" nodeType="withEffect">
                                  <p:stCondLst>
                                    <p:cond delay="0"/>
                                  </p:stCondLst>
                                  <p:childTnLst>
                                    <p:set>
                                      <p:cBhvr>
                                        <p:cTn id="153" dur="1" fill="hold">
                                          <p:stCondLst>
                                            <p:cond delay="0"/>
                                          </p:stCondLst>
                                        </p:cTn>
                                        <p:tgtEl>
                                          <p:spTgt spid="9">
                                            <p:txEl>
                                              <p:pRg st="18" end="18"/>
                                            </p:txEl>
                                          </p:spTgt>
                                        </p:tgtEl>
                                        <p:attrNameLst>
                                          <p:attrName>style.visibility</p:attrName>
                                        </p:attrNameLst>
                                      </p:cBhvr>
                                      <p:to>
                                        <p:strVal val="visible"/>
                                      </p:to>
                                    </p:set>
                                    <p:animEffect transition="in" filter="fade">
                                      <p:cBhvr>
                                        <p:cTn id="154" dur="2000"/>
                                        <p:tgtEl>
                                          <p:spTgt spid="9">
                                            <p:txEl>
                                              <p:pRg st="18" end="18"/>
                                            </p:txEl>
                                          </p:spTgt>
                                        </p:tgtEl>
                                      </p:cBhvr>
                                    </p:animEffect>
                                  </p:childTnLst>
                                </p:cTn>
                              </p:par>
                              <p:par>
                                <p:cTn id="155" presetID="10" presetClass="entr" presetSubtype="0" fill="hold" grpId="0" nodeType="withEffect">
                                  <p:stCondLst>
                                    <p:cond delay="0"/>
                                  </p:stCondLst>
                                  <p:childTnLst>
                                    <p:set>
                                      <p:cBhvr>
                                        <p:cTn id="156" dur="1" fill="hold">
                                          <p:stCondLst>
                                            <p:cond delay="0"/>
                                          </p:stCondLst>
                                        </p:cTn>
                                        <p:tgtEl>
                                          <p:spTgt spid="9">
                                            <p:txEl>
                                              <p:pRg st="19" end="19"/>
                                            </p:txEl>
                                          </p:spTgt>
                                        </p:tgtEl>
                                        <p:attrNameLst>
                                          <p:attrName>style.visibility</p:attrName>
                                        </p:attrNameLst>
                                      </p:cBhvr>
                                      <p:to>
                                        <p:strVal val="visible"/>
                                      </p:to>
                                    </p:set>
                                    <p:animEffect transition="in" filter="fade">
                                      <p:cBhvr>
                                        <p:cTn id="157" dur="2000"/>
                                        <p:tgtEl>
                                          <p:spTgt spid="9">
                                            <p:txEl>
                                              <p:pRg st="19" end="19"/>
                                            </p:txEl>
                                          </p:spTgt>
                                        </p:tgtEl>
                                      </p:cBhvr>
                                    </p:animEffect>
                                  </p:childTnLst>
                                </p:cTn>
                              </p:par>
                              <p:par>
                                <p:cTn id="158" presetID="10" presetClass="entr" presetSubtype="0" fill="hold" grpId="0" nodeType="withEffect">
                                  <p:stCondLst>
                                    <p:cond delay="0"/>
                                  </p:stCondLst>
                                  <p:childTnLst>
                                    <p:set>
                                      <p:cBhvr>
                                        <p:cTn id="159" dur="1" fill="hold">
                                          <p:stCondLst>
                                            <p:cond delay="0"/>
                                          </p:stCondLst>
                                        </p:cTn>
                                        <p:tgtEl>
                                          <p:spTgt spid="9">
                                            <p:txEl>
                                              <p:pRg st="20" end="20"/>
                                            </p:txEl>
                                          </p:spTgt>
                                        </p:tgtEl>
                                        <p:attrNameLst>
                                          <p:attrName>style.visibility</p:attrName>
                                        </p:attrNameLst>
                                      </p:cBhvr>
                                      <p:to>
                                        <p:strVal val="visible"/>
                                      </p:to>
                                    </p:set>
                                    <p:animEffect transition="in" filter="fade">
                                      <p:cBhvr>
                                        <p:cTn id="160" dur="2000"/>
                                        <p:tgtEl>
                                          <p:spTgt spid="9">
                                            <p:txEl>
                                              <p:pRg st="20" end="20"/>
                                            </p:txEl>
                                          </p:spTgt>
                                        </p:tgtEl>
                                      </p:cBhvr>
                                    </p:animEffect>
                                  </p:childTnLst>
                                </p:cTn>
                              </p:par>
                              <p:par>
                                <p:cTn id="161" presetID="10" presetClass="entr" presetSubtype="0" fill="hold" grpId="0" nodeType="withEffect">
                                  <p:stCondLst>
                                    <p:cond delay="0"/>
                                  </p:stCondLst>
                                  <p:childTnLst>
                                    <p:set>
                                      <p:cBhvr>
                                        <p:cTn id="162" dur="1" fill="hold">
                                          <p:stCondLst>
                                            <p:cond delay="0"/>
                                          </p:stCondLst>
                                        </p:cTn>
                                        <p:tgtEl>
                                          <p:spTgt spid="9">
                                            <p:txEl>
                                              <p:pRg st="21" end="21"/>
                                            </p:txEl>
                                          </p:spTgt>
                                        </p:tgtEl>
                                        <p:attrNameLst>
                                          <p:attrName>style.visibility</p:attrName>
                                        </p:attrNameLst>
                                      </p:cBhvr>
                                      <p:to>
                                        <p:strVal val="visible"/>
                                      </p:to>
                                    </p:set>
                                    <p:animEffect transition="in" filter="fade">
                                      <p:cBhvr>
                                        <p:cTn id="163" dur="2000"/>
                                        <p:tgtEl>
                                          <p:spTgt spid="9">
                                            <p:txEl>
                                              <p:pRg st="21" end="21"/>
                                            </p:txEl>
                                          </p:spTgt>
                                        </p:tgtEl>
                                      </p:cBhvr>
                                    </p:animEffect>
                                  </p:childTnLst>
                                </p:cTn>
                              </p:par>
                              <p:par>
                                <p:cTn id="164" presetID="10" presetClass="entr" presetSubtype="0" fill="hold" grpId="0" nodeType="withEffect">
                                  <p:stCondLst>
                                    <p:cond delay="0"/>
                                  </p:stCondLst>
                                  <p:childTnLst>
                                    <p:set>
                                      <p:cBhvr>
                                        <p:cTn id="165" dur="1" fill="hold">
                                          <p:stCondLst>
                                            <p:cond delay="0"/>
                                          </p:stCondLst>
                                        </p:cTn>
                                        <p:tgtEl>
                                          <p:spTgt spid="9">
                                            <p:txEl>
                                              <p:pRg st="22" end="22"/>
                                            </p:txEl>
                                          </p:spTgt>
                                        </p:tgtEl>
                                        <p:attrNameLst>
                                          <p:attrName>style.visibility</p:attrName>
                                        </p:attrNameLst>
                                      </p:cBhvr>
                                      <p:to>
                                        <p:strVal val="visible"/>
                                      </p:to>
                                    </p:set>
                                    <p:animEffect transition="in" filter="fade">
                                      <p:cBhvr>
                                        <p:cTn id="166" dur="2000"/>
                                        <p:tgtEl>
                                          <p:spTgt spid="9">
                                            <p:txEl>
                                              <p:pRg st="22" end="22"/>
                                            </p:txEl>
                                          </p:spTgt>
                                        </p:tgtEl>
                                      </p:cBhvr>
                                    </p:animEffect>
                                  </p:childTnLst>
                                </p:cTn>
                              </p:par>
                              <p:par>
                                <p:cTn id="167" presetID="10" presetClass="entr" presetSubtype="0" fill="hold" grpId="0" nodeType="withEffect">
                                  <p:stCondLst>
                                    <p:cond delay="0"/>
                                  </p:stCondLst>
                                  <p:childTnLst>
                                    <p:set>
                                      <p:cBhvr>
                                        <p:cTn id="168" dur="1" fill="hold">
                                          <p:stCondLst>
                                            <p:cond delay="0"/>
                                          </p:stCondLst>
                                        </p:cTn>
                                        <p:tgtEl>
                                          <p:spTgt spid="9">
                                            <p:txEl>
                                              <p:pRg st="23" end="23"/>
                                            </p:txEl>
                                          </p:spTgt>
                                        </p:tgtEl>
                                        <p:attrNameLst>
                                          <p:attrName>style.visibility</p:attrName>
                                        </p:attrNameLst>
                                      </p:cBhvr>
                                      <p:to>
                                        <p:strVal val="visible"/>
                                      </p:to>
                                    </p:set>
                                    <p:animEffect transition="in" filter="fade">
                                      <p:cBhvr>
                                        <p:cTn id="169" dur="2000"/>
                                        <p:tgtEl>
                                          <p:spTgt spid="9">
                                            <p:txEl>
                                              <p:pRg st="23" end="23"/>
                                            </p:txEl>
                                          </p:spTgt>
                                        </p:tgtEl>
                                      </p:cBhvr>
                                    </p:animEffect>
                                  </p:childTnLst>
                                </p:cTn>
                              </p:par>
                              <p:par>
                                <p:cTn id="170" presetID="10" presetClass="entr" presetSubtype="0" fill="hold" grpId="0" nodeType="withEffect">
                                  <p:stCondLst>
                                    <p:cond delay="0"/>
                                  </p:stCondLst>
                                  <p:childTnLst>
                                    <p:set>
                                      <p:cBhvr>
                                        <p:cTn id="171" dur="1" fill="hold">
                                          <p:stCondLst>
                                            <p:cond delay="0"/>
                                          </p:stCondLst>
                                        </p:cTn>
                                        <p:tgtEl>
                                          <p:spTgt spid="9">
                                            <p:txEl>
                                              <p:pRg st="24" end="24"/>
                                            </p:txEl>
                                          </p:spTgt>
                                        </p:tgtEl>
                                        <p:attrNameLst>
                                          <p:attrName>style.visibility</p:attrName>
                                        </p:attrNameLst>
                                      </p:cBhvr>
                                      <p:to>
                                        <p:strVal val="visible"/>
                                      </p:to>
                                    </p:set>
                                    <p:animEffect transition="in" filter="fade">
                                      <p:cBhvr>
                                        <p:cTn id="172" dur="2000"/>
                                        <p:tgtEl>
                                          <p:spTgt spid="9">
                                            <p:txEl>
                                              <p:pRg st="24" end="24"/>
                                            </p:txEl>
                                          </p:spTgt>
                                        </p:tgtEl>
                                      </p:cBhvr>
                                    </p:animEffect>
                                  </p:childTnLst>
                                </p:cTn>
                              </p:par>
                              <p:par>
                                <p:cTn id="173" presetID="10" presetClass="entr" presetSubtype="0" fill="hold" grpId="0" nodeType="withEffect">
                                  <p:stCondLst>
                                    <p:cond delay="0"/>
                                  </p:stCondLst>
                                  <p:childTnLst>
                                    <p:set>
                                      <p:cBhvr>
                                        <p:cTn id="174" dur="1" fill="hold">
                                          <p:stCondLst>
                                            <p:cond delay="0"/>
                                          </p:stCondLst>
                                        </p:cTn>
                                        <p:tgtEl>
                                          <p:spTgt spid="9">
                                            <p:txEl>
                                              <p:pRg st="26" end="26"/>
                                            </p:txEl>
                                          </p:spTgt>
                                        </p:tgtEl>
                                        <p:attrNameLst>
                                          <p:attrName>style.visibility</p:attrName>
                                        </p:attrNameLst>
                                      </p:cBhvr>
                                      <p:to>
                                        <p:strVal val="visible"/>
                                      </p:to>
                                    </p:set>
                                    <p:animEffect transition="in" filter="fade">
                                      <p:cBhvr>
                                        <p:cTn id="175" dur="2000"/>
                                        <p:tgtEl>
                                          <p:spTgt spid="9">
                                            <p:txEl>
                                              <p:pRg st="26" end="26"/>
                                            </p:txEl>
                                          </p:spTgt>
                                        </p:tgtEl>
                                      </p:cBhvr>
                                    </p:animEffect>
                                  </p:childTnLst>
                                </p:cTn>
                              </p:par>
                              <p:par>
                                <p:cTn id="176" presetID="10" presetClass="entr" presetSubtype="0" fill="hold" grpId="0" nodeType="withEffect">
                                  <p:stCondLst>
                                    <p:cond delay="0"/>
                                  </p:stCondLst>
                                  <p:childTnLst>
                                    <p:set>
                                      <p:cBhvr>
                                        <p:cTn id="177" dur="1" fill="hold">
                                          <p:stCondLst>
                                            <p:cond delay="0"/>
                                          </p:stCondLst>
                                        </p:cTn>
                                        <p:tgtEl>
                                          <p:spTgt spid="9">
                                            <p:txEl>
                                              <p:pRg st="27" end="27"/>
                                            </p:txEl>
                                          </p:spTgt>
                                        </p:tgtEl>
                                        <p:attrNameLst>
                                          <p:attrName>style.visibility</p:attrName>
                                        </p:attrNameLst>
                                      </p:cBhvr>
                                      <p:to>
                                        <p:strVal val="visible"/>
                                      </p:to>
                                    </p:set>
                                    <p:animEffect transition="in" filter="fade">
                                      <p:cBhvr>
                                        <p:cTn id="178" dur="2000"/>
                                        <p:tgtEl>
                                          <p:spTgt spid="9">
                                            <p:txEl>
                                              <p:pRg st="27" end="27"/>
                                            </p:txEl>
                                          </p:spTgt>
                                        </p:tgtEl>
                                      </p:cBhvr>
                                    </p:animEffect>
                                  </p:childTnLst>
                                </p:cTn>
                              </p:par>
                              <p:par>
                                <p:cTn id="179" presetID="10" presetClass="entr" presetSubtype="0" fill="hold" grpId="0" nodeType="withEffect">
                                  <p:stCondLst>
                                    <p:cond delay="0"/>
                                  </p:stCondLst>
                                  <p:childTnLst>
                                    <p:set>
                                      <p:cBhvr>
                                        <p:cTn id="180" dur="1" fill="hold">
                                          <p:stCondLst>
                                            <p:cond delay="0"/>
                                          </p:stCondLst>
                                        </p:cTn>
                                        <p:tgtEl>
                                          <p:spTgt spid="9">
                                            <p:txEl>
                                              <p:pRg st="28" end="28"/>
                                            </p:txEl>
                                          </p:spTgt>
                                        </p:tgtEl>
                                        <p:attrNameLst>
                                          <p:attrName>style.visibility</p:attrName>
                                        </p:attrNameLst>
                                      </p:cBhvr>
                                      <p:to>
                                        <p:strVal val="visible"/>
                                      </p:to>
                                    </p:set>
                                    <p:animEffect transition="in" filter="fade">
                                      <p:cBhvr>
                                        <p:cTn id="181" dur="2000"/>
                                        <p:tgtEl>
                                          <p:spTgt spid="9">
                                            <p:txEl>
                                              <p:pRg st="28" end="28"/>
                                            </p:txEl>
                                          </p:spTgt>
                                        </p:tgtEl>
                                      </p:cBhvr>
                                    </p:animEffect>
                                  </p:childTnLst>
                                </p:cTn>
                              </p:par>
                              <p:par>
                                <p:cTn id="182" presetID="10" presetClass="entr" presetSubtype="0" fill="hold" grpId="0" nodeType="withEffect">
                                  <p:stCondLst>
                                    <p:cond delay="0"/>
                                  </p:stCondLst>
                                  <p:childTnLst>
                                    <p:set>
                                      <p:cBhvr>
                                        <p:cTn id="183" dur="1" fill="hold">
                                          <p:stCondLst>
                                            <p:cond delay="0"/>
                                          </p:stCondLst>
                                        </p:cTn>
                                        <p:tgtEl>
                                          <p:spTgt spid="9">
                                            <p:txEl>
                                              <p:pRg st="29" end="29"/>
                                            </p:txEl>
                                          </p:spTgt>
                                        </p:tgtEl>
                                        <p:attrNameLst>
                                          <p:attrName>style.visibility</p:attrName>
                                        </p:attrNameLst>
                                      </p:cBhvr>
                                      <p:to>
                                        <p:strVal val="visible"/>
                                      </p:to>
                                    </p:set>
                                    <p:animEffect transition="in" filter="fade">
                                      <p:cBhvr>
                                        <p:cTn id="184" dur="2000"/>
                                        <p:tgtEl>
                                          <p:spTgt spid="9">
                                            <p:txEl>
                                              <p:pRg st="29" end="29"/>
                                            </p:txEl>
                                          </p:spTgt>
                                        </p:tgtEl>
                                      </p:cBhvr>
                                    </p:animEffect>
                                  </p:childTnLst>
                                </p:cTn>
                              </p:par>
                            </p:childTnLst>
                          </p:cTn>
                        </p:par>
                      </p:childTnLst>
                    </p:cTn>
                  </p:par>
                  <p:par>
                    <p:cTn id="185" fill="hold">
                      <p:stCondLst>
                        <p:cond delay="indefinite"/>
                      </p:stCondLst>
                      <p:childTnLst>
                        <p:par>
                          <p:cTn id="186" fill="hold">
                            <p:stCondLst>
                              <p:cond delay="0"/>
                            </p:stCondLst>
                            <p:childTnLst>
                              <p:par>
                                <p:cTn id="187" presetID="1" presetClass="emph" presetSubtype="2" fill="hold" nodeType="clickEffect">
                                  <p:stCondLst>
                                    <p:cond delay="0"/>
                                  </p:stCondLst>
                                  <p:childTnLst>
                                    <p:animClr clrSpc="rgb">
                                      <p:cBhvr>
                                        <p:cTn id="188" dur="2000" fill="hold"/>
                                        <p:tgtEl>
                                          <p:spTgt spid="18"/>
                                        </p:tgtEl>
                                        <p:attrNameLst>
                                          <p:attrName>fillcolor</p:attrName>
                                        </p:attrNameLst>
                                      </p:cBhvr>
                                      <p:to>
                                        <a:srgbClr val="FFFF99"/>
                                      </p:to>
                                    </p:animClr>
                                    <p:set>
                                      <p:cBhvr>
                                        <p:cTn id="189" dur="2000" fill="hold"/>
                                        <p:tgtEl>
                                          <p:spTgt spid="18"/>
                                        </p:tgtEl>
                                        <p:attrNameLst>
                                          <p:attrName>fill.type</p:attrName>
                                        </p:attrNameLst>
                                      </p:cBhvr>
                                      <p:to>
                                        <p:strVal val="solid"/>
                                      </p:to>
                                    </p:set>
                                    <p:set>
                                      <p:cBhvr>
                                        <p:cTn id="190" dur="2000" fill="hold"/>
                                        <p:tgtEl>
                                          <p:spTgt spid="18"/>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allAtOnce"/>
      <p:bldP spid="18" grpId="0"/>
      <p:bldP spid="9" grpId="0" build="allAtOnce"/>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80020" y="395536"/>
            <a:ext cx="3104964" cy="2893100"/>
          </a:xfrm>
          <a:prstGeom prst="rect">
            <a:avLst/>
          </a:prstGeom>
          <a:noFill/>
        </p:spPr>
        <p:txBody>
          <a:bodyPr wrap="square" rtlCol="1">
            <a:spAutoFit/>
          </a:bodyPr>
          <a:lstStyle/>
          <a:p>
            <a:pPr algn="l" rtl="0"/>
            <a:r>
              <a:rPr lang="en-US" sz="1300" b="1" dirty="0" smtClean="0">
                <a:solidFill>
                  <a:srgbClr val="FF0000"/>
                </a:solidFill>
              </a:rPr>
              <a:t>Notes</a:t>
            </a:r>
            <a:r>
              <a:rPr lang="en-US" sz="1300" dirty="0" smtClean="0">
                <a:solidFill>
                  <a:srgbClr val="FF0000"/>
                </a:solidFill>
              </a:rPr>
              <a:t> </a:t>
            </a:r>
          </a:p>
          <a:p>
            <a:pPr algn="l" rtl="0"/>
            <a:endParaRPr lang="en-US" sz="1300" dirty="0" smtClean="0">
              <a:solidFill>
                <a:srgbClr val="FF0000"/>
              </a:solidFill>
            </a:endParaRPr>
          </a:p>
          <a:p>
            <a:pPr algn="l" rtl="0"/>
            <a:r>
              <a:rPr lang="en-US" sz="1300" dirty="0" smtClean="0"/>
              <a:t> 1.  </a:t>
            </a:r>
            <a:r>
              <a:rPr lang="en-US" sz="1300" dirty="0" smtClean="0">
                <a:solidFill>
                  <a:srgbClr val="0000FF"/>
                </a:solidFill>
              </a:rPr>
              <a:t>prove</a:t>
            </a:r>
            <a:r>
              <a:rPr lang="en-US" sz="1300" dirty="0" smtClean="0"/>
              <a:t>: test, try out </a:t>
            </a:r>
            <a:br>
              <a:rPr lang="en-US" sz="1300" dirty="0" smtClean="0"/>
            </a:br>
            <a:r>
              <a:rPr lang="en-US" sz="1300" dirty="0" smtClean="0"/>
              <a:t> 2.  </a:t>
            </a:r>
            <a:r>
              <a:rPr lang="en-US" sz="1300" dirty="0" smtClean="0">
                <a:solidFill>
                  <a:srgbClr val="0000FF"/>
                </a:solidFill>
              </a:rPr>
              <a:t>madrigals</a:t>
            </a:r>
            <a:r>
              <a:rPr lang="en-US" sz="1300" dirty="0" smtClean="0"/>
              <a:t>: poems set to music and sung by two to six voices with a single melody or interweaving melodies </a:t>
            </a:r>
            <a:br>
              <a:rPr lang="en-US" sz="1300" dirty="0" smtClean="0"/>
            </a:br>
            <a:r>
              <a:rPr lang="en-US" sz="1300" dirty="0" smtClean="0"/>
              <a:t>3.  </a:t>
            </a:r>
            <a:r>
              <a:rPr lang="en-US" sz="1300" dirty="0" smtClean="0">
                <a:solidFill>
                  <a:srgbClr val="0000FF"/>
                </a:solidFill>
              </a:rPr>
              <a:t>kirtle</a:t>
            </a:r>
            <a:r>
              <a:rPr lang="en-US" sz="1300" dirty="0" smtClean="0"/>
              <a:t>: dress or skirt </a:t>
            </a:r>
            <a:br>
              <a:rPr lang="en-US" sz="1300" dirty="0" smtClean="0"/>
            </a:br>
            <a:r>
              <a:rPr lang="en-US" sz="1300" dirty="0" smtClean="0"/>
              <a:t>4.  </a:t>
            </a:r>
            <a:r>
              <a:rPr lang="en-US" sz="1300" dirty="0" smtClean="0">
                <a:solidFill>
                  <a:srgbClr val="0000FF"/>
                </a:solidFill>
              </a:rPr>
              <a:t>myrtle</a:t>
            </a:r>
            <a:r>
              <a:rPr lang="en-US" sz="1300" dirty="0" smtClean="0"/>
              <a:t>: shrub with evergreen leaves, white or pink flowers, and dark berries. In Greek mythology, a symbol of love. </a:t>
            </a:r>
            <a:br>
              <a:rPr lang="en-US" sz="1300" dirty="0" smtClean="0"/>
            </a:br>
            <a:r>
              <a:rPr lang="en-US" sz="1300" dirty="0" smtClean="0"/>
              <a:t>5.  </a:t>
            </a:r>
            <a:r>
              <a:rPr lang="en-US" sz="1300" dirty="0" smtClean="0">
                <a:solidFill>
                  <a:srgbClr val="0000FF"/>
                </a:solidFill>
              </a:rPr>
              <a:t>coral</a:t>
            </a:r>
            <a:r>
              <a:rPr lang="en-US" sz="1300" dirty="0" smtClean="0"/>
              <a:t>: yellowish red;  </a:t>
            </a:r>
            <a:br>
              <a:rPr lang="en-US" sz="1300" dirty="0" smtClean="0"/>
            </a:br>
            <a:r>
              <a:rPr lang="en-US" sz="1300" dirty="0" smtClean="0"/>
              <a:t>6.  </a:t>
            </a:r>
            <a:r>
              <a:rPr lang="en-US" sz="1300" dirty="0" smtClean="0">
                <a:solidFill>
                  <a:srgbClr val="0000FF"/>
                </a:solidFill>
              </a:rPr>
              <a:t>amber</a:t>
            </a:r>
            <a:r>
              <a:rPr lang="en-US" sz="1300" dirty="0" smtClean="0"/>
              <a:t>: yellow or brownish yellow </a:t>
            </a:r>
            <a:br>
              <a:rPr lang="en-US" sz="1300" dirty="0" smtClean="0"/>
            </a:br>
            <a:r>
              <a:rPr lang="en-US" sz="1300" dirty="0" smtClean="0"/>
              <a:t>7.  </a:t>
            </a:r>
            <a:r>
              <a:rPr lang="en-US" sz="1300" dirty="0" smtClean="0">
                <a:solidFill>
                  <a:srgbClr val="0000FF"/>
                </a:solidFill>
              </a:rPr>
              <a:t>swains</a:t>
            </a:r>
            <a:r>
              <a:rPr lang="en-US" sz="1300" dirty="0" smtClean="0"/>
              <a:t>: country youths.</a:t>
            </a:r>
          </a:p>
          <a:p>
            <a:pPr algn="l" rtl="0"/>
            <a:r>
              <a:rPr lang="en-US" sz="1300" dirty="0" smtClean="0"/>
              <a:t>8.  </a:t>
            </a:r>
            <a:r>
              <a:rPr lang="en-US" sz="1300" dirty="0" smtClean="0">
                <a:solidFill>
                  <a:srgbClr val="0000FF"/>
                </a:solidFill>
              </a:rPr>
              <a:t>Philomel</a:t>
            </a:r>
            <a:r>
              <a:rPr lang="en-US" sz="1300" dirty="0" smtClean="0"/>
              <a:t> : </a:t>
            </a:r>
            <a:r>
              <a:rPr lang="en-US" sz="1300" i="1" dirty="0" smtClean="0"/>
              <a:t> </a:t>
            </a:r>
            <a:r>
              <a:rPr lang="en-US" sz="1300" dirty="0" smtClean="0"/>
              <a:t>the nightingale.</a:t>
            </a:r>
            <a:endParaRPr lang="en-US" sz="1300" dirty="0"/>
          </a:p>
        </p:txBody>
      </p:sp>
      <p:sp>
        <p:nvSpPr>
          <p:cNvPr id="7" name="TextBox 6"/>
          <p:cNvSpPr txBox="1"/>
          <p:nvPr/>
        </p:nvSpPr>
        <p:spPr>
          <a:xfrm>
            <a:off x="188640" y="3575209"/>
            <a:ext cx="3384376" cy="2292935"/>
          </a:xfrm>
          <a:prstGeom prst="rect">
            <a:avLst/>
          </a:prstGeom>
          <a:noFill/>
        </p:spPr>
        <p:txBody>
          <a:bodyPr wrap="square" rtlCol="1">
            <a:spAutoFit/>
          </a:bodyPr>
          <a:lstStyle/>
          <a:p>
            <a:pPr algn="l"/>
            <a:r>
              <a:rPr lang="en-US" sz="1300" b="1" dirty="0" smtClean="0"/>
              <a:t>Type of Work</a:t>
            </a:r>
            <a:r>
              <a:rPr lang="en-US" sz="1300" dirty="0" smtClean="0"/>
              <a:t> </a:t>
            </a:r>
          </a:p>
          <a:p>
            <a:pPr algn="l"/>
            <a:r>
              <a:rPr lang="en-US" sz="1300" dirty="0" smtClean="0"/>
              <a:t>    “The Passionate Shepherd” is a pastoral poem. Pastoral poems generally center on the love of a shepherd for a maiden (as in Marlowe’s poem), on the death of a friend, or on the quiet simplicity of rural life. The writer of a pastoral poem may be an educated city dweller, like Marlowe, who extols the virtues of a shepherd girl or longs for the peace and quiet of the country. </a:t>
            </a:r>
            <a:r>
              <a:rPr lang="en-US" sz="1300" i="1" u="sng" dirty="0" smtClean="0"/>
              <a:t>Pastoral</a:t>
            </a:r>
            <a:r>
              <a:rPr lang="en-US" sz="1300" dirty="0" smtClean="0"/>
              <a:t> is derived from the Latin word </a:t>
            </a:r>
            <a:r>
              <a:rPr lang="en-US" sz="1300" i="1" dirty="0" smtClean="0"/>
              <a:t>pastor</a:t>
            </a:r>
            <a:r>
              <a:rPr lang="en-US" sz="1300" dirty="0" smtClean="0"/>
              <a:t>, meaning </a:t>
            </a:r>
            <a:r>
              <a:rPr lang="en-US" sz="1300" i="1" dirty="0" smtClean="0"/>
              <a:t>shepherd</a:t>
            </a:r>
            <a:r>
              <a:rPr lang="en-US" sz="1300" dirty="0" smtClean="0"/>
              <a:t>. </a:t>
            </a:r>
          </a:p>
        </p:txBody>
      </p:sp>
      <p:sp>
        <p:nvSpPr>
          <p:cNvPr id="8" name="TextBox 7"/>
          <p:cNvSpPr txBox="1"/>
          <p:nvPr/>
        </p:nvSpPr>
        <p:spPr>
          <a:xfrm>
            <a:off x="3573016" y="6084168"/>
            <a:ext cx="3114346" cy="2554545"/>
          </a:xfrm>
          <a:prstGeom prst="rect">
            <a:avLst/>
          </a:prstGeom>
          <a:noFill/>
        </p:spPr>
        <p:txBody>
          <a:bodyPr wrap="square" rtlCol="1">
            <a:spAutoFit/>
          </a:bodyPr>
          <a:lstStyle/>
          <a:p>
            <a:r>
              <a:rPr lang="ar-SA" sz="1600" dirty="0" smtClean="0">
                <a:solidFill>
                  <a:srgbClr val="C00000"/>
                </a:solidFill>
                <a:cs typeface="DecoType Naskh" pitchFamily="2" charset="-78"/>
              </a:rPr>
              <a:t>الإعداد </a:t>
            </a:r>
            <a:br>
              <a:rPr lang="ar-SA" sz="1600" dirty="0" smtClean="0">
                <a:solidFill>
                  <a:srgbClr val="C00000"/>
                </a:solidFill>
                <a:cs typeface="DecoType Naskh" pitchFamily="2" charset="-78"/>
              </a:rPr>
            </a:br>
            <a:r>
              <a:rPr lang="ar-SA" sz="1600" dirty="0" smtClean="0">
                <a:solidFill>
                  <a:srgbClr val="C00000"/>
                </a:solidFill>
                <a:cs typeface="DecoType Naskh" pitchFamily="2" charset="-78"/>
              </a:rPr>
              <a:t> كريستوفر مارلو أعد القصيدة في أوائل الربيع في منطقة ريفية محلية (يفترض أنها في انكلترا) حيث ترعى الرعاة قطعانهم. استخدمت كلمة [</a:t>
            </a:r>
            <a:r>
              <a:rPr lang="en-US" sz="1300" dirty="0" smtClean="0">
                <a:solidFill>
                  <a:srgbClr val="C00000"/>
                </a:solidFill>
                <a:cs typeface="DecoType Naskh" pitchFamily="2" charset="-78"/>
              </a:rPr>
              <a:t>madrigals </a:t>
            </a:r>
            <a:r>
              <a:rPr lang="ar-SA" sz="1600" dirty="0" smtClean="0">
                <a:solidFill>
                  <a:srgbClr val="C00000"/>
                </a:solidFill>
                <a:cs typeface="DecoType Naskh" pitchFamily="2" charset="-78"/>
              </a:rPr>
              <a:t>] (السطر 8) ، في </a:t>
            </a:r>
            <a:r>
              <a:rPr lang="ar-SA" sz="1600" dirty="0" err="1" smtClean="0">
                <a:solidFill>
                  <a:srgbClr val="C00000"/>
                </a:solidFill>
                <a:cs typeface="DecoType Naskh" pitchFamily="2" charset="-78"/>
              </a:rPr>
              <a:t>اشارة</a:t>
            </a:r>
            <a:r>
              <a:rPr lang="ar-SA" sz="1600" dirty="0" smtClean="0">
                <a:solidFill>
                  <a:srgbClr val="C00000"/>
                </a:solidFill>
                <a:cs typeface="DecoType Naskh" pitchFamily="2" charset="-78"/>
              </a:rPr>
              <a:t> </a:t>
            </a:r>
            <a:r>
              <a:rPr lang="ar-SA" sz="1600" dirty="0" err="1" smtClean="0">
                <a:solidFill>
                  <a:srgbClr val="C00000"/>
                </a:solidFill>
                <a:cs typeface="DecoType Naskh" pitchFamily="2" charset="-78"/>
              </a:rPr>
              <a:t>الى</a:t>
            </a:r>
            <a:r>
              <a:rPr lang="ar-SA" sz="1600" dirty="0" smtClean="0">
                <a:solidFill>
                  <a:srgbClr val="C00000"/>
                </a:solidFill>
                <a:cs typeface="DecoType Naskh" pitchFamily="2" charset="-78"/>
              </a:rPr>
              <a:t> مجموعة قصائد للموسيقى وغناء 2-6 أصوات مع لحن واحد أو مزيج من الألحان،  والمتوقع أنها تشير </a:t>
            </a:r>
            <a:r>
              <a:rPr lang="ar-SA" sz="1600" dirty="0" err="1" smtClean="0">
                <a:solidFill>
                  <a:srgbClr val="C00000"/>
                </a:solidFill>
                <a:cs typeface="DecoType Naskh" pitchFamily="2" charset="-78"/>
              </a:rPr>
              <a:t>الى</a:t>
            </a:r>
            <a:r>
              <a:rPr lang="ar-SA" sz="1600" dirty="0" smtClean="0">
                <a:solidFill>
                  <a:srgbClr val="C00000"/>
                </a:solidFill>
                <a:cs typeface="DecoType Naskh" pitchFamily="2" charset="-78"/>
              </a:rPr>
              <a:t> القرن السادس عشر ، عندما كانت [</a:t>
            </a:r>
            <a:r>
              <a:rPr lang="en-US" sz="1300" dirty="0" smtClean="0">
                <a:solidFill>
                  <a:srgbClr val="C00000"/>
                </a:solidFill>
                <a:cs typeface="DecoType Naskh" pitchFamily="2" charset="-78"/>
              </a:rPr>
              <a:t>madrigals</a:t>
            </a:r>
            <a:r>
              <a:rPr lang="en-US" sz="1600" dirty="0" smtClean="0">
                <a:solidFill>
                  <a:srgbClr val="C00000"/>
                </a:solidFill>
                <a:cs typeface="DecoType Naskh" pitchFamily="2" charset="-78"/>
              </a:rPr>
              <a:t> </a:t>
            </a:r>
            <a:r>
              <a:rPr lang="ar-SA" sz="1600" dirty="0" smtClean="0">
                <a:solidFill>
                  <a:srgbClr val="C00000"/>
                </a:solidFill>
                <a:cs typeface="DecoType Naskh" pitchFamily="2" charset="-78"/>
              </a:rPr>
              <a:t>] بشعبية كبيرة في انكلترا وغيرهما في أوروبا. ومع ذلك ، يمكن أن تكون القصيدة عن أي راع في أي سن في أي بلد ، لأن ذلك هو عالمية موضوعها.</a:t>
            </a:r>
            <a:endParaRPr lang="ar-SA" dirty="0" smtClean="0">
              <a:solidFill>
                <a:srgbClr val="C00000"/>
              </a:solidFill>
              <a:cs typeface="DecoType Naskh" pitchFamily="2" charset="-78"/>
            </a:endParaRPr>
          </a:p>
        </p:txBody>
      </p:sp>
      <p:sp>
        <p:nvSpPr>
          <p:cNvPr id="9" name="TextBox 8"/>
          <p:cNvSpPr txBox="1"/>
          <p:nvPr/>
        </p:nvSpPr>
        <p:spPr>
          <a:xfrm>
            <a:off x="3591018" y="3662025"/>
            <a:ext cx="3150350" cy="2062103"/>
          </a:xfrm>
          <a:prstGeom prst="rect">
            <a:avLst/>
          </a:prstGeom>
          <a:noFill/>
        </p:spPr>
        <p:txBody>
          <a:bodyPr wrap="square" rtlCol="1">
            <a:spAutoFit/>
          </a:bodyPr>
          <a:lstStyle/>
          <a:p>
            <a:r>
              <a:rPr lang="ar-SA" sz="1600" dirty="0" smtClean="0">
                <a:solidFill>
                  <a:srgbClr val="008000"/>
                </a:solidFill>
                <a:cs typeface="DecoType Naskh" pitchFamily="2" charset="-78"/>
              </a:rPr>
              <a:t>نوع العمل</a:t>
            </a:r>
            <a:br>
              <a:rPr lang="ar-SA" sz="1600" dirty="0" smtClean="0">
                <a:solidFill>
                  <a:srgbClr val="008000"/>
                </a:solidFill>
                <a:cs typeface="DecoType Naskh" pitchFamily="2" charset="-78"/>
              </a:rPr>
            </a:br>
            <a:r>
              <a:rPr lang="ar-SA" sz="1600" dirty="0" smtClean="0">
                <a:solidFill>
                  <a:srgbClr val="008000"/>
                </a:solidFill>
                <a:cs typeface="DecoType Naskh" pitchFamily="2" charset="-78"/>
              </a:rPr>
              <a:t> "الراعي عاطفي" هي قصيدة رعوية. القصائد الرعوية عموما تركز على حب الراعي الأول (كما في قصيدة مارلو) ، وفاة صديق، أو على بساطة الحياة الريفية الهادئة. وقد يكون كاتب الرعوية متعلم ويعيش في المدينة ، مثل مارلو، الذي </a:t>
            </a:r>
            <a:r>
              <a:rPr lang="en-US" sz="1600" dirty="0" smtClean="0">
                <a:solidFill>
                  <a:srgbClr val="008000"/>
                </a:solidFill>
                <a:cs typeface="DecoType Naskh" pitchFamily="2" charset="-78"/>
              </a:rPr>
              <a:t> </a:t>
            </a:r>
            <a:r>
              <a:rPr lang="ar-SA" sz="1600" dirty="0" smtClean="0">
                <a:solidFill>
                  <a:srgbClr val="008000"/>
                </a:solidFill>
                <a:cs typeface="DecoType Naskh" pitchFamily="2" charset="-78"/>
              </a:rPr>
              <a:t>يمجد فضائل زوجة الراعي أو يتوق للسلام والهدوء في البلاد. كلمة (</a:t>
            </a:r>
            <a:r>
              <a:rPr lang="en-US" sz="1400" i="1" u="sng" dirty="0" smtClean="0">
                <a:solidFill>
                  <a:srgbClr val="008000"/>
                </a:solidFill>
                <a:cs typeface="DecoType Naskh" pitchFamily="2" charset="-78"/>
              </a:rPr>
              <a:t>Pastoral</a:t>
            </a:r>
            <a:r>
              <a:rPr lang="en-US" sz="1600" dirty="0" smtClean="0">
                <a:solidFill>
                  <a:srgbClr val="008000"/>
                </a:solidFill>
                <a:cs typeface="DecoType Naskh" pitchFamily="2" charset="-78"/>
              </a:rPr>
              <a:t> </a:t>
            </a:r>
            <a:r>
              <a:rPr lang="ar-SA" sz="1600" dirty="0" smtClean="0">
                <a:solidFill>
                  <a:srgbClr val="008000"/>
                </a:solidFill>
                <a:cs typeface="DecoType Naskh" pitchFamily="2" charset="-78"/>
              </a:rPr>
              <a:t>) مشتقة من راعي الأبرشية وهي كلمة لاتينية، تعني الراعي.</a:t>
            </a:r>
          </a:p>
        </p:txBody>
      </p:sp>
      <p:sp>
        <p:nvSpPr>
          <p:cNvPr id="10" name="TextBox 9"/>
          <p:cNvSpPr txBox="1"/>
          <p:nvPr/>
        </p:nvSpPr>
        <p:spPr>
          <a:xfrm>
            <a:off x="3140968" y="444892"/>
            <a:ext cx="3573016" cy="3046988"/>
          </a:xfrm>
          <a:prstGeom prst="rect">
            <a:avLst/>
          </a:prstGeom>
          <a:noFill/>
          <a:ln>
            <a:noFill/>
          </a:ln>
        </p:spPr>
        <p:txBody>
          <a:bodyPr wrap="square" rtlCol="1">
            <a:spAutoFit/>
          </a:bodyPr>
          <a:lstStyle/>
          <a:p>
            <a:r>
              <a:rPr lang="ar-SA" sz="1600" dirty="0" smtClean="0">
                <a:solidFill>
                  <a:srgbClr val="FF0000"/>
                </a:solidFill>
                <a:cs typeface="DecoType Naskh" pitchFamily="2" charset="-78"/>
              </a:rPr>
              <a:t>ملاحظات:</a:t>
            </a:r>
          </a:p>
          <a:p>
            <a:r>
              <a:rPr lang="ar-SA" sz="1600" dirty="0" smtClean="0">
                <a:solidFill>
                  <a:srgbClr val="C00000"/>
                </a:solidFill>
                <a:cs typeface="DecoType Naskh" pitchFamily="2" charset="-78"/>
              </a:rPr>
              <a:t/>
            </a:r>
            <a:br>
              <a:rPr lang="ar-SA" sz="1600" dirty="0" smtClean="0">
                <a:solidFill>
                  <a:srgbClr val="C00000"/>
                </a:solidFill>
                <a:cs typeface="DecoType Naskh" pitchFamily="2" charset="-78"/>
              </a:rPr>
            </a:br>
            <a:r>
              <a:rPr lang="ar-SA" sz="1600" dirty="0" smtClean="0">
                <a:solidFill>
                  <a:srgbClr val="C00000"/>
                </a:solidFill>
                <a:cs typeface="DecoType Naskh" pitchFamily="2" charset="-78"/>
              </a:rPr>
              <a:t>1. </a:t>
            </a:r>
            <a:r>
              <a:rPr lang="en-US" sz="1300" dirty="0" smtClean="0">
                <a:solidFill>
                  <a:srgbClr val="0000FF"/>
                </a:solidFill>
              </a:rPr>
              <a:t>prove </a:t>
            </a:r>
            <a:r>
              <a:rPr lang="ar-SA" sz="1600" dirty="0" smtClean="0">
                <a:solidFill>
                  <a:srgbClr val="0000FF"/>
                </a:solidFill>
                <a:cs typeface="DecoType Naskh" pitchFamily="2" charset="-78"/>
              </a:rPr>
              <a:t>: </a:t>
            </a:r>
            <a:r>
              <a:rPr lang="ar-SA" sz="1600" dirty="0" smtClean="0">
                <a:solidFill>
                  <a:srgbClr val="C00000"/>
                </a:solidFill>
                <a:cs typeface="DecoType Naskh" pitchFamily="2" charset="-78"/>
              </a:rPr>
              <a:t>الاختبار ، محاولة الخروج </a:t>
            </a:r>
            <a:br>
              <a:rPr lang="ar-SA" sz="1600" dirty="0" smtClean="0">
                <a:solidFill>
                  <a:srgbClr val="C00000"/>
                </a:solidFill>
                <a:cs typeface="DecoType Naskh" pitchFamily="2" charset="-78"/>
              </a:rPr>
            </a:br>
            <a:r>
              <a:rPr lang="ar-SA" sz="1600" dirty="0" smtClean="0">
                <a:solidFill>
                  <a:srgbClr val="C00000"/>
                </a:solidFill>
                <a:cs typeface="DecoType Naskh" pitchFamily="2" charset="-78"/>
              </a:rPr>
              <a:t>2. </a:t>
            </a:r>
            <a:r>
              <a:rPr lang="en-US" sz="1300" dirty="0" smtClean="0">
                <a:solidFill>
                  <a:srgbClr val="0000FF"/>
                </a:solidFill>
              </a:rPr>
              <a:t>madrigals</a:t>
            </a:r>
            <a:r>
              <a:rPr lang="ar-SA" sz="1600" dirty="0" smtClean="0">
                <a:solidFill>
                  <a:srgbClr val="0000FF"/>
                </a:solidFill>
                <a:cs typeface="DecoType Naskh" pitchFamily="2" charset="-78"/>
              </a:rPr>
              <a:t> : </a:t>
            </a:r>
            <a:r>
              <a:rPr lang="ar-SA" sz="1600" dirty="0" smtClean="0">
                <a:solidFill>
                  <a:srgbClr val="C00000"/>
                </a:solidFill>
                <a:cs typeface="DecoType Naskh" pitchFamily="2" charset="-78"/>
              </a:rPr>
              <a:t>مجموعة قصائد للموسيقى وغناء 2-6 أصوات مع لحن واحد أو مزيج من الألحان</a:t>
            </a:r>
            <a:br>
              <a:rPr lang="ar-SA" sz="1600" dirty="0" smtClean="0">
                <a:solidFill>
                  <a:srgbClr val="C00000"/>
                </a:solidFill>
                <a:cs typeface="DecoType Naskh" pitchFamily="2" charset="-78"/>
              </a:rPr>
            </a:br>
            <a:r>
              <a:rPr lang="ar-SA" sz="1600" dirty="0" smtClean="0">
                <a:solidFill>
                  <a:srgbClr val="C00000"/>
                </a:solidFill>
                <a:cs typeface="DecoType Naskh" pitchFamily="2" charset="-78"/>
              </a:rPr>
              <a:t>3. </a:t>
            </a:r>
            <a:r>
              <a:rPr lang="en-US" sz="1300" dirty="0" smtClean="0">
                <a:solidFill>
                  <a:srgbClr val="0000FF"/>
                </a:solidFill>
              </a:rPr>
              <a:t>kirtle </a:t>
            </a:r>
            <a:r>
              <a:rPr lang="ar-SA" sz="1600" dirty="0" smtClean="0">
                <a:solidFill>
                  <a:srgbClr val="0000FF"/>
                </a:solidFill>
                <a:cs typeface="DecoType Naskh" pitchFamily="2" charset="-78"/>
              </a:rPr>
              <a:t> : </a:t>
            </a:r>
            <a:r>
              <a:rPr lang="ar-SA" sz="1600" dirty="0" smtClean="0">
                <a:solidFill>
                  <a:srgbClr val="C00000"/>
                </a:solidFill>
                <a:cs typeface="DecoType Naskh" pitchFamily="2" charset="-78"/>
              </a:rPr>
              <a:t>فستان أو </a:t>
            </a:r>
            <a:r>
              <a:rPr lang="ar-SA" sz="1600" dirty="0" err="1" smtClean="0">
                <a:solidFill>
                  <a:srgbClr val="C00000"/>
                </a:solidFill>
                <a:cs typeface="DecoType Naskh" pitchFamily="2" charset="-78"/>
              </a:rPr>
              <a:t>تنورة</a:t>
            </a:r>
            <a:r>
              <a:rPr lang="ar-SA" sz="1600" dirty="0" smtClean="0">
                <a:solidFill>
                  <a:srgbClr val="C00000"/>
                </a:solidFill>
                <a:cs typeface="DecoType Naskh" pitchFamily="2" charset="-78"/>
              </a:rPr>
              <a:t> </a:t>
            </a:r>
            <a:br>
              <a:rPr lang="ar-SA" sz="1600" dirty="0" smtClean="0">
                <a:solidFill>
                  <a:srgbClr val="C00000"/>
                </a:solidFill>
                <a:cs typeface="DecoType Naskh" pitchFamily="2" charset="-78"/>
              </a:rPr>
            </a:br>
            <a:r>
              <a:rPr lang="ar-SA" sz="1600" dirty="0" smtClean="0">
                <a:solidFill>
                  <a:srgbClr val="C00000"/>
                </a:solidFill>
                <a:cs typeface="DecoType Naskh" pitchFamily="2" charset="-78"/>
              </a:rPr>
              <a:t>4. </a:t>
            </a:r>
            <a:r>
              <a:rPr lang="en-US" sz="1300" dirty="0" smtClean="0">
                <a:solidFill>
                  <a:srgbClr val="0000FF"/>
                </a:solidFill>
              </a:rPr>
              <a:t>myrtle</a:t>
            </a:r>
            <a:r>
              <a:rPr lang="ar-SA" sz="1600" dirty="0" smtClean="0">
                <a:solidFill>
                  <a:srgbClr val="0000FF"/>
                </a:solidFill>
                <a:cs typeface="DecoType Naskh" pitchFamily="2" charset="-78"/>
              </a:rPr>
              <a:t>:</a:t>
            </a:r>
            <a:r>
              <a:rPr lang="ar-SA" sz="1600" dirty="0" smtClean="0">
                <a:solidFill>
                  <a:srgbClr val="C00000"/>
                </a:solidFill>
                <a:cs typeface="DecoType Naskh" pitchFamily="2" charset="-78"/>
              </a:rPr>
              <a:t> شجيرة دائمة الخضرة بأوراق </a:t>
            </a:r>
            <a:r>
              <a:rPr lang="ar-SA" sz="1600" dirty="0" err="1" smtClean="0">
                <a:solidFill>
                  <a:srgbClr val="C00000"/>
                </a:solidFill>
                <a:cs typeface="DecoType Naskh" pitchFamily="2" charset="-78"/>
              </a:rPr>
              <a:t>و</a:t>
            </a:r>
            <a:r>
              <a:rPr lang="ar-SA" sz="1600" dirty="0" smtClean="0">
                <a:solidFill>
                  <a:srgbClr val="C00000"/>
                </a:solidFill>
                <a:cs typeface="DecoType Naskh" pitchFamily="2" charset="-78"/>
              </a:rPr>
              <a:t> زهر أبيض أو وردي ، وثمار توت داكنة. في الأساطير اليونانية هي رمزاً للمحبة. </a:t>
            </a:r>
            <a:br>
              <a:rPr lang="ar-SA" sz="1600" dirty="0" smtClean="0">
                <a:solidFill>
                  <a:srgbClr val="C00000"/>
                </a:solidFill>
                <a:cs typeface="DecoType Naskh" pitchFamily="2" charset="-78"/>
              </a:rPr>
            </a:br>
            <a:r>
              <a:rPr lang="ar-SA" sz="1600" dirty="0" smtClean="0">
                <a:solidFill>
                  <a:srgbClr val="C00000"/>
                </a:solidFill>
                <a:cs typeface="DecoType Naskh" pitchFamily="2" charset="-78"/>
              </a:rPr>
              <a:t>5. </a:t>
            </a:r>
            <a:r>
              <a:rPr lang="en-US" sz="1600" dirty="0" smtClean="0">
                <a:solidFill>
                  <a:srgbClr val="0000FF"/>
                </a:solidFill>
              </a:rPr>
              <a:t>c</a:t>
            </a:r>
            <a:r>
              <a:rPr lang="en-US" sz="1300" dirty="0" smtClean="0">
                <a:solidFill>
                  <a:srgbClr val="0000FF"/>
                </a:solidFill>
              </a:rPr>
              <a:t>oral</a:t>
            </a:r>
            <a:r>
              <a:rPr lang="ar-SA" sz="1300" dirty="0" smtClean="0">
                <a:solidFill>
                  <a:srgbClr val="0000FF"/>
                </a:solidFill>
              </a:rPr>
              <a:t> </a:t>
            </a:r>
            <a:r>
              <a:rPr lang="ar-SA" sz="1600" dirty="0" smtClean="0">
                <a:solidFill>
                  <a:srgbClr val="0000FF"/>
                </a:solidFill>
                <a:cs typeface="DecoType Naskh" pitchFamily="2" charset="-78"/>
              </a:rPr>
              <a:t>:</a:t>
            </a:r>
            <a:r>
              <a:rPr lang="ar-SA" sz="1600" dirty="0" smtClean="0">
                <a:solidFill>
                  <a:srgbClr val="C00000"/>
                </a:solidFill>
                <a:cs typeface="DecoType Naskh" pitchFamily="2" charset="-78"/>
              </a:rPr>
              <a:t> المرجان .. أحمر مصفر </a:t>
            </a:r>
            <a:br>
              <a:rPr lang="ar-SA" sz="1600" dirty="0" smtClean="0">
                <a:solidFill>
                  <a:srgbClr val="C00000"/>
                </a:solidFill>
                <a:cs typeface="DecoType Naskh" pitchFamily="2" charset="-78"/>
              </a:rPr>
            </a:br>
            <a:r>
              <a:rPr lang="ar-SA" sz="1600" dirty="0" smtClean="0">
                <a:solidFill>
                  <a:srgbClr val="C00000"/>
                </a:solidFill>
                <a:cs typeface="DecoType Naskh" pitchFamily="2" charset="-78"/>
              </a:rPr>
              <a:t>6. </a:t>
            </a:r>
            <a:r>
              <a:rPr lang="en-US" sz="1300" dirty="0" smtClean="0">
                <a:solidFill>
                  <a:srgbClr val="0000FF"/>
                </a:solidFill>
              </a:rPr>
              <a:t>amber</a:t>
            </a:r>
            <a:r>
              <a:rPr lang="ar-SA" sz="1600" dirty="0" smtClean="0">
                <a:solidFill>
                  <a:srgbClr val="0000FF"/>
                </a:solidFill>
                <a:cs typeface="DecoType Naskh" pitchFamily="2" charset="-78"/>
              </a:rPr>
              <a:t>: </a:t>
            </a:r>
            <a:r>
              <a:rPr lang="ar-SA" sz="1600" dirty="0" smtClean="0">
                <a:solidFill>
                  <a:srgbClr val="C00000"/>
                </a:solidFill>
                <a:cs typeface="DecoType Naskh" pitchFamily="2" charset="-78"/>
              </a:rPr>
              <a:t>العنبر .. الأصفر أو البني الأصفر </a:t>
            </a:r>
            <a:br>
              <a:rPr lang="ar-SA" sz="1600" dirty="0" smtClean="0">
                <a:solidFill>
                  <a:srgbClr val="C00000"/>
                </a:solidFill>
                <a:cs typeface="DecoType Naskh" pitchFamily="2" charset="-78"/>
              </a:rPr>
            </a:br>
            <a:r>
              <a:rPr lang="ar-SA" sz="1600" dirty="0" smtClean="0">
                <a:solidFill>
                  <a:srgbClr val="C00000"/>
                </a:solidFill>
                <a:cs typeface="DecoType Naskh" pitchFamily="2" charset="-78"/>
              </a:rPr>
              <a:t>7.</a:t>
            </a:r>
            <a:r>
              <a:rPr lang="en-US" sz="1300" dirty="0" smtClean="0">
                <a:solidFill>
                  <a:srgbClr val="0000FF"/>
                </a:solidFill>
              </a:rPr>
              <a:t>swains</a:t>
            </a:r>
            <a:r>
              <a:rPr lang="en-US" sz="1600" dirty="0" smtClean="0">
                <a:solidFill>
                  <a:srgbClr val="0000FF"/>
                </a:solidFill>
              </a:rPr>
              <a:t> </a:t>
            </a:r>
            <a:r>
              <a:rPr lang="ar-SA" sz="1600" dirty="0" smtClean="0">
                <a:solidFill>
                  <a:srgbClr val="0000FF"/>
                </a:solidFill>
                <a:cs typeface="DecoType Naskh" pitchFamily="2" charset="-78"/>
              </a:rPr>
              <a:t>:</a:t>
            </a:r>
            <a:r>
              <a:rPr lang="ar-SA" sz="1600" dirty="0" smtClean="0">
                <a:solidFill>
                  <a:srgbClr val="C00000"/>
                </a:solidFill>
                <a:cs typeface="DecoType Naskh" pitchFamily="2" charset="-78"/>
              </a:rPr>
              <a:t> شباب البلد. </a:t>
            </a:r>
            <a:br>
              <a:rPr lang="ar-SA" sz="1600" dirty="0" smtClean="0">
                <a:solidFill>
                  <a:srgbClr val="C00000"/>
                </a:solidFill>
                <a:cs typeface="DecoType Naskh" pitchFamily="2" charset="-78"/>
              </a:rPr>
            </a:br>
            <a:r>
              <a:rPr lang="ar-SA" sz="1600" dirty="0" smtClean="0">
                <a:solidFill>
                  <a:srgbClr val="C00000"/>
                </a:solidFill>
                <a:cs typeface="DecoType Naskh" pitchFamily="2" charset="-78"/>
              </a:rPr>
              <a:t>8.</a:t>
            </a:r>
            <a:r>
              <a:rPr lang="en-US" sz="1300" dirty="0" smtClean="0">
                <a:solidFill>
                  <a:srgbClr val="0000FF"/>
                </a:solidFill>
              </a:rPr>
              <a:t>Philomel</a:t>
            </a:r>
            <a:r>
              <a:rPr lang="en-US" sz="1600" dirty="0" smtClean="0">
                <a:solidFill>
                  <a:srgbClr val="0000FF"/>
                </a:solidFill>
              </a:rPr>
              <a:t> </a:t>
            </a:r>
            <a:r>
              <a:rPr lang="ar-SA" sz="1600" dirty="0" smtClean="0">
                <a:solidFill>
                  <a:srgbClr val="0000FF"/>
                </a:solidFill>
                <a:cs typeface="DecoType Naskh" pitchFamily="2" charset="-78"/>
              </a:rPr>
              <a:t>:</a:t>
            </a:r>
            <a:r>
              <a:rPr lang="ar-SA" sz="1600" dirty="0" smtClean="0">
                <a:solidFill>
                  <a:srgbClr val="C00000"/>
                </a:solidFill>
                <a:cs typeface="DecoType Naskh" pitchFamily="2" charset="-78"/>
              </a:rPr>
              <a:t> العندليب.</a:t>
            </a:r>
          </a:p>
        </p:txBody>
      </p:sp>
      <p:sp>
        <p:nvSpPr>
          <p:cNvPr id="11" name="TextBox 10"/>
          <p:cNvSpPr txBox="1"/>
          <p:nvPr/>
        </p:nvSpPr>
        <p:spPr>
          <a:xfrm>
            <a:off x="188640" y="6012160"/>
            <a:ext cx="3312368" cy="2693045"/>
          </a:xfrm>
          <a:prstGeom prst="rect">
            <a:avLst/>
          </a:prstGeom>
          <a:noFill/>
        </p:spPr>
        <p:txBody>
          <a:bodyPr wrap="square" rtlCol="1">
            <a:spAutoFit/>
          </a:bodyPr>
          <a:lstStyle/>
          <a:p>
            <a:pPr algn="l"/>
            <a:r>
              <a:rPr lang="en-US" sz="1300" b="1" dirty="0" smtClean="0"/>
              <a:t>Setting</a:t>
            </a:r>
            <a:r>
              <a:rPr lang="en-US" sz="1300" dirty="0" smtClean="0"/>
              <a:t> </a:t>
            </a:r>
          </a:p>
          <a:p>
            <a:pPr algn="l"/>
            <a:r>
              <a:rPr lang="en-US" sz="1300" dirty="0" smtClean="0"/>
              <a:t>    Christopher Marlowe sets the poem in early spring in a rural locale (presumably in England) where shepherds tend their flocks. The use of the word madrigals (line 8)—referring to poems set to music and sung by two to six voices with a single melody or interweaving melodies—suggests that the time is the sixteenth century, when madrigals were highly popular in England and elsewhere in Europe. However, the poem could be about any shepherd of any age in any country, for such is the universality of its theme. </a:t>
            </a:r>
            <a:endParaRPr lang="en-US" sz="1300" dirty="0" smtClean="0">
              <a:latin typeface="Times New Roman" pitchFamily="18" charset="0"/>
              <a:cs typeface="Times New Roman" pitchFamily="18" charset="0"/>
            </a:endParaRPr>
          </a:p>
        </p:txBody>
      </p:sp>
      <p:sp>
        <p:nvSpPr>
          <p:cNvPr id="15" name="Slide Number Placeholder 14"/>
          <p:cNvSpPr>
            <a:spLocks noGrp="1"/>
          </p:cNvSpPr>
          <p:nvPr>
            <p:ph type="sldNum" sz="quarter" idx="12"/>
          </p:nvPr>
        </p:nvSpPr>
        <p:spPr/>
        <p:txBody>
          <a:bodyPr/>
          <a:lstStyle/>
          <a:p>
            <a:fld id="{88BAE415-76A0-4309-A00B-503D7D7A0243}" type="slidenum">
              <a:rPr lang="ar-SA" smtClean="0"/>
              <a:pPr/>
              <a:t>4</a:t>
            </a:fld>
            <a:endParaRPr lang="ar-SA" dirty="0"/>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20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animEffect transition="in" filter="fade">
                                      <p:cBhvr>
                                        <p:cTn id="12" dur="2000"/>
                                        <p:tgtEl>
                                          <p:spTgt spid="6">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xEl>
                                              <p:pRg st="3" end="3"/>
                                            </p:txEl>
                                          </p:spTgt>
                                        </p:tgtEl>
                                        <p:attrNameLst>
                                          <p:attrName>style.visibility</p:attrName>
                                        </p:attrNameLst>
                                      </p:cBhvr>
                                      <p:to>
                                        <p:strVal val="visible"/>
                                      </p:to>
                                    </p:set>
                                    <p:animEffect transition="in" filter="fade">
                                      <p:cBhvr>
                                        <p:cTn id="17" dur="2000"/>
                                        <p:tgtEl>
                                          <p:spTgt spid="6">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0">
                                            <p:txEl>
                                              <p:pRg st="0" end="0"/>
                                            </p:txEl>
                                          </p:spTgt>
                                        </p:tgtEl>
                                        <p:attrNameLst>
                                          <p:attrName>style.visibility</p:attrName>
                                        </p:attrNameLst>
                                      </p:cBhvr>
                                      <p:to>
                                        <p:strVal val="visible"/>
                                      </p:to>
                                    </p:set>
                                    <p:animEffect transition="in" filter="fade">
                                      <p:cBhvr>
                                        <p:cTn id="22" dur="2000"/>
                                        <p:tgtEl>
                                          <p:spTgt spid="10">
                                            <p:txEl>
                                              <p:pRg st="0" end="0"/>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0">
                                            <p:txEl>
                                              <p:pRg st="1" end="1"/>
                                            </p:txEl>
                                          </p:spTgt>
                                        </p:tgtEl>
                                        <p:attrNameLst>
                                          <p:attrName>style.visibility</p:attrName>
                                        </p:attrNameLst>
                                      </p:cBhvr>
                                      <p:to>
                                        <p:strVal val="visible"/>
                                      </p:to>
                                    </p:set>
                                    <p:animEffect transition="in" filter="fade">
                                      <p:cBhvr>
                                        <p:cTn id="25" dur="2000"/>
                                        <p:tgtEl>
                                          <p:spTgt spid="10">
                                            <p:txEl>
                                              <p:pRg st="1" end="1"/>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7">
                                            <p:txEl>
                                              <p:pRg st="0" end="0"/>
                                            </p:txEl>
                                          </p:spTgt>
                                        </p:tgtEl>
                                        <p:attrNameLst>
                                          <p:attrName>style.visibility</p:attrName>
                                        </p:attrNameLst>
                                      </p:cBhvr>
                                      <p:to>
                                        <p:strVal val="visible"/>
                                      </p:to>
                                    </p:set>
                                    <p:animEffect transition="in" filter="fade">
                                      <p:cBhvr>
                                        <p:cTn id="30" dur="2000"/>
                                        <p:tgtEl>
                                          <p:spTgt spid="7">
                                            <p:txEl>
                                              <p:pRg st="0" end="0"/>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7">
                                            <p:txEl>
                                              <p:pRg st="1" end="1"/>
                                            </p:txEl>
                                          </p:spTgt>
                                        </p:tgtEl>
                                        <p:attrNameLst>
                                          <p:attrName>style.visibility</p:attrName>
                                        </p:attrNameLst>
                                      </p:cBhvr>
                                      <p:to>
                                        <p:strVal val="visible"/>
                                      </p:to>
                                    </p:set>
                                    <p:animEffect transition="in" filter="fade">
                                      <p:cBhvr>
                                        <p:cTn id="35" dur="2000"/>
                                        <p:tgtEl>
                                          <p:spTgt spid="7">
                                            <p:txEl>
                                              <p:pRg st="1" end="1"/>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9">
                                            <p:txEl>
                                              <p:pRg st="0" end="0"/>
                                            </p:txEl>
                                          </p:spTgt>
                                        </p:tgtEl>
                                        <p:attrNameLst>
                                          <p:attrName>style.visibility</p:attrName>
                                        </p:attrNameLst>
                                      </p:cBhvr>
                                      <p:to>
                                        <p:strVal val="visible"/>
                                      </p:to>
                                    </p:set>
                                    <p:animEffect transition="in" filter="fade">
                                      <p:cBhvr>
                                        <p:cTn id="40" dur="2000"/>
                                        <p:tgtEl>
                                          <p:spTgt spid="9">
                                            <p:txEl>
                                              <p:pRg st="0" end="0"/>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11">
                                            <p:txEl>
                                              <p:pRg st="0" end="0"/>
                                            </p:txEl>
                                          </p:spTgt>
                                        </p:tgtEl>
                                        <p:attrNameLst>
                                          <p:attrName>style.visibility</p:attrName>
                                        </p:attrNameLst>
                                      </p:cBhvr>
                                      <p:to>
                                        <p:strVal val="visible"/>
                                      </p:to>
                                    </p:set>
                                    <p:animEffect transition="in" filter="fade">
                                      <p:cBhvr>
                                        <p:cTn id="45" dur="2000"/>
                                        <p:tgtEl>
                                          <p:spTgt spid="11">
                                            <p:txEl>
                                              <p:pRg st="0" end="0"/>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11">
                                            <p:txEl>
                                              <p:pRg st="1" end="1"/>
                                            </p:txEl>
                                          </p:spTgt>
                                        </p:tgtEl>
                                        <p:attrNameLst>
                                          <p:attrName>style.visibility</p:attrName>
                                        </p:attrNameLst>
                                      </p:cBhvr>
                                      <p:to>
                                        <p:strVal val="visible"/>
                                      </p:to>
                                    </p:set>
                                    <p:animEffect transition="in" filter="fade">
                                      <p:cBhvr>
                                        <p:cTn id="50" dur="2000"/>
                                        <p:tgtEl>
                                          <p:spTgt spid="11">
                                            <p:txEl>
                                              <p:pRg st="1" end="1"/>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8">
                                            <p:txEl>
                                              <p:pRg st="0" end="0"/>
                                            </p:txEl>
                                          </p:spTgt>
                                        </p:tgtEl>
                                        <p:attrNameLst>
                                          <p:attrName>style.visibility</p:attrName>
                                        </p:attrNameLst>
                                      </p:cBhvr>
                                      <p:to>
                                        <p:strVal val="visible"/>
                                      </p:to>
                                    </p:set>
                                    <p:animEffect transition="in" filter="fade">
                                      <p:cBhvr>
                                        <p:cTn id="55" dur="20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7" grpId="0" build="p"/>
      <p:bldP spid="8" grpId="0" build="p"/>
      <p:bldP spid="9" grpId="0" build="p"/>
      <p:bldP spid="10" grpId="0" build="allAtOnce"/>
      <p:bldP spid="11"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88640" y="422826"/>
            <a:ext cx="3384376" cy="2492990"/>
          </a:xfrm>
          <a:prstGeom prst="rect">
            <a:avLst/>
          </a:prstGeom>
          <a:noFill/>
        </p:spPr>
        <p:txBody>
          <a:bodyPr wrap="square" rtlCol="1">
            <a:spAutoFit/>
          </a:bodyPr>
          <a:lstStyle/>
          <a:p>
            <a:pPr algn="l" rtl="0"/>
            <a:r>
              <a:rPr lang="en-US" sz="1300" b="1" dirty="0" smtClean="0">
                <a:solidFill>
                  <a:srgbClr val="0070C0"/>
                </a:solidFill>
              </a:rPr>
              <a:t>Characters</a:t>
            </a:r>
            <a:r>
              <a:rPr lang="en-US" sz="1300" dirty="0" smtClean="0"/>
              <a:t> </a:t>
            </a:r>
            <a:br>
              <a:rPr lang="en-US" sz="1300" dirty="0" smtClean="0"/>
            </a:br>
            <a:r>
              <a:rPr lang="en-US" sz="1300" dirty="0" smtClean="0"/>
              <a:t/>
            </a:r>
            <a:br>
              <a:rPr lang="en-US" sz="1300" dirty="0" smtClean="0"/>
            </a:br>
            <a:r>
              <a:rPr lang="en-US" sz="1300" b="1" dirty="0" smtClean="0"/>
              <a:t>The Passionate Shepherd</a:t>
            </a:r>
            <a:r>
              <a:rPr lang="en-US" sz="1300" dirty="0" smtClean="0"/>
              <a:t>: He importunes a woman— presumably a young and pretty country girl—to become his sweetheart and enjoy with him all the pleasures that nature has to offer. </a:t>
            </a:r>
            <a:br>
              <a:rPr lang="en-US" sz="1300" dirty="0" smtClean="0"/>
            </a:br>
            <a:r>
              <a:rPr lang="en-US" sz="1300" b="1" dirty="0" smtClean="0"/>
              <a:t>The Shepherd’s Love</a:t>
            </a:r>
            <a:r>
              <a:rPr lang="en-US" sz="1300" dirty="0" smtClean="0"/>
              <a:t>: The young woman who receives the Passionate Shepherd’s message. </a:t>
            </a:r>
            <a:br>
              <a:rPr lang="en-US" sz="1300" dirty="0" smtClean="0"/>
            </a:br>
            <a:r>
              <a:rPr lang="en-US" sz="1300" b="1" dirty="0" smtClean="0"/>
              <a:t>Swains</a:t>
            </a:r>
            <a:r>
              <a:rPr lang="en-US" sz="1300" dirty="0" smtClean="0"/>
              <a:t>: Young country fellows whom the Passionate Shepherd promises will dance for is beloved. </a:t>
            </a:r>
          </a:p>
        </p:txBody>
      </p:sp>
      <p:sp>
        <p:nvSpPr>
          <p:cNvPr id="8" name="TextBox 7"/>
          <p:cNvSpPr txBox="1"/>
          <p:nvPr/>
        </p:nvSpPr>
        <p:spPr>
          <a:xfrm>
            <a:off x="3645024" y="3146356"/>
            <a:ext cx="2970330" cy="1569660"/>
          </a:xfrm>
          <a:prstGeom prst="rect">
            <a:avLst/>
          </a:prstGeom>
          <a:noFill/>
        </p:spPr>
        <p:txBody>
          <a:bodyPr wrap="square" rtlCol="1">
            <a:spAutoFit/>
          </a:bodyPr>
          <a:lstStyle/>
          <a:p>
            <a:r>
              <a:rPr lang="ar-SA" sz="1300" dirty="0" smtClean="0">
                <a:solidFill>
                  <a:srgbClr val="0070C0"/>
                </a:solidFill>
              </a:rPr>
              <a:t>الموضوع : </a:t>
            </a:r>
            <a:r>
              <a:rPr lang="ar-SA" sz="1600" dirty="0" smtClean="0">
                <a:solidFill>
                  <a:srgbClr val="C00000"/>
                </a:solidFill>
                <a:cs typeface="DecoType Naskh" pitchFamily="2" charset="-78"/>
              </a:rPr>
              <a:t/>
            </a:r>
            <a:br>
              <a:rPr lang="ar-SA" sz="1600" dirty="0" smtClean="0">
                <a:solidFill>
                  <a:srgbClr val="C00000"/>
                </a:solidFill>
                <a:cs typeface="DecoType Naskh" pitchFamily="2" charset="-78"/>
              </a:rPr>
            </a:br>
            <a:r>
              <a:rPr lang="ar-SA" sz="1600" dirty="0" smtClean="0">
                <a:solidFill>
                  <a:srgbClr val="C00000"/>
                </a:solidFill>
                <a:cs typeface="DecoType Naskh" pitchFamily="2" charset="-78"/>
              </a:rPr>
              <a:t>موضوع "الراعي عاطفي" فصل الربيع هو نشوة الحب في الإعداد ، بسيطة في المناطق الريفية. ضمنا في هذا الموضوع هو من عزر </a:t>
            </a:r>
            <a:r>
              <a:rPr lang="ar-SA" sz="1600" dirty="0" err="1" smtClean="0">
                <a:solidFill>
                  <a:srgbClr val="C00000"/>
                </a:solidFill>
                <a:cs typeface="DecoType Naskh" pitchFamily="2" charset="-78"/>
              </a:rPr>
              <a:t>كارب</a:t>
            </a:r>
            <a:r>
              <a:rPr lang="ar-SA" sz="1600" dirty="0" smtClean="0">
                <a:solidFill>
                  <a:srgbClr val="C00000"/>
                </a:solidFill>
                <a:cs typeface="DecoType Naskh" pitchFamily="2" charset="-78"/>
              </a:rPr>
              <a:t> </a:t>
            </a:r>
            <a:r>
              <a:rPr lang="ar-SA" sz="1600" dirty="0" err="1" smtClean="0">
                <a:solidFill>
                  <a:srgbClr val="C00000"/>
                </a:solidFill>
                <a:cs typeface="DecoType Naskh" pitchFamily="2" charset="-78"/>
              </a:rPr>
              <a:t>ديم</a:t>
            </a:r>
            <a:r>
              <a:rPr lang="ar-SA" sz="1600" dirty="0" smtClean="0">
                <a:solidFill>
                  <a:srgbClr val="C00000"/>
                </a:solidFill>
                <a:cs typeface="DecoType Naskh" pitchFamily="2" charset="-78"/>
              </a:rPr>
              <a:t> اللاتينية </a:t>
            </a:r>
            <a:r>
              <a:rPr lang="ar-SA" sz="1600" dirty="0" err="1" smtClean="0">
                <a:solidFill>
                  <a:srgbClr val="C00000"/>
                </a:solidFill>
                <a:cs typeface="DecoType Naskh" pitchFamily="2" charset="-78"/>
              </a:rPr>
              <a:t>ل</a:t>
            </a:r>
            <a:r>
              <a:rPr lang="ar-SA" sz="1600" dirty="0" smtClean="0">
                <a:solidFill>
                  <a:srgbClr val="C00000"/>
                </a:solidFill>
                <a:cs typeface="DecoType Naskh" pitchFamily="2" charset="-78"/>
              </a:rPr>
              <a:t> "اغتنام اليوم". </a:t>
            </a:r>
            <a:r>
              <a:rPr lang="ar-SA" sz="1600" dirty="0" err="1" smtClean="0">
                <a:solidFill>
                  <a:srgbClr val="C00000"/>
                </a:solidFill>
                <a:cs typeface="DecoType Naskh" pitchFamily="2" charset="-78"/>
              </a:rPr>
              <a:t>كارب</a:t>
            </a:r>
            <a:r>
              <a:rPr lang="ar-SA" sz="1600" dirty="0" smtClean="0">
                <a:solidFill>
                  <a:srgbClr val="C00000"/>
                </a:solidFill>
                <a:cs typeface="DecoType Naskh" pitchFamily="2" charset="-78"/>
              </a:rPr>
              <a:t> </a:t>
            </a:r>
            <a:r>
              <a:rPr lang="ar-SA" sz="1600" dirty="0" err="1" smtClean="0">
                <a:solidFill>
                  <a:srgbClr val="C00000"/>
                </a:solidFill>
                <a:cs typeface="DecoType Naskh" pitchFamily="2" charset="-78"/>
              </a:rPr>
              <a:t>ديم</a:t>
            </a:r>
            <a:r>
              <a:rPr lang="ar-SA" sz="1600" dirty="0" smtClean="0">
                <a:solidFill>
                  <a:srgbClr val="C00000"/>
                </a:solidFill>
                <a:cs typeface="DecoType Naskh" pitchFamily="2" charset="-78"/>
              </a:rPr>
              <a:t> تحث الناس على التمتع </a:t>
            </a:r>
            <a:r>
              <a:rPr lang="ar-SA" sz="1600" dirty="0" err="1" smtClean="0">
                <a:solidFill>
                  <a:srgbClr val="C00000"/>
                </a:solidFill>
                <a:cs typeface="DecoType Naskh" pitchFamily="2" charset="-78"/>
              </a:rPr>
              <a:t>بالحظة</a:t>
            </a:r>
            <a:r>
              <a:rPr lang="ar-SA" sz="1600" dirty="0" smtClean="0">
                <a:solidFill>
                  <a:srgbClr val="C00000"/>
                </a:solidFill>
                <a:cs typeface="DecoType Naskh" pitchFamily="2" charset="-78"/>
              </a:rPr>
              <a:t> دون الحاجة إلى القلق بشأن المستقبل. </a:t>
            </a:r>
            <a:endParaRPr lang="ar-SA" dirty="0" smtClean="0">
              <a:solidFill>
                <a:srgbClr val="C00000"/>
              </a:solidFill>
              <a:cs typeface="DecoType Naskh" pitchFamily="2" charset="-78"/>
            </a:endParaRPr>
          </a:p>
        </p:txBody>
      </p:sp>
      <p:sp>
        <p:nvSpPr>
          <p:cNvPr id="9" name="TextBox 8"/>
          <p:cNvSpPr txBox="1"/>
          <p:nvPr/>
        </p:nvSpPr>
        <p:spPr>
          <a:xfrm>
            <a:off x="3645024" y="493673"/>
            <a:ext cx="3024336" cy="2308324"/>
          </a:xfrm>
          <a:prstGeom prst="rect">
            <a:avLst/>
          </a:prstGeom>
          <a:noFill/>
        </p:spPr>
        <p:txBody>
          <a:bodyPr wrap="square" rtlCol="1">
            <a:spAutoFit/>
          </a:bodyPr>
          <a:lstStyle/>
          <a:p>
            <a:r>
              <a:rPr lang="ar-SA" sz="1600" dirty="0" smtClean="0">
                <a:solidFill>
                  <a:srgbClr val="0070C0"/>
                </a:solidFill>
                <a:cs typeface="DecoType Naskh" pitchFamily="2" charset="-78"/>
              </a:rPr>
              <a:t>الشخصيات</a:t>
            </a:r>
            <a:r>
              <a:rPr lang="ar-SA" sz="1600" dirty="0" smtClean="0">
                <a:solidFill>
                  <a:srgbClr val="008000"/>
                </a:solidFill>
                <a:cs typeface="DecoType Naskh" pitchFamily="2" charset="-78"/>
              </a:rPr>
              <a:t/>
            </a:r>
            <a:br>
              <a:rPr lang="ar-SA" sz="1600" dirty="0" smtClean="0">
                <a:solidFill>
                  <a:srgbClr val="008000"/>
                </a:solidFill>
                <a:cs typeface="DecoType Naskh" pitchFamily="2" charset="-78"/>
              </a:rPr>
            </a:br>
            <a:r>
              <a:rPr lang="ar-SA" sz="1600" dirty="0" smtClean="0">
                <a:solidFill>
                  <a:srgbClr val="008000"/>
                </a:solidFill>
                <a:cs typeface="DecoType Naskh" pitchFamily="2" charset="-78"/>
              </a:rPr>
              <a:t/>
            </a:r>
            <a:br>
              <a:rPr lang="ar-SA" sz="1600" dirty="0" smtClean="0">
                <a:solidFill>
                  <a:srgbClr val="008000"/>
                </a:solidFill>
                <a:cs typeface="DecoType Naskh" pitchFamily="2" charset="-78"/>
              </a:rPr>
            </a:br>
            <a:r>
              <a:rPr lang="ar-SA" sz="1600" b="1" dirty="0" smtClean="0">
                <a:solidFill>
                  <a:srgbClr val="008000"/>
                </a:solidFill>
                <a:cs typeface="DecoType Naskh" pitchFamily="2" charset="-78"/>
              </a:rPr>
              <a:t>الراعي العاطفي </a:t>
            </a:r>
            <a:r>
              <a:rPr lang="ar-SA" sz="1600" dirty="0" smtClean="0">
                <a:solidFill>
                  <a:srgbClr val="008000"/>
                </a:solidFill>
                <a:cs typeface="DecoType Naskh" pitchFamily="2" charset="-78"/>
              </a:rPr>
              <a:t>: أنه </a:t>
            </a:r>
            <a:r>
              <a:rPr lang="ar-SA" sz="1600" dirty="0" err="1" smtClean="0">
                <a:solidFill>
                  <a:srgbClr val="008000"/>
                </a:solidFill>
                <a:cs typeface="DecoType Naskh" pitchFamily="2" charset="-78"/>
              </a:rPr>
              <a:t>اصرّ</a:t>
            </a:r>
            <a:r>
              <a:rPr lang="ar-SA" sz="1600" dirty="0" smtClean="0">
                <a:solidFill>
                  <a:srgbClr val="008000"/>
                </a:solidFill>
                <a:cs typeface="DecoType Naskh" pitchFamily="2" charset="-78"/>
              </a:rPr>
              <a:t> على امرأة  - من المحتمل أن الفتاة صغيرة </a:t>
            </a:r>
            <a:r>
              <a:rPr lang="ar-SA" sz="1600" dirty="0" err="1" smtClean="0">
                <a:solidFill>
                  <a:srgbClr val="008000"/>
                </a:solidFill>
                <a:cs typeface="DecoType Naskh" pitchFamily="2" charset="-78"/>
              </a:rPr>
              <a:t>و</a:t>
            </a:r>
            <a:r>
              <a:rPr lang="ar-SA" sz="1600" dirty="0" smtClean="0">
                <a:solidFill>
                  <a:srgbClr val="008000"/>
                </a:solidFill>
                <a:cs typeface="DecoType Naskh" pitchFamily="2" charset="-78"/>
              </a:rPr>
              <a:t> جميلة - لتصبح حبيبته وتتمتع بهذا العرض معه بكل متع هذه الطبيعة.</a:t>
            </a:r>
          </a:p>
          <a:p>
            <a:r>
              <a:rPr lang="ar-SA" sz="1600" b="1" dirty="0" smtClean="0">
                <a:solidFill>
                  <a:srgbClr val="008000"/>
                </a:solidFill>
                <a:cs typeface="DecoType Naskh" pitchFamily="2" charset="-78"/>
              </a:rPr>
              <a:t>حب الراعي</a:t>
            </a:r>
            <a:r>
              <a:rPr lang="ar-SA" sz="1600" dirty="0" smtClean="0">
                <a:solidFill>
                  <a:srgbClr val="008000"/>
                </a:solidFill>
                <a:cs typeface="DecoType Naskh" pitchFamily="2" charset="-78"/>
              </a:rPr>
              <a:t> : امرأة شابة التي تتلقى رسالة الراعي العاطفي.</a:t>
            </a:r>
          </a:p>
          <a:p>
            <a:r>
              <a:rPr lang="ar-SA" sz="1600" dirty="0" err="1" smtClean="0">
                <a:solidFill>
                  <a:srgbClr val="008000"/>
                </a:solidFill>
                <a:cs typeface="DecoType Naskh" pitchFamily="2" charset="-78"/>
              </a:rPr>
              <a:t>ريفين</a:t>
            </a:r>
            <a:r>
              <a:rPr lang="ar-SA" sz="1600" dirty="0" smtClean="0">
                <a:solidFill>
                  <a:srgbClr val="008000"/>
                </a:solidFill>
                <a:cs typeface="DecoType Naskh" pitchFamily="2" charset="-78"/>
              </a:rPr>
              <a:t>: شباب البلد الذي يتبع وعود الراعي العاطفي والرقص </a:t>
            </a:r>
            <a:r>
              <a:rPr lang="ar-SA" sz="1600" dirty="0" err="1" smtClean="0">
                <a:solidFill>
                  <a:srgbClr val="008000"/>
                </a:solidFill>
                <a:cs typeface="DecoType Naskh" pitchFamily="2" charset="-78"/>
              </a:rPr>
              <a:t>لمحبوبته</a:t>
            </a:r>
            <a:r>
              <a:rPr lang="ar-SA" sz="1600" dirty="0" smtClean="0">
                <a:solidFill>
                  <a:srgbClr val="008000"/>
                </a:solidFill>
                <a:cs typeface="DecoType Naskh" pitchFamily="2" charset="-78"/>
              </a:rPr>
              <a:t>.</a:t>
            </a:r>
          </a:p>
        </p:txBody>
      </p:sp>
      <p:sp>
        <p:nvSpPr>
          <p:cNvPr id="11" name="TextBox 10"/>
          <p:cNvSpPr txBox="1"/>
          <p:nvPr/>
        </p:nvSpPr>
        <p:spPr>
          <a:xfrm>
            <a:off x="188640" y="2987824"/>
            <a:ext cx="3384376" cy="1692771"/>
          </a:xfrm>
          <a:prstGeom prst="rect">
            <a:avLst/>
          </a:prstGeom>
          <a:noFill/>
        </p:spPr>
        <p:txBody>
          <a:bodyPr wrap="square" rtlCol="1">
            <a:spAutoFit/>
          </a:bodyPr>
          <a:lstStyle/>
          <a:p>
            <a:pPr algn="l" rtl="0"/>
            <a:r>
              <a:rPr lang="en-US" sz="1300" b="1" dirty="0" smtClean="0">
                <a:solidFill>
                  <a:srgbClr val="0070C0"/>
                </a:solidFill>
              </a:rPr>
              <a:t> Theme :</a:t>
            </a:r>
          </a:p>
          <a:p>
            <a:pPr algn="l" rtl="0"/>
            <a:r>
              <a:rPr lang="en-US" sz="1300" dirty="0" smtClean="0"/>
              <a:t>   The theme of “The Passionate Shepherd” is the rapture of springtime love in a simple, rural setting. Implicit in this theme is the motif of </a:t>
            </a:r>
            <a:r>
              <a:rPr lang="en-US" sz="1300" i="1" dirty="0" smtClean="0"/>
              <a:t>carpe diem</a:t>
            </a:r>
            <a:r>
              <a:rPr lang="en-US" sz="1300" dirty="0" smtClean="0"/>
              <a:t>—Latin for “seize the day.” </a:t>
            </a:r>
            <a:r>
              <a:rPr lang="en-US" sz="1300" i="1" dirty="0" smtClean="0"/>
              <a:t>Carpe diem</a:t>
            </a:r>
            <a:r>
              <a:rPr lang="en-US" sz="1300" dirty="0" smtClean="0"/>
              <a:t> urges people to enjoy the moment without worrying about the future.  </a:t>
            </a:r>
          </a:p>
          <a:p>
            <a:pPr algn="l" rtl="0" fontAlgn="auto">
              <a:spcAft>
                <a:spcPts val="0"/>
              </a:spcAft>
              <a:buClr>
                <a:schemeClr val="accent3"/>
              </a:buClr>
              <a:defRPr/>
            </a:pPr>
            <a:endParaRPr lang="en-US" sz="1300" dirty="0" smtClean="0">
              <a:latin typeface="Times New Roman" pitchFamily="18" charset="0"/>
              <a:cs typeface="Times New Roman" pitchFamily="18" charset="0"/>
            </a:endParaRPr>
          </a:p>
        </p:txBody>
      </p:sp>
      <p:sp>
        <p:nvSpPr>
          <p:cNvPr id="15" name="TextBox 14"/>
          <p:cNvSpPr txBox="1"/>
          <p:nvPr/>
        </p:nvSpPr>
        <p:spPr>
          <a:xfrm>
            <a:off x="188640" y="4716016"/>
            <a:ext cx="3384376" cy="3893374"/>
          </a:xfrm>
          <a:prstGeom prst="rect">
            <a:avLst/>
          </a:prstGeom>
          <a:noFill/>
        </p:spPr>
        <p:txBody>
          <a:bodyPr wrap="square" rtlCol="1">
            <a:spAutoFit/>
          </a:bodyPr>
          <a:lstStyle/>
          <a:p>
            <a:pPr algn="l" rtl="0"/>
            <a:r>
              <a:rPr lang="en-US" sz="1300" b="1" dirty="0" smtClean="0">
                <a:solidFill>
                  <a:srgbClr val="0070C0"/>
                </a:solidFill>
              </a:rPr>
              <a:t>Writing and Publication Information</a:t>
            </a:r>
          </a:p>
          <a:p>
            <a:pPr algn="l" rtl="0"/>
            <a:r>
              <a:rPr lang="en-US" sz="1300" dirty="0" smtClean="0"/>
              <a:t> </a:t>
            </a:r>
          </a:p>
          <a:p>
            <a:pPr algn="l" rtl="0"/>
            <a:r>
              <a:rPr lang="en-US" sz="1300" dirty="0" smtClean="0"/>
              <a:t>      Marlowe wrote the poem in 1588 or 1589 while attending Cambridge University at its Corpus Christi College. It first appeared in print in poetry collections published in 1599 and 1600.</a:t>
            </a:r>
          </a:p>
          <a:p>
            <a:pPr algn="l" rtl="0">
              <a:buAutoNum type="arabicPeriod"/>
            </a:pPr>
            <a:r>
              <a:rPr lang="en-US" sz="1300" dirty="0" smtClean="0"/>
              <a:t>The main features of metaphysical poetry of John Donne: his poetry is full of clever (ingenious) abstruse (difficult to understand) and unnecessary arguments.</a:t>
            </a:r>
          </a:p>
          <a:p>
            <a:pPr algn="l" rtl="0">
              <a:buAutoNum type="arabicPeriod"/>
            </a:pPr>
            <a:r>
              <a:rPr lang="en-US" sz="1300" dirty="0" smtClean="0"/>
              <a:t> His poetry has abrasive (harsh in manner) </a:t>
            </a:r>
            <a:r>
              <a:rPr lang="en-US" sz="1300" dirty="0" err="1" smtClean="0"/>
              <a:t>colloquiality</a:t>
            </a:r>
            <a:r>
              <a:rPr lang="en-US" sz="1300" dirty="0" smtClean="0"/>
              <a:t>, in contrast with the smooth</a:t>
            </a:r>
          </a:p>
          <a:p>
            <a:pPr algn="l" rtl="0"/>
            <a:r>
              <a:rPr lang="en-US" sz="1300" dirty="0" smtClean="0"/>
              <a:t>Elizabethan lyrics  before him. </a:t>
            </a:r>
          </a:p>
          <a:p>
            <a:pPr algn="l" rtl="0"/>
            <a:r>
              <a:rPr lang="en-US" sz="1300" dirty="0" smtClean="0"/>
              <a:t>3. his poem starts with exclamation and takes the form  of an argument with another person, lover, or god. </a:t>
            </a:r>
          </a:p>
          <a:p>
            <a:pPr algn="l" rtl="0"/>
            <a:r>
              <a:rPr lang="en-US" sz="1300" dirty="0" smtClean="0"/>
              <a:t>4. He like to indulge in fantastical flights of logic. </a:t>
            </a:r>
            <a:endParaRPr lang="en-US" sz="1300" dirty="0"/>
          </a:p>
        </p:txBody>
      </p:sp>
      <p:sp>
        <p:nvSpPr>
          <p:cNvPr id="16" name="TextBox 15"/>
          <p:cNvSpPr txBox="1"/>
          <p:nvPr/>
        </p:nvSpPr>
        <p:spPr>
          <a:xfrm>
            <a:off x="3717032" y="4848994"/>
            <a:ext cx="2880320" cy="3539430"/>
          </a:xfrm>
          <a:prstGeom prst="rect">
            <a:avLst/>
          </a:prstGeom>
          <a:noFill/>
        </p:spPr>
        <p:txBody>
          <a:bodyPr wrap="square" rtlCol="1">
            <a:spAutoFit/>
          </a:bodyPr>
          <a:lstStyle/>
          <a:p>
            <a:r>
              <a:rPr lang="ar-SA" sz="1600" dirty="0" smtClean="0">
                <a:solidFill>
                  <a:srgbClr val="0070C0"/>
                </a:solidFill>
                <a:cs typeface="DecoType Naskh" pitchFamily="2" charset="-78"/>
              </a:rPr>
              <a:t>كتابة ونشر المعلومات </a:t>
            </a:r>
            <a:r>
              <a:rPr lang="ar-SA" sz="1600" dirty="0" smtClean="0">
                <a:solidFill>
                  <a:srgbClr val="008000"/>
                </a:solidFill>
                <a:cs typeface="DecoType Naskh" pitchFamily="2" charset="-78"/>
              </a:rPr>
              <a:t/>
            </a:r>
            <a:br>
              <a:rPr lang="ar-SA" sz="1600" dirty="0" smtClean="0">
                <a:solidFill>
                  <a:srgbClr val="008000"/>
                </a:solidFill>
                <a:cs typeface="DecoType Naskh" pitchFamily="2" charset="-78"/>
              </a:rPr>
            </a:br>
            <a:r>
              <a:rPr lang="ar-SA" sz="1600" dirty="0" smtClean="0">
                <a:solidFill>
                  <a:srgbClr val="008000"/>
                </a:solidFill>
                <a:cs typeface="DecoType Naskh" pitchFamily="2" charset="-78"/>
              </a:rPr>
              <a:t> كتب مارلو القصيدة في عام 1588 أو 1589 بينما كان يحضر جامعة كامبريدج في كلية </a:t>
            </a:r>
            <a:r>
              <a:rPr lang="ar-SA" sz="1600" dirty="0" err="1" smtClean="0">
                <a:solidFill>
                  <a:srgbClr val="008000"/>
                </a:solidFill>
                <a:cs typeface="DecoType Naskh" pitchFamily="2" charset="-78"/>
              </a:rPr>
              <a:t>كوربوس</a:t>
            </a:r>
            <a:r>
              <a:rPr lang="ar-SA" sz="1600" dirty="0" smtClean="0">
                <a:solidFill>
                  <a:srgbClr val="008000"/>
                </a:solidFill>
                <a:cs typeface="DecoType Naskh" pitchFamily="2" charset="-78"/>
              </a:rPr>
              <a:t> كريستي لها. ظهوره للمرة </a:t>
            </a:r>
            <a:r>
              <a:rPr lang="ar-SA" sz="1600" dirty="0" err="1" smtClean="0">
                <a:solidFill>
                  <a:srgbClr val="008000"/>
                </a:solidFill>
                <a:cs typeface="DecoType Naskh" pitchFamily="2" charset="-78"/>
              </a:rPr>
              <a:t>الاولى</a:t>
            </a:r>
            <a:r>
              <a:rPr lang="ar-SA" sz="1600" dirty="0" smtClean="0">
                <a:solidFill>
                  <a:srgbClr val="008000"/>
                </a:solidFill>
                <a:cs typeface="DecoType Naskh" pitchFamily="2" charset="-78"/>
              </a:rPr>
              <a:t> في الطباعة في مجموعات شعرية نشرت في 1599 </a:t>
            </a:r>
            <a:r>
              <a:rPr lang="ar-SA" sz="1600" dirty="0" err="1" smtClean="0">
                <a:solidFill>
                  <a:srgbClr val="008000"/>
                </a:solidFill>
                <a:cs typeface="DecoType Naskh" pitchFamily="2" charset="-78"/>
              </a:rPr>
              <a:t>و</a:t>
            </a:r>
            <a:r>
              <a:rPr lang="ar-SA" sz="1600" dirty="0" smtClean="0">
                <a:solidFill>
                  <a:srgbClr val="008000"/>
                </a:solidFill>
                <a:cs typeface="DecoType Naskh" pitchFamily="2" charset="-78"/>
              </a:rPr>
              <a:t> 1600. </a:t>
            </a:r>
            <a:br>
              <a:rPr lang="ar-SA" sz="1600" dirty="0" smtClean="0">
                <a:solidFill>
                  <a:srgbClr val="008000"/>
                </a:solidFill>
                <a:cs typeface="DecoType Naskh" pitchFamily="2" charset="-78"/>
              </a:rPr>
            </a:br>
            <a:r>
              <a:rPr lang="ar-SA" sz="1600" dirty="0" smtClean="0">
                <a:solidFill>
                  <a:srgbClr val="008000"/>
                </a:solidFill>
                <a:cs typeface="DecoType Naskh" pitchFamily="2" charset="-78"/>
              </a:rPr>
              <a:t>1. الملامح الرئيسية لمن الشعر الميتافيزيقي جون دون : شعره مليء ذكاء (عبقري) صعب (من صعب الفهم) والحجج لا لزوم لها. </a:t>
            </a:r>
            <a:br>
              <a:rPr lang="ar-SA" sz="1600" dirty="0" smtClean="0">
                <a:solidFill>
                  <a:srgbClr val="008000"/>
                </a:solidFill>
                <a:cs typeface="DecoType Naskh" pitchFamily="2" charset="-78"/>
              </a:rPr>
            </a:br>
            <a:r>
              <a:rPr lang="ar-SA" sz="1600" dirty="0" smtClean="0">
                <a:solidFill>
                  <a:srgbClr val="008000"/>
                </a:solidFill>
                <a:cs typeface="DecoType Naskh" pitchFamily="2" charset="-78"/>
              </a:rPr>
              <a:t>2. شعره العامي وقح(بطريقة قاسية) ، في مقابل نحو سلس كلمات </a:t>
            </a:r>
            <a:r>
              <a:rPr lang="ar-SA" sz="1600" dirty="0" err="1" smtClean="0">
                <a:solidFill>
                  <a:srgbClr val="008000"/>
                </a:solidFill>
                <a:cs typeface="DecoType Naskh" pitchFamily="2" charset="-78"/>
              </a:rPr>
              <a:t>اليزابيثي</a:t>
            </a:r>
            <a:r>
              <a:rPr lang="ar-SA" sz="1600" dirty="0" smtClean="0">
                <a:solidFill>
                  <a:srgbClr val="008000"/>
                </a:solidFill>
                <a:cs typeface="DecoType Naskh" pitchFamily="2" charset="-78"/>
              </a:rPr>
              <a:t> قبله. </a:t>
            </a:r>
          </a:p>
          <a:p>
            <a:r>
              <a:rPr lang="ar-SA" sz="1600" dirty="0" smtClean="0">
                <a:solidFill>
                  <a:srgbClr val="008000"/>
                </a:solidFill>
                <a:cs typeface="DecoType Naskh" pitchFamily="2" charset="-78"/>
              </a:rPr>
              <a:t> 3. يبدأ قصيدته مع التعجب ويتخذ شكل من مشادة مع عاشق آخر ، شخص ، أو الله.</a:t>
            </a:r>
          </a:p>
          <a:p>
            <a:r>
              <a:rPr lang="ar-SA" sz="1600" dirty="0" smtClean="0">
                <a:solidFill>
                  <a:srgbClr val="008000"/>
                </a:solidFill>
                <a:cs typeface="DecoType Naskh" pitchFamily="2" charset="-78"/>
              </a:rPr>
              <a:t> 4. قال إنه يود أن تنغمس في خيالي الرحلات الجوية من المنطق. </a:t>
            </a:r>
          </a:p>
        </p:txBody>
      </p:sp>
      <p:sp>
        <p:nvSpPr>
          <p:cNvPr id="10" name="Slide Number Placeholder 9"/>
          <p:cNvSpPr>
            <a:spLocks noGrp="1"/>
          </p:cNvSpPr>
          <p:nvPr>
            <p:ph type="sldNum" sz="quarter" idx="12"/>
          </p:nvPr>
        </p:nvSpPr>
        <p:spPr/>
        <p:txBody>
          <a:bodyPr/>
          <a:lstStyle/>
          <a:p>
            <a:fld id="{88BAE415-76A0-4309-A00B-503D7D7A0243}" type="slidenum">
              <a:rPr lang="ar-SA" smtClean="0"/>
              <a:pPr/>
              <a:t>5</a:t>
            </a:fld>
            <a:endParaRPr lang="ar-SA"/>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20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xEl>
                                              <p:pRg st="0" end="0"/>
                                            </p:txEl>
                                          </p:spTgt>
                                        </p:tgtEl>
                                        <p:attrNameLst>
                                          <p:attrName>style.visibility</p:attrName>
                                        </p:attrNameLst>
                                      </p:cBhvr>
                                      <p:to>
                                        <p:strVal val="visible"/>
                                      </p:to>
                                    </p:set>
                                    <p:animEffect transition="in" filter="fade">
                                      <p:cBhvr>
                                        <p:cTn id="12" dur="2000"/>
                                        <p:tgtEl>
                                          <p:spTgt spid="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xEl>
                                              <p:pRg st="1" end="1"/>
                                            </p:txEl>
                                          </p:spTgt>
                                        </p:tgtEl>
                                        <p:attrNameLst>
                                          <p:attrName>style.visibility</p:attrName>
                                        </p:attrNameLst>
                                      </p:cBhvr>
                                      <p:to>
                                        <p:strVal val="visible"/>
                                      </p:to>
                                    </p:set>
                                    <p:animEffect transition="in" filter="fade">
                                      <p:cBhvr>
                                        <p:cTn id="17" dur="2000"/>
                                        <p:tgtEl>
                                          <p:spTgt spid="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
                                            <p:txEl>
                                              <p:pRg st="2" end="2"/>
                                            </p:txEl>
                                          </p:spTgt>
                                        </p:tgtEl>
                                        <p:attrNameLst>
                                          <p:attrName>style.visibility</p:attrName>
                                        </p:attrNameLst>
                                      </p:cBhvr>
                                      <p:to>
                                        <p:strVal val="visible"/>
                                      </p:to>
                                    </p:set>
                                    <p:animEffect transition="in" filter="fade">
                                      <p:cBhvr>
                                        <p:cTn id="22" dur="2000"/>
                                        <p:tgtEl>
                                          <p:spTgt spid="9">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1">
                                            <p:txEl>
                                              <p:pRg st="0" end="0"/>
                                            </p:txEl>
                                          </p:spTgt>
                                        </p:tgtEl>
                                        <p:attrNameLst>
                                          <p:attrName>style.visibility</p:attrName>
                                        </p:attrNameLst>
                                      </p:cBhvr>
                                      <p:to>
                                        <p:strVal val="visible"/>
                                      </p:to>
                                    </p:set>
                                    <p:animEffect transition="in" filter="fade">
                                      <p:cBhvr>
                                        <p:cTn id="27" dur="2000"/>
                                        <p:tgtEl>
                                          <p:spTgt spid="11">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1">
                                            <p:txEl>
                                              <p:pRg st="1" end="1"/>
                                            </p:txEl>
                                          </p:spTgt>
                                        </p:tgtEl>
                                        <p:attrNameLst>
                                          <p:attrName>style.visibility</p:attrName>
                                        </p:attrNameLst>
                                      </p:cBhvr>
                                      <p:to>
                                        <p:strVal val="visible"/>
                                      </p:to>
                                    </p:set>
                                    <p:animEffect transition="in" filter="fade">
                                      <p:cBhvr>
                                        <p:cTn id="32" dur="2000"/>
                                        <p:tgtEl>
                                          <p:spTgt spid="11">
                                            <p:txEl>
                                              <p:pRg st="1" end="1"/>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8">
                                            <p:txEl>
                                              <p:pRg st="0" end="0"/>
                                            </p:txEl>
                                          </p:spTgt>
                                        </p:tgtEl>
                                        <p:attrNameLst>
                                          <p:attrName>style.visibility</p:attrName>
                                        </p:attrNameLst>
                                      </p:cBhvr>
                                      <p:to>
                                        <p:strVal val="visible"/>
                                      </p:to>
                                    </p:set>
                                    <p:animEffect transition="in" filter="fade">
                                      <p:cBhvr>
                                        <p:cTn id="37" dur="2000"/>
                                        <p:tgtEl>
                                          <p:spTgt spid="8">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5">
                                            <p:txEl>
                                              <p:pRg st="0" end="0"/>
                                            </p:txEl>
                                          </p:spTgt>
                                        </p:tgtEl>
                                        <p:attrNameLst>
                                          <p:attrName>style.visibility</p:attrName>
                                        </p:attrNameLst>
                                      </p:cBhvr>
                                      <p:to>
                                        <p:strVal val="visible"/>
                                      </p:to>
                                    </p:set>
                                    <p:animEffect transition="in" filter="fade">
                                      <p:cBhvr>
                                        <p:cTn id="42" dur="2000"/>
                                        <p:tgtEl>
                                          <p:spTgt spid="15">
                                            <p:txEl>
                                              <p:pRg st="0" end="0"/>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5">
                                            <p:txEl>
                                              <p:pRg st="1" end="1"/>
                                            </p:txEl>
                                          </p:spTgt>
                                        </p:tgtEl>
                                        <p:attrNameLst>
                                          <p:attrName>style.visibility</p:attrName>
                                        </p:attrNameLst>
                                      </p:cBhvr>
                                      <p:to>
                                        <p:strVal val="visible"/>
                                      </p:to>
                                    </p:set>
                                    <p:animEffect transition="in" filter="fade">
                                      <p:cBhvr>
                                        <p:cTn id="47" dur="2000"/>
                                        <p:tgtEl>
                                          <p:spTgt spid="15">
                                            <p:txEl>
                                              <p:pRg st="1" end="1"/>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15">
                                            <p:txEl>
                                              <p:pRg st="2" end="2"/>
                                            </p:txEl>
                                          </p:spTgt>
                                        </p:tgtEl>
                                        <p:attrNameLst>
                                          <p:attrName>style.visibility</p:attrName>
                                        </p:attrNameLst>
                                      </p:cBhvr>
                                      <p:to>
                                        <p:strVal val="visible"/>
                                      </p:to>
                                    </p:set>
                                    <p:animEffect transition="in" filter="fade">
                                      <p:cBhvr>
                                        <p:cTn id="52" dur="2000"/>
                                        <p:tgtEl>
                                          <p:spTgt spid="15">
                                            <p:txEl>
                                              <p:pRg st="2" end="2"/>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15">
                                            <p:txEl>
                                              <p:pRg st="3" end="3"/>
                                            </p:txEl>
                                          </p:spTgt>
                                        </p:tgtEl>
                                        <p:attrNameLst>
                                          <p:attrName>style.visibility</p:attrName>
                                        </p:attrNameLst>
                                      </p:cBhvr>
                                      <p:to>
                                        <p:strVal val="visible"/>
                                      </p:to>
                                    </p:set>
                                    <p:animEffect transition="in" filter="fade">
                                      <p:cBhvr>
                                        <p:cTn id="57" dur="2000"/>
                                        <p:tgtEl>
                                          <p:spTgt spid="15">
                                            <p:txEl>
                                              <p:pRg st="3" end="3"/>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15">
                                            <p:txEl>
                                              <p:pRg st="4" end="4"/>
                                            </p:txEl>
                                          </p:spTgt>
                                        </p:tgtEl>
                                        <p:attrNameLst>
                                          <p:attrName>style.visibility</p:attrName>
                                        </p:attrNameLst>
                                      </p:cBhvr>
                                      <p:to>
                                        <p:strVal val="visible"/>
                                      </p:to>
                                    </p:set>
                                    <p:animEffect transition="in" filter="fade">
                                      <p:cBhvr>
                                        <p:cTn id="62" dur="2000"/>
                                        <p:tgtEl>
                                          <p:spTgt spid="15">
                                            <p:txEl>
                                              <p:pRg st="4" end="4"/>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15">
                                            <p:txEl>
                                              <p:pRg st="5" end="5"/>
                                            </p:txEl>
                                          </p:spTgt>
                                        </p:tgtEl>
                                        <p:attrNameLst>
                                          <p:attrName>style.visibility</p:attrName>
                                        </p:attrNameLst>
                                      </p:cBhvr>
                                      <p:to>
                                        <p:strVal val="visible"/>
                                      </p:to>
                                    </p:set>
                                    <p:animEffect transition="in" filter="fade">
                                      <p:cBhvr>
                                        <p:cTn id="67" dur="2000"/>
                                        <p:tgtEl>
                                          <p:spTgt spid="15">
                                            <p:txEl>
                                              <p:pRg st="5" end="5"/>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15">
                                            <p:txEl>
                                              <p:pRg st="6" end="6"/>
                                            </p:txEl>
                                          </p:spTgt>
                                        </p:tgtEl>
                                        <p:attrNameLst>
                                          <p:attrName>style.visibility</p:attrName>
                                        </p:attrNameLst>
                                      </p:cBhvr>
                                      <p:to>
                                        <p:strVal val="visible"/>
                                      </p:to>
                                    </p:set>
                                    <p:animEffect transition="in" filter="fade">
                                      <p:cBhvr>
                                        <p:cTn id="72" dur="2000"/>
                                        <p:tgtEl>
                                          <p:spTgt spid="15">
                                            <p:txEl>
                                              <p:pRg st="6" end="6"/>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15">
                                            <p:txEl>
                                              <p:pRg st="7" end="7"/>
                                            </p:txEl>
                                          </p:spTgt>
                                        </p:tgtEl>
                                        <p:attrNameLst>
                                          <p:attrName>style.visibility</p:attrName>
                                        </p:attrNameLst>
                                      </p:cBhvr>
                                      <p:to>
                                        <p:strVal val="visible"/>
                                      </p:to>
                                    </p:set>
                                    <p:animEffect transition="in" filter="fade">
                                      <p:cBhvr>
                                        <p:cTn id="77" dur="2000"/>
                                        <p:tgtEl>
                                          <p:spTgt spid="15">
                                            <p:txEl>
                                              <p:pRg st="7" end="7"/>
                                            </p:txEl>
                                          </p:spTgt>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grpId="0" nodeType="clickEffect">
                                  <p:stCondLst>
                                    <p:cond delay="0"/>
                                  </p:stCondLst>
                                  <p:childTnLst>
                                    <p:set>
                                      <p:cBhvr>
                                        <p:cTn id="81" dur="1" fill="hold">
                                          <p:stCondLst>
                                            <p:cond delay="0"/>
                                          </p:stCondLst>
                                        </p:cTn>
                                        <p:tgtEl>
                                          <p:spTgt spid="16">
                                            <p:txEl>
                                              <p:pRg st="0" end="0"/>
                                            </p:txEl>
                                          </p:spTgt>
                                        </p:tgtEl>
                                        <p:attrNameLst>
                                          <p:attrName>style.visibility</p:attrName>
                                        </p:attrNameLst>
                                      </p:cBhvr>
                                      <p:to>
                                        <p:strVal val="visible"/>
                                      </p:to>
                                    </p:set>
                                    <p:animEffect transition="in" filter="fade">
                                      <p:cBhvr>
                                        <p:cTn id="82" dur="2000"/>
                                        <p:tgtEl>
                                          <p:spTgt spid="16">
                                            <p:txEl>
                                              <p:pRg st="0" end="0"/>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grpId="0" nodeType="clickEffect">
                                  <p:stCondLst>
                                    <p:cond delay="0"/>
                                  </p:stCondLst>
                                  <p:childTnLst>
                                    <p:set>
                                      <p:cBhvr>
                                        <p:cTn id="86" dur="1" fill="hold">
                                          <p:stCondLst>
                                            <p:cond delay="0"/>
                                          </p:stCondLst>
                                        </p:cTn>
                                        <p:tgtEl>
                                          <p:spTgt spid="16">
                                            <p:txEl>
                                              <p:pRg st="1" end="1"/>
                                            </p:txEl>
                                          </p:spTgt>
                                        </p:tgtEl>
                                        <p:attrNameLst>
                                          <p:attrName>style.visibility</p:attrName>
                                        </p:attrNameLst>
                                      </p:cBhvr>
                                      <p:to>
                                        <p:strVal val="visible"/>
                                      </p:to>
                                    </p:set>
                                    <p:animEffect transition="in" filter="fade">
                                      <p:cBhvr>
                                        <p:cTn id="87" dur="2000"/>
                                        <p:tgtEl>
                                          <p:spTgt spid="16">
                                            <p:txEl>
                                              <p:pRg st="1" end="1"/>
                                            </p:txEl>
                                          </p:spTgt>
                                        </p:tgtEl>
                                      </p:cBhvr>
                                    </p:animEffect>
                                  </p:childTnLst>
                                </p:cTn>
                              </p:par>
                            </p:childTnLst>
                          </p:cTn>
                        </p:par>
                      </p:childTnLst>
                    </p:cTn>
                  </p:par>
                  <p:par>
                    <p:cTn id="88" fill="hold">
                      <p:stCondLst>
                        <p:cond delay="indefinite"/>
                      </p:stCondLst>
                      <p:childTnLst>
                        <p:par>
                          <p:cTn id="89" fill="hold">
                            <p:stCondLst>
                              <p:cond delay="0"/>
                            </p:stCondLst>
                            <p:childTnLst>
                              <p:par>
                                <p:cTn id="90" presetID="10" presetClass="entr" presetSubtype="0" fill="hold" grpId="0" nodeType="clickEffect">
                                  <p:stCondLst>
                                    <p:cond delay="0"/>
                                  </p:stCondLst>
                                  <p:childTnLst>
                                    <p:set>
                                      <p:cBhvr>
                                        <p:cTn id="91" dur="1" fill="hold">
                                          <p:stCondLst>
                                            <p:cond delay="0"/>
                                          </p:stCondLst>
                                        </p:cTn>
                                        <p:tgtEl>
                                          <p:spTgt spid="16">
                                            <p:txEl>
                                              <p:pRg st="2" end="2"/>
                                            </p:txEl>
                                          </p:spTgt>
                                        </p:tgtEl>
                                        <p:attrNameLst>
                                          <p:attrName>style.visibility</p:attrName>
                                        </p:attrNameLst>
                                      </p:cBhvr>
                                      <p:to>
                                        <p:strVal val="visible"/>
                                      </p:to>
                                    </p:set>
                                    <p:animEffect transition="in" filter="fade">
                                      <p:cBhvr>
                                        <p:cTn id="92" dur="2000"/>
                                        <p:tgtEl>
                                          <p:spTgt spid="1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8" grpId="0" build="p"/>
      <p:bldP spid="9" grpId="0" build="p"/>
      <p:bldP spid="11" grpId="0" build="p"/>
      <p:bldP spid="15" grpId="0" build="p"/>
      <p:bldP spid="16"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404664" y="323528"/>
            <a:ext cx="3384376" cy="2970044"/>
          </a:xfrm>
          <a:prstGeom prst="rect">
            <a:avLst/>
          </a:prstGeom>
          <a:noFill/>
        </p:spPr>
        <p:txBody>
          <a:bodyPr wrap="square" rtlCol="1">
            <a:spAutoFit/>
          </a:bodyPr>
          <a:lstStyle/>
          <a:p>
            <a:pPr algn="l" rtl="0"/>
            <a:r>
              <a:rPr lang="en-US" sz="1300" b="1" dirty="0" smtClean="0"/>
              <a:t> </a:t>
            </a:r>
            <a:r>
              <a:rPr lang="en-US" sz="1300" b="1" dirty="0" smtClean="0">
                <a:solidFill>
                  <a:srgbClr val="0070C0"/>
                </a:solidFill>
              </a:rPr>
              <a:t>Meter</a:t>
            </a:r>
            <a:r>
              <a:rPr lang="en-US" sz="1300" dirty="0" smtClean="0">
                <a:solidFill>
                  <a:srgbClr val="0070C0"/>
                </a:solidFill>
              </a:rPr>
              <a:t> </a:t>
            </a:r>
          </a:p>
          <a:p>
            <a:pPr algn="l" rtl="0"/>
            <a:endParaRPr lang="en-US" sz="1300" dirty="0" smtClean="0"/>
          </a:p>
          <a:p>
            <a:pPr algn="l" rtl="0"/>
            <a:r>
              <a:rPr lang="en-US" sz="1300" dirty="0" smtClean="0"/>
              <a:t> The meter is iambic pentameter , with eight syllables (four iambic feet) per line. (An iambic foot consists of an unstressed syllable followed by a stressed syllable.) The following graphic presentation illustrates the meter of the first stanza.  </a:t>
            </a:r>
          </a:p>
          <a:p>
            <a:pPr algn="l" rtl="0"/>
            <a:r>
              <a:rPr lang="en-US" sz="1400" dirty="0" smtClean="0"/>
              <a:t/>
            </a:r>
            <a:br>
              <a:rPr lang="en-US" sz="1400" dirty="0" smtClean="0"/>
            </a:br>
            <a:r>
              <a:rPr lang="en-US" sz="1300" dirty="0" smtClean="0">
                <a:solidFill>
                  <a:srgbClr val="990099"/>
                </a:solidFill>
              </a:rPr>
              <a:t>Come </a:t>
            </a:r>
            <a:r>
              <a:rPr lang="en-US" sz="1300" b="1" dirty="0" smtClean="0">
                <a:solidFill>
                  <a:srgbClr val="990099"/>
                </a:solidFill>
              </a:rPr>
              <a:t>LIVE</a:t>
            </a:r>
            <a:r>
              <a:rPr lang="en-US" sz="1300" dirty="0" smtClean="0">
                <a:solidFill>
                  <a:srgbClr val="990099"/>
                </a:solidFill>
              </a:rPr>
              <a:t> with </a:t>
            </a:r>
            <a:r>
              <a:rPr lang="en-US" sz="1300" b="1" dirty="0" smtClean="0">
                <a:solidFill>
                  <a:srgbClr val="990099"/>
                </a:solidFill>
              </a:rPr>
              <a:t>ME</a:t>
            </a:r>
            <a:r>
              <a:rPr lang="en-US" sz="1300" dirty="0" smtClean="0">
                <a:solidFill>
                  <a:srgbClr val="990099"/>
                </a:solidFill>
              </a:rPr>
              <a:t> and </a:t>
            </a:r>
            <a:r>
              <a:rPr lang="en-US" sz="1300" b="1" dirty="0" smtClean="0">
                <a:solidFill>
                  <a:srgbClr val="990099"/>
                </a:solidFill>
              </a:rPr>
              <a:t>BE </a:t>
            </a:r>
            <a:r>
              <a:rPr lang="en-US" sz="1300" dirty="0" smtClean="0">
                <a:solidFill>
                  <a:srgbClr val="990099"/>
                </a:solidFill>
              </a:rPr>
              <a:t>my </a:t>
            </a:r>
            <a:r>
              <a:rPr lang="en-US" sz="1300" b="1" dirty="0" smtClean="0">
                <a:solidFill>
                  <a:srgbClr val="990099"/>
                </a:solidFill>
              </a:rPr>
              <a:t>LOVE</a:t>
            </a:r>
            <a:r>
              <a:rPr lang="en-US" sz="1300" dirty="0" smtClean="0">
                <a:solidFill>
                  <a:srgbClr val="990099"/>
                </a:solidFill>
              </a:rPr>
              <a:t>,  </a:t>
            </a:r>
          </a:p>
          <a:p>
            <a:pPr algn="l"/>
            <a:r>
              <a:rPr lang="en-US" sz="1300" dirty="0" smtClean="0">
                <a:solidFill>
                  <a:srgbClr val="990099"/>
                </a:solidFill>
              </a:rPr>
              <a:t>And </a:t>
            </a:r>
            <a:r>
              <a:rPr lang="en-US" sz="1300" b="1" dirty="0" smtClean="0">
                <a:solidFill>
                  <a:srgbClr val="990099"/>
                </a:solidFill>
              </a:rPr>
              <a:t>WE</a:t>
            </a:r>
            <a:r>
              <a:rPr lang="en-US" sz="1300" dirty="0" smtClean="0">
                <a:solidFill>
                  <a:srgbClr val="990099"/>
                </a:solidFill>
              </a:rPr>
              <a:t> will </a:t>
            </a:r>
            <a:r>
              <a:rPr lang="en-US" sz="1300" b="1" dirty="0" smtClean="0">
                <a:solidFill>
                  <a:srgbClr val="990099"/>
                </a:solidFill>
              </a:rPr>
              <a:t>ALL</a:t>
            </a:r>
            <a:r>
              <a:rPr lang="en-US" sz="1300" dirty="0" smtClean="0">
                <a:solidFill>
                  <a:srgbClr val="990099"/>
                </a:solidFill>
              </a:rPr>
              <a:t> the </a:t>
            </a:r>
            <a:r>
              <a:rPr lang="en-US" sz="1300" b="1" dirty="0" smtClean="0">
                <a:solidFill>
                  <a:srgbClr val="990099"/>
                </a:solidFill>
              </a:rPr>
              <a:t>PLEA</a:t>
            </a:r>
            <a:r>
              <a:rPr lang="en-US" sz="1300" dirty="0" smtClean="0">
                <a:solidFill>
                  <a:srgbClr val="990099"/>
                </a:solidFill>
              </a:rPr>
              <a:t> </a:t>
            </a:r>
            <a:r>
              <a:rPr lang="en-US" sz="1300" dirty="0" err="1" smtClean="0">
                <a:solidFill>
                  <a:srgbClr val="990099"/>
                </a:solidFill>
              </a:rPr>
              <a:t>sures</a:t>
            </a:r>
            <a:r>
              <a:rPr lang="en-US" sz="1300" dirty="0" smtClean="0">
                <a:solidFill>
                  <a:srgbClr val="990099"/>
                </a:solidFill>
              </a:rPr>
              <a:t> </a:t>
            </a:r>
            <a:r>
              <a:rPr lang="en-US" sz="1300" b="1" dirty="0" smtClean="0">
                <a:solidFill>
                  <a:srgbClr val="990099"/>
                </a:solidFill>
              </a:rPr>
              <a:t>PROVE</a:t>
            </a:r>
            <a:r>
              <a:rPr lang="en-US" sz="1300" dirty="0" smtClean="0">
                <a:solidFill>
                  <a:srgbClr val="990099"/>
                </a:solidFill>
              </a:rPr>
              <a:t> </a:t>
            </a:r>
          </a:p>
          <a:p>
            <a:pPr algn="l"/>
            <a:r>
              <a:rPr lang="en-US" sz="1300" dirty="0" smtClean="0">
                <a:solidFill>
                  <a:srgbClr val="990099"/>
                </a:solidFill>
              </a:rPr>
              <a:t>That </a:t>
            </a:r>
            <a:r>
              <a:rPr lang="en-US" sz="1300" b="1" dirty="0" smtClean="0">
                <a:solidFill>
                  <a:srgbClr val="990099"/>
                </a:solidFill>
              </a:rPr>
              <a:t>HILLS</a:t>
            </a:r>
            <a:r>
              <a:rPr lang="en-US" sz="1300" dirty="0" smtClean="0">
                <a:solidFill>
                  <a:srgbClr val="990099"/>
                </a:solidFill>
              </a:rPr>
              <a:t> and </a:t>
            </a:r>
            <a:r>
              <a:rPr lang="en-US" sz="1300" b="1" dirty="0" smtClean="0">
                <a:solidFill>
                  <a:srgbClr val="990099"/>
                </a:solidFill>
              </a:rPr>
              <a:t>VALL</a:t>
            </a:r>
            <a:r>
              <a:rPr lang="en-US" sz="1300" dirty="0" smtClean="0">
                <a:solidFill>
                  <a:srgbClr val="990099"/>
                </a:solidFill>
              </a:rPr>
              <a:t> </a:t>
            </a:r>
            <a:r>
              <a:rPr lang="en-US" sz="1300" dirty="0" err="1" smtClean="0">
                <a:solidFill>
                  <a:srgbClr val="990099"/>
                </a:solidFill>
              </a:rPr>
              <a:t>eys</a:t>
            </a:r>
            <a:r>
              <a:rPr lang="en-US" sz="1300" dirty="0" smtClean="0">
                <a:solidFill>
                  <a:srgbClr val="990099"/>
                </a:solidFill>
              </a:rPr>
              <a:t>, </a:t>
            </a:r>
            <a:r>
              <a:rPr lang="en-US" sz="1300" b="1" dirty="0" smtClean="0">
                <a:solidFill>
                  <a:srgbClr val="990099"/>
                </a:solidFill>
              </a:rPr>
              <a:t>DALE</a:t>
            </a:r>
            <a:r>
              <a:rPr lang="en-US" sz="1300" dirty="0" smtClean="0">
                <a:solidFill>
                  <a:srgbClr val="990099"/>
                </a:solidFill>
              </a:rPr>
              <a:t> and </a:t>
            </a:r>
            <a:r>
              <a:rPr lang="en-US" sz="1300" b="1" dirty="0" smtClean="0">
                <a:solidFill>
                  <a:srgbClr val="990099"/>
                </a:solidFill>
              </a:rPr>
              <a:t>FIELD</a:t>
            </a:r>
            <a:r>
              <a:rPr lang="en-US" sz="1300" dirty="0" smtClean="0">
                <a:solidFill>
                  <a:srgbClr val="990099"/>
                </a:solidFill>
              </a:rPr>
              <a:t>,  </a:t>
            </a:r>
          </a:p>
          <a:p>
            <a:pPr algn="l"/>
            <a:r>
              <a:rPr lang="en-US" sz="1300" dirty="0" smtClean="0">
                <a:solidFill>
                  <a:srgbClr val="990099"/>
                </a:solidFill>
              </a:rPr>
              <a:t>And </a:t>
            </a:r>
            <a:r>
              <a:rPr lang="en-US" sz="1300" b="1" dirty="0" smtClean="0">
                <a:solidFill>
                  <a:srgbClr val="990099"/>
                </a:solidFill>
              </a:rPr>
              <a:t>ALL</a:t>
            </a:r>
            <a:r>
              <a:rPr lang="en-US" sz="1300" dirty="0" smtClean="0">
                <a:solidFill>
                  <a:srgbClr val="990099"/>
                </a:solidFill>
              </a:rPr>
              <a:t> the </a:t>
            </a:r>
            <a:r>
              <a:rPr lang="en-US" sz="1300" b="1" dirty="0" smtClean="0">
                <a:solidFill>
                  <a:srgbClr val="990099"/>
                </a:solidFill>
              </a:rPr>
              <a:t>CRAG</a:t>
            </a:r>
            <a:r>
              <a:rPr lang="en-US" sz="1300" dirty="0" smtClean="0">
                <a:solidFill>
                  <a:srgbClr val="990099"/>
                </a:solidFill>
              </a:rPr>
              <a:t> </a:t>
            </a:r>
            <a:r>
              <a:rPr lang="en-US" sz="1300" dirty="0" err="1" smtClean="0">
                <a:solidFill>
                  <a:srgbClr val="990099"/>
                </a:solidFill>
              </a:rPr>
              <a:t>gy</a:t>
            </a:r>
            <a:r>
              <a:rPr lang="en-US" sz="1300" dirty="0" smtClean="0">
                <a:solidFill>
                  <a:srgbClr val="990099"/>
                </a:solidFill>
              </a:rPr>
              <a:t> </a:t>
            </a:r>
            <a:r>
              <a:rPr lang="en-US" sz="1300" b="1" dirty="0" smtClean="0">
                <a:solidFill>
                  <a:srgbClr val="990099"/>
                </a:solidFill>
              </a:rPr>
              <a:t>MOUNT</a:t>
            </a:r>
            <a:r>
              <a:rPr lang="en-US" sz="1300" dirty="0" smtClean="0">
                <a:solidFill>
                  <a:srgbClr val="990099"/>
                </a:solidFill>
              </a:rPr>
              <a:t> </a:t>
            </a:r>
            <a:r>
              <a:rPr lang="en-US" sz="1300" dirty="0" err="1" smtClean="0">
                <a:solidFill>
                  <a:srgbClr val="990099"/>
                </a:solidFill>
              </a:rPr>
              <a:t>ains</a:t>
            </a:r>
            <a:r>
              <a:rPr lang="en-US" sz="1300" dirty="0" smtClean="0">
                <a:solidFill>
                  <a:srgbClr val="990099"/>
                </a:solidFill>
              </a:rPr>
              <a:t> </a:t>
            </a:r>
            <a:r>
              <a:rPr lang="en-US" sz="1300" b="1" dirty="0" smtClean="0">
                <a:solidFill>
                  <a:srgbClr val="990099"/>
                </a:solidFill>
              </a:rPr>
              <a:t>YIELD</a:t>
            </a:r>
            <a:r>
              <a:rPr lang="en-US" sz="1300" dirty="0" smtClean="0">
                <a:solidFill>
                  <a:srgbClr val="990099"/>
                </a:solidFill>
              </a:rPr>
              <a:t>.</a:t>
            </a:r>
            <a:r>
              <a:rPr lang="en-US" sz="1400" dirty="0" smtClean="0"/>
              <a:t> </a:t>
            </a:r>
          </a:p>
          <a:p>
            <a:pPr algn="l" rtl="0"/>
            <a:endParaRPr lang="en-US" sz="1300" dirty="0" smtClean="0"/>
          </a:p>
        </p:txBody>
      </p:sp>
      <p:sp>
        <p:nvSpPr>
          <p:cNvPr id="8" name="TextBox 7"/>
          <p:cNvSpPr txBox="1"/>
          <p:nvPr/>
        </p:nvSpPr>
        <p:spPr>
          <a:xfrm>
            <a:off x="3645024" y="7256036"/>
            <a:ext cx="2970330" cy="830997"/>
          </a:xfrm>
          <a:prstGeom prst="rect">
            <a:avLst/>
          </a:prstGeom>
          <a:noFill/>
        </p:spPr>
        <p:txBody>
          <a:bodyPr wrap="square" rtlCol="1">
            <a:spAutoFit/>
          </a:bodyPr>
          <a:lstStyle/>
          <a:p>
            <a:r>
              <a:rPr lang="ar-SA" sz="1600" dirty="0" smtClean="0"/>
              <a:t> </a:t>
            </a:r>
            <a:r>
              <a:rPr lang="ar-SA" sz="1600" b="1" dirty="0" smtClean="0">
                <a:solidFill>
                  <a:srgbClr val="0070C0"/>
                </a:solidFill>
                <a:cs typeface="DecoType Naskh" pitchFamily="2" charset="-78"/>
              </a:rPr>
              <a:t>قافية</a:t>
            </a:r>
            <a:r>
              <a:rPr lang="ar-SA" sz="1600" dirty="0" smtClean="0">
                <a:solidFill>
                  <a:srgbClr val="C00000"/>
                </a:solidFill>
                <a:cs typeface="DecoType Naskh" pitchFamily="2" charset="-78"/>
              </a:rPr>
              <a:t> </a:t>
            </a:r>
            <a:br>
              <a:rPr lang="ar-SA" sz="1600" dirty="0" smtClean="0">
                <a:solidFill>
                  <a:srgbClr val="C00000"/>
                </a:solidFill>
                <a:cs typeface="DecoType Naskh" pitchFamily="2" charset="-78"/>
              </a:rPr>
            </a:br>
            <a:r>
              <a:rPr lang="ar-SA" sz="1600" dirty="0" smtClean="0">
                <a:solidFill>
                  <a:srgbClr val="C00000"/>
                </a:solidFill>
                <a:cs typeface="DecoType Naskh" pitchFamily="2" charset="-78"/>
              </a:rPr>
              <a:t>في كل مقطع ، والقوافي السطر الأول مع الثاني ، والقوافي الثالث والرابع.</a:t>
            </a:r>
          </a:p>
        </p:txBody>
      </p:sp>
      <p:sp>
        <p:nvSpPr>
          <p:cNvPr id="9" name="TextBox 8"/>
          <p:cNvSpPr txBox="1"/>
          <p:nvPr/>
        </p:nvSpPr>
        <p:spPr>
          <a:xfrm>
            <a:off x="3645024" y="379854"/>
            <a:ext cx="2880320" cy="1815882"/>
          </a:xfrm>
          <a:prstGeom prst="rect">
            <a:avLst/>
          </a:prstGeom>
          <a:noFill/>
        </p:spPr>
        <p:txBody>
          <a:bodyPr wrap="square" rtlCol="1">
            <a:spAutoFit/>
          </a:bodyPr>
          <a:lstStyle/>
          <a:p>
            <a:r>
              <a:rPr lang="ar-SA" sz="1600" b="1" dirty="0" smtClean="0">
                <a:solidFill>
                  <a:srgbClr val="0070C0"/>
                </a:solidFill>
                <a:cs typeface="DecoType Naskh" pitchFamily="2" charset="-78"/>
              </a:rPr>
              <a:t>وزن الشعر</a:t>
            </a:r>
          </a:p>
          <a:p>
            <a:r>
              <a:rPr lang="ar-SA" sz="1600" dirty="0" smtClean="0">
                <a:solidFill>
                  <a:srgbClr val="008000"/>
                </a:solidFill>
                <a:cs typeface="DecoType Naskh" pitchFamily="2" charset="-78"/>
              </a:rPr>
              <a:t/>
            </a:r>
            <a:br>
              <a:rPr lang="ar-SA" sz="1600" dirty="0" smtClean="0">
                <a:solidFill>
                  <a:srgbClr val="008000"/>
                </a:solidFill>
                <a:cs typeface="DecoType Naskh" pitchFamily="2" charset="-78"/>
              </a:rPr>
            </a:br>
            <a:r>
              <a:rPr lang="ar-SA" sz="1600" dirty="0" smtClean="0">
                <a:solidFill>
                  <a:srgbClr val="008000"/>
                </a:solidFill>
                <a:cs typeface="DecoType Naskh" pitchFamily="2" charset="-78"/>
              </a:rPr>
              <a:t>المقياس هو الخماسي التفاعيل، مع ثمانية المقاطع (أربعة أقدام التفاعيل) في كل سطر. (في القدم التفاعيل تتكون من مقطع غير مشدد يتبعه مقطع شدد.) العرض التالي يوضح الرسم متر من المقطع الأول.</a:t>
            </a:r>
          </a:p>
        </p:txBody>
      </p:sp>
      <p:sp>
        <p:nvSpPr>
          <p:cNvPr id="6" name="TextBox 5"/>
          <p:cNvSpPr txBox="1"/>
          <p:nvPr/>
        </p:nvSpPr>
        <p:spPr>
          <a:xfrm>
            <a:off x="404664" y="8153816"/>
            <a:ext cx="6120680" cy="738664"/>
          </a:xfrm>
          <a:prstGeom prst="rect">
            <a:avLst/>
          </a:prstGeom>
          <a:noFill/>
        </p:spPr>
        <p:txBody>
          <a:bodyPr wrap="square" rtlCol="1">
            <a:spAutoFit/>
          </a:bodyPr>
          <a:lstStyle/>
          <a:p>
            <a:r>
              <a:rPr lang="ar-SA" sz="1200" dirty="0" smtClean="0">
                <a:cs typeface="+mj-cs"/>
              </a:rPr>
              <a:t>ملاحظات:</a:t>
            </a:r>
          </a:p>
          <a:p>
            <a:pPr>
              <a:lnSpc>
                <a:spcPct val="300000"/>
              </a:lnSpc>
            </a:pPr>
            <a:r>
              <a:rPr lang="ar-SA" sz="500" dirty="0" smtClean="0">
                <a:cs typeface="+mj-cs"/>
              </a:rPr>
              <a:t>............................................................................................................................................................................................................................................................................................................................................................................................................................................................................................................................................................................................................................................................................................................................................................................</a:t>
            </a:r>
            <a:endParaRPr lang="ar-SA" sz="500" dirty="0">
              <a:cs typeface="+mj-cs"/>
            </a:endParaRPr>
          </a:p>
        </p:txBody>
      </p:sp>
      <p:sp>
        <p:nvSpPr>
          <p:cNvPr id="10" name="TextBox 9"/>
          <p:cNvSpPr txBox="1"/>
          <p:nvPr/>
        </p:nvSpPr>
        <p:spPr>
          <a:xfrm>
            <a:off x="341040" y="7218293"/>
            <a:ext cx="3294366" cy="954107"/>
          </a:xfrm>
          <a:prstGeom prst="rect">
            <a:avLst/>
          </a:prstGeom>
          <a:noFill/>
        </p:spPr>
        <p:txBody>
          <a:bodyPr wrap="square" rtlCol="1">
            <a:spAutoFit/>
          </a:bodyPr>
          <a:lstStyle/>
          <a:p>
            <a:pPr algn="l"/>
            <a:r>
              <a:rPr lang="en-US" sz="1400" b="1" dirty="0" smtClean="0"/>
              <a:t> Rhyme</a:t>
            </a:r>
            <a:r>
              <a:rPr lang="en-US" sz="1400" dirty="0" smtClean="0"/>
              <a:t> </a:t>
            </a:r>
          </a:p>
          <a:p>
            <a:pPr algn="l"/>
            <a:r>
              <a:rPr lang="en-US" sz="1400" dirty="0" smtClean="0"/>
              <a:t>   In each stanza, the first line rhymes with the second, and the third rhymes with the fourth.  </a:t>
            </a:r>
            <a:endParaRPr lang="en-US" sz="1300" dirty="0" smtClean="0"/>
          </a:p>
        </p:txBody>
      </p:sp>
      <p:sp>
        <p:nvSpPr>
          <p:cNvPr id="12" name="Slide Number Placeholder 11"/>
          <p:cNvSpPr>
            <a:spLocks noGrp="1"/>
          </p:cNvSpPr>
          <p:nvPr>
            <p:ph type="sldNum" sz="quarter" idx="12"/>
          </p:nvPr>
        </p:nvSpPr>
        <p:spPr/>
        <p:txBody>
          <a:bodyPr/>
          <a:lstStyle/>
          <a:p>
            <a:fld id="{88BAE415-76A0-4309-A00B-503D7D7A0243}" type="slidenum">
              <a:rPr lang="ar-SA" smtClean="0"/>
              <a:pPr/>
              <a:t>6</a:t>
            </a:fld>
            <a:endParaRPr lang="ar-SA"/>
          </a:p>
        </p:txBody>
      </p:sp>
      <p:sp>
        <p:nvSpPr>
          <p:cNvPr id="13" name="Rounded Rectangle 12"/>
          <p:cNvSpPr/>
          <p:nvPr/>
        </p:nvSpPr>
        <p:spPr>
          <a:xfrm>
            <a:off x="1268760" y="3275856"/>
            <a:ext cx="576064" cy="288032"/>
          </a:xfrm>
          <a:prstGeom prst="roundRect">
            <a:avLst/>
          </a:prstGeom>
          <a:solidFill>
            <a:schemeClr val="bg1"/>
          </a:solidFill>
          <a:ln w="3175">
            <a:solidFill>
              <a:schemeClr val="tx1">
                <a:lumMod val="50000"/>
                <a:lumOff val="50000"/>
              </a:schemeClr>
            </a:solid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1100" dirty="0" smtClean="0">
                <a:solidFill>
                  <a:schemeClr val="tx1"/>
                </a:solidFill>
              </a:rPr>
              <a:t>1</a:t>
            </a:r>
            <a:endParaRPr lang="ar-SA" sz="1100" dirty="0">
              <a:solidFill>
                <a:schemeClr val="tx1"/>
              </a:solidFill>
              <a:cs typeface="+mj-cs"/>
            </a:endParaRPr>
          </a:p>
        </p:txBody>
      </p:sp>
      <p:sp>
        <p:nvSpPr>
          <p:cNvPr id="14" name="Rounded Rectangle 13"/>
          <p:cNvSpPr/>
          <p:nvPr/>
        </p:nvSpPr>
        <p:spPr>
          <a:xfrm>
            <a:off x="2564904" y="3275856"/>
            <a:ext cx="576064" cy="288032"/>
          </a:xfrm>
          <a:prstGeom prst="roundRect">
            <a:avLst/>
          </a:prstGeom>
          <a:solidFill>
            <a:schemeClr val="bg1"/>
          </a:solidFill>
          <a:ln w="3175">
            <a:solidFill>
              <a:schemeClr val="tx1">
                <a:lumMod val="50000"/>
                <a:lumOff val="50000"/>
              </a:schemeClr>
            </a:solid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1000" dirty="0" smtClean="0">
                <a:solidFill>
                  <a:schemeClr val="tx1"/>
                </a:solidFill>
              </a:rPr>
              <a:t>2</a:t>
            </a:r>
            <a:endParaRPr lang="ar-SA" sz="1000" dirty="0"/>
          </a:p>
        </p:txBody>
      </p:sp>
      <p:sp>
        <p:nvSpPr>
          <p:cNvPr id="15" name="Rounded Rectangle 14"/>
          <p:cNvSpPr/>
          <p:nvPr/>
        </p:nvSpPr>
        <p:spPr>
          <a:xfrm>
            <a:off x="3861048" y="3275856"/>
            <a:ext cx="576064" cy="288032"/>
          </a:xfrm>
          <a:prstGeom prst="roundRect">
            <a:avLst/>
          </a:prstGeom>
          <a:solidFill>
            <a:schemeClr val="bg1"/>
          </a:solidFill>
          <a:ln w="3175">
            <a:solidFill>
              <a:schemeClr val="tx1">
                <a:lumMod val="50000"/>
                <a:lumOff val="50000"/>
              </a:schemeClr>
            </a:solid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1000" dirty="0" smtClean="0">
                <a:solidFill>
                  <a:schemeClr val="tx1"/>
                </a:solidFill>
              </a:rPr>
              <a:t>3</a:t>
            </a:r>
            <a:endParaRPr lang="ar-SA" sz="1000" dirty="0"/>
          </a:p>
        </p:txBody>
      </p:sp>
      <p:sp>
        <p:nvSpPr>
          <p:cNvPr id="16" name="Rounded Rectangle 15"/>
          <p:cNvSpPr/>
          <p:nvPr/>
        </p:nvSpPr>
        <p:spPr>
          <a:xfrm>
            <a:off x="5157192" y="3275856"/>
            <a:ext cx="576064" cy="288032"/>
          </a:xfrm>
          <a:prstGeom prst="roundRect">
            <a:avLst/>
          </a:prstGeom>
          <a:solidFill>
            <a:schemeClr val="bg1"/>
          </a:solidFill>
          <a:ln w="3175">
            <a:solidFill>
              <a:schemeClr val="tx1">
                <a:lumMod val="50000"/>
                <a:lumOff val="50000"/>
              </a:schemeClr>
            </a:solid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1000" dirty="0" smtClean="0">
                <a:solidFill>
                  <a:schemeClr val="tx1"/>
                </a:solidFill>
              </a:rPr>
              <a:t>4</a:t>
            </a:r>
            <a:endParaRPr lang="ar-SA" sz="1000" dirty="0"/>
          </a:p>
        </p:txBody>
      </p:sp>
      <p:sp>
        <p:nvSpPr>
          <p:cNvPr id="17" name="Rounded Rectangle 16"/>
          <p:cNvSpPr/>
          <p:nvPr/>
        </p:nvSpPr>
        <p:spPr>
          <a:xfrm>
            <a:off x="980728" y="3635896"/>
            <a:ext cx="1152128" cy="432048"/>
          </a:xfrm>
          <a:prstGeom prst="roundRect">
            <a:avLst/>
          </a:prstGeom>
          <a:solidFill>
            <a:schemeClr val="bg1"/>
          </a:solidFill>
          <a:ln w="3175">
            <a:solidFill>
              <a:schemeClr val="tx1">
                <a:lumMod val="50000"/>
                <a:lumOff val="50000"/>
              </a:schemeClr>
            </a:solid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1300" dirty="0" smtClean="0">
                <a:solidFill>
                  <a:schemeClr val="tx1"/>
                </a:solidFill>
              </a:rPr>
              <a:t>Come </a:t>
            </a:r>
            <a:r>
              <a:rPr lang="en-US" sz="1300" b="1" dirty="0" smtClean="0">
                <a:solidFill>
                  <a:schemeClr val="tx1"/>
                </a:solidFill>
              </a:rPr>
              <a:t>LIVE</a:t>
            </a:r>
            <a:endParaRPr lang="ar-SA" sz="1300" dirty="0">
              <a:solidFill>
                <a:schemeClr val="tx1"/>
              </a:solidFill>
              <a:cs typeface="+mj-cs"/>
            </a:endParaRPr>
          </a:p>
        </p:txBody>
      </p:sp>
      <p:sp>
        <p:nvSpPr>
          <p:cNvPr id="18" name="Rounded Rectangle 17"/>
          <p:cNvSpPr/>
          <p:nvPr/>
        </p:nvSpPr>
        <p:spPr>
          <a:xfrm>
            <a:off x="2276872" y="3635896"/>
            <a:ext cx="1152128" cy="432048"/>
          </a:xfrm>
          <a:prstGeom prst="roundRect">
            <a:avLst/>
          </a:prstGeom>
          <a:solidFill>
            <a:schemeClr val="bg1"/>
          </a:solidFill>
          <a:ln w="3175">
            <a:solidFill>
              <a:schemeClr val="tx1">
                <a:lumMod val="50000"/>
                <a:lumOff val="50000"/>
              </a:schemeClr>
            </a:solid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1400" dirty="0" smtClean="0">
                <a:solidFill>
                  <a:schemeClr val="tx1"/>
                </a:solidFill>
              </a:rPr>
              <a:t>with </a:t>
            </a:r>
            <a:r>
              <a:rPr lang="en-US" sz="1400" b="1" dirty="0" smtClean="0">
                <a:solidFill>
                  <a:schemeClr val="tx1"/>
                </a:solidFill>
              </a:rPr>
              <a:t>ME</a:t>
            </a:r>
            <a:endParaRPr lang="ar-SA" sz="1400" dirty="0">
              <a:solidFill>
                <a:schemeClr val="tx1"/>
              </a:solidFill>
            </a:endParaRPr>
          </a:p>
        </p:txBody>
      </p:sp>
      <p:sp>
        <p:nvSpPr>
          <p:cNvPr id="19" name="Rounded Rectangle 18"/>
          <p:cNvSpPr/>
          <p:nvPr/>
        </p:nvSpPr>
        <p:spPr>
          <a:xfrm>
            <a:off x="3573016" y="3635896"/>
            <a:ext cx="1152128" cy="432048"/>
          </a:xfrm>
          <a:prstGeom prst="roundRect">
            <a:avLst/>
          </a:prstGeom>
          <a:solidFill>
            <a:schemeClr val="bg1"/>
          </a:solidFill>
          <a:ln w="3175">
            <a:solidFill>
              <a:schemeClr val="tx1">
                <a:lumMod val="50000"/>
                <a:lumOff val="50000"/>
              </a:schemeClr>
            </a:solid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1400" dirty="0" smtClean="0">
                <a:solidFill>
                  <a:schemeClr val="tx1"/>
                </a:solidFill>
              </a:rPr>
              <a:t>and </a:t>
            </a:r>
            <a:r>
              <a:rPr lang="en-US" sz="1400" b="1" dirty="0" smtClean="0">
                <a:solidFill>
                  <a:schemeClr val="tx1"/>
                </a:solidFill>
              </a:rPr>
              <a:t>BE</a:t>
            </a:r>
            <a:endParaRPr lang="ar-SA" sz="1400" dirty="0">
              <a:solidFill>
                <a:schemeClr val="tx1"/>
              </a:solidFill>
            </a:endParaRPr>
          </a:p>
        </p:txBody>
      </p:sp>
      <p:sp>
        <p:nvSpPr>
          <p:cNvPr id="20" name="Rounded Rectangle 19"/>
          <p:cNvSpPr/>
          <p:nvPr/>
        </p:nvSpPr>
        <p:spPr>
          <a:xfrm>
            <a:off x="4869160" y="3635896"/>
            <a:ext cx="1152128" cy="432048"/>
          </a:xfrm>
          <a:prstGeom prst="roundRect">
            <a:avLst/>
          </a:prstGeom>
          <a:solidFill>
            <a:schemeClr val="bg1"/>
          </a:solidFill>
          <a:ln w="3175">
            <a:solidFill>
              <a:schemeClr val="tx1">
                <a:lumMod val="50000"/>
                <a:lumOff val="50000"/>
              </a:schemeClr>
            </a:solid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1400" dirty="0" smtClean="0">
                <a:solidFill>
                  <a:schemeClr val="tx1"/>
                </a:solidFill>
              </a:rPr>
              <a:t>my </a:t>
            </a:r>
            <a:r>
              <a:rPr lang="en-US" sz="1400" b="1" dirty="0" smtClean="0">
                <a:solidFill>
                  <a:schemeClr val="tx1"/>
                </a:solidFill>
              </a:rPr>
              <a:t>LOVE</a:t>
            </a:r>
            <a:r>
              <a:rPr lang="en-US" sz="1400" dirty="0" smtClean="0">
                <a:solidFill>
                  <a:schemeClr val="tx1"/>
                </a:solidFill>
              </a:rPr>
              <a:t>,</a:t>
            </a:r>
            <a:endParaRPr lang="ar-SA" sz="1400" dirty="0">
              <a:solidFill>
                <a:schemeClr val="tx1"/>
              </a:solidFill>
            </a:endParaRPr>
          </a:p>
        </p:txBody>
      </p:sp>
      <p:sp>
        <p:nvSpPr>
          <p:cNvPr id="21" name="Rounded Rectangle 20"/>
          <p:cNvSpPr/>
          <p:nvPr/>
        </p:nvSpPr>
        <p:spPr>
          <a:xfrm>
            <a:off x="1268760" y="4283968"/>
            <a:ext cx="576064" cy="288032"/>
          </a:xfrm>
          <a:prstGeom prst="roundRect">
            <a:avLst/>
          </a:prstGeom>
          <a:solidFill>
            <a:schemeClr val="bg1"/>
          </a:solidFill>
          <a:ln w="3175">
            <a:solidFill>
              <a:schemeClr val="tx1">
                <a:lumMod val="50000"/>
                <a:lumOff val="50000"/>
              </a:schemeClr>
            </a:solid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1100" dirty="0" smtClean="0">
                <a:solidFill>
                  <a:schemeClr val="tx1"/>
                </a:solidFill>
              </a:rPr>
              <a:t>1</a:t>
            </a:r>
            <a:endParaRPr lang="ar-SA" sz="1100" dirty="0">
              <a:solidFill>
                <a:schemeClr val="tx1"/>
              </a:solidFill>
              <a:cs typeface="+mj-cs"/>
            </a:endParaRPr>
          </a:p>
        </p:txBody>
      </p:sp>
      <p:sp>
        <p:nvSpPr>
          <p:cNvPr id="22" name="Rounded Rectangle 21"/>
          <p:cNvSpPr/>
          <p:nvPr/>
        </p:nvSpPr>
        <p:spPr>
          <a:xfrm>
            <a:off x="2564904" y="4283968"/>
            <a:ext cx="576064" cy="288032"/>
          </a:xfrm>
          <a:prstGeom prst="roundRect">
            <a:avLst/>
          </a:prstGeom>
          <a:solidFill>
            <a:schemeClr val="bg1"/>
          </a:solidFill>
          <a:ln w="3175">
            <a:solidFill>
              <a:schemeClr val="tx1">
                <a:lumMod val="50000"/>
                <a:lumOff val="50000"/>
              </a:schemeClr>
            </a:solid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1000" dirty="0" smtClean="0">
                <a:solidFill>
                  <a:schemeClr val="tx1"/>
                </a:solidFill>
              </a:rPr>
              <a:t>2</a:t>
            </a:r>
            <a:endParaRPr lang="ar-SA" sz="1000" dirty="0"/>
          </a:p>
        </p:txBody>
      </p:sp>
      <p:sp>
        <p:nvSpPr>
          <p:cNvPr id="23" name="Rounded Rectangle 22"/>
          <p:cNvSpPr/>
          <p:nvPr/>
        </p:nvSpPr>
        <p:spPr>
          <a:xfrm>
            <a:off x="3861048" y="4283968"/>
            <a:ext cx="576064" cy="288032"/>
          </a:xfrm>
          <a:prstGeom prst="roundRect">
            <a:avLst/>
          </a:prstGeom>
          <a:solidFill>
            <a:schemeClr val="bg1"/>
          </a:solidFill>
          <a:ln w="3175">
            <a:solidFill>
              <a:schemeClr val="tx1">
                <a:lumMod val="50000"/>
                <a:lumOff val="50000"/>
              </a:schemeClr>
            </a:solid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1000" dirty="0" smtClean="0">
                <a:solidFill>
                  <a:schemeClr val="tx1"/>
                </a:solidFill>
              </a:rPr>
              <a:t>3</a:t>
            </a:r>
            <a:endParaRPr lang="ar-SA" sz="1000" dirty="0"/>
          </a:p>
        </p:txBody>
      </p:sp>
      <p:sp>
        <p:nvSpPr>
          <p:cNvPr id="24" name="Rounded Rectangle 23"/>
          <p:cNvSpPr/>
          <p:nvPr/>
        </p:nvSpPr>
        <p:spPr>
          <a:xfrm>
            <a:off x="5157192" y="4283968"/>
            <a:ext cx="576064" cy="288032"/>
          </a:xfrm>
          <a:prstGeom prst="roundRect">
            <a:avLst/>
          </a:prstGeom>
          <a:solidFill>
            <a:schemeClr val="bg1"/>
          </a:solidFill>
          <a:ln w="3175">
            <a:solidFill>
              <a:schemeClr val="tx1">
                <a:lumMod val="50000"/>
                <a:lumOff val="50000"/>
              </a:schemeClr>
            </a:solid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1000" dirty="0" smtClean="0">
                <a:solidFill>
                  <a:schemeClr val="tx1"/>
                </a:solidFill>
              </a:rPr>
              <a:t>4</a:t>
            </a:r>
            <a:endParaRPr lang="ar-SA" sz="1000" dirty="0"/>
          </a:p>
        </p:txBody>
      </p:sp>
      <p:sp>
        <p:nvSpPr>
          <p:cNvPr id="25" name="Rounded Rectangle 24"/>
          <p:cNvSpPr/>
          <p:nvPr/>
        </p:nvSpPr>
        <p:spPr>
          <a:xfrm>
            <a:off x="980728" y="4644008"/>
            <a:ext cx="1152128" cy="432048"/>
          </a:xfrm>
          <a:prstGeom prst="roundRect">
            <a:avLst/>
          </a:prstGeom>
          <a:solidFill>
            <a:schemeClr val="bg1"/>
          </a:solidFill>
          <a:ln w="3175">
            <a:solidFill>
              <a:schemeClr val="tx1">
                <a:lumMod val="50000"/>
                <a:lumOff val="50000"/>
              </a:schemeClr>
            </a:solid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1400" dirty="0" smtClean="0">
                <a:solidFill>
                  <a:schemeClr val="tx1"/>
                </a:solidFill>
              </a:rPr>
              <a:t>And </a:t>
            </a:r>
            <a:r>
              <a:rPr lang="en-US" sz="1400" b="1" dirty="0" smtClean="0">
                <a:solidFill>
                  <a:schemeClr val="tx1"/>
                </a:solidFill>
              </a:rPr>
              <a:t>WE</a:t>
            </a:r>
            <a:endParaRPr lang="ar-SA" sz="1400" dirty="0">
              <a:solidFill>
                <a:schemeClr val="tx1"/>
              </a:solidFill>
              <a:cs typeface="+mj-cs"/>
            </a:endParaRPr>
          </a:p>
        </p:txBody>
      </p:sp>
      <p:sp>
        <p:nvSpPr>
          <p:cNvPr id="26" name="Rounded Rectangle 25"/>
          <p:cNvSpPr/>
          <p:nvPr/>
        </p:nvSpPr>
        <p:spPr>
          <a:xfrm>
            <a:off x="2276872" y="4644008"/>
            <a:ext cx="1152128" cy="432048"/>
          </a:xfrm>
          <a:prstGeom prst="roundRect">
            <a:avLst/>
          </a:prstGeom>
          <a:solidFill>
            <a:schemeClr val="bg1"/>
          </a:solidFill>
          <a:ln w="3175">
            <a:solidFill>
              <a:schemeClr val="tx1">
                <a:lumMod val="50000"/>
                <a:lumOff val="50000"/>
              </a:schemeClr>
            </a:solid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1400" dirty="0" smtClean="0">
                <a:solidFill>
                  <a:schemeClr val="tx1"/>
                </a:solidFill>
              </a:rPr>
              <a:t>will </a:t>
            </a:r>
            <a:r>
              <a:rPr lang="en-US" sz="1400" b="1" dirty="0" smtClean="0">
                <a:solidFill>
                  <a:schemeClr val="tx1"/>
                </a:solidFill>
              </a:rPr>
              <a:t>ALL</a:t>
            </a:r>
            <a:endParaRPr lang="ar-SA" sz="1400" dirty="0">
              <a:solidFill>
                <a:schemeClr val="tx1"/>
              </a:solidFill>
            </a:endParaRPr>
          </a:p>
        </p:txBody>
      </p:sp>
      <p:sp>
        <p:nvSpPr>
          <p:cNvPr id="27" name="Rounded Rectangle 26"/>
          <p:cNvSpPr/>
          <p:nvPr/>
        </p:nvSpPr>
        <p:spPr>
          <a:xfrm>
            <a:off x="3573016" y="4644008"/>
            <a:ext cx="1152128" cy="432048"/>
          </a:xfrm>
          <a:prstGeom prst="roundRect">
            <a:avLst/>
          </a:prstGeom>
          <a:solidFill>
            <a:schemeClr val="bg1"/>
          </a:solidFill>
          <a:ln w="3175">
            <a:solidFill>
              <a:schemeClr val="tx1">
                <a:lumMod val="50000"/>
                <a:lumOff val="50000"/>
              </a:schemeClr>
            </a:solid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1400" dirty="0" smtClean="0">
                <a:solidFill>
                  <a:schemeClr val="tx1"/>
                </a:solidFill>
              </a:rPr>
              <a:t>the </a:t>
            </a:r>
            <a:r>
              <a:rPr lang="en-US" sz="1400" b="1" dirty="0" smtClean="0">
                <a:solidFill>
                  <a:schemeClr val="tx1"/>
                </a:solidFill>
              </a:rPr>
              <a:t>PLEA</a:t>
            </a:r>
            <a:endParaRPr lang="ar-SA" sz="1400" dirty="0">
              <a:solidFill>
                <a:schemeClr val="tx1"/>
              </a:solidFill>
            </a:endParaRPr>
          </a:p>
        </p:txBody>
      </p:sp>
      <p:sp>
        <p:nvSpPr>
          <p:cNvPr id="28" name="Rounded Rectangle 27"/>
          <p:cNvSpPr/>
          <p:nvPr/>
        </p:nvSpPr>
        <p:spPr>
          <a:xfrm>
            <a:off x="4869160" y="4644008"/>
            <a:ext cx="1152128" cy="432048"/>
          </a:xfrm>
          <a:prstGeom prst="roundRect">
            <a:avLst/>
          </a:prstGeom>
          <a:solidFill>
            <a:schemeClr val="bg1"/>
          </a:solidFill>
          <a:ln w="3175">
            <a:solidFill>
              <a:schemeClr val="tx1">
                <a:lumMod val="50000"/>
                <a:lumOff val="50000"/>
              </a:schemeClr>
            </a:solid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1400" dirty="0" err="1" smtClean="0">
                <a:solidFill>
                  <a:schemeClr val="tx1"/>
                </a:solidFill>
              </a:rPr>
              <a:t>sures</a:t>
            </a:r>
            <a:r>
              <a:rPr lang="en-US" sz="1400" dirty="0" smtClean="0">
                <a:solidFill>
                  <a:schemeClr val="tx1"/>
                </a:solidFill>
              </a:rPr>
              <a:t> </a:t>
            </a:r>
            <a:r>
              <a:rPr lang="en-US" sz="1400" b="1" dirty="0" smtClean="0">
                <a:solidFill>
                  <a:schemeClr val="tx1"/>
                </a:solidFill>
              </a:rPr>
              <a:t>PROVE</a:t>
            </a:r>
            <a:endParaRPr lang="ar-SA" sz="1400" dirty="0">
              <a:solidFill>
                <a:schemeClr val="tx1"/>
              </a:solidFill>
            </a:endParaRPr>
          </a:p>
        </p:txBody>
      </p:sp>
      <p:sp>
        <p:nvSpPr>
          <p:cNvPr id="29" name="Rounded Rectangle 28"/>
          <p:cNvSpPr/>
          <p:nvPr/>
        </p:nvSpPr>
        <p:spPr>
          <a:xfrm>
            <a:off x="1268760" y="5364088"/>
            <a:ext cx="576064" cy="288032"/>
          </a:xfrm>
          <a:prstGeom prst="roundRect">
            <a:avLst/>
          </a:prstGeom>
          <a:solidFill>
            <a:schemeClr val="bg1"/>
          </a:solidFill>
          <a:ln w="3175">
            <a:solidFill>
              <a:schemeClr val="tx1">
                <a:lumMod val="50000"/>
                <a:lumOff val="50000"/>
              </a:schemeClr>
            </a:solid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1100" dirty="0" smtClean="0">
                <a:solidFill>
                  <a:schemeClr val="tx1"/>
                </a:solidFill>
              </a:rPr>
              <a:t>1</a:t>
            </a:r>
            <a:endParaRPr lang="ar-SA" sz="1100" dirty="0">
              <a:solidFill>
                <a:schemeClr val="tx1"/>
              </a:solidFill>
              <a:cs typeface="+mj-cs"/>
            </a:endParaRPr>
          </a:p>
        </p:txBody>
      </p:sp>
      <p:sp>
        <p:nvSpPr>
          <p:cNvPr id="30" name="Rounded Rectangle 29"/>
          <p:cNvSpPr/>
          <p:nvPr/>
        </p:nvSpPr>
        <p:spPr>
          <a:xfrm>
            <a:off x="2564904" y="5364088"/>
            <a:ext cx="576064" cy="288032"/>
          </a:xfrm>
          <a:prstGeom prst="roundRect">
            <a:avLst/>
          </a:prstGeom>
          <a:solidFill>
            <a:schemeClr val="bg1"/>
          </a:solidFill>
          <a:ln w="3175">
            <a:solidFill>
              <a:schemeClr val="tx1">
                <a:lumMod val="50000"/>
                <a:lumOff val="50000"/>
              </a:schemeClr>
            </a:solid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1000" dirty="0" smtClean="0">
                <a:solidFill>
                  <a:schemeClr val="tx1"/>
                </a:solidFill>
              </a:rPr>
              <a:t>2</a:t>
            </a:r>
            <a:endParaRPr lang="ar-SA" sz="1000" dirty="0"/>
          </a:p>
        </p:txBody>
      </p:sp>
      <p:sp>
        <p:nvSpPr>
          <p:cNvPr id="31" name="Rounded Rectangle 30"/>
          <p:cNvSpPr/>
          <p:nvPr/>
        </p:nvSpPr>
        <p:spPr>
          <a:xfrm>
            <a:off x="3861048" y="5364088"/>
            <a:ext cx="576064" cy="288032"/>
          </a:xfrm>
          <a:prstGeom prst="roundRect">
            <a:avLst/>
          </a:prstGeom>
          <a:solidFill>
            <a:schemeClr val="bg1"/>
          </a:solidFill>
          <a:ln w="3175">
            <a:solidFill>
              <a:schemeClr val="tx1">
                <a:lumMod val="50000"/>
                <a:lumOff val="50000"/>
              </a:schemeClr>
            </a:solid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1000" dirty="0" smtClean="0">
                <a:solidFill>
                  <a:schemeClr val="tx1"/>
                </a:solidFill>
              </a:rPr>
              <a:t>3</a:t>
            </a:r>
            <a:endParaRPr lang="ar-SA" sz="1000" dirty="0"/>
          </a:p>
        </p:txBody>
      </p:sp>
      <p:sp>
        <p:nvSpPr>
          <p:cNvPr id="32" name="Rounded Rectangle 31"/>
          <p:cNvSpPr/>
          <p:nvPr/>
        </p:nvSpPr>
        <p:spPr>
          <a:xfrm>
            <a:off x="5157192" y="5364088"/>
            <a:ext cx="576064" cy="288032"/>
          </a:xfrm>
          <a:prstGeom prst="roundRect">
            <a:avLst/>
          </a:prstGeom>
          <a:solidFill>
            <a:schemeClr val="bg1"/>
          </a:solidFill>
          <a:ln w="3175">
            <a:solidFill>
              <a:schemeClr val="tx1">
                <a:lumMod val="50000"/>
                <a:lumOff val="50000"/>
              </a:schemeClr>
            </a:solid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1000" dirty="0" smtClean="0">
                <a:solidFill>
                  <a:schemeClr val="tx1"/>
                </a:solidFill>
              </a:rPr>
              <a:t>4</a:t>
            </a:r>
            <a:endParaRPr lang="ar-SA" sz="1000" dirty="0"/>
          </a:p>
        </p:txBody>
      </p:sp>
      <p:sp>
        <p:nvSpPr>
          <p:cNvPr id="33" name="Rounded Rectangle 32"/>
          <p:cNvSpPr/>
          <p:nvPr/>
        </p:nvSpPr>
        <p:spPr>
          <a:xfrm>
            <a:off x="980728" y="5724128"/>
            <a:ext cx="1152128" cy="432048"/>
          </a:xfrm>
          <a:prstGeom prst="roundRect">
            <a:avLst/>
          </a:prstGeom>
          <a:solidFill>
            <a:schemeClr val="bg1"/>
          </a:solidFill>
          <a:ln w="3175">
            <a:solidFill>
              <a:schemeClr val="tx1">
                <a:lumMod val="50000"/>
                <a:lumOff val="50000"/>
              </a:schemeClr>
            </a:solid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1400" dirty="0" smtClean="0">
                <a:solidFill>
                  <a:schemeClr val="tx1"/>
                </a:solidFill>
              </a:rPr>
              <a:t>That </a:t>
            </a:r>
            <a:r>
              <a:rPr lang="en-US" sz="1400" b="1" dirty="0" smtClean="0">
                <a:solidFill>
                  <a:schemeClr val="tx1"/>
                </a:solidFill>
              </a:rPr>
              <a:t>HILLS</a:t>
            </a:r>
            <a:endParaRPr lang="ar-SA" sz="1400" dirty="0">
              <a:solidFill>
                <a:schemeClr val="tx1"/>
              </a:solidFill>
              <a:cs typeface="+mj-cs"/>
            </a:endParaRPr>
          </a:p>
        </p:txBody>
      </p:sp>
      <p:sp>
        <p:nvSpPr>
          <p:cNvPr id="34" name="Rounded Rectangle 33"/>
          <p:cNvSpPr/>
          <p:nvPr/>
        </p:nvSpPr>
        <p:spPr>
          <a:xfrm>
            <a:off x="2276872" y="5724128"/>
            <a:ext cx="1152128" cy="432048"/>
          </a:xfrm>
          <a:prstGeom prst="roundRect">
            <a:avLst/>
          </a:prstGeom>
          <a:solidFill>
            <a:schemeClr val="bg1"/>
          </a:solidFill>
          <a:ln w="3175">
            <a:solidFill>
              <a:schemeClr val="tx1">
                <a:lumMod val="50000"/>
                <a:lumOff val="50000"/>
              </a:schemeClr>
            </a:solid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1400" dirty="0" smtClean="0">
                <a:solidFill>
                  <a:schemeClr val="tx1"/>
                </a:solidFill>
              </a:rPr>
              <a:t>will </a:t>
            </a:r>
            <a:r>
              <a:rPr lang="en-US" sz="1400" b="1" dirty="0" smtClean="0">
                <a:solidFill>
                  <a:schemeClr val="tx1"/>
                </a:solidFill>
              </a:rPr>
              <a:t>ALL</a:t>
            </a:r>
            <a:endParaRPr lang="ar-SA" sz="1400" dirty="0">
              <a:solidFill>
                <a:schemeClr val="tx1"/>
              </a:solidFill>
            </a:endParaRPr>
          </a:p>
        </p:txBody>
      </p:sp>
      <p:sp>
        <p:nvSpPr>
          <p:cNvPr id="35" name="Rounded Rectangle 34"/>
          <p:cNvSpPr/>
          <p:nvPr/>
        </p:nvSpPr>
        <p:spPr>
          <a:xfrm>
            <a:off x="3573016" y="5724128"/>
            <a:ext cx="1152128" cy="432048"/>
          </a:xfrm>
          <a:prstGeom prst="roundRect">
            <a:avLst/>
          </a:prstGeom>
          <a:solidFill>
            <a:schemeClr val="bg1"/>
          </a:solidFill>
          <a:ln w="3175">
            <a:solidFill>
              <a:schemeClr val="tx1">
                <a:lumMod val="50000"/>
                <a:lumOff val="50000"/>
              </a:schemeClr>
            </a:solid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1400" dirty="0" err="1" smtClean="0">
                <a:solidFill>
                  <a:schemeClr val="tx1"/>
                </a:solidFill>
              </a:rPr>
              <a:t>eys</a:t>
            </a:r>
            <a:r>
              <a:rPr lang="en-US" sz="1400" dirty="0" smtClean="0">
                <a:solidFill>
                  <a:schemeClr val="tx1"/>
                </a:solidFill>
              </a:rPr>
              <a:t>, </a:t>
            </a:r>
            <a:r>
              <a:rPr lang="en-US" sz="1400" b="1" dirty="0" smtClean="0">
                <a:solidFill>
                  <a:schemeClr val="tx1"/>
                </a:solidFill>
              </a:rPr>
              <a:t>DALE</a:t>
            </a:r>
            <a:endParaRPr lang="ar-SA" sz="1400" dirty="0">
              <a:solidFill>
                <a:schemeClr val="tx1"/>
              </a:solidFill>
            </a:endParaRPr>
          </a:p>
        </p:txBody>
      </p:sp>
      <p:sp>
        <p:nvSpPr>
          <p:cNvPr id="36" name="Rounded Rectangle 35"/>
          <p:cNvSpPr/>
          <p:nvPr/>
        </p:nvSpPr>
        <p:spPr>
          <a:xfrm>
            <a:off x="4869160" y="5724128"/>
            <a:ext cx="1152128" cy="432048"/>
          </a:xfrm>
          <a:prstGeom prst="roundRect">
            <a:avLst/>
          </a:prstGeom>
          <a:solidFill>
            <a:schemeClr val="bg1"/>
          </a:solidFill>
          <a:ln w="3175">
            <a:solidFill>
              <a:schemeClr val="tx1">
                <a:lumMod val="50000"/>
                <a:lumOff val="50000"/>
              </a:schemeClr>
            </a:solid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1400" dirty="0" smtClean="0">
                <a:solidFill>
                  <a:schemeClr val="tx1"/>
                </a:solidFill>
              </a:rPr>
              <a:t>and </a:t>
            </a:r>
            <a:r>
              <a:rPr lang="en-US" sz="1400" b="1" dirty="0" smtClean="0">
                <a:solidFill>
                  <a:schemeClr val="tx1"/>
                </a:solidFill>
              </a:rPr>
              <a:t>FIELD</a:t>
            </a:r>
            <a:r>
              <a:rPr lang="en-US" sz="1400" dirty="0" smtClean="0">
                <a:solidFill>
                  <a:schemeClr val="tx1"/>
                </a:solidFill>
              </a:rPr>
              <a:t>,</a:t>
            </a:r>
            <a:endParaRPr lang="ar-SA" sz="1400" dirty="0">
              <a:solidFill>
                <a:schemeClr val="tx1"/>
              </a:solidFill>
            </a:endParaRPr>
          </a:p>
        </p:txBody>
      </p:sp>
      <p:sp>
        <p:nvSpPr>
          <p:cNvPr id="37" name="Rounded Rectangle 36"/>
          <p:cNvSpPr/>
          <p:nvPr/>
        </p:nvSpPr>
        <p:spPr>
          <a:xfrm>
            <a:off x="1268760" y="6300192"/>
            <a:ext cx="576064" cy="288032"/>
          </a:xfrm>
          <a:prstGeom prst="roundRect">
            <a:avLst/>
          </a:prstGeom>
          <a:solidFill>
            <a:schemeClr val="bg1"/>
          </a:solidFill>
          <a:ln w="3175">
            <a:solidFill>
              <a:schemeClr val="tx1">
                <a:lumMod val="50000"/>
                <a:lumOff val="50000"/>
              </a:schemeClr>
            </a:solid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1100" dirty="0" smtClean="0">
                <a:solidFill>
                  <a:schemeClr val="tx1"/>
                </a:solidFill>
              </a:rPr>
              <a:t>1</a:t>
            </a:r>
            <a:endParaRPr lang="ar-SA" sz="1100" dirty="0">
              <a:solidFill>
                <a:schemeClr val="tx1"/>
              </a:solidFill>
              <a:cs typeface="+mj-cs"/>
            </a:endParaRPr>
          </a:p>
        </p:txBody>
      </p:sp>
      <p:sp>
        <p:nvSpPr>
          <p:cNvPr id="38" name="Rounded Rectangle 37"/>
          <p:cNvSpPr/>
          <p:nvPr/>
        </p:nvSpPr>
        <p:spPr>
          <a:xfrm>
            <a:off x="2564904" y="6300192"/>
            <a:ext cx="576064" cy="288032"/>
          </a:xfrm>
          <a:prstGeom prst="roundRect">
            <a:avLst/>
          </a:prstGeom>
          <a:solidFill>
            <a:schemeClr val="bg1"/>
          </a:solidFill>
          <a:ln w="3175">
            <a:solidFill>
              <a:schemeClr val="tx1">
                <a:lumMod val="50000"/>
                <a:lumOff val="50000"/>
              </a:schemeClr>
            </a:solid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1000" dirty="0" smtClean="0">
                <a:solidFill>
                  <a:schemeClr val="tx1"/>
                </a:solidFill>
              </a:rPr>
              <a:t>2</a:t>
            </a:r>
            <a:endParaRPr lang="ar-SA" sz="1000" dirty="0"/>
          </a:p>
        </p:txBody>
      </p:sp>
      <p:sp>
        <p:nvSpPr>
          <p:cNvPr id="39" name="Rounded Rectangle 38"/>
          <p:cNvSpPr/>
          <p:nvPr/>
        </p:nvSpPr>
        <p:spPr>
          <a:xfrm>
            <a:off x="3861048" y="6300192"/>
            <a:ext cx="576064" cy="288032"/>
          </a:xfrm>
          <a:prstGeom prst="roundRect">
            <a:avLst/>
          </a:prstGeom>
          <a:solidFill>
            <a:schemeClr val="bg1"/>
          </a:solidFill>
          <a:ln w="3175">
            <a:solidFill>
              <a:schemeClr val="tx1">
                <a:lumMod val="50000"/>
                <a:lumOff val="50000"/>
              </a:schemeClr>
            </a:solid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1000" dirty="0" smtClean="0">
                <a:solidFill>
                  <a:schemeClr val="tx1"/>
                </a:solidFill>
              </a:rPr>
              <a:t>3</a:t>
            </a:r>
            <a:endParaRPr lang="ar-SA" sz="1000" dirty="0"/>
          </a:p>
        </p:txBody>
      </p:sp>
      <p:sp>
        <p:nvSpPr>
          <p:cNvPr id="40" name="Rounded Rectangle 39"/>
          <p:cNvSpPr/>
          <p:nvPr/>
        </p:nvSpPr>
        <p:spPr>
          <a:xfrm>
            <a:off x="5157192" y="6300192"/>
            <a:ext cx="576064" cy="288032"/>
          </a:xfrm>
          <a:prstGeom prst="roundRect">
            <a:avLst/>
          </a:prstGeom>
          <a:solidFill>
            <a:schemeClr val="bg1"/>
          </a:solidFill>
          <a:ln w="3175">
            <a:solidFill>
              <a:schemeClr val="tx1">
                <a:lumMod val="50000"/>
                <a:lumOff val="50000"/>
              </a:schemeClr>
            </a:solid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1000" dirty="0" smtClean="0">
                <a:solidFill>
                  <a:schemeClr val="tx1"/>
                </a:solidFill>
              </a:rPr>
              <a:t>4</a:t>
            </a:r>
            <a:endParaRPr lang="ar-SA" sz="1000" dirty="0"/>
          </a:p>
        </p:txBody>
      </p:sp>
      <p:sp>
        <p:nvSpPr>
          <p:cNvPr id="41" name="Rounded Rectangle 40"/>
          <p:cNvSpPr/>
          <p:nvPr/>
        </p:nvSpPr>
        <p:spPr>
          <a:xfrm>
            <a:off x="980728" y="6660232"/>
            <a:ext cx="1152128" cy="432048"/>
          </a:xfrm>
          <a:prstGeom prst="roundRect">
            <a:avLst/>
          </a:prstGeom>
          <a:solidFill>
            <a:schemeClr val="bg1"/>
          </a:solidFill>
          <a:ln w="3175">
            <a:solidFill>
              <a:schemeClr val="tx1">
                <a:lumMod val="50000"/>
                <a:lumOff val="50000"/>
              </a:schemeClr>
            </a:solid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1400" dirty="0" smtClean="0">
                <a:solidFill>
                  <a:schemeClr val="tx1"/>
                </a:solidFill>
              </a:rPr>
              <a:t>And </a:t>
            </a:r>
            <a:r>
              <a:rPr lang="en-US" sz="1400" b="1" dirty="0" smtClean="0">
                <a:solidFill>
                  <a:schemeClr val="tx1"/>
                </a:solidFill>
              </a:rPr>
              <a:t>ALL</a:t>
            </a:r>
            <a:endParaRPr lang="ar-SA" sz="1400" dirty="0">
              <a:solidFill>
                <a:schemeClr val="tx1"/>
              </a:solidFill>
              <a:cs typeface="+mj-cs"/>
            </a:endParaRPr>
          </a:p>
        </p:txBody>
      </p:sp>
      <p:sp>
        <p:nvSpPr>
          <p:cNvPr id="42" name="Rounded Rectangle 41"/>
          <p:cNvSpPr/>
          <p:nvPr/>
        </p:nvSpPr>
        <p:spPr>
          <a:xfrm>
            <a:off x="2276872" y="6660232"/>
            <a:ext cx="1152128" cy="432048"/>
          </a:xfrm>
          <a:prstGeom prst="roundRect">
            <a:avLst/>
          </a:prstGeom>
          <a:solidFill>
            <a:schemeClr val="bg1"/>
          </a:solidFill>
          <a:ln w="3175">
            <a:solidFill>
              <a:schemeClr val="tx1">
                <a:lumMod val="50000"/>
                <a:lumOff val="50000"/>
              </a:schemeClr>
            </a:solid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1400" dirty="0" smtClean="0">
                <a:solidFill>
                  <a:schemeClr val="tx1"/>
                </a:solidFill>
              </a:rPr>
              <a:t>the </a:t>
            </a:r>
            <a:r>
              <a:rPr lang="en-US" sz="1400" b="1" dirty="0" smtClean="0">
                <a:solidFill>
                  <a:schemeClr val="tx1"/>
                </a:solidFill>
              </a:rPr>
              <a:t>CRAG</a:t>
            </a:r>
            <a:endParaRPr lang="ar-SA" sz="1400" dirty="0">
              <a:solidFill>
                <a:schemeClr val="tx1"/>
              </a:solidFill>
            </a:endParaRPr>
          </a:p>
        </p:txBody>
      </p:sp>
      <p:sp>
        <p:nvSpPr>
          <p:cNvPr id="43" name="Rounded Rectangle 42"/>
          <p:cNvSpPr/>
          <p:nvPr/>
        </p:nvSpPr>
        <p:spPr>
          <a:xfrm>
            <a:off x="3573016" y="6660232"/>
            <a:ext cx="1152128" cy="432048"/>
          </a:xfrm>
          <a:prstGeom prst="roundRect">
            <a:avLst/>
          </a:prstGeom>
          <a:solidFill>
            <a:schemeClr val="bg1"/>
          </a:solidFill>
          <a:ln w="3175">
            <a:solidFill>
              <a:schemeClr val="tx1">
                <a:lumMod val="50000"/>
                <a:lumOff val="50000"/>
              </a:schemeClr>
            </a:solid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1400" dirty="0" err="1" smtClean="0">
                <a:solidFill>
                  <a:schemeClr val="tx1"/>
                </a:solidFill>
              </a:rPr>
              <a:t>gy</a:t>
            </a:r>
            <a:r>
              <a:rPr lang="en-US" sz="1400" dirty="0" smtClean="0">
                <a:solidFill>
                  <a:schemeClr val="tx1"/>
                </a:solidFill>
              </a:rPr>
              <a:t> </a:t>
            </a:r>
            <a:r>
              <a:rPr lang="en-US" sz="1400" b="1" dirty="0" smtClean="0">
                <a:solidFill>
                  <a:schemeClr val="tx1"/>
                </a:solidFill>
              </a:rPr>
              <a:t>MOUNT</a:t>
            </a:r>
            <a:endParaRPr lang="ar-SA" sz="1400" dirty="0">
              <a:solidFill>
                <a:schemeClr val="tx1"/>
              </a:solidFill>
            </a:endParaRPr>
          </a:p>
        </p:txBody>
      </p:sp>
      <p:sp>
        <p:nvSpPr>
          <p:cNvPr id="44" name="Rounded Rectangle 43"/>
          <p:cNvSpPr/>
          <p:nvPr/>
        </p:nvSpPr>
        <p:spPr>
          <a:xfrm>
            <a:off x="4869160" y="6660232"/>
            <a:ext cx="1152128" cy="432048"/>
          </a:xfrm>
          <a:prstGeom prst="roundRect">
            <a:avLst/>
          </a:prstGeom>
          <a:solidFill>
            <a:schemeClr val="bg1"/>
          </a:solidFill>
          <a:ln w="3175">
            <a:solidFill>
              <a:schemeClr val="tx1">
                <a:lumMod val="50000"/>
                <a:lumOff val="50000"/>
              </a:schemeClr>
            </a:solid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1400" dirty="0" err="1" smtClean="0">
                <a:solidFill>
                  <a:schemeClr val="tx1"/>
                </a:solidFill>
              </a:rPr>
              <a:t>ains</a:t>
            </a:r>
            <a:r>
              <a:rPr lang="en-US" sz="1400" dirty="0" smtClean="0">
                <a:solidFill>
                  <a:schemeClr val="tx1"/>
                </a:solidFill>
              </a:rPr>
              <a:t> </a:t>
            </a:r>
            <a:r>
              <a:rPr lang="en-US" sz="1400" b="1" dirty="0" smtClean="0">
                <a:solidFill>
                  <a:schemeClr val="tx1"/>
                </a:solidFill>
              </a:rPr>
              <a:t>YIELD</a:t>
            </a:r>
            <a:endParaRPr lang="ar-SA" sz="1400" dirty="0">
              <a:solidFill>
                <a:schemeClr val="tx1"/>
              </a:solidFill>
            </a:endParaRPr>
          </a:p>
        </p:txBody>
      </p:sp>
      <p:sp>
        <p:nvSpPr>
          <p:cNvPr id="45" name="Rounded Rectangle 44"/>
          <p:cNvSpPr/>
          <p:nvPr/>
        </p:nvSpPr>
        <p:spPr>
          <a:xfrm>
            <a:off x="3861048" y="2195736"/>
            <a:ext cx="2304256" cy="648072"/>
          </a:xfrm>
          <a:prstGeom prst="roundRect">
            <a:avLst/>
          </a:prstGeom>
          <a:noFill/>
          <a:ln w="6350">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1500" dirty="0" smtClean="0">
                <a:solidFill>
                  <a:srgbClr val="0000FF"/>
                </a:solidFill>
                <a:cs typeface="AL-Mohanad" pitchFamily="2" charset="-78"/>
              </a:rPr>
              <a:t>القصيدة</a:t>
            </a:r>
          </a:p>
          <a:p>
            <a:pPr algn="ctr"/>
            <a:r>
              <a:rPr lang="ar-SA" sz="1500" dirty="0" smtClean="0">
                <a:solidFill>
                  <a:srgbClr val="0000FF"/>
                </a:solidFill>
                <a:cs typeface="AL-Mohanad" pitchFamily="2" charset="-78"/>
              </a:rPr>
              <a:t>وزنها .. موجود في المحاضرة الخامسة الشريحة 19</a:t>
            </a:r>
            <a:endParaRPr lang="ar-SA" sz="1500" dirty="0">
              <a:solidFill>
                <a:srgbClr val="0000FF"/>
              </a:solidFill>
              <a:cs typeface="AL-Mohanad" pitchFamily="2" charset="-78"/>
            </a:endParaRPr>
          </a:p>
        </p:txBody>
      </p:sp>
      <p:cxnSp>
        <p:nvCxnSpPr>
          <p:cNvPr id="47" name="Straight Arrow Connector 46"/>
          <p:cNvCxnSpPr/>
          <p:nvPr/>
        </p:nvCxnSpPr>
        <p:spPr>
          <a:xfrm rot="10800000" flipV="1">
            <a:off x="3284984" y="2267744"/>
            <a:ext cx="1296144" cy="14401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9" name="Straight Arrow Connector 48"/>
          <p:cNvCxnSpPr/>
          <p:nvPr/>
        </p:nvCxnSpPr>
        <p:spPr>
          <a:xfrm rot="5400000">
            <a:off x="4329100" y="3023828"/>
            <a:ext cx="576064" cy="7200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20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xEl>
                                              <p:pRg st="2" end="2"/>
                                            </p:txEl>
                                          </p:spTgt>
                                        </p:tgtEl>
                                        <p:attrNameLst>
                                          <p:attrName>style.visibility</p:attrName>
                                        </p:attrNameLst>
                                      </p:cBhvr>
                                      <p:to>
                                        <p:strVal val="visible"/>
                                      </p:to>
                                    </p:set>
                                    <p:animEffect transition="in" filter="fade">
                                      <p:cBhvr>
                                        <p:cTn id="12" dur="2000"/>
                                        <p:tgtEl>
                                          <p:spTgt spid="7">
                                            <p:txEl>
                                              <p:pRg st="2" end="2"/>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7">
                                            <p:txEl>
                                              <p:pRg st="3" end="3"/>
                                            </p:txEl>
                                          </p:spTgt>
                                        </p:tgtEl>
                                        <p:attrNameLst>
                                          <p:attrName>style.visibility</p:attrName>
                                        </p:attrNameLst>
                                      </p:cBhvr>
                                      <p:to>
                                        <p:strVal val="visible"/>
                                      </p:to>
                                    </p:set>
                                    <p:animEffect transition="in" filter="fade">
                                      <p:cBhvr>
                                        <p:cTn id="15" dur="2000"/>
                                        <p:tgtEl>
                                          <p:spTgt spid="7">
                                            <p:txEl>
                                              <p:pRg st="3" end="3"/>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7">
                                            <p:txEl>
                                              <p:pRg st="4" end="4"/>
                                            </p:txEl>
                                          </p:spTgt>
                                        </p:tgtEl>
                                        <p:attrNameLst>
                                          <p:attrName>style.visibility</p:attrName>
                                        </p:attrNameLst>
                                      </p:cBhvr>
                                      <p:to>
                                        <p:strVal val="visible"/>
                                      </p:to>
                                    </p:set>
                                    <p:animEffect transition="in" filter="fade">
                                      <p:cBhvr>
                                        <p:cTn id="18" dur="2000"/>
                                        <p:tgtEl>
                                          <p:spTgt spid="7">
                                            <p:txEl>
                                              <p:pRg st="4" end="4"/>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7">
                                            <p:txEl>
                                              <p:pRg st="5" end="5"/>
                                            </p:txEl>
                                          </p:spTgt>
                                        </p:tgtEl>
                                        <p:attrNameLst>
                                          <p:attrName>style.visibility</p:attrName>
                                        </p:attrNameLst>
                                      </p:cBhvr>
                                      <p:to>
                                        <p:strVal val="visible"/>
                                      </p:to>
                                    </p:set>
                                    <p:animEffect transition="in" filter="fade">
                                      <p:cBhvr>
                                        <p:cTn id="21" dur="2000"/>
                                        <p:tgtEl>
                                          <p:spTgt spid="7">
                                            <p:txEl>
                                              <p:pRg st="5" end="5"/>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7">
                                            <p:txEl>
                                              <p:pRg st="6" end="6"/>
                                            </p:txEl>
                                          </p:spTgt>
                                        </p:tgtEl>
                                        <p:attrNameLst>
                                          <p:attrName>style.visibility</p:attrName>
                                        </p:attrNameLst>
                                      </p:cBhvr>
                                      <p:to>
                                        <p:strVal val="visible"/>
                                      </p:to>
                                    </p:set>
                                    <p:animEffect transition="in" filter="fade">
                                      <p:cBhvr>
                                        <p:cTn id="24" dur="2000"/>
                                        <p:tgtEl>
                                          <p:spTgt spid="7">
                                            <p:txEl>
                                              <p:pRg st="6" end="6"/>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9">
                                            <p:txEl>
                                              <p:pRg st="0" end="0"/>
                                            </p:txEl>
                                          </p:spTgt>
                                        </p:tgtEl>
                                        <p:attrNameLst>
                                          <p:attrName>style.visibility</p:attrName>
                                        </p:attrNameLst>
                                      </p:cBhvr>
                                      <p:to>
                                        <p:strVal val="visible"/>
                                      </p:to>
                                    </p:set>
                                    <p:animEffect transition="in" filter="fade">
                                      <p:cBhvr>
                                        <p:cTn id="29" dur="2000"/>
                                        <p:tgtEl>
                                          <p:spTgt spid="9">
                                            <p:txEl>
                                              <p:pRg st="0" end="0"/>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9">
                                            <p:txEl>
                                              <p:pRg st="1" end="1"/>
                                            </p:txEl>
                                          </p:spTgt>
                                        </p:tgtEl>
                                        <p:attrNameLst>
                                          <p:attrName>style.visibility</p:attrName>
                                        </p:attrNameLst>
                                      </p:cBhvr>
                                      <p:to>
                                        <p:strVal val="visible"/>
                                      </p:to>
                                    </p:set>
                                    <p:animEffect transition="in" filter="fade">
                                      <p:cBhvr>
                                        <p:cTn id="34" dur="2000"/>
                                        <p:tgtEl>
                                          <p:spTgt spid="9">
                                            <p:txEl>
                                              <p:pRg st="1" end="1"/>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13">
                                            <p:bg/>
                                          </p:spTgt>
                                        </p:tgtEl>
                                        <p:attrNameLst>
                                          <p:attrName>style.visibility</p:attrName>
                                        </p:attrNameLst>
                                      </p:cBhvr>
                                      <p:to>
                                        <p:strVal val="visible"/>
                                      </p:to>
                                    </p:set>
                                    <p:animEffect transition="in" filter="fade">
                                      <p:cBhvr>
                                        <p:cTn id="39" dur="2000"/>
                                        <p:tgtEl>
                                          <p:spTgt spid="13">
                                            <p:bg/>
                                          </p:spTgt>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3">
                                            <p:txEl>
                                              <p:pRg st="0" end="0"/>
                                            </p:txEl>
                                          </p:spTgt>
                                        </p:tgtEl>
                                        <p:attrNameLst>
                                          <p:attrName>style.visibility</p:attrName>
                                        </p:attrNameLst>
                                      </p:cBhvr>
                                      <p:to>
                                        <p:strVal val="visible"/>
                                      </p:to>
                                    </p:set>
                                    <p:animEffect transition="in" filter="fade">
                                      <p:cBhvr>
                                        <p:cTn id="42" dur="2000"/>
                                        <p:tgtEl>
                                          <p:spTgt spid="13">
                                            <p:txEl>
                                              <p:pRg st="0" end="0"/>
                                            </p:txEl>
                                          </p:spTgt>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17">
                                            <p:bg/>
                                          </p:spTgt>
                                        </p:tgtEl>
                                        <p:attrNameLst>
                                          <p:attrName>style.visibility</p:attrName>
                                        </p:attrNameLst>
                                      </p:cBhvr>
                                      <p:to>
                                        <p:strVal val="visible"/>
                                      </p:to>
                                    </p:set>
                                    <p:animEffect transition="in" filter="fade">
                                      <p:cBhvr>
                                        <p:cTn id="45" dur="2000"/>
                                        <p:tgtEl>
                                          <p:spTgt spid="17">
                                            <p:bg/>
                                          </p:spTgt>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17">
                                            <p:txEl>
                                              <p:pRg st="0" end="0"/>
                                            </p:txEl>
                                          </p:spTgt>
                                        </p:tgtEl>
                                        <p:attrNameLst>
                                          <p:attrName>style.visibility</p:attrName>
                                        </p:attrNameLst>
                                      </p:cBhvr>
                                      <p:to>
                                        <p:strVal val="visible"/>
                                      </p:to>
                                    </p:set>
                                    <p:animEffect transition="in" filter="fade">
                                      <p:cBhvr>
                                        <p:cTn id="48" dur="2000"/>
                                        <p:tgtEl>
                                          <p:spTgt spid="17">
                                            <p:txEl>
                                              <p:pRg st="0" end="0"/>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14">
                                            <p:bg/>
                                          </p:spTgt>
                                        </p:tgtEl>
                                        <p:attrNameLst>
                                          <p:attrName>style.visibility</p:attrName>
                                        </p:attrNameLst>
                                      </p:cBhvr>
                                      <p:to>
                                        <p:strVal val="visible"/>
                                      </p:to>
                                    </p:set>
                                    <p:animEffect transition="in" filter="fade">
                                      <p:cBhvr>
                                        <p:cTn id="53" dur="2000"/>
                                        <p:tgtEl>
                                          <p:spTgt spid="14">
                                            <p:bg/>
                                          </p:spTgt>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14">
                                            <p:txEl>
                                              <p:pRg st="0" end="0"/>
                                            </p:txEl>
                                          </p:spTgt>
                                        </p:tgtEl>
                                        <p:attrNameLst>
                                          <p:attrName>style.visibility</p:attrName>
                                        </p:attrNameLst>
                                      </p:cBhvr>
                                      <p:to>
                                        <p:strVal val="visible"/>
                                      </p:to>
                                    </p:set>
                                    <p:animEffect transition="in" filter="fade">
                                      <p:cBhvr>
                                        <p:cTn id="56" dur="2000"/>
                                        <p:tgtEl>
                                          <p:spTgt spid="14">
                                            <p:txEl>
                                              <p:pRg st="0" end="0"/>
                                            </p:txEl>
                                          </p:spTgt>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18">
                                            <p:bg/>
                                          </p:spTgt>
                                        </p:tgtEl>
                                        <p:attrNameLst>
                                          <p:attrName>style.visibility</p:attrName>
                                        </p:attrNameLst>
                                      </p:cBhvr>
                                      <p:to>
                                        <p:strVal val="visible"/>
                                      </p:to>
                                    </p:set>
                                    <p:animEffect transition="in" filter="fade">
                                      <p:cBhvr>
                                        <p:cTn id="59" dur="2000"/>
                                        <p:tgtEl>
                                          <p:spTgt spid="18">
                                            <p:bg/>
                                          </p:spTgt>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18">
                                            <p:txEl>
                                              <p:pRg st="0" end="0"/>
                                            </p:txEl>
                                          </p:spTgt>
                                        </p:tgtEl>
                                        <p:attrNameLst>
                                          <p:attrName>style.visibility</p:attrName>
                                        </p:attrNameLst>
                                      </p:cBhvr>
                                      <p:to>
                                        <p:strVal val="visible"/>
                                      </p:to>
                                    </p:set>
                                    <p:animEffect transition="in" filter="fade">
                                      <p:cBhvr>
                                        <p:cTn id="62" dur="2000"/>
                                        <p:tgtEl>
                                          <p:spTgt spid="18">
                                            <p:txEl>
                                              <p:pRg st="0" end="0"/>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15">
                                            <p:bg/>
                                          </p:spTgt>
                                        </p:tgtEl>
                                        <p:attrNameLst>
                                          <p:attrName>style.visibility</p:attrName>
                                        </p:attrNameLst>
                                      </p:cBhvr>
                                      <p:to>
                                        <p:strVal val="visible"/>
                                      </p:to>
                                    </p:set>
                                    <p:animEffect transition="in" filter="fade">
                                      <p:cBhvr>
                                        <p:cTn id="67" dur="2000"/>
                                        <p:tgtEl>
                                          <p:spTgt spid="15">
                                            <p:bg/>
                                          </p:spTgt>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15">
                                            <p:txEl>
                                              <p:pRg st="0" end="0"/>
                                            </p:txEl>
                                          </p:spTgt>
                                        </p:tgtEl>
                                        <p:attrNameLst>
                                          <p:attrName>style.visibility</p:attrName>
                                        </p:attrNameLst>
                                      </p:cBhvr>
                                      <p:to>
                                        <p:strVal val="visible"/>
                                      </p:to>
                                    </p:set>
                                    <p:animEffect transition="in" filter="fade">
                                      <p:cBhvr>
                                        <p:cTn id="70" dur="2000"/>
                                        <p:tgtEl>
                                          <p:spTgt spid="15">
                                            <p:txEl>
                                              <p:pRg st="0" end="0"/>
                                            </p:txEl>
                                          </p:spTgt>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19">
                                            <p:bg/>
                                          </p:spTgt>
                                        </p:tgtEl>
                                        <p:attrNameLst>
                                          <p:attrName>style.visibility</p:attrName>
                                        </p:attrNameLst>
                                      </p:cBhvr>
                                      <p:to>
                                        <p:strVal val="visible"/>
                                      </p:to>
                                    </p:set>
                                    <p:animEffect transition="in" filter="fade">
                                      <p:cBhvr>
                                        <p:cTn id="73" dur="2000"/>
                                        <p:tgtEl>
                                          <p:spTgt spid="19">
                                            <p:bg/>
                                          </p:spTgt>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19">
                                            <p:txEl>
                                              <p:pRg st="0" end="0"/>
                                            </p:txEl>
                                          </p:spTgt>
                                        </p:tgtEl>
                                        <p:attrNameLst>
                                          <p:attrName>style.visibility</p:attrName>
                                        </p:attrNameLst>
                                      </p:cBhvr>
                                      <p:to>
                                        <p:strVal val="visible"/>
                                      </p:to>
                                    </p:set>
                                    <p:animEffect transition="in" filter="fade">
                                      <p:cBhvr>
                                        <p:cTn id="76" dur="2000"/>
                                        <p:tgtEl>
                                          <p:spTgt spid="19">
                                            <p:txEl>
                                              <p:pRg st="0" end="0"/>
                                            </p:txEl>
                                          </p:spTgt>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grpId="0" nodeType="clickEffect">
                                  <p:stCondLst>
                                    <p:cond delay="0"/>
                                  </p:stCondLst>
                                  <p:childTnLst>
                                    <p:set>
                                      <p:cBhvr>
                                        <p:cTn id="80" dur="1" fill="hold">
                                          <p:stCondLst>
                                            <p:cond delay="0"/>
                                          </p:stCondLst>
                                        </p:cTn>
                                        <p:tgtEl>
                                          <p:spTgt spid="16">
                                            <p:bg/>
                                          </p:spTgt>
                                        </p:tgtEl>
                                        <p:attrNameLst>
                                          <p:attrName>style.visibility</p:attrName>
                                        </p:attrNameLst>
                                      </p:cBhvr>
                                      <p:to>
                                        <p:strVal val="visible"/>
                                      </p:to>
                                    </p:set>
                                    <p:animEffect transition="in" filter="fade">
                                      <p:cBhvr>
                                        <p:cTn id="81" dur="2000"/>
                                        <p:tgtEl>
                                          <p:spTgt spid="16">
                                            <p:bg/>
                                          </p:spTgt>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16">
                                            <p:txEl>
                                              <p:pRg st="0" end="0"/>
                                            </p:txEl>
                                          </p:spTgt>
                                        </p:tgtEl>
                                        <p:attrNameLst>
                                          <p:attrName>style.visibility</p:attrName>
                                        </p:attrNameLst>
                                      </p:cBhvr>
                                      <p:to>
                                        <p:strVal val="visible"/>
                                      </p:to>
                                    </p:set>
                                    <p:animEffect transition="in" filter="fade">
                                      <p:cBhvr>
                                        <p:cTn id="84" dur="2000"/>
                                        <p:tgtEl>
                                          <p:spTgt spid="16">
                                            <p:txEl>
                                              <p:pRg st="0" end="0"/>
                                            </p:txEl>
                                          </p:spTgt>
                                        </p:tgtEl>
                                      </p:cBhvr>
                                    </p:animEffect>
                                  </p:childTnLst>
                                </p:cTn>
                              </p:par>
                              <p:par>
                                <p:cTn id="85" presetID="10" presetClass="entr" presetSubtype="0" fill="hold" grpId="0" nodeType="withEffect">
                                  <p:stCondLst>
                                    <p:cond delay="0"/>
                                  </p:stCondLst>
                                  <p:childTnLst>
                                    <p:set>
                                      <p:cBhvr>
                                        <p:cTn id="86" dur="1" fill="hold">
                                          <p:stCondLst>
                                            <p:cond delay="0"/>
                                          </p:stCondLst>
                                        </p:cTn>
                                        <p:tgtEl>
                                          <p:spTgt spid="20">
                                            <p:bg/>
                                          </p:spTgt>
                                        </p:tgtEl>
                                        <p:attrNameLst>
                                          <p:attrName>style.visibility</p:attrName>
                                        </p:attrNameLst>
                                      </p:cBhvr>
                                      <p:to>
                                        <p:strVal val="visible"/>
                                      </p:to>
                                    </p:set>
                                    <p:animEffect transition="in" filter="fade">
                                      <p:cBhvr>
                                        <p:cTn id="87" dur="2000"/>
                                        <p:tgtEl>
                                          <p:spTgt spid="20">
                                            <p:bg/>
                                          </p:spTgt>
                                        </p:tgtEl>
                                      </p:cBhvr>
                                    </p:animEffect>
                                  </p:childTnLst>
                                </p:cTn>
                              </p:par>
                              <p:par>
                                <p:cTn id="88" presetID="10" presetClass="entr" presetSubtype="0" fill="hold" grpId="0" nodeType="withEffect">
                                  <p:stCondLst>
                                    <p:cond delay="0"/>
                                  </p:stCondLst>
                                  <p:childTnLst>
                                    <p:set>
                                      <p:cBhvr>
                                        <p:cTn id="89" dur="1" fill="hold">
                                          <p:stCondLst>
                                            <p:cond delay="0"/>
                                          </p:stCondLst>
                                        </p:cTn>
                                        <p:tgtEl>
                                          <p:spTgt spid="20">
                                            <p:txEl>
                                              <p:pRg st="0" end="0"/>
                                            </p:txEl>
                                          </p:spTgt>
                                        </p:tgtEl>
                                        <p:attrNameLst>
                                          <p:attrName>style.visibility</p:attrName>
                                        </p:attrNameLst>
                                      </p:cBhvr>
                                      <p:to>
                                        <p:strVal val="visible"/>
                                      </p:to>
                                    </p:set>
                                    <p:animEffect transition="in" filter="fade">
                                      <p:cBhvr>
                                        <p:cTn id="90" dur="2000"/>
                                        <p:tgtEl>
                                          <p:spTgt spid="20">
                                            <p:txEl>
                                              <p:pRg st="0" end="0"/>
                                            </p:txEl>
                                          </p:spTgt>
                                        </p:tgtEl>
                                      </p:cBhvr>
                                    </p:animEffect>
                                  </p:childTnLst>
                                </p:cTn>
                              </p:par>
                            </p:childTnLst>
                          </p:cTn>
                        </p:par>
                      </p:childTnLst>
                    </p:cTn>
                  </p:par>
                  <p:par>
                    <p:cTn id="91" fill="hold">
                      <p:stCondLst>
                        <p:cond delay="indefinite"/>
                      </p:stCondLst>
                      <p:childTnLst>
                        <p:par>
                          <p:cTn id="92" fill="hold">
                            <p:stCondLst>
                              <p:cond delay="0"/>
                            </p:stCondLst>
                            <p:childTnLst>
                              <p:par>
                                <p:cTn id="93" presetID="10" presetClass="entr" presetSubtype="0" fill="hold" grpId="0" nodeType="clickEffect">
                                  <p:stCondLst>
                                    <p:cond delay="0"/>
                                  </p:stCondLst>
                                  <p:childTnLst>
                                    <p:set>
                                      <p:cBhvr>
                                        <p:cTn id="94" dur="1" fill="hold">
                                          <p:stCondLst>
                                            <p:cond delay="0"/>
                                          </p:stCondLst>
                                        </p:cTn>
                                        <p:tgtEl>
                                          <p:spTgt spid="21">
                                            <p:bg/>
                                          </p:spTgt>
                                        </p:tgtEl>
                                        <p:attrNameLst>
                                          <p:attrName>style.visibility</p:attrName>
                                        </p:attrNameLst>
                                      </p:cBhvr>
                                      <p:to>
                                        <p:strVal val="visible"/>
                                      </p:to>
                                    </p:set>
                                    <p:animEffect transition="in" filter="fade">
                                      <p:cBhvr>
                                        <p:cTn id="95" dur="2000"/>
                                        <p:tgtEl>
                                          <p:spTgt spid="21">
                                            <p:bg/>
                                          </p:spTgt>
                                        </p:tgtEl>
                                      </p:cBhvr>
                                    </p:animEffect>
                                  </p:childTnLst>
                                </p:cTn>
                              </p:par>
                              <p:par>
                                <p:cTn id="96" presetID="10" presetClass="entr" presetSubtype="0" fill="hold" grpId="0" nodeType="withEffect">
                                  <p:stCondLst>
                                    <p:cond delay="0"/>
                                  </p:stCondLst>
                                  <p:childTnLst>
                                    <p:set>
                                      <p:cBhvr>
                                        <p:cTn id="97" dur="1" fill="hold">
                                          <p:stCondLst>
                                            <p:cond delay="0"/>
                                          </p:stCondLst>
                                        </p:cTn>
                                        <p:tgtEl>
                                          <p:spTgt spid="21">
                                            <p:txEl>
                                              <p:pRg st="0" end="0"/>
                                            </p:txEl>
                                          </p:spTgt>
                                        </p:tgtEl>
                                        <p:attrNameLst>
                                          <p:attrName>style.visibility</p:attrName>
                                        </p:attrNameLst>
                                      </p:cBhvr>
                                      <p:to>
                                        <p:strVal val="visible"/>
                                      </p:to>
                                    </p:set>
                                    <p:animEffect transition="in" filter="fade">
                                      <p:cBhvr>
                                        <p:cTn id="98" dur="2000"/>
                                        <p:tgtEl>
                                          <p:spTgt spid="21">
                                            <p:txEl>
                                              <p:pRg st="0" end="0"/>
                                            </p:txEl>
                                          </p:spTgt>
                                        </p:tgtEl>
                                      </p:cBhvr>
                                    </p:animEffect>
                                  </p:childTnLst>
                                </p:cTn>
                              </p:par>
                              <p:par>
                                <p:cTn id="99" presetID="10" presetClass="entr" presetSubtype="0" fill="hold" grpId="0" nodeType="withEffect">
                                  <p:stCondLst>
                                    <p:cond delay="0"/>
                                  </p:stCondLst>
                                  <p:childTnLst>
                                    <p:set>
                                      <p:cBhvr>
                                        <p:cTn id="100" dur="1" fill="hold">
                                          <p:stCondLst>
                                            <p:cond delay="0"/>
                                          </p:stCondLst>
                                        </p:cTn>
                                        <p:tgtEl>
                                          <p:spTgt spid="25">
                                            <p:bg/>
                                          </p:spTgt>
                                        </p:tgtEl>
                                        <p:attrNameLst>
                                          <p:attrName>style.visibility</p:attrName>
                                        </p:attrNameLst>
                                      </p:cBhvr>
                                      <p:to>
                                        <p:strVal val="visible"/>
                                      </p:to>
                                    </p:set>
                                    <p:animEffect transition="in" filter="fade">
                                      <p:cBhvr>
                                        <p:cTn id="101" dur="2000"/>
                                        <p:tgtEl>
                                          <p:spTgt spid="25">
                                            <p:bg/>
                                          </p:spTgt>
                                        </p:tgtEl>
                                      </p:cBhvr>
                                    </p:animEffect>
                                  </p:childTnLst>
                                </p:cTn>
                              </p:par>
                              <p:par>
                                <p:cTn id="102" presetID="10" presetClass="entr" presetSubtype="0" fill="hold" grpId="0" nodeType="withEffect">
                                  <p:stCondLst>
                                    <p:cond delay="0"/>
                                  </p:stCondLst>
                                  <p:childTnLst>
                                    <p:set>
                                      <p:cBhvr>
                                        <p:cTn id="103" dur="1" fill="hold">
                                          <p:stCondLst>
                                            <p:cond delay="0"/>
                                          </p:stCondLst>
                                        </p:cTn>
                                        <p:tgtEl>
                                          <p:spTgt spid="25">
                                            <p:txEl>
                                              <p:pRg st="0" end="0"/>
                                            </p:txEl>
                                          </p:spTgt>
                                        </p:tgtEl>
                                        <p:attrNameLst>
                                          <p:attrName>style.visibility</p:attrName>
                                        </p:attrNameLst>
                                      </p:cBhvr>
                                      <p:to>
                                        <p:strVal val="visible"/>
                                      </p:to>
                                    </p:set>
                                    <p:animEffect transition="in" filter="fade">
                                      <p:cBhvr>
                                        <p:cTn id="104" dur="2000"/>
                                        <p:tgtEl>
                                          <p:spTgt spid="25">
                                            <p:txEl>
                                              <p:pRg st="0" end="0"/>
                                            </p:txEl>
                                          </p:spTgt>
                                        </p:tgtEl>
                                      </p:cBhvr>
                                    </p:animEffect>
                                  </p:childTnLst>
                                </p:cTn>
                              </p:par>
                            </p:childTnLst>
                          </p:cTn>
                        </p:par>
                      </p:childTnLst>
                    </p:cTn>
                  </p:par>
                  <p:par>
                    <p:cTn id="105" fill="hold">
                      <p:stCondLst>
                        <p:cond delay="indefinite"/>
                      </p:stCondLst>
                      <p:childTnLst>
                        <p:par>
                          <p:cTn id="106" fill="hold">
                            <p:stCondLst>
                              <p:cond delay="0"/>
                            </p:stCondLst>
                            <p:childTnLst>
                              <p:par>
                                <p:cTn id="107" presetID="10" presetClass="entr" presetSubtype="0" fill="hold" grpId="0" nodeType="clickEffect">
                                  <p:stCondLst>
                                    <p:cond delay="0"/>
                                  </p:stCondLst>
                                  <p:childTnLst>
                                    <p:set>
                                      <p:cBhvr>
                                        <p:cTn id="108" dur="1" fill="hold">
                                          <p:stCondLst>
                                            <p:cond delay="0"/>
                                          </p:stCondLst>
                                        </p:cTn>
                                        <p:tgtEl>
                                          <p:spTgt spid="22">
                                            <p:bg/>
                                          </p:spTgt>
                                        </p:tgtEl>
                                        <p:attrNameLst>
                                          <p:attrName>style.visibility</p:attrName>
                                        </p:attrNameLst>
                                      </p:cBhvr>
                                      <p:to>
                                        <p:strVal val="visible"/>
                                      </p:to>
                                    </p:set>
                                    <p:animEffect transition="in" filter="fade">
                                      <p:cBhvr>
                                        <p:cTn id="109" dur="2000"/>
                                        <p:tgtEl>
                                          <p:spTgt spid="22">
                                            <p:bg/>
                                          </p:spTgt>
                                        </p:tgtEl>
                                      </p:cBhvr>
                                    </p:animEffect>
                                  </p:childTnLst>
                                </p:cTn>
                              </p:par>
                              <p:par>
                                <p:cTn id="110" presetID="10" presetClass="entr" presetSubtype="0" fill="hold" grpId="0" nodeType="withEffect">
                                  <p:stCondLst>
                                    <p:cond delay="0"/>
                                  </p:stCondLst>
                                  <p:childTnLst>
                                    <p:set>
                                      <p:cBhvr>
                                        <p:cTn id="111" dur="1" fill="hold">
                                          <p:stCondLst>
                                            <p:cond delay="0"/>
                                          </p:stCondLst>
                                        </p:cTn>
                                        <p:tgtEl>
                                          <p:spTgt spid="22">
                                            <p:txEl>
                                              <p:pRg st="0" end="0"/>
                                            </p:txEl>
                                          </p:spTgt>
                                        </p:tgtEl>
                                        <p:attrNameLst>
                                          <p:attrName>style.visibility</p:attrName>
                                        </p:attrNameLst>
                                      </p:cBhvr>
                                      <p:to>
                                        <p:strVal val="visible"/>
                                      </p:to>
                                    </p:set>
                                    <p:animEffect transition="in" filter="fade">
                                      <p:cBhvr>
                                        <p:cTn id="112" dur="2000"/>
                                        <p:tgtEl>
                                          <p:spTgt spid="22">
                                            <p:txEl>
                                              <p:pRg st="0" end="0"/>
                                            </p:txEl>
                                          </p:spTgt>
                                        </p:tgtEl>
                                      </p:cBhvr>
                                    </p:animEffect>
                                  </p:childTnLst>
                                </p:cTn>
                              </p:par>
                              <p:par>
                                <p:cTn id="113" presetID="10" presetClass="entr" presetSubtype="0" fill="hold" grpId="0" nodeType="withEffect">
                                  <p:stCondLst>
                                    <p:cond delay="0"/>
                                  </p:stCondLst>
                                  <p:childTnLst>
                                    <p:set>
                                      <p:cBhvr>
                                        <p:cTn id="114" dur="1" fill="hold">
                                          <p:stCondLst>
                                            <p:cond delay="0"/>
                                          </p:stCondLst>
                                        </p:cTn>
                                        <p:tgtEl>
                                          <p:spTgt spid="26">
                                            <p:bg/>
                                          </p:spTgt>
                                        </p:tgtEl>
                                        <p:attrNameLst>
                                          <p:attrName>style.visibility</p:attrName>
                                        </p:attrNameLst>
                                      </p:cBhvr>
                                      <p:to>
                                        <p:strVal val="visible"/>
                                      </p:to>
                                    </p:set>
                                    <p:animEffect transition="in" filter="fade">
                                      <p:cBhvr>
                                        <p:cTn id="115" dur="2000"/>
                                        <p:tgtEl>
                                          <p:spTgt spid="26">
                                            <p:bg/>
                                          </p:spTgt>
                                        </p:tgtEl>
                                      </p:cBhvr>
                                    </p:animEffect>
                                  </p:childTnLst>
                                </p:cTn>
                              </p:par>
                              <p:par>
                                <p:cTn id="116" presetID="10" presetClass="entr" presetSubtype="0" fill="hold" grpId="0" nodeType="withEffect">
                                  <p:stCondLst>
                                    <p:cond delay="0"/>
                                  </p:stCondLst>
                                  <p:childTnLst>
                                    <p:set>
                                      <p:cBhvr>
                                        <p:cTn id="117" dur="1" fill="hold">
                                          <p:stCondLst>
                                            <p:cond delay="0"/>
                                          </p:stCondLst>
                                        </p:cTn>
                                        <p:tgtEl>
                                          <p:spTgt spid="26">
                                            <p:txEl>
                                              <p:pRg st="0" end="0"/>
                                            </p:txEl>
                                          </p:spTgt>
                                        </p:tgtEl>
                                        <p:attrNameLst>
                                          <p:attrName>style.visibility</p:attrName>
                                        </p:attrNameLst>
                                      </p:cBhvr>
                                      <p:to>
                                        <p:strVal val="visible"/>
                                      </p:to>
                                    </p:set>
                                    <p:animEffect transition="in" filter="fade">
                                      <p:cBhvr>
                                        <p:cTn id="118" dur="2000"/>
                                        <p:tgtEl>
                                          <p:spTgt spid="26">
                                            <p:txEl>
                                              <p:pRg st="0" end="0"/>
                                            </p:txEl>
                                          </p:spTgt>
                                        </p:tgtEl>
                                      </p:cBhvr>
                                    </p:animEffect>
                                  </p:childTnLst>
                                </p:cTn>
                              </p:par>
                            </p:childTnLst>
                          </p:cTn>
                        </p:par>
                      </p:childTnLst>
                    </p:cTn>
                  </p:par>
                  <p:par>
                    <p:cTn id="119" fill="hold">
                      <p:stCondLst>
                        <p:cond delay="indefinite"/>
                      </p:stCondLst>
                      <p:childTnLst>
                        <p:par>
                          <p:cTn id="120" fill="hold">
                            <p:stCondLst>
                              <p:cond delay="0"/>
                            </p:stCondLst>
                            <p:childTnLst>
                              <p:par>
                                <p:cTn id="121" presetID="10" presetClass="entr" presetSubtype="0" fill="hold" grpId="0" nodeType="clickEffect">
                                  <p:stCondLst>
                                    <p:cond delay="0"/>
                                  </p:stCondLst>
                                  <p:childTnLst>
                                    <p:set>
                                      <p:cBhvr>
                                        <p:cTn id="122" dur="1" fill="hold">
                                          <p:stCondLst>
                                            <p:cond delay="0"/>
                                          </p:stCondLst>
                                        </p:cTn>
                                        <p:tgtEl>
                                          <p:spTgt spid="23">
                                            <p:bg/>
                                          </p:spTgt>
                                        </p:tgtEl>
                                        <p:attrNameLst>
                                          <p:attrName>style.visibility</p:attrName>
                                        </p:attrNameLst>
                                      </p:cBhvr>
                                      <p:to>
                                        <p:strVal val="visible"/>
                                      </p:to>
                                    </p:set>
                                    <p:animEffect transition="in" filter="fade">
                                      <p:cBhvr>
                                        <p:cTn id="123" dur="2000"/>
                                        <p:tgtEl>
                                          <p:spTgt spid="23">
                                            <p:bg/>
                                          </p:spTgt>
                                        </p:tgtEl>
                                      </p:cBhvr>
                                    </p:animEffect>
                                  </p:childTnLst>
                                </p:cTn>
                              </p:par>
                              <p:par>
                                <p:cTn id="124" presetID="10" presetClass="entr" presetSubtype="0" fill="hold" grpId="0" nodeType="withEffect">
                                  <p:stCondLst>
                                    <p:cond delay="0"/>
                                  </p:stCondLst>
                                  <p:childTnLst>
                                    <p:set>
                                      <p:cBhvr>
                                        <p:cTn id="125" dur="1" fill="hold">
                                          <p:stCondLst>
                                            <p:cond delay="0"/>
                                          </p:stCondLst>
                                        </p:cTn>
                                        <p:tgtEl>
                                          <p:spTgt spid="23">
                                            <p:txEl>
                                              <p:pRg st="0" end="0"/>
                                            </p:txEl>
                                          </p:spTgt>
                                        </p:tgtEl>
                                        <p:attrNameLst>
                                          <p:attrName>style.visibility</p:attrName>
                                        </p:attrNameLst>
                                      </p:cBhvr>
                                      <p:to>
                                        <p:strVal val="visible"/>
                                      </p:to>
                                    </p:set>
                                    <p:animEffect transition="in" filter="fade">
                                      <p:cBhvr>
                                        <p:cTn id="126" dur="2000"/>
                                        <p:tgtEl>
                                          <p:spTgt spid="23">
                                            <p:txEl>
                                              <p:pRg st="0" end="0"/>
                                            </p:txEl>
                                          </p:spTgt>
                                        </p:tgtEl>
                                      </p:cBhvr>
                                    </p:animEffect>
                                  </p:childTnLst>
                                </p:cTn>
                              </p:par>
                              <p:par>
                                <p:cTn id="127" presetID="10" presetClass="entr" presetSubtype="0" fill="hold" grpId="0" nodeType="withEffect">
                                  <p:stCondLst>
                                    <p:cond delay="0"/>
                                  </p:stCondLst>
                                  <p:childTnLst>
                                    <p:set>
                                      <p:cBhvr>
                                        <p:cTn id="128" dur="1" fill="hold">
                                          <p:stCondLst>
                                            <p:cond delay="0"/>
                                          </p:stCondLst>
                                        </p:cTn>
                                        <p:tgtEl>
                                          <p:spTgt spid="27">
                                            <p:bg/>
                                          </p:spTgt>
                                        </p:tgtEl>
                                        <p:attrNameLst>
                                          <p:attrName>style.visibility</p:attrName>
                                        </p:attrNameLst>
                                      </p:cBhvr>
                                      <p:to>
                                        <p:strVal val="visible"/>
                                      </p:to>
                                    </p:set>
                                    <p:animEffect transition="in" filter="fade">
                                      <p:cBhvr>
                                        <p:cTn id="129" dur="2000"/>
                                        <p:tgtEl>
                                          <p:spTgt spid="27">
                                            <p:bg/>
                                          </p:spTgt>
                                        </p:tgtEl>
                                      </p:cBhvr>
                                    </p:animEffect>
                                  </p:childTnLst>
                                </p:cTn>
                              </p:par>
                              <p:par>
                                <p:cTn id="130" presetID="10" presetClass="entr" presetSubtype="0" fill="hold" grpId="0" nodeType="withEffect">
                                  <p:stCondLst>
                                    <p:cond delay="0"/>
                                  </p:stCondLst>
                                  <p:childTnLst>
                                    <p:set>
                                      <p:cBhvr>
                                        <p:cTn id="131" dur="1" fill="hold">
                                          <p:stCondLst>
                                            <p:cond delay="0"/>
                                          </p:stCondLst>
                                        </p:cTn>
                                        <p:tgtEl>
                                          <p:spTgt spid="27">
                                            <p:txEl>
                                              <p:pRg st="0" end="0"/>
                                            </p:txEl>
                                          </p:spTgt>
                                        </p:tgtEl>
                                        <p:attrNameLst>
                                          <p:attrName>style.visibility</p:attrName>
                                        </p:attrNameLst>
                                      </p:cBhvr>
                                      <p:to>
                                        <p:strVal val="visible"/>
                                      </p:to>
                                    </p:set>
                                    <p:animEffect transition="in" filter="fade">
                                      <p:cBhvr>
                                        <p:cTn id="132" dur="2000"/>
                                        <p:tgtEl>
                                          <p:spTgt spid="27">
                                            <p:txEl>
                                              <p:pRg st="0" end="0"/>
                                            </p:txEl>
                                          </p:spTgt>
                                        </p:tgtEl>
                                      </p:cBhvr>
                                    </p:animEffect>
                                  </p:childTnLst>
                                </p:cTn>
                              </p:par>
                            </p:childTnLst>
                          </p:cTn>
                        </p:par>
                      </p:childTnLst>
                    </p:cTn>
                  </p:par>
                  <p:par>
                    <p:cTn id="133" fill="hold">
                      <p:stCondLst>
                        <p:cond delay="indefinite"/>
                      </p:stCondLst>
                      <p:childTnLst>
                        <p:par>
                          <p:cTn id="134" fill="hold">
                            <p:stCondLst>
                              <p:cond delay="0"/>
                            </p:stCondLst>
                            <p:childTnLst>
                              <p:par>
                                <p:cTn id="135" presetID="10" presetClass="entr" presetSubtype="0" fill="hold" grpId="0" nodeType="clickEffect">
                                  <p:stCondLst>
                                    <p:cond delay="0"/>
                                  </p:stCondLst>
                                  <p:childTnLst>
                                    <p:set>
                                      <p:cBhvr>
                                        <p:cTn id="136" dur="1" fill="hold">
                                          <p:stCondLst>
                                            <p:cond delay="0"/>
                                          </p:stCondLst>
                                        </p:cTn>
                                        <p:tgtEl>
                                          <p:spTgt spid="24">
                                            <p:bg/>
                                          </p:spTgt>
                                        </p:tgtEl>
                                        <p:attrNameLst>
                                          <p:attrName>style.visibility</p:attrName>
                                        </p:attrNameLst>
                                      </p:cBhvr>
                                      <p:to>
                                        <p:strVal val="visible"/>
                                      </p:to>
                                    </p:set>
                                    <p:animEffect transition="in" filter="fade">
                                      <p:cBhvr>
                                        <p:cTn id="137" dur="2000"/>
                                        <p:tgtEl>
                                          <p:spTgt spid="24">
                                            <p:bg/>
                                          </p:spTgt>
                                        </p:tgtEl>
                                      </p:cBhvr>
                                    </p:animEffect>
                                  </p:childTnLst>
                                </p:cTn>
                              </p:par>
                              <p:par>
                                <p:cTn id="138" presetID="10" presetClass="entr" presetSubtype="0" fill="hold" grpId="0" nodeType="withEffect">
                                  <p:stCondLst>
                                    <p:cond delay="0"/>
                                  </p:stCondLst>
                                  <p:childTnLst>
                                    <p:set>
                                      <p:cBhvr>
                                        <p:cTn id="139" dur="1" fill="hold">
                                          <p:stCondLst>
                                            <p:cond delay="0"/>
                                          </p:stCondLst>
                                        </p:cTn>
                                        <p:tgtEl>
                                          <p:spTgt spid="24">
                                            <p:txEl>
                                              <p:pRg st="0" end="0"/>
                                            </p:txEl>
                                          </p:spTgt>
                                        </p:tgtEl>
                                        <p:attrNameLst>
                                          <p:attrName>style.visibility</p:attrName>
                                        </p:attrNameLst>
                                      </p:cBhvr>
                                      <p:to>
                                        <p:strVal val="visible"/>
                                      </p:to>
                                    </p:set>
                                    <p:animEffect transition="in" filter="fade">
                                      <p:cBhvr>
                                        <p:cTn id="140" dur="2000"/>
                                        <p:tgtEl>
                                          <p:spTgt spid="24">
                                            <p:txEl>
                                              <p:pRg st="0" end="0"/>
                                            </p:txEl>
                                          </p:spTgt>
                                        </p:tgtEl>
                                      </p:cBhvr>
                                    </p:animEffect>
                                  </p:childTnLst>
                                </p:cTn>
                              </p:par>
                              <p:par>
                                <p:cTn id="141" presetID="10" presetClass="entr" presetSubtype="0" fill="hold" grpId="0" nodeType="withEffect">
                                  <p:stCondLst>
                                    <p:cond delay="0"/>
                                  </p:stCondLst>
                                  <p:childTnLst>
                                    <p:set>
                                      <p:cBhvr>
                                        <p:cTn id="142" dur="1" fill="hold">
                                          <p:stCondLst>
                                            <p:cond delay="0"/>
                                          </p:stCondLst>
                                        </p:cTn>
                                        <p:tgtEl>
                                          <p:spTgt spid="28">
                                            <p:bg/>
                                          </p:spTgt>
                                        </p:tgtEl>
                                        <p:attrNameLst>
                                          <p:attrName>style.visibility</p:attrName>
                                        </p:attrNameLst>
                                      </p:cBhvr>
                                      <p:to>
                                        <p:strVal val="visible"/>
                                      </p:to>
                                    </p:set>
                                    <p:animEffect transition="in" filter="fade">
                                      <p:cBhvr>
                                        <p:cTn id="143" dur="2000"/>
                                        <p:tgtEl>
                                          <p:spTgt spid="28">
                                            <p:bg/>
                                          </p:spTgt>
                                        </p:tgtEl>
                                      </p:cBhvr>
                                    </p:animEffect>
                                  </p:childTnLst>
                                </p:cTn>
                              </p:par>
                              <p:par>
                                <p:cTn id="144" presetID="10" presetClass="entr" presetSubtype="0" fill="hold" grpId="0" nodeType="withEffect">
                                  <p:stCondLst>
                                    <p:cond delay="0"/>
                                  </p:stCondLst>
                                  <p:childTnLst>
                                    <p:set>
                                      <p:cBhvr>
                                        <p:cTn id="145" dur="1" fill="hold">
                                          <p:stCondLst>
                                            <p:cond delay="0"/>
                                          </p:stCondLst>
                                        </p:cTn>
                                        <p:tgtEl>
                                          <p:spTgt spid="28">
                                            <p:txEl>
                                              <p:pRg st="0" end="0"/>
                                            </p:txEl>
                                          </p:spTgt>
                                        </p:tgtEl>
                                        <p:attrNameLst>
                                          <p:attrName>style.visibility</p:attrName>
                                        </p:attrNameLst>
                                      </p:cBhvr>
                                      <p:to>
                                        <p:strVal val="visible"/>
                                      </p:to>
                                    </p:set>
                                    <p:animEffect transition="in" filter="fade">
                                      <p:cBhvr>
                                        <p:cTn id="146" dur="2000"/>
                                        <p:tgtEl>
                                          <p:spTgt spid="28">
                                            <p:txEl>
                                              <p:pRg st="0" end="0"/>
                                            </p:txEl>
                                          </p:spTgt>
                                        </p:tgtEl>
                                      </p:cBhvr>
                                    </p:animEffect>
                                  </p:childTnLst>
                                </p:cTn>
                              </p:par>
                            </p:childTnLst>
                          </p:cTn>
                        </p:par>
                      </p:childTnLst>
                    </p:cTn>
                  </p:par>
                  <p:par>
                    <p:cTn id="147" fill="hold">
                      <p:stCondLst>
                        <p:cond delay="indefinite"/>
                      </p:stCondLst>
                      <p:childTnLst>
                        <p:par>
                          <p:cTn id="148" fill="hold">
                            <p:stCondLst>
                              <p:cond delay="0"/>
                            </p:stCondLst>
                            <p:childTnLst>
                              <p:par>
                                <p:cTn id="149" presetID="10" presetClass="entr" presetSubtype="0" fill="hold" grpId="0" nodeType="clickEffect">
                                  <p:stCondLst>
                                    <p:cond delay="0"/>
                                  </p:stCondLst>
                                  <p:childTnLst>
                                    <p:set>
                                      <p:cBhvr>
                                        <p:cTn id="150" dur="1" fill="hold">
                                          <p:stCondLst>
                                            <p:cond delay="0"/>
                                          </p:stCondLst>
                                        </p:cTn>
                                        <p:tgtEl>
                                          <p:spTgt spid="29">
                                            <p:bg/>
                                          </p:spTgt>
                                        </p:tgtEl>
                                        <p:attrNameLst>
                                          <p:attrName>style.visibility</p:attrName>
                                        </p:attrNameLst>
                                      </p:cBhvr>
                                      <p:to>
                                        <p:strVal val="visible"/>
                                      </p:to>
                                    </p:set>
                                    <p:animEffect transition="in" filter="fade">
                                      <p:cBhvr>
                                        <p:cTn id="151" dur="2000"/>
                                        <p:tgtEl>
                                          <p:spTgt spid="29">
                                            <p:bg/>
                                          </p:spTgt>
                                        </p:tgtEl>
                                      </p:cBhvr>
                                    </p:animEffect>
                                  </p:childTnLst>
                                </p:cTn>
                              </p:par>
                              <p:par>
                                <p:cTn id="152" presetID="10" presetClass="entr" presetSubtype="0" fill="hold" grpId="0" nodeType="withEffect">
                                  <p:stCondLst>
                                    <p:cond delay="0"/>
                                  </p:stCondLst>
                                  <p:childTnLst>
                                    <p:set>
                                      <p:cBhvr>
                                        <p:cTn id="153" dur="1" fill="hold">
                                          <p:stCondLst>
                                            <p:cond delay="0"/>
                                          </p:stCondLst>
                                        </p:cTn>
                                        <p:tgtEl>
                                          <p:spTgt spid="29">
                                            <p:txEl>
                                              <p:pRg st="0" end="0"/>
                                            </p:txEl>
                                          </p:spTgt>
                                        </p:tgtEl>
                                        <p:attrNameLst>
                                          <p:attrName>style.visibility</p:attrName>
                                        </p:attrNameLst>
                                      </p:cBhvr>
                                      <p:to>
                                        <p:strVal val="visible"/>
                                      </p:to>
                                    </p:set>
                                    <p:animEffect transition="in" filter="fade">
                                      <p:cBhvr>
                                        <p:cTn id="154" dur="2000"/>
                                        <p:tgtEl>
                                          <p:spTgt spid="29">
                                            <p:txEl>
                                              <p:pRg st="0" end="0"/>
                                            </p:txEl>
                                          </p:spTgt>
                                        </p:tgtEl>
                                      </p:cBhvr>
                                    </p:animEffect>
                                  </p:childTnLst>
                                </p:cTn>
                              </p:par>
                              <p:par>
                                <p:cTn id="155" presetID="10" presetClass="entr" presetSubtype="0" fill="hold" grpId="0" nodeType="withEffect">
                                  <p:stCondLst>
                                    <p:cond delay="0"/>
                                  </p:stCondLst>
                                  <p:childTnLst>
                                    <p:set>
                                      <p:cBhvr>
                                        <p:cTn id="156" dur="1" fill="hold">
                                          <p:stCondLst>
                                            <p:cond delay="0"/>
                                          </p:stCondLst>
                                        </p:cTn>
                                        <p:tgtEl>
                                          <p:spTgt spid="33">
                                            <p:bg/>
                                          </p:spTgt>
                                        </p:tgtEl>
                                        <p:attrNameLst>
                                          <p:attrName>style.visibility</p:attrName>
                                        </p:attrNameLst>
                                      </p:cBhvr>
                                      <p:to>
                                        <p:strVal val="visible"/>
                                      </p:to>
                                    </p:set>
                                    <p:animEffect transition="in" filter="fade">
                                      <p:cBhvr>
                                        <p:cTn id="157" dur="2000"/>
                                        <p:tgtEl>
                                          <p:spTgt spid="33">
                                            <p:bg/>
                                          </p:spTgt>
                                        </p:tgtEl>
                                      </p:cBhvr>
                                    </p:animEffect>
                                  </p:childTnLst>
                                </p:cTn>
                              </p:par>
                              <p:par>
                                <p:cTn id="158" presetID="10" presetClass="entr" presetSubtype="0" fill="hold" grpId="0" nodeType="withEffect">
                                  <p:stCondLst>
                                    <p:cond delay="0"/>
                                  </p:stCondLst>
                                  <p:childTnLst>
                                    <p:set>
                                      <p:cBhvr>
                                        <p:cTn id="159" dur="1" fill="hold">
                                          <p:stCondLst>
                                            <p:cond delay="0"/>
                                          </p:stCondLst>
                                        </p:cTn>
                                        <p:tgtEl>
                                          <p:spTgt spid="33">
                                            <p:txEl>
                                              <p:pRg st="0" end="0"/>
                                            </p:txEl>
                                          </p:spTgt>
                                        </p:tgtEl>
                                        <p:attrNameLst>
                                          <p:attrName>style.visibility</p:attrName>
                                        </p:attrNameLst>
                                      </p:cBhvr>
                                      <p:to>
                                        <p:strVal val="visible"/>
                                      </p:to>
                                    </p:set>
                                    <p:animEffect transition="in" filter="fade">
                                      <p:cBhvr>
                                        <p:cTn id="160" dur="2000"/>
                                        <p:tgtEl>
                                          <p:spTgt spid="33">
                                            <p:txEl>
                                              <p:pRg st="0" end="0"/>
                                            </p:txEl>
                                          </p:spTgt>
                                        </p:tgtEl>
                                      </p:cBhvr>
                                    </p:animEffect>
                                  </p:childTnLst>
                                </p:cTn>
                              </p:par>
                            </p:childTnLst>
                          </p:cTn>
                        </p:par>
                      </p:childTnLst>
                    </p:cTn>
                  </p:par>
                  <p:par>
                    <p:cTn id="161" fill="hold">
                      <p:stCondLst>
                        <p:cond delay="indefinite"/>
                      </p:stCondLst>
                      <p:childTnLst>
                        <p:par>
                          <p:cTn id="162" fill="hold">
                            <p:stCondLst>
                              <p:cond delay="0"/>
                            </p:stCondLst>
                            <p:childTnLst>
                              <p:par>
                                <p:cTn id="163" presetID="10" presetClass="entr" presetSubtype="0" fill="hold" grpId="0" nodeType="clickEffect">
                                  <p:stCondLst>
                                    <p:cond delay="0"/>
                                  </p:stCondLst>
                                  <p:childTnLst>
                                    <p:set>
                                      <p:cBhvr>
                                        <p:cTn id="164" dur="1" fill="hold">
                                          <p:stCondLst>
                                            <p:cond delay="0"/>
                                          </p:stCondLst>
                                        </p:cTn>
                                        <p:tgtEl>
                                          <p:spTgt spid="30">
                                            <p:bg/>
                                          </p:spTgt>
                                        </p:tgtEl>
                                        <p:attrNameLst>
                                          <p:attrName>style.visibility</p:attrName>
                                        </p:attrNameLst>
                                      </p:cBhvr>
                                      <p:to>
                                        <p:strVal val="visible"/>
                                      </p:to>
                                    </p:set>
                                    <p:animEffect transition="in" filter="fade">
                                      <p:cBhvr>
                                        <p:cTn id="165" dur="2000"/>
                                        <p:tgtEl>
                                          <p:spTgt spid="30">
                                            <p:bg/>
                                          </p:spTgt>
                                        </p:tgtEl>
                                      </p:cBhvr>
                                    </p:animEffect>
                                  </p:childTnLst>
                                </p:cTn>
                              </p:par>
                              <p:par>
                                <p:cTn id="166" presetID="10" presetClass="entr" presetSubtype="0" fill="hold" grpId="0" nodeType="withEffect">
                                  <p:stCondLst>
                                    <p:cond delay="0"/>
                                  </p:stCondLst>
                                  <p:childTnLst>
                                    <p:set>
                                      <p:cBhvr>
                                        <p:cTn id="167" dur="1" fill="hold">
                                          <p:stCondLst>
                                            <p:cond delay="0"/>
                                          </p:stCondLst>
                                        </p:cTn>
                                        <p:tgtEl>
                                          <p:spTgt spid="30">
                                            <p:txEl>
                                              <p:pRg st="0" end="0"/>
                                            </p:txEl>
                                          </p:spTgt>
                                        </p:tgtEl>
                                        <p:attrNameLst>
                                          <p:attrName>style.visibility</p:attrName>
                                        </p:attrNameLst>
                                      </p:cBhvr>
                                      <p:to>
                                        <p:strVal val="visible"/>
                                      </p:to>
                                    </p:set>
                                    <p:animEffect transition="in" filter="fade">
                                      <p:cBhvr>
                                        <p:cTn id="168" dur="2000"/>
                                        <p:tgtEl>
                                          <p:spTgt spid="30">
                                            <p:txEl>
                                              <p:pRg st="0" end="0"/>
                                            </p:txEl>
                                          </p:spTgt>
                                        </p:tgtEl>
                                      </p:cBhvr>
                                    </p:animEffect>
                                  </p:childTnLst>
                                </p:cTn>
                              </p:par>
                              <p:par>
                                <p:cTn id="169" presetID="10" presetClass="entr" presetSubtype="0" fill="hold" grpId="0" nodeType="withEffect">
                                  <p:stCondLst>
                                    <p:cond delay="0"/>
                                  </p:stCondLst>
                                  <p:childTnLst>
                                    <p:set>
                                      <p:cBhvr>
                                        <p:cTn id="170" dur="1" fill="hold">
                                          <p:stCondLst>
                                            <p:cond delay="0"/>
                                          </p:stCondLst>
                                        </p:cTn>
                                        <p:tgtEl>
                                          <p:spTgt spid="34">
                                            <p:bg/>
                                          </p:spTgt>
                                        </p:tgtEl>
                                        <p:attrNameLst>
                                          <p:attrName>style.visibility</p:attrName>
                                        </p:attrNameLst>
                                      </p:cBhvr>
                                      <p:to>
                                        <p:strVal val="visible"/>
                                      </p:to>
                                    </p:set>
                                    <p:animEffect transition="in" filter="fade">
                                      <p:cBhvr>
                                        <p:cTn id="171" dur="2000"/>
                                        <p:tgtEl>
                                          <p:spTgt spid="34">
                                            <p:bg/>
                                          </p:spTgt>
                                        </p:tgtEl>
                                      </p:cBhvr>
                                    </p:animEffect>
                                  </p:childTnLst>
                                </p:cTn>
                              </p:par>
                              <p:par>
                                <p:cTn id="172" presetID="10" presetClass="entr" presetSubtype="0" fill="hold" grpId="0" nodeType="withEffect">
                                  <p:stCondLst>
                                    <p:cond delay="0"/>
                                  </p:stCondLst>
                                  <p:childTnLst>
                                    <p:set>
                                      <p:cBhvr>
                                        <p:cTn id="173" dur="1" fill="hold">
                                          <p:stCondLst>
                                            <p:cond delay="0"/>
                                          </p:stCondLst>
                                        </p:cTn>
                                        <p:tgtEl>
                                          <p:spTgt spid="34">
                                            <p:txEl>
                                              <p:pRg st="0" end="0"/>
                                            </p:txEl>
                                          </p:spTgt>
                                        </p:tgtEl>
                                        <p:attrNameLst>
                                          <p:attrName>style.visibility</p:attrName>
                                        </p:attrNameLst>
                                      </p:cBhvr>
                                      <p:to>
                                        <p:strVal val="visible"/>
                                      </p:to>
                                    </p:set>
                                    <p:animEffect transition="in" filter="fade">
                                      <p:cBhvr>
                                        <p:cTn id="174" dur="2000"/>
                                        <p:tgtEl>
                                          <p:spTgt spid="34">
                                            <p:txEl>
                                              <p:pRg st="0" end="0"/>
                                            </p:txEl>
                                          </p:spTgt>
                                        </p:tgtEl>
                                      </p:cBhvr>
                                    </p:animEffect>
                                  </p:childTnLst>
                                </p:cTn>
                              </p:par>
                            </p:childTnLst>
                          </p:cTn>
                        </p:par>
                      </p:childTnLst>
                    </p:cTn>
                  </p:par>
                  <p:par>
                    <p:cTn id="175" fill="hold">
                      <p:stCondLst>
                        <p:cond delay="indefinite"/>
                      </p:stCondLst>
                      <p:childTnLst>
                        <p:par>
                          <p:cTn id="176" fill="hold">
                            <p:stCondLst>
                              <p:cond delay="0"/>
                            </p:stCondLst>
                            <p:childTnLst>
                              <p:par>
                                <p:cTn id="177" presetID="10" presetClass="entr" presetSubtype="0" fill="hold" grpId="0" nodeType="clickEffect">
                                  <p:stCondLst>
                                    <p:cond delay="0"/>
                                  </p:stCondLst>
                                  <p:childTnLst>
                                    <p:set>
                                      <p:cBhvr>
                                        <p:cTn id="178" dur="1" fill="hold">
                                          <p:stCondLst>
                                            <p:cond delay="0"/>
                                          </p:stCondLst>
                                        </p:cTn>
                                        <p:tgtEl>
                                          <p:spTgt spid="31">
                                            <p:bg/>
                                          </p:spTgt>
                                        </p:tgtEl>
                                        <p:attrNameLst>
                                          <p:attrName>style.visibility</p:attrName>
                                        </p:attrNameLst>
                                      </p:cBhvr>
                                      <p:to>
                                        <p:strVal val="visible"/>
                                      </p:to>
                                    </p:set>
                                    <p:animEffect transition="in" filter="fade">
                                      <p:cBhvr>
                                        <p:cTn id="179" dur="2000"/>
                                        <p:tgtEl>
                                          <p:spTgt spid="31">
                                            <p:bg/>
                                          </p:spTgt>
                                        </p:tgtEl>
                                      </p:cBhvr>
                                    </p:animEffect>
                                  </p:childTnLst>
                                </p:cTn>
                              </p:par>
                              <p:par>
                                <p:cTn id="180" presetID="10" presetClass="entr" presetSubtype="0" fill="hold" grpId="0" nodeType="withEffect">
                                  <p:stCondLst>
                                    <p:cond delay="0"/>
                                  </p:stCondLst>
                                  <p:childTnLst>
                                    <p:set>
                                      <p:cBhvr>
                                        <p:cTn id="181" dur="1" fill="hold">
                                          <p:stCondLst>
                                            <p:cond delay="0"/>
                                          </p:stCondLst>
                                        </p:cTn>
                                        <p:tgtEl>
                                          <p:spTgt spid="31">
                                            <p:txEl>
                                              <p:pRg st="0" end="0"/>
                                            </p:txEl>
                                          </p:spTgt>
                                        </p:tgtEl>
                                        <p:attrNameLst>
                                          <p:attrName>style.visibility</p:attrName>
                                        </p:attrNameLst>
                                      </p:cBhvr>
                                      <p:to>
                                        <p:strVal val="visible"/>
                                      </p:to>
                                    </p:set>
                                    <p:animEffect transition="in" filter="fade">
                                      <p:cBhvr>
                                        <p:cTn id="182" dur="2000"/>
                                        <p:tgtEl>
                                          <p:spTgt spid="31">
                                            <p:txEl>
                                              <p:pRg st="0" end="0"/>
                                            </p:txEl>
                                          </p:spTgt>
                                        </p:tgtEl>
                                      </p:cBhvr>
                                    </p:animEffect>
                                  </p:childTnLst>
                                </p:cTn>
                              </p:par>
                              <p:par>
                                <p:cTn id="183" presetID="10" presetClass="entr" presetSubtype="0" fill="hold" grpId="0" nodeType="withEffect">
                                  <p:stCondLst>
                                    <p:cond delay="0"/>
                                  </p:stCondLst>
                                  <p:childTnLst>
                                    <p:set>
                                      <p:cBhvr>
                                        <p:cTn id="184" dur="1" fill="hold">
                                          <p:stCondLst>
                                            <p:cond delay="0"/>
                                          </p:stCondLst>
                                        </p:cTn>
                                        <p:tgtEl>
                                          <p:spTgt spid="35">
                                            <p:bg/>
                                          </p:spTgt>
                                        </p:tgtEl>
                                        <p:attrNameLst>
                                          <p:attrName>style.visibility</p:attrName>
                                        </p:attrNameLst>
                                      </p:cBhvr>
                                      <p:to>
                                        <p:strVal val="visible"/>
                                      </p:to>
                                    </p:set>
                                    <p:animEffect transition="in" filter="fade">
                                      <p:cBhvr>
                                        <p:cTn id="185" dur="2000"/>
                                        <p:tgtEl>
                                          <p:spTgt spid="35">
                                            <p:bg/>
                                          </p:spTgt>
                                        </p:tgtEl>
                                      </p:cBhvr>
                                    </p:animEffect>
                                  </p:childTnLst>
                                </p:cTn>
                              </p:par>
                              <p:par>
                                <p:cTn id="186" presetID="10" presetClass="entr" presetSubtype="0" fill="hold" grpId="0" nodeType="withEffect">
                                  <p:stCondLst>
                                    <p:cond delay="0"/>
                                  </p:stCondLst>
                                  <p:childTnLst>
                                    <p:set>
                                      <p:cBhvr>
                                        <p:cTn id="187" dur="1" fill="hold">
                                          <p:stCondLst>
                                            <p:cond delay="0"/>
                                          </p:stCondLst>
                                        </p:cTn>
                                        <p:tgtEl>
                                          <p:spTgt spid="35">
                                            <p:txEl>
                                              <p:pRg st="0" end="0"/>
                                            </p:txEl>
                                          </p:spTgt>
                                        </p:tgtEl>
                                        <p:attrNameLst>
                                          <p:attrName>style.visibility</p:attrName>
                                        </p:attrNameLst>
                                      </p:cBhvr>
                                      <p:to>
                                        <p:strVal val="visible"/>
                                      </p:to>
                                    </p:set>
                                    <p:animEffect transition="in" filter="fade">
                                      <p:cBhvr>
                                        <p:cTn id="188" dur="2000"/>
                                        <p:tgtEl>
                                          <p:spTgt spid="35">
                                            <p:txEl>
                                              <p:pRg st="0" end="0"/>
                                            </p:txEl>
                                          </p:spTgt>
                                        </p:tgtEl>
                                      </p:cBhvr>
                                    </p:animEffect>
                                  </p:childTnLst>
                                </p:cTn>
                              </p:par>
                            </p:childTnLst>
                          </p:cTn>
                        </p:par>
                      </p:childTnLst>
                    </p:cTn>
                  </p:par>
                  <p:par>
                    <p:cTn id="189" fill="hold">
                      <p:stCondLst>
                        <p:cond delay="indefinite"/>
                      </p:stCondLst>
                      <p:childTnLst>
                        <p:par>
                          <p:cTn id="190" fill="hold">
                            <p:stCondLst>
                              <p:cond delay="0"/>
                            </p:stCondLst>
                            <p:childTnLst>
                              <p:par>
                                <p:cTn id="191" presetID="10" presetClass="entr" presetSubtype="0" fill="hold" grpId="0" nodeType="clickEffect">
                                  <p:stCondLst>
                                    <p:cond delay="0"/>
                                  </p:stCondLst>
                                  <p:childTnLst>
                                    <p:set>
                                      <p:cBhvr>
                                        <p:cTn id="192" dur="1" fill="hold">
                                          <p:stCondLst>
                                            <p:cond delay="0"/>
                                          </p:stCondLst>
                                        </p:cTn>
                                        <p:tgtEl>
                                          <p:spTgt spid="32">
                                            <p:bg/>
                                          </p:spTgt>
                                        </p:tgtEl>
                                        <p:attrNameLst>
                                          <p:attrName>style.visibility</p:attrName>
                                        </p:attrNameLst>
                                      </p:cBhvr>
                                      <p:to>
                                        <p:strVal val="visible"/>
                                      </p:to>
                                    </p:set>
                                    <p:animEffect transition="in" filter="fade">
                                      <p:cBhvr>
                                        <p:cTn id="193" dur="2000"/>
                                        <p:tgtEl>
                                          <p:spTgt spid="32">
                                            <p:bg/>
                                          </p:spTgt>
                                        </p:tgtEl>
                                      </p:cBhvr>
                                    </p:animEffect>
                                  </p:childTnLst>
                                </p:cTn>
                              </p:par>
                              <p:par>
                                <p:cTn id="194" presetID="10" presetClass="entr" presetSubtype="0" fill="hold" grpId="0" nodeType="withEffect">
                                  <p:stCondLst>
                                    <p:cond delay="0"/>
                                  </p:stCondLst>
                                  <p:childTnLst>
                                    <p:set>
                                      <p:cBhvr>
                                        <p:cTn id="195" dur="1" fill="hold">
                                          <p:stCondLst>
                                            <p:cond delay="0"/>
                                          </p:stCondLst>
                                        </p:cTn>
                                        <p:tgtEl>
                                          <p:spTgt spid="32">
                                            <p:txEl>
                                              <p:pRg st="0" end="0"/>
                                            </p:txEl>
                                          </p:spTgt>
                                        </p:tgtEl>
                                        <p:attrNameLst>
                                          <p:attrName>style.visibility</p:attrName>
                                        </p:attrNameLst>
                                      </p:cBhvr>
                                      <p:to>
                                        <p:strVal val="visible"/>
                                      </p:to>
                                    </p:set>
                                    <p:animEffect transition="in" filter="fade">
                                      <p:cBhvr>
                                        <p:cTn id="196" dur="2000"/>
                                        <p:tgtEl>
                                          <p:spTgt spid="32">
                                            <p:txEl>
                                              <p:pRg st="0" end="0"/>
                                            </p:txEl>
                                          </p:spTgt>
                                        </p:tgtEl>
                                      </p:cBhvr>
                                    </p:animEffect>
                                  </p:childTnLst>
                                </p:cTn>
                              </p:par>
                              <p:par>
                                <p:cTn id="197" presetID="10" presetClass="entr" presetSubtype="0" fill="hold" grpId="0" nodeType="withEffect">
                                  <p:stCondLst>
                                    <p:cond delay="0"/>
                                  </p:stCondLst>
                                  <p:childTnLst>
                                    <p:set>
                                      <p:cBhvr>
                                        <p:cTn id="198" dur="1" fill="hold">
                                          <p:stCondLst>
                                            <p:cond delay="0"/>
                                          </p:stCondLst>
                                        </p:cTn>
                                        <p:tgtEl>
                                          <p:spTgt spid="36">
                                            <p:bg/>
                                          </p:spTgt>
                                        </p:tgtEl>
                                        <p:attrNameLst>
                                          <p:attrName>style.visibility</p:attrName>
                                        </p:attrNameLst>
                                      </p:cBhvr>
                                      <p:to>
                                        <p:strVal val="visible"/>
                                      </p:to>
                                    </p:set>
                                    <p:animEffect transition="in" filter="fade">
                                      <p:cBhvr>
                                        <p:cTn id="199" dur="2000"/>
                                        <p:tgtEl>
                                          <p:spTgt spid="36">
                                            <p:bg/>
                                          </p:spTgt>
                                        </p:tgtEl>
                                      </p:cBhvr>
                                    </p:animEffect>
                                  </p:childTnLst>
                                </p:cTn>
                              </p:par>
                              <p:par>
                                <p:cTn id="200" presetID="10" presetClass="entr" presetSubtype="0" fill="hold" grpId="0" nodeType="withEffect">
                                  <p:stCondLst>
                                    <p:cond delay="0"/>
                                  </p:stCondLst>
                                  <p:childTnLst>
                                    <p:set>
                                      <p:cBhvr>
                                        <p:cTn id="201" dur="1" fill="hold">
                                          <p:stCondLst>
                                            <p:cond delay="0"/>
                                          </p:stCondLst>
                                        </p:cTn>
                                        <p:tgtEl>
                                          <p:spTgt spid="36">
                                            <p:txEl>
                                              <p:pRg st="0" end="0"/>
                                            </p:txEl>
                                          </p:spTgt>
                                        </p:tgtEl>
                                        <p:attrNameLst>
                                          <p:attrName>style.visibility</p:attrName>
                                        </p:attrNameLst>
                                      </p:cBhvr>
                                      <p:to>
                                        <p:strVal val="visible"/>
                                      </p:to>
                                    </p:set>
                                    <p:animEffect transition="in" filter="fade">
                                      <p:cBhvr>
                                        <p:cTn id="202" dur="2000"/>
                                        <p:tgtEl>
                                          <p:spTgt spid="36">
                                            <p:txEl>
                                              <p:pRg st="0" end="0"/>
                                            </p:txEl>
                                          </p:spTgt>
                                        </p:tgtEl>
                                      </p:cBhvr>
                                    </p:animEffect>
                                  </p:childTnLst>
                                </p:cTn>
                              </p:par>
                            </p:childTnLst>
                          </p:cTn>
                        </p:par>
                      </p:childTnLst>
                    </p:cTn>
                  </p:par>
                  <p:par>
                    <p:cTn id="203" fill="hold">
                      <p:stCondLst>
                        <p:cond delay="indefinite"/>
                      </p:stCondLst>
                      <p:childTnLst>
                        <p:par>
                          <p:cTn id="204" fill="hold">
                            <p:stCondLst>
                              <p:cond delay="0"/>
                            </p:stCondLst>
                            <p:childTnLst>
                              <p:par>
                                <p:cTn id="205" presetID="10" presetClass="entr" presetSubtype="0" fill="hold" grpId="0" nodeType="clickEffect">
                                  <p:stCondLst>
                                    <p:cond delay="0"/>
                                  </p:stCondLst>
                                  <p:childTnLst>
                                    <p:set>
                                      <p:cBhvr>
                                        <p:cTn id="206" dur="1" fill="hold">
                                          <p:stCondLst>
                                            <p:cond delay="0"/>
                                          </p:stCondLst>
                                        </p:cTn>
                                        <p:tgtEl>
                                          <p:spTgt spid="37">
                                            <p:bg/>
                                          </p:spTgt>
                                        </p:tgtEl>
                                        <p:attrNameLst>
                                          <p:attrName>style.visibility</p:attrName>
                                        </p:attrNameLst>
                                      </p:cBhvr>
                                      <p:to>
                                        <p:strVal val="visible"/>
                                      </p:to>
                                    </p:set>
                                    <p:animEffect transition="in" filter="fade">
                                      <p:cBhvr>
                                        <p:cTn id="207" dur="2000"/>
                                        <p:tgtEl>
                                          <p:spTgt spid="37">
                                            <p:bg/>
                                          </p:spTgt>
                                        </p:tgtEl>
                                      </p:cBhvr>
                                    </p:animEffect>
                                  </p:childTnLst>
                                </p:cTn>
                              </p:par>
                              <p:par>
                                <p:cTn id="208" presetID="10" presetClass="entr" presetSubtype="0" fill="hold" grpId="0" nodeType="withEffect">
                                  <p:stCondLst>
                                    <p:cond delay="0"/>
                                  </p:stCondLst>
                                  <p:childTnLst>
                                    <p:set>
                                      <p:cBhvr>
                                        <p:cTn id="209" dur="1" fill="hold">
                                          <p:stCondLst>
                                            <p:cond delay="0"/>
                                          </p:stCondLst>
                                        </p:cTn>
                                        <p:tgtEl>
                                          <p:spTgt spid="37">
                                            <p:txEl>
                                              <p:pRg st="0" end="0"/>
                                            </p:txEl>
                                          </p:spTgt>
                                        </p:tgtEl>
                                        <p:attrNameLst>
                                          <p:attrName>style.visibility</p:attrName>
                                        </p:attrNameLst>
                                      </p:cBhvr>
                                      <p:to>
                                        <p:strVal val="visible"/>
                                      </p:to>
                                    </p:set>
                                    <p:animEffect transition="in" filter="fade">
                                      <p:cBhvr>
                                        <p:cTn id="210" dur="2000"/>
                                        <p:tgtEl>
                                          <p:spTgt spid="37">
                                            <p:txEl>
                                              <p:pRg st="0" end="0"/>
                                            </p:txEl>
                                          </p:spTgt>
                                        </p:tgtEl>
                                      </p:cBhvr>
                                    </p:animEffect>
                                  </p:childTnLst>
                                </p:cTn>
                              </p:par>
                              <p:par>
                                <p:cTn id="211" presetID="10" presetClass="entr" presetSubtype="0" fill="hold" grpId="0" nodeType="withEffect">
                                  <p:stCondLst>
                                    <p:cond delay="0"/>
                                  </p:stCondLst>
                                  <p:childTnLst>
                                    <p:set>
                                      <p:cBhvr>
                                        <p:cTn id="212" dur="1" fill="hold">
                                          <p:stCondLst>
                                            <p:cond delay="0"/>
                                          </p:stCondLst>
                                        </p:cTn>
                                        <p:tgtEl>
                                          <p:spTgt spid="41">
                                            <p:bg/>
                                          </p:spTgt>
                                        </p:tgtEl>
                                        <p:attrNameLst>
                                          <p:attrName>style.visibility</p:attrName>
                                        </p:attrNameLst>
                                      </p:cBhvr>
                                      <p:to>
                                        <p:strVal val="visible"/>
                                      </p:to>
                                    </p:set>
                                    <p:animEffect transition="in" filter="fade">
                                      <p:cBhvr>
                                        <p:cTn id="213" dur="2000"/>
                                        <p:tgtEl>
                                          <p:spTgt spid="41">
                                            <p:bg/>
                                          </p:spTgt>
                                        </p:tgtEl>
                                      </p:cBhvr>
                                    </p:animEffect>
                                  </p:childTnLst>
                                </p:cTn>
                              </p:par>
                              <p:par>
                                <p:cTn id="214" presetID="10" presetClass="entr" presetSubtype="0" fill="hold" grpId="0" nodeType="withEffect">
                                  <p:stCondLst>
                                    <p:cond delay="0"/>
                                  </p:stCondLst>
                                  <p:childTnLst>
                                    <p:set>
                                      <p:cBhvr>
                                        <p:cTn id="215" dur="1" fill="hold">
                                          <p:stCondLst>
                                            <p:cond delay="0"/>
                                          </p:stCondLst>
                                        </p:cTn>
                                        <p:tgtEl>
                                          <p:spTgt spid="41">
                                            <p:txEl>
                                              <p:pRg st="0" end="0"/>
                                            </p:txEl>
                                          </p:spTgt>
                                        </p:tgtEl>
                                        <p:attrNameLst>
                                          <p:attrName>style.visibility</p:attrName>
                                        </p:attrNameLst>
                                      </p:cBhvr>
                                      <p:to>
                                        <p:strVal val="visible"/>
                                      </p:to>
                                    </p:set>
                                    <p:animEffect transition="in" filter="fade">
                                      <p:cBhvr>
                                        <p:cTn id="216" dur="2000"/>
                                        <p:tgtEl>
                                          <p:spTgt spid="41">
                                            <p:txEl>
                                              <p:pRg st="0" end="0"/>
                                            </p:txEl>
                                          </p:spTgt>
                                        </p:tgtEl>
                                      </p:cBhvr>
                                    </p:animEffect>
                                  </p:childTnLst>
                                </p:cTn>
                              </p:par>
                            </p:childTnLst>
                          </p:cTn>
                        </p:par>
                      </p:childTnLst>
                    </p:cTn>
                  </p:par>
                  <p:par>
                    <p:cTn id="217" fill="hold">
                      <p:stCondLst>
                        <p:cond delay="indefinite"/>
                      </p:stCondLst>
                      <p:childTnLst>
                        <p:par>
                          <p:cTn id="218" fill="hold">
                            <p:stCondLst>
                              <p:cond delay="0"/>
                            </p:stCondLst>
                            <p:childTnLst>
                              <p:par>
                                <p:cTn id="219" presetID="10" presetClass="entr" presetSubtype="0" fill="hold" grpId="0" nodeType="clickEffect">
                                  <p:stCondLst>
                                    <p:cond delay="0"/>
                                  </p:stCondLst>
                                  <p:childTnLst>
                                    <p:set>
                                      <p:cBhvr>
                                        <p:cTn id="220" dur="1" fill="hold">
                                          <p:stCondLst>
                                            <p:cond delay="0"/>
                                          </p:stCondLst>
                                        </p:cTn>
                                        <p:tgtEl>
                                          <p:spTgt spid="38">
                                            <p:bg/>
                                          </p:spTgt>
                                        </p:tgtEl>
                                        <p:attrNameLst>
                                          <p:attrName>style.visibility</p:attrName>
                                        </p:attrNameLst>
                                      </p:cBhvr>
                                      <p:to>
                                        <p:strVal val="visible"/>
                                      </p:to>
                                    </p:set>
                                    <p:animEffect transition="in" filter="fade">
                                      <p:cBhvr>
                                        <p:cTn id="221" dur="2000"/>
                                        <p:tgtEl>
                                          <p:spTgt spid="38">
                                            <p:bg/>
                                          </p:spTgt>
                                        </p:tgtEl>
                                      </p:cBhvr>
                                    </p:animEffect>
                                  </p:childTnLst>
                                </p:cTn>
                              </p:par>
                              <p:par>
                                <p:cTn id="222" presetID="10" presetClass="entr" presetSubtype="0" fill="hold" grpId="0" nodeType="withEffect">
                                  <p:stCondLst>
                                    <p:cond delay="0"/>
                                  </p:stCondLst>
                                  <p:childTnLst>
                                    <p:set>
                                      <p:cBhvr>
                                        <p:cTn id="223" dur="1" fill="hold">
                                          <p:stCondLst>
                                            <p:cond delay="0"/>
                                          </p:stCondLst>
                                        </p:cTn>
                                        <p:tgtEl>
                                          <p:spTgt spid="38">
                                            <p:txEl>
                                              <p:pRg st="0" end="0"/>
                                            </p:txEl>
                                          </p:spTgt>
                                        </p:tgtEl>
                                        <p:attrNameLst>
                                          <p:attrName>style.visibility</p:attrName>
                                        </p:attrNameLst>
                                      </p:cBhvr>
                                      <p:to>
                                        <p:strVal val="visible"/>
                                      </p:to>
                                    </p:set>
                                    <p:animEffect transition="in" filter="fade">
                                      <p:cBhvr>
                                        <p:cTn id="224" dur="2000"/>
                                        <p:tgtEl>
                                          <p:spTgt spid="38">
                                            <p:txEl>
                                              <p:pRg st="0" end="0"/>
                                            </p:txEl>
                                          </p:spTgt>
                                        </p:tgtEl>
                                      </p:cBhvr>
                                    </p:animEffect>
                                  </p:childTnLst>
                                </p:cTn>
                              </p:par>
                              <p:par>
                                <p:cTn id="225" presetID="10" presetClass="entr" presetSubtype="0" fill="hold" grpId="0" nodeType="withEffect">
                                  <p:stCondLst>
                                    <p:cond delay="0"/>
                                  </p:stCondLst>
                                  <p:childTnLst>
                                    <p:set>
                                      <p:cBhvr>
                                        <p:cTn id="226" dur="1" fill="hold">
                                          <p:stCondLst>
                                            <p:cond delay="0"/>
                                          </p:stCondLst>
                                        </p:cTn>
                                        <p:tgtEl>
                                          <p:spTgt spid="42">
                                            <p:bg/>
                                          </p:spTgt>
                                        </p:tgtEl>
                                        <p:attrNameLst>
                                          <p:attrName>style.visibility</p:attrName>
                                        </p:attrNameLst>
                                      </p:cBhvr>
                                      <p:to>
                                        <p:strVal val="visible"/>
                                      </p:to>
                                    </p:set>
                                    <p:animEffect transition="in" filter="fade">
                                      <p:cBhvr>
                                        <p:cTn id="227" dur="2000"/>
                                        <p:tgtEl>
                                          <p:spTgt spid="42">
                                            <p:bg/>
                                          </p:spTgt>
                                        </p:tgtEl>
                                      </p:cBhvr>
                                    </p:animEffect>
                                  </p:childTnLst>
                                </p:cTn>
                              </p:par>
                              <p:par>
                                <p:cTn id="228" presetID="10" presetClass="entr" presetSubtype="0" fill="hold" grpId="0" nodeType="withEffect">
                                  <p:stCondLst>
                                    <p:cond delay="0"/>
                                  </p:stCondLst>
                                  <p:childTnLst>
                                    <p:set>
                                      <p:cBhvr>
                                        <p:cTn id="229" dur="1" fill="hold">
                                          <p:stCondLst>
                                            <p:cond delay="0"/>
                                          </p:stCondLst>
                                        </p:cTn>
                                        <p:tgtEl>
                                          <p:spTgt spid="42">
                                            <p:txEl>
                                              <p:pRg st="0" end="0"/>
                                            </p:txEl>
                                          </p:spTgt>
                                        </p:tgtEl>
                                        <p:attrNameLst>
                                          <p:attrName>style.visibility</p:attrName>
                                        </p:attrNameLst>
                                      </p:cBhvr>
                                      <p:to>
                                        <p:strVal val="visible"/>
                                      </p:to>
                                    </p:set>
                                    <p:animEffect transition="in" filter="fade">
                                      <p:cBhvr>
                                        <p:cTn id="230" dur="2000"/>
                                        <p:tgtEl>
                                          <p:spTgt spid="42">
                                            <p:txEl>
                                              <p:pRg st="0" end="0"/>
                                            </p:txEl>
                                          </p:spTgt>
                                        </p:tgtEl>
                                      </p:cBhvr>
                                    </p:animEffect>
                                  </p:childTnLst>
                                </p:cTn>
                              </p:par>
                            </p:childTnLst>
                          </p:cTn>
                        </p:par>
                      </p:childTnLst>
                    </p:cTn>
                  </p:par>
                  <p:par>
                    <p:cTn id="231" fill="hold">
                      <p:stCondLst>
                        <p:cond delay="indefinite"/>
                      </p:stCondLst>
                      <p:childTnLst>
                        <p:par>
                          <p:cTn id="232" fill="hold">
                            <p:stCondLst>
                              <p:cond delay="0"/>
                            </p:stCondLst>
                            <p:childTnLst>
                              <p:par>
                                <p:cTn id="233" presetID="10" presetClass="entr" presetSubtype="0" fill="hold" grpId="0" nodeType="clickEffect">
                                  <p:stCondLst>
                                    <p:cond delay="0"/>
                                  </p:stCondLst>
                                  <p:childTnLst>
                                    <p:set>
                                      <p:cBhvr>
                                        <p:cTn id="234" dur="1" fill="hold">
                                          <p:stCondLst>
                                            <p:cond delay="0"/>
                                          </p:stCondLst>
                                        </p:cTn>
                                        <p:tgtEl>
                                          <p:spTgt spid="39">
                                            <p:bg/>
                                          </p:spTgt>
                                        </p:tgtEl>
                                        <p:attrNameLst>
                                          <p:attrName>style.visibility</p:attrName>
                                        </p:attrNameLst>
                                      </p:cBhvr>
                                      <p:to>
                                        <p:strVal val="visible"/>
                                      </p:to>
                                    </p:set>
                                    <p:animEffect transition="in" filter="fade">
                                      <p:cBhvr>
                                        <p:cTn id="235" dur="2000"/>
                                        <p:tgtEl>
                                          <p:spTgt spid="39">
                                            <p:bg/>
                                          </p:spTgt>
                                        </p:tgtEl>
                                      </p:cBhvr>
                                    </p:animEffect>
                                  </p:childTnLst>
                                </p:cTn>
                              </p:par>
                              <p:par>
                                <p:cTn id="236" presetID="10" presetClass="entr" presetSubtype="0" fill="hold" grpId="0" nodeType="withEffect">
                                  <p:stCondLst>
                                    <p:cond delay="0"/>
                                  </p:stCondLst>
                                  <p:childTnLst>
                                    <p:set>
                                      <p:cBhvr>
                                        <p:cTn id="237" dur="1" fill="hold">
                                          <p:stCondLst>
                                            <p:cond delay="0"/>
                                          </p:stCondLst>
                                        </p:cTn>
                                        <p:tgtEl>
                                          <p:spTgt spid="39">
                                            <p:txEl>
                                              <p:pRg st="0" end="0"/>
                                            </p:txEl>
                                          </p:spTgt>
                                        </p:tgtEl>
                                        <p:attrNameLst>
                                          <p:attrName>style.visibility</p:attrName>
                                        </p:attrNameLst>
                                      </p:cBhvr>
                                      <p:to>
                                        <p:strVal val="visible"/>
                                      </p:to>
                                    </p:set>
                                    <p:animEffect transition="in" filter="fade">
                                      <p:cBhvr>
                                        <p:cTn id="238" dur="2000"/>
                                        <p:tgtEl>
                                          <p:spTgt spid="39">
                                            <p:txEl>
                                              <p:pRg st="0" end="0"/>
                                            </p:txEl>
                                          </p:spTgt>
                                        </p:tgtEl>
                                      </p:cBhvr>
                                    </p:animEffect>
                                  </p:childTnLst>
                                </p:cTn>
                              </p:par>
                              <p:par>
                                <p:cTn id="239" presetID="10" presetClass="entr" presetSubtype="0" fill="hold" grpId="0" nodeType="withEffect">
                                  <p:stCondLst>
                                    <p:cond delay="0"/>
                                  </p:stCondLst>
                                  <p:childTnLst>
                                    <p:set>
                                      <p:cBhvr>
                                        <p:cTn id="240" dur="1" fill="hold">
                                          <p:stCondLst>
                                            <p:cond delay="0"/>
                                          </p:stCondLst>
                                        </p:cTn>
                                        <p:tgtEl>
                                          <p:spTgt spid="43">
                                            <p:bg/>
                                          </p:spTgt>
                                        </p:tgtEl>
                                        <p:attrNameLst>
                                          <p:attrName>style.visibility</p:attrName>
                                        </p:attrNameLst>
                                      </p:cBhvr>
                                      <p:to>
                                        <p:strVal val="visible"/>
                                      </p:to>
                                    </p:set>
                                    <p:animEffect transition="in" filter="fade">
                                      <p:cBhvr>
                                        <p:cTn id="241" dur="2000"/>
                                        <p:tgtEl>
                                          <p:spTgt spid="43">
                                            <p:bg/>
                                          </p:spTgt>
                                        </p:tgtEl>
                                      </p:cBhvr>
                                    </p:animEffect>
                                  </p:childTnLst>
                                </p:cTn>
                              </p:par>
                              <p:par>
                                <p:cTn id="242" presetID="10" presetClass="entr" presetSubtype="0" fill="hold" grpId="0" nodeType="withEffect">
                                  <p:stCondLst>
                                    <p:cond delay="0"/>
                                  </p:stCondLst>
                                  <p:childTnLst>
                                    <p:set>
                                      <p:cBhvr>
                                        <p:cTn id="243" dur="1" fill="hold">
                                          <p:stCondLst>
                                            <p:cond delay="0"/>
                                          </p:stCondLst>
                                        </p:cTn>
                                        <p:tgtEl>
                                          <p:spTgt spid="43">
                                            <p:txEl>
                                              <p:pRg st="0" end="0"/>
                                            </p:txEl>
                                          </p:spTgt>
                                        </p:tgtEl>
                                        <p:attrNameLst>
                                          <p:attrName>style.visibility</p:attrName>
                                        </p:attrNameLst>
                                      </p:cBhvr>
                                      <p:to>
                                        <p:strVal val="visible"/>
                                      </p:to>
                                    </p:set>
                                    <p:animEffect transition="in" filter="fade">
                                      <p:cBhvr>
                                        <p:cTn id="244" dur="2000"/>
                                        <p:tgtEl>
                                          <p:spTgt spid="43">
                                            <p:txEl>
                                              <p:pRg st="0" end="0"/>
                                            </p:txEl>
                                          </p:spTgt>
                                        </p:tgtEl>
                                      </p:cBhvr>
                                    </p:animEffect>
                                  </p:childTnLst>
                                </p:cTn>
                              </p:par>
                            </p:childTnLst>
                          </p:cTn>
                        </p:par>
                      </p:childTnLst>
                    </p:cTn>
                  </p:par>
                  <p:par>
                    <p:cTn id="245" fill="hold">
                      <p:stCondLst>
                        <p:cond delay="indefinite"/>
                      </p:stCondLst>
                      <p:childTnLst>
                        <p:par>
                          <p:cTn id="246" fill="hold">
                            <p:stCondLst>
                              <p:cond delay="0"/>
                            </p:stCondLst>
                            <p:childTnLst>
                              <p:par>
                                <p:cTn id="247" presetID="10" presetClass="entr" presetSubtype="0" fill="hold" grpId="0" nodeType="clickEffect">
                                  <p:stCondLst>
                                    <p:cond delay="0"/>
                                  </p:stCondLst>
                                  <p:childTnLst>
                                    <p:set>
                                      <p:cBhvr>
                                        <p:cTn id="248" dur="1" fill="hold">
                                          <p:stCondLst>
                                            <p:cond delay="0"/>
                                          </p:stCondLst>
                                        </p:cTn>
                                        <p:tgtEl>
                                          <p:spTgt spid="40">
                                            <p:bg/>
                                          </p:spTgt>
                                        </p:tgtEl>
                                        <p:attrNameLst>
                                          <p:attrName>style.visibility</p:attrName>
                                        </p:attrNameLst>
                                      </p:cBhvr>
                                      <p:to>
                                        <p:strVal val="visible"/>
                                      </p:to>
                                    </p:set>
                                    <p:animEffect transition="in" filter="fade">
                                      <p:cBhvr>
                                        <p:cTn id="249" dur="2000"/>
                                        <p:tgtEl>
                                          <p:spTgt spid="40">
                                            <p:bg/>
                                          </p:spTgt>
                                        </p:tgtEl>
                                      </p:cBhvr>
                                    </p:animEffect>
                                  </p:childTnLst>
                                </p:cTn>
                              </p:par>
                              <p:par>
                                <p:cTn id="250" presetID="10" presetClass="entr" presetSubtype="0" fill="hold" grpId="0" nodeType="withEffect">
                                  <p:stCondLst>
                                    <p:cond delay="0"/>
                                  </p:stCondLst>
                                  <p:childTnLst>
                                    <p:set>
                                      <p:cBhvr>
                                        <p:cTn id="251" dur="1" fill="hold">
                                          <p:stCondLst>
                                            <p:cond delay="0"/>
                                          </p:stCondLst>
                                        </p:cTn>
                                        <p:tgtEl>
                                          <p:spTgt spid="40">
                                            <p:txEl>
                                              <p:pRg st="0" end="0"/>
                                            </p:txEl>
                                          </p:spTgt>
                                        </p:tgtEl>
                                        <p:attrNameLst>
                                          <p:attrName>style.visibility</p:attrName>
                                        </p:attrNameLst>
                                      </p:cBhvr>
                                      <p:to>
                                        <p:strVal val="visible"/>
                                      </p:to>
                                    </p:set>
                                    <p:animEffect transition="in" filter="fade">
                                      <p:cBhvr>
                                        <p:cTn id="252" dur="2000"/>
                                        <p:tgtEl>
                                          <p:spTgt spid="40">
                                            <p:txEl>
                                              <p:pRg st="0" end="0"/>
                                            </p:txEl>
                                          </p:spTgt>
                                        </p:tgtEl>
                                      </p:cBhvr>
                                    </p:animEffect>
                                  </p:childTnLst>
                                </p:cTn>
                              </p:par>
                              <p:par>
                                <p:cTn id="253" presetID="10" presetClass="entr" presetSubtype="0" fill="hold" grpId="0" nodeType="withEffect">
                                  <p:stCondLst>
                                    <p:cond delay="0"/>
                                  </p:stCondLst>
                                  <p:childTnLst>
                                    <p:set>
                                      <p:cBhvr>
                                        <p:cTn id="254" dur="1" fill="hold">
                                          <p:stCondLst>
                                            <p:cond delay="0"/>
                                          </p:stCondLst>
                                        </p:cTn>
                                        <p:tgtEl>
                                          <p:spTgt spid="44">
                                            <p:bg/>
                                          </p:spTgt>
                                        </p:tgtEl>
                                        <p:attrNameLst>
                                          <p:attrName>style.visibility</p:attrName>
                                        </p:attrNameLst>
                                      </p:cBhvr>
                                      <p:to>
                                        <p:strVal val="visible"/>
                                      </p:to>
                                    </p:set>
                                    <p:animEffect transition="in" filter="fade">
                                      <p:cBhvr>
                                        <p:cTn id="255" dur="2000"/>
                                        <p:tgtEl>
                                          <p:spTgt spid="44">
                                            <p:bg/>
                                          </p:spTgt>
                                        </p:tgtEl>
                                      </p:cBhvr>
                                    </p:animEffect>
                                  </p:childTnLst>
                                </p:cTn>
                              </p:par>
                              <p:par>
                                <p:cTn id="256" presetID="10" presetClass="entr" presetSubtype="0" fill="hold" grpId="0" nodeType="withEffect">
                                  <p:stCondLst>
                                    <p:cond delay="0"/>
                                  </p:stCondLst>
                                  <p:childTnLst>
                                    <p:set>
                                      <p:cBhvr>
                                        <p:cTn id="257" dur="1" fill="hold">
                                          <p:stCondLst>
                                            <p:cond delay="0"/>
                                          </p:stCondLst>
                                        </p:cTn>
                                        <p:tgtEl>
                                          <p:spTgt spid="44">
                                            <p:txEl>
                                              <p:pRg st="0" end="0"/>
                                            </p:txEl>
                                          </p:spTgt>
                                        </p:tgtEl>
                                        <p:attrNameLst>
                                          <p:attrName>style.visibility</p:attrName>
                                        </p:attrNameLst>
                                      </p:cBhvr>
                                      <p:to>
                                        <p:strVal val="visible"/>
                                      </p:to>
                                    </p:set>
                                    <p:animEffect transition="in" filter="fade">
                                      <p:cBhvr>
                                        <p:cTn id="258" dur="2000"/>
                                        <p:tgtEl>
                                          <p:spTgt spid="44">
                                            <p:txEl>
                                              <p:pRg st="0" end="0"/>
                                            </p:txEl>
                                          </p:spTgt>
                                        </p:tgtEl>
                                      </p:cBhvr>
                                    </p:animEffect>
                                  </p:childTnLst>
                                </p:cTn>
                              </p:par>
                            </p:childTnLst>
                          </p:cTn>
                        </p:par>
                      </p:childTnLst>
                    </p:cTn>
                  </p:par>
                  <p:par>
                    <p:cTn id="259" fill="hold">
                      <p:stCondLst>
                        <p:cond delay="indefinite"/>
                      </p:stCondLst>
                      <p:childTnLst>
                        <p:par>
                          <p:cTn id="260" fill="hold">
                            <p:stCondLst>
                              <p:cond delay="0"/>
                            </p:stCondLst>
                            <p:childTnLst>
                              <p:par>
                                <p:cTn id="261" presetID="10" presetClass="entr" presetSubtype="0" fill="hold" grpId="0" nodeType="clickEffect">
                                  <p:stCondLst>
                                    <p:cond delay="0"/>
                                  </p:stCondLst>
                                  <p:childTnLst>
                                    <p:set>
                                      <p:cBhvr>
                                        <p:cTn id="262" dur="1" fill="hold">
                                          <p:stCondLst>
                                            <p:cond delay="0"/>
                                          </p:stCondLst>
                                        </p:cTn>
                                        <p:tgtEl>
                                          <p:spTgt spid="45">
                                            <p:bg/>
                                          </p:spTgt>
                                        </p:tgtEl>
                                        <p:attrNameLst>
                                          <p:attrName>style.visibility</p:attrName>
                                        </p:attrNameLst>
                                      </p:cBhvr>
                                      <p:to>
                                        <p:strVal val="visible"/>
                                      </p:to>
                                    </p:set>
                                    <p:animEffect transition="in" filter="fade">
                                      <p:cBhvr>
                                        <p:cTn id="263" dur="2000"/>
                                        <p:tgtEl>
                                          <p:spTgt spid="45">
                                            <p:bg/>
                                          </p:spTgt>
                                        </p:tgtEl>
                                      </p:cBhvr>
                                    </p:animEffect>
                                  </p:childTnLst>
                                </p:cTn>
                              </p:par>
                              <p:par>
                                <p:cTn id="264" presetID="10" presetClass="entr" presetSubtype="0" fill="hold" grpId="0" nodeType="withEffect">
                                  <p:stCondLst>
                                    <p:cond delay="0"/>
                                  </p:stCondLst>
                                  <p:childTnLst>
                                    <p:set>
                                      <p:cBhvr>
                                        <p:cTn id="265" dur="1" fill="hold">
                                          <p:stCondLst>
                                            <p:cond delay="0"/>
                                          </p:stCondLst>
                                        </p:cTn>
                                        <p:tgtEl>
                                          <p:spTgt spid="45">
                                            <p:txEl>
                                              <p:pRg st="0" end="0"/>
                                            </p:txEl>
                                          </p:spTgt>
                                        </p:tgtEl>
                                        <p:attrNameLst>
                                          <p:attrName>style.visibility</p:attrName>
                                        </p:attrNameLst>
                                      </p:cBhvr>
                                      <p:to>
                                        <p:strVal val="visible"/>
                                      </p:to>
                                    </p:set>
                                    <p:animEffect transition="in" filter="fade">
                                      <p:cBhvr>
                                        <p:cTn id="266" dur="2000"/>
                                        <p:tgtEl>
                                          <p:spTgt spid="45">
                                            <p:txEl>
                                              <p:pRg st="0" end="0"/>
                                            </p:txEl>
                                          </p:spTgt>
                                        </p:tgtEl>
                                      </p:cBhvr>
                                    </p:animEffect>
                                  </p:childTnLst>
                                </p:cTn>
                              </p:par>
                              <p:par>
                                <p:cTn id="267" presetID="10" presetClass="entr" presetSubtype="0" fill="hold" grpId="0" nodeType="withEffect">
                                  <p:stCondLst>
                                    <p:cond delay="0"/>
                                  </p:stCondLst>
                                  <p:childTnLst>
                                    <p:set>
                                      <p:cBhvr>
                                        <p:cTn id="268" dur="1" fill="hold">
                                          <p:stCondLst>
                                            <p:cond delay="0"/>
                                          </p:stCondLst>
                                        </p:cTn>
                                        <p:tgtEl>
                                          <p:spTgt spid="45">
                                            <p:txEl>
                                              <p:pRg st="1" end="1"/>
                                            </p:txEl>
                                          </p:spTgt>
                                        </p:tgtEl>
                                        <p:attrNameLst>
                                          <p:attrName>style.visibility</p:attrName>
                                        </p:attrNameLst>
                                      </p:cBhvr>
                                      <p:to>
                                        <p:strVal val="visible"/>
                                      </p:to>
                                    </p:set>
                                    <p:animEffect transition="in" filter="fade">
                                      <p:cBhvr>
                                        <p:cTn id="269" dur="2000"/>
                                        <p:tgtEl>
                                          <p:spTgt spid="45">
                                            <p:txEl>
                                              <p:pRg st="1" end="1"/>
                                            </p:txEl>
                                          </p:spTgt>
                                        </p:tgtEl>
                                      </p:cBhvr>
                                    </p:animEffect>
                                  </p:childTnLst>
                                </p:cTn>
                              </p:par>
                            </p:childTnLst>
                          </p:cTn>
                        </p:par>
                      </p:childTnLst>
                    </p:cTn>
                  </p:par>
                  <p:par>
                    <p:cTn id="270" fill="hold">
                      <p:stCondLst>
                        <p:cond delay="indefinite"/>
                      </p:stCondLst>
                      <p:childTnLst>
                        <p:par>
                          <p:cTn id="271" fill="hold">
                            <p:stCondLst>
                              <p:cond delay="0"/>
                            </p:stCondLst>
                            <p:childTnLst>
                              <p:par>
                                <p:cTn id="272" presetID="2" presetClass="entr" presetSubtype="4" fill="hold" nodeType="clickEffect">
                                  <p:stCondLst>
                                    <p:cond delay="0"/>
                                  </p:stCondLst>
                                  <p:childTnLst>
                                    <p:set>
                                      <p:cBhvr>
                                        <p:cTn id="273" dur="1" fill="hold">
                                          <p:stCondLst>
                                            <p:cond delay="0"/>
                                          </p:stCondLst>
                                        </p:cTn>
                                        <p:tgtEl>
                                          <p:spTgt spid="47"/>
                                        </p:tgtEl>
                                        <p:attrNameLst>
                                          <p:attrName>style.visibility</p:attrName>
                                        </p:attrNameLst>
                                      </p:cBhvr>
                                      <p:to>
                                        <p:strVal val="visible"/>
                                      </p:to>
                                    </p:set>
                                    <p:anim calcmode="lin" valueType="num">
                                      <p:cBhvr additive="base">
                                        <p:cTn id="274" dur="500" fill="hold"/>
                                        <p:tgtEl>
                                          <p:spTgt spid="47"/>
                                        </p:tgtEl>
                                        <p:attrNameLst>
                                          <p:attrName>ppt_x</p:attrName>
                                        </p:attrNameLst>
                                      </p:cBhvr>
                                      <p:tavLst>
                                        <p:tav tm="0">
                                          <p:val>
                                            <p:strVal val="#ppt_x"/>
                                          </p:val>
                                        </p:tav>
                                        <p:tav tm="100000">
                                          <p:val>
                                            <p:strVal val="#ppt_x"/>
                                          </p:val>
                                        </p:tav>
                                      </p:tavLst>
                                    </p:anim>
                                    <p:anim calcmode="lin" valueType="num">
                                      <p:cBhvr additive="base">
                                        <p:cTn id="275" dur="500" fill="hold"/>
                                        <p:tgtEl>
                                          <p:spTgt spid="47"/>
                                        </p:tgtEl>
                                        <p:attrNameLst>
                                          <p:attrName>ppt_y</p:attrName>
                                        </p:attrNameLst>
                                      </p:cBhvr>
                                      <p:tavLst>
                                        <p:tav tm="0">
                                          <p:val>
                                            <p:strVal val="1+#ppt_h/2"/>
                                          </p:val>
                                        </p:tav>
                                        <p:tav tm="100000">
                                          <p:val>
                                            <p:strVal val="#ppt_y"/>
                                          </p:val>
                                        </p:tav>
                                      </p:tavLst>
                                    </p:anim>
                                  </p:childTnLst>
                                </p:cTn>
                              </p:par>
                              <p:par>
                                <p:cTn id="276" presetID="2" presetClass="entr" presetSubtype="4" fill="hold" nodeType="withEffect">
                                  <p:stCondLst>
                                    <p:cond delay="0"/>
                                  </p:stCondLst>
                                  <p:childTnLst>
                                    <p:set>
                                      <p:cBhvr>
                                        <p:cTn id="277" dur="1" fill="hold">
                                          <p:stCondLst>
                                            <p:cond delay="0"/>
                                          </p:stCondLst>
                                        </p:cTn>
                                        <p:tgtEl>
                                          <p:spTgt spid="49"/>
                                        </p:tgtEl>
                                        <p:attrNameLst>
                                          <p:attrName>style.visibility</p:attrName>
                                        </p:attrNameLst>
                                      </p:cBhvr>
                                      <p:to>
                                        <p:strVal val="visible"/>
                                      </p:to>
                                    </p:set>
                                    <p:anim calcmode="lin" valueType="num">
                                      <p:cBhvr additive="base">
                                        <p:cTn id="278" dur="500" fill="hold"/>
                                        <p:tgtEl>
                                          <p:spTgt spid="49"/>
                                        </p:tgtEl>
                                        <p:attrNameLst>
                                          <p:attrName>ppt_x</p:attrName>
                                        </p:attrNameLst>
                                      </p:cBhvr>
                                      <p:tavLst>
                                        <p:tav tm="0">
                                          <p:val>
                                            <p:strVal val="#ppt_x"/>
                                          </p:val>
                                        </p:tav>
                                        <p:tav tm="100000">
                                          <p:val>
                                            <p:strVal val="#ppt_x"/>
                                          </p:val>
                                        </p:tav>
                                      </p:tavLst>
                                    </p:anim>
                                    <p:anim calcmode="lin" valueType="num">
                                      <p:cBhvr additive="base">
                                        <p:cTn id="279" dur="500" fill="hold"/>
                                        <p:tgtEl>
                                          <p:spTgt spid="49"/>
                                        </p:tgtEl>
                                        <p:attrNameLst>
                                          <p:attrName>ppt_y</p:attrName>
                                        </p:attrNameLst>
                                      </p:cBhvr>
                                      <p:tavLst>
                                        <p:tav tm="0">
                                          <p:val>
                                            <p:strVal val="1+#ppt_h/2"/>
                                          </p:val>
                                        </p:tav>
                                        <p:tav tm="100000">
                                          <p:val>
                                            <p:strVal val="#ppt_y"/>
                                          </p:val>
                                        </p:tav>
                                      </p:tavLst>
                                    </p:anim>
                                  </p:childTnLst>
                                </p:cTn>
                              </p:par>
                            </p:childTnLst>
                          </p:cTn>
                        </p:par>
                      </p:childTnLst>
                    </p:cTn>
                  </p:par>
                  <p:par>
                    <p:cTn id="280" fill="hold">
                      <p:stCondLst>
                        <p:cond delay="indefinite"/>
                      </p:stCondLst>
                      <p:childTnLst>
                        <p:par>
                          <p:cTn id="281" fill="hold">
                            <p:stCondLst>
                              <p:cond delay="0"/>
                            </p:stCondLst>
                            <p:childTnLst>
                              <p:par>
                                <p:cTn id="282" presetID="10" presetClass="entr" presetSubtype="0" fill="hold" grpId="0" nodeType="clickEffect">
                                  <p:stCondLst>
                                    <p:cond delay="0"/>
                                  </p:stCondLst>
                                  <p:childTnLst>
                                    <p:set>
                                      <p:cBhvr>
                                        <p:cTn id="283" dur="1" fill="hold">
                                          <p:stCondLst>
                                            <p:cond delay="0"/>
                                          </p:stCondLst>
                                        </p:cTn>
                                        <p:tgtEl>
                                          <p:spTgt spid="10">
                                            <p:txEl>
                                              <p:pRg st="0" end="0"/>
                                            </p:txEl>
                                          </p:spTgt>
                                        </p:tgtEl>
                                        <p:attrNameLst>
                                          <p:attrName>style.visibility</p:attrName>
                                        </p:attrNameLst>
                                      </p:cBhvr>
                                      <p:to>
                                        <p:strVal val="visible"/>
                                      </p:to>
                                    </p:set>
                                    <p:animEffect transition="in" filter="fade">
                                      <p:cBhvr>
                                        <p:cTn id="284" dur="2000"/>
                                        <p:tgtEl>
                                          <p:spTgt spid="10">
                                            <p:txEl>
                                              <p:pRg st="0" end="0"/>
                                            </p:txEl>
                                          </p:spTgt>
                                        </p:tgtEl>
                                      </p:cBhvr>
                                    </p:animEffect>
                                  </p:childTnLst>
                                </p:cTn>
                              </p:par>
                            </p:childTnLst>
                          </p:cTn>
                        </p:par>
                      </p:childTnLst>
                    </p:cTn>
                  </p:par>
                  <p:par>
                    <p:cTn id="285" fill="hold">
                      <p:stCondLst>
                        <p:cond delay="indefinite"/>
                      </p:stCondLst>
                      <p:childTnLst>
                        <p:par>
                          <p:cTn id="286" fill="hold">
                            <p:stCondLst>
                              <p:cond delay="0"/>
                            </p:stCondLst>
                            <p:childTnLst>
                              <p:par>
                                <p:cTn id="287" presetID="10" presetClass="entr" presetSubtype="0" fill="hold" grpId="0" nodeType="clickEffect">
                                  <p:stCondLst>
                                    <p:cond delay="0"/>
                                  </p:stCondLst>
                                  <p:childTnLst>
                                    <p:set>
                                      <p:cBhvr>
                                        <p:cTn id="288" dur="1" fill="hold">
                                          <p:stCondLst>
                                            <p:cond delay="0"/>
                                          </p:stCondLst>
                                        </p:cTn>
                                        <p:tgtEl>
                                          <p:spTgt spid="10">
                                            <p:txEl>
                                              <p:pRg st="1" end="1"/>
                                            </p:txEl>
                                          </p:spTgt>
                                        </p:tgtEl>
                                        <p:attrNameLst>
                                          <p:attrName>style.visibility</p:attrName>
                                        </p:attrNameLst>
                                      </p:cBhvr>
                                      <p:to>
                                        <p:strVal val="visible"/>
                                      </p:to>
                                    </p:set>
                                    <p:animEffect transition="in" filter="fade">
                                      <p:cBhvr>
                                        <p:cTn id="289" dur="2000"/>
                                        <p:tgtEl>
                                          <p:spTgt spid="10">
                                            <p:txEl>
                                              <p:pRg st="1" end="1"/>
                                            </p:txEl>
                                          </p:spTgt>
                                        </p:tgtEl>
                                      </p:cBhvr>
                                    </p:animEffect>
                                  </p:childTnLst>
                                </p:cTn>
                              </p:par>
                            </p:childTnLst>
                          </p:cTn>
                        </p:par>
                      </p:childTnLst>
                    </p:cTn>
                  </p:par>
                  <p:par>
                    <p:cTn id="290" fill="hold">
                      <p:stCondLst>
                        <p:cond delay="indefinite"/>
                      </p:stCondLst>
                      <p:childTnLst>
                        <p:par>
                          <p:cTn id="291" fill="hold">
                            <p:stCondLst>
                              <p:cond delay="0"/>
                            </p:stCondLst>
                            <p:childTnLst>
                              <p:par>
                                <p:cTn id="292" presetID="10" presetClass="entr" presetSubtype="0" fill="hold" grpId="0" nodeType="clickEffect">
                                  <p:stCondLst>
                                    <p:cond delay="0"/>
                                  </p:stCondLst>
                                  <p:childTnLst>
                                    <p:set>
                                      <p:cBhvr>
                                        <p:cTn id="293" dur="1" fill="hold">
                                          <p:stCondLst>
                                            <p:cond delay="0"/>
                                          </p:stCondLst>
                                        </p:cTn>
                                        <p:tgtEl>
                                          <p:spTgt spid="8">
                                            <p:txEl>
                                              <p:pRg st="0" end="0"/>
                                            </p:txEl>
                                          </p:spTgt>
                                        </p:tgtEl>
                                        <p:attrNameLst>
                                          <p:attrName>style.visibility</p:attrName>
                                        </p:attrNameLst>
                                      </p:cBhvr>
                                      <p:to>
                                        <p:strVal val="visible"/>
                                      </p:to>
                                    </p:set>
                                    <p:animEffect transition="in" filter="fade">
                                      <p:cBhvr>
                                        <p:cTn id="294" dur="20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allAtOnce"/>
      <p:bldP spid="8" grpId="0" build="p"/>
      <p:bldP spid="9" grpId="0" build="p"/>
      <p:bldP spid="10" grpId="0" build="allAtOnce"/>
      <p:bldP spid="13" grpId="0" build="allAtOnce" animBg="1"/>
      <p:bldP spid="14" grpId="0" build="allAtOnce" animBg="1"/>
      <p:bldP spid="15" grpId="0" build="allAtOnce" animBg="1"/>
      <p:bldP spid="16" grpId="0" build="allAtOnce" animBg="1"/>
      <p:bldP spid="17" grpId="0" build="allAtOnce" animBg="1"/>
      <p:bldP spid="18" grpId="0" build="allAtOnce" animBg="1"/>
      <p:bldP spid="19" grpId="0" build="allAtOnce" animBg="1"/>
      <p:bldP spid="20" grpId="0" build="allAtOnce" animBg="1"/>
      <p:bldP spid="21" grpId="0" build="allAtOnce" animBg="1"/>
      <p:bldP spid="22" grpId="0" build="allAtOnce" animBg="1"/>
      <p:bldP spid="23" grpId="0" build="allAtOnce" animBg="1"/>
      <p:bldP spid="24" grpId="0" build="allAtOnce" animBg="1"/>
      <p:bldP spid="25" grpId="0" build="allAtOnce" animBg="1"/>
      <p:bldP spid="26" grpId="0" build="allAtOnce" animBg="1"/>
      <p:bldP spid="27" grpId="0" build="allAtOnce" animBg="1"/>
      <p:bldP spid="28" grpId="0" build="allAtOnce" animBg="1"/>
      <p:bldP spid="29" grpId="0" build="allAtOnce" animBg="1"/>
      <p:bldP spid="30" grpId="0" build="allAtOnce" animBg="1"/>
      <p:bldP spid="31" grpId="0" build="allAtOnce" animBg="1"/>
      <p:bldP spid="32" grpId="0" build="allAtOnce" animBg="1"/>
      <p:bldP spid="33" grpId="0" build="allAtOnce" animBg="1"/>
      <p:bldP spid="34" grpId="0" build="allAtOnce" animBg="1"/>
      <p:bldP spid="35" grpId="0" build="allAtOnce" animBg="1"/>
      <p:bldP spid="36" grpId="0" build="allAtOnce" animBg="1"/>
      <p:bldP spid="37" grpId="0" build="allAtOnce" animBg="1"/>
      <p:bldP spid="38" grpId="0" build="allAtOnce" animBg="1"/>
      <p:bldP spid="39" grpId="0" build="allAtOnce" animBg="1"/>
      <p:bldP spid="40" grpId="0" build="allAtOnce" animBg="1"/>
      <p:bldP spid="41" grpId="0" build="allAtOnce" animBg="1"/>
      <p:bldP spid="42" grpId="0" build="allAtOnce" animBg="1"/>
      <p:bldP spid="43" grpId="0" build="allAtOnce" animBg="1"/>
      <p:bldP spid="44" grpId="0" build="allAtOnce" animBg="1"/>
      <p:bldP spid="45" grpId="0" build="allAtOnce"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88640" y="382756"/>
            <a:ext cx="3294366" cy="3093154"/>
          </a:xfrm>
          <a:prstGeom prst="rect">
            <a:avLst/>
          </a:prstGeom>
          <a:noFill/>
        </p:spPr>
        <p:txBody>
          <a:bodyPr wrap="square" rtlCol="1">
            <a:spAutoFit/>
          </a:bodyPr>
          <a:lstStyle/>
          <a:p>
            <a:pPr algn="l"/>
            <a:r>
              <a:rPr lang="en-US" sz="1300" b="1" i="1" u="sng" dirty="0" smtClean="0">
                <a:solidFill>
                  <a:srgbClr val="0070C0"/>
                </a:solidFill>
              </a:rPr>
              <a:t>Structure</a:t>
            </a:r>
            <a:r>
              <a:rPr lang="en-US" sz="1300" dirty="0" smtClean="0">
                <a:solidFill>
                  <a:srgbClr val="0070C0"/>
                </a:solidFill>
              </a:rPr>
              <a:t> :</a:t>
            </a:r>
          </a:p>
          <a:p>
            <a:pPr algn="l"/>
            <a:r>
              <a:rPr lang="en-US" sz="1300" dirty="0" smtClean="0"/>
              <a:t>     The poem contains seven quatrains (four-line stanzas) for a total of twenty-eight lines. Marlowe structures the poem as follows: </a:t>
            </a:r>
          </a:p>
          <a:p>
            <a:pPr algn="l"/>
            <a:r>
              <a:rPr lang="en-US" sz="1300" dirty="0" smtClean="0"/>
              <a:t>     </a:t>
            </a:r>
            <a:r>
              <a:rPr lang="en-US" sz="1300" u="sng" dirty="0" smtClean="0"/>
              <a:t>Stanza 1</a:t>
            </a:r>
            <a:r>
              <a:rPr lang="en-US" sz="1300" dirty="0" smtClean="0"/>
              <a:t>:   The shepherd asks the young lady to "live with me and be my love," noting that they will enjoy all the pleasures of nature. </a:t>
            </a:r>
            <a:br>
              <a:rPr lang="en-US" sz="1300" dirty="0" smtClean="0"/>
            </a:br>
            <a:r>
              <a:rPr lang="en-US" sz="1300" u="sng" dirty="0" smtClean="0"/>
              <a:t>Stanzas 2-4</a:t>
            </a:r>
            <a:r>
              <a:rPr lang="en-US" sz="1300" dirty="0" smtClean="0"/>
              <a:t>:   The shepherd makes promises that he hopes will persuade the young lady to accept his proposal.  </a:t>
            </a:r>
            <a:br>
              <a:rPr lang="en-US" sz="1300" dirty="0" smtClean="0"/>
            </a:br>
            <a:r>
              <a:rPr lang="en-US" sz="1300" u="sng" dirty="0" smtClean="0"/>
              <a:t>Stanzas 5-7</a:t>
            </a:r>
            <a:r>
              <a:rPr lang="en-US" sz="1300" dirty="0" smtClean="0"/>
              <a:t>:   After making additional promises, the shepherd twice more  asks the lady to "live with me and be my love." </a:t>
            </a:r>
          </a:p>
          <a:p>
            <a:pPr algn="l"/>
            <a:r>
              <a:rPr lang="en-US" sz="1300" dirty="0" smtClean="0"/>
              <a:t> </a:t>
            </a:r>
          </a:p>
        </p:txBody>
      </p:sp>
      <p:sp>
        <p:nvSpPr>
          <p:cNvPr id="8" name="TextBox 7"/>
          <p:cNvSpPr txBox="1"/>
          <p:nvPr/>
        </p:nvSpPr>
        <p:spPr>
          <a:xfrm>
            <a:off x="3699030" y="3563888"/>
            <a:ext cx="2970330" cy="3046988"/>
          </a:xfrm>
          <a:prstGeom prst="rect">
            <a:avLst/>
          </a:prstGeom>
          <a:noFill/>
        </p:spPr>
        <p:txBody>
          <a:bodyPr wrap="square" rtlCol="1">
            <a:spAutoFit/>
          </a:bodyPr>
          <a:lstStyle/>
          <a:p>
            <a:r>
              <a:rPr lang="ar-SA" sz="1600" dirty="0" smtClean="0"/>
              <a:t> </a:t>
            </a:r>
            <a:r>
              <a:rPr lang="ar-SA" sz="1600" dirty="0" smtClean="0">
                <a:solidFill>
                  <a:srgbClr val="C00000"/>
                </a:solidFill>
                <a:cs typeface="DecoType Naskh" pitchFamily="2" charset="-78"/>
              </a:rPr>
              <a:t>الراعي العاطفي لحبه</a:t>
            </a:r>
            <a:br>
              <a:rPr lang="ar-SA" sz="1600" dirty="0" smtClean="0">
                <a:solidFill>
                  <a:srgbClr val="C00000"/>
                </a:solidFill>
                <a:cs typeface="DecoType Naskh" pitchFamily="2" charset="-78"/>
              </a:rPr>
            </a:br>
            <a:r>
              <a:rPr lang="ar-SA" sz="1600" dirty="0" smtClean="0">
                <a:solidFill>
                  <a:srgbClr val="C00000"/>
                </a:solidFill>
                <a:cs typeface="DecoType Naskh" pitchFamily="2" charset="-78"/>
              </a:rPr>
              <a:t>الخلاصة:</a:t>
            </a:r>
            <a:br>
              <a:rPr lang="ar-SA" sz="1600" dirty="0" smtClean="0">
                <a:solidFill>
                  <a:srgbClr val="C00000"/>
                </a:solidFill>
                <a:cs typeface="DecoType Naskh" pitchFamily="2" charset="-78"/>
              </a:rPr>
            </a:br>
            <a:r>
              <a:rPr lang="ar-SA" sz="1600" dirty="0" smtClean="0">
                <a:solidFill>
                  <a:srgbClr val="C00000"/>
                </a:solidFill>
                <a:cs typeface="DecoType Naskh" pitchFamily="2" charset="-78"/>
              </a:rPr>
              <a:t>      ”الراعي العاطفي لحبه" هو الشعر رعوي غنائي ، وهو الشكل الشعري الذي يستخدم لإنشاء الرؤية المثالية للحياة الريفية في سياق العاطفة الشخصية.</a:t>
            </a:r>
          </a:p>
          <a:p>
            <a:r>
              <a:rPr lang="ar-SA" sz="1600" dirty="0" smtClean="0">
                <a:solidFill>
                  <a:srgbClr val="C00000"/>
                </a:solidFill>
                <a:cs typeface="DecoType Naskh" pitchFamily="2" charset="-78"/>
              </a:rPr>
              <a:t>القصائد الرعوية قد تم رواجها بين شعراء ما لا يقل عن 1700 سنة </a:t>
            </a:r>
            <a:r>
              <a:rPr lang="ar-SA" sz="1600" dirty="0" err="1" smtClean="0">
                <a:solidFill>
                  <a:srgbClr val="C00000"/>
                </a:solidFill>
                <a:cs typeface="DecoType Naskh" pitchFamily="2" charset="-78"/>
              </a:rPr>
              <a:t>عندماكتب</a:t>
            </a:r>
            <a:r>
              <a:rPr lang="ar-SA" sz="1600" dirty="0" smtClean="0">
                <a:solidFill>
                  <a:srgbClr val="C00000"/>
                </a:solidFill>
                <a:cs typeface="DecoType Naskh" pitchFamily="2" charset="-78"/>
              </a:rPr>
              <a:t> مارلو هذا الرعوية. اليونانية </a:t>
            </a:r>
            <a:r>
              <a:rPr lang="en-US" sz="1600" dirty="0" err="1" smtClean="0">
                <a:solidFill>
                  <a:srgbClr val="C00000"/>
                </a:solidFill>
                <a:cs typeface="DecoType Naskh" pitchFamily="2" charset="-78"/>
              </a:rPr>
              <a:t>Theocritis</a:t>
            </a:r>
            <a:r>
              <a:rPr lang="en-US" sz="1600" dirty="0" smtClean="0">
                <a:solidFill>
                  <a:srgbClr val="C00000"/>
                </a:solidFill>
                <a:cs typeface="DecoType Naskh" pitchFamily="2" charset="-78"/>
              </a:rPr>
              <a:t> </a:t>
            </a:r>
            <a:r>
              <a:rPr lang="ar-SA" sz="1600" dirty="0" smtClean="0">
                <a:solidFill>
                  <a:srgbClr val="C00000"/>
                </a:solidFill>
                <a:cs typeface="DecoType Naskh" pitchFamily="2" charset="-78"/>
              </a:rPr>
              <a:t>الشاعر، في القرن الثالث قبل الميلاد وكان (</a:t>
            </a:r>
            <a:r>
              <a:rPr lang="ar-SA" sz="1600" dirty="0" err="1" smtClean="0">
                <a:solidFill>
                  <a:srgbClr val="C00000"/>
                </a:solidFill>
                <a:cs typeface="DecoType Naskh" pitchFamily="2" charset="-78"/>
              </a:rPr>
              <a:t>شيبلي</a:t>
            </a:r>
            <a:r>
              <a:rPr lang="ar-SA" sz="1600" dirty="0" smtClean="0">
                <a:solidFill>
                  <a:srgbClr val="C00000"/>
                </a:solidFill>
                <a:cs typeface="DecoType Naskh" pitchFamily="2" charset="-78"/>
              </a:rPr>
              <a:t> 300-1،) </a:t>
            </a:r>
            <a:r>
              <a:rPr lang="ar-SA" sz="1600" dirty="0" err="1" smtClean="0">
                <a:solidFill>
                  <a:srgbClr val="C00000"/>
                </a:solidFill>
                <a:cs typeface="DecoType Naskh" pitchFamily="2" charset="-78"/>
              </a:rPr>
              <a:t>شاعرالرعوية</a:t>
            </a:r>
            <a:r>
              <a:rPr lang="ar-SA" sz="1600" dirty="0" smtClean="0">
                <a:solidFill>
                  <a:srgbClr val="C00000"/>
                </a:solidFill>
                <a:cs typeface="DecoType Naskh" pitchFamily="2" charset="-78"/>
              </a:rPr>
              <a:t> الأولى، أيضا ، كتب عن الرعاة. كل الشعر الرعوي، بما في ذلك مارلو، هو إلى حد ما تأثر بممارسته الأصلية.</a:t>
            </a:r>
          </a:p>
        </p:txBody>
      </p:sp>
      <p:sp>
        <p:nvSpPr>
          <p:cNvPr id="9" name="TextBox 8"/>
          <p:cNvSpPr txBox="1"/>
          <p:nvPr/>
        </p:nvSpPr>
        <p:spPr>
          <a:xfrm>
            <a:off x="3501008" y="379854"/>
            <a:ext cx="3150350" cy="3046988"/>
          </a:xfrm>
          <a:prstGeom prst="rect">
            <a:avLst/>
          </a:prstGeom>
          <a:noFill/>
        </p:spPr>
        <p:txBody>
          <a:bodyPr wrap="square" rtlCol="1">
            <a:spAutoFit/>
          </a:bodyPr>
          <a:lstStyle/>
          <a:p>
            <a:r>
              <a:rPr lang="ar-SA" sz="1600" dirty="0" smtClean="0">
                <a:solidFill>
                  <a:srgbClr val="0070C0"/>
                </a:solidFill>
                <a:cs typeface="DecoType Naskh" pitchFamily="2" charset="-78"/>
              </a:rPr>
              <a:t>التركيب :</a:t>
            </a:r>
          </a:p>
          <a:p>
            <a:r>
              <a:rPr lang="ar-SA" sz="1600" dirty="0" smtClean="0">
                <a:solidFill>
                  <a:srgbClr val="008000"/>
                </a:solidFill>
                <a:cs typeface="DecoType Naskh" pitchFamily="2" charset="-78"/>
              </a:rPr>
              <a:t> القصيدة تحتوي على سبعة الرباعيات (موشحات أربعة أسطر) أي ما مجموعه 28 سطر. </a:t>
            </a:r>
          </a:p>
          <a:p>
            <a:r>
              <a:rPr lang="ar-SA" sz="1600" dirty="0" smtClean="0">
                <a:solidFill>
                  <a:srgbClr val="008000"/>
                </a:solidFill>
                <a:cs typeface="DecoType Naskh" pitchFamily="2" charset="-78"/>
              </a:rPr>
              <a:t>تركيب مارلو للقصيدة على النحو التالي :</a:t>
            </a:r>
            <a:br>
              <a:rPr lang="ar-SA" sz="1600" dirty="0" smtClean="0">
                <a:solidFill>
                  <a:srgbClr val="008000"/>
                </a:solidFill>
                <a:cs typeface="DecoType Naskh" pitchFamily="2" charset="-78"/>
              </a:rPr>
            </a:br>
            <a:r>
              <a:rPr lang="ar-SA" sz="1600" dirty="0" smtClean="0">
                <a:solidFill>
                  <a:srgbClr val="008000"/>
                </a:solidFill>
                <a:cs typeface="DecoType Naskh" pitchFamily="2" charset="-78"/>
              </a:rPr>
              <a:t>المقطع 1 : الراعي يطلب من سيدة شابة ”عيشي معي وكوني حبي"، مشيرا إلى أنها سوف تتمتع بكل متع الطبيعة.</a:t>
            </a:r>
          </a:p>
          <a:p>
            <a:r>
              <a:rPr lang="ar-SA" sz="1600" dirty="0" smtClean="0">
                <a:solidFill>
                  <a:srgbClr val="008000"/>
                </a:solidFill>
                <a:cs typeface="DecoType Naskh" pitchFamily="2" charset="-78"/>
              </a:rPr>
              <a:t>المقاطع الشعرية 2-4 : الراعي يقطع الوعود التي يأمل أن تقنع السيدة الشابة لقبول طلبه (طلب يدها) </a:t>
            </a:r>
          </a:p>
          <a:p>
            <a:r>
              <a:rPr lang="ar-SA" sz="1600" dirty="0" smtClean="0">
                <a:solidFill>
                  <a:srgbClr val="008000"/>
                </a:solidFill>
                <a:cs typeface="DecoType Naskh" pitchFamily="2" charset="-78"/>
              </a:rPr>
              <a:t>المقاطع الشعرية 5-7 : بعد تقديم وعود إضافية ، الراعي يكرر طلبه للمرة الثانية من السيدة لـــ ”عيشي معي </a:t>
            </a:r>
            <a:r>
              <a:rPr lang="ar-SA" sz="1600" dirty="0" err="1" smtClean="0">
                <a:solidFill>
                  <a:srgbClr val="008000"/>
                </a:solidFill>
                <a:cs typeface="DecoType Naskh" pitchFamily="2" charset="-78"/>
              </a:rPr>
              <a:t>و</a:t>
            </a:r>
            <a:r>
              <a:rPr lang="ar-SA" sz="1600" dirty="0" smtClean="0">
                <a:solidFill>
                  <a:srgbClr val="008000"/>
                </a:solidFill>
                <a:cs typeface="DecoType Naskh" pitchFamily="2" charset="-78"/>
              </a:rPr>
              <a:t> كوني حبي ".</a:t>
            </a:r>
          </a:p>
        </p:txBody>
      </p:sp>
      <p:sp>
        <p:nvSpPr>
          <p:cNvPr id="11" name="TextBox 10"/>
          <p:cNvSpPr txBox="1"/>
          <p:nvPr/>
        </p:nvSpPr>
        <p:spPr>
          <a:xfrm>
            <a:off x="188640" y="3551108"/>
            <a:ext cx="3312368" cy="2893100"/>
          </a:xfrm>
          <a:prstGeom prst="rect">
            <a:avLst/>
          </a:prstGeom>
          <a:noFill/>
        </p:spPr>
        <p:txBody>
          <a:bodyPr wrap="square" rtlCol="1">
            <a:spAutoFit/>
          </a:bodyPr>
          <a:lstStyle/>
          <a:p>
            <a:pPr algn="l"/>
            <a:r>
              <a:rPr lang="en-US" sz="1300" b="1" dirty="0" smtClean="0"/>
              <a:t>The Passionate Shepherd to His Love</a:t>
            </a:r>
            <a:endParaRPr lang="en-US" sz="1300" dirty="0" smtClean="0"/>
          </a:p>
          <a:p>
            <a:pPr algn="l"/>
            <a:r>
              <a:rPr lang="en-US" sz="1300" b="1" dirty="0" smtClean="0"/>
              <a:t>     Summary:</a:t>
            </a:r>
            <a:endParaRPr lang="en-US" sz="1300" dirty="0" smtClean="0"/>
          </a:p>
          <a:p>
            <a:pPr algn="l"/>
            <a:r>
              <a:rPr lang="en-US" sz="1300" dirty="0" smtClean="0"/>
              <a:t>     "The Passionate </a:t>
            </a:r>
            <a:r>
              <a:rPr lang="en-US" sz="1300" dirty="0" smtClean="0">
                <a:hlinkClick r:id="rId3"/>
              </a:rPr>
              <a:t>Shepherd</a:t>
            </a:r>
            <a:r>
              <a:rPr lang="en-US" sz="1300" dirty="0" smtClean="0"/>
              <a:t> to His Love" is a pastoral lyric, a poetic form that is used to create an idealized vision of rural life within the context of personal emotion. Pastoral poems had been in vogue among poets for at least seventeen hundred years when Marlowe wrote this one. The Greek poet </a:t>
            </a:r>
            <a:r>
              <a:rPr lang="en-US" sz="1300" dirty="0" err="1" smtClean="0"/>
              <a:t>Theocritis</a:t>
            </a:r>
            <a:r>
              <a:rPr lang="en-US" sz="1300" dirty="0" smtClean="0"/>
              <a:t>, in the third century B.C.E. (Shipley 300-1,) was the first pastoralist poet, and he, too, wrote about shepherds. All pastoral poetry, including Marlowe's, is to some degree influenced by this original practitioner. </a:t>
            </a:r>
          </a:p>
        </p:txBody>
      </p:sp>
      <p:sp>
        <p:nvSpPr>
          <p:cNvPr id="6" name="TextBox 5"/>
          <p:cNvSpPr txBox="1"/>
          <p:nvPr/>
        </p:nvSpPr>
        <p:spPr>
          <a:xfrm>
            <a:off x="404664" y="8225824"/>
            <a:ext cx="6120680" cy="738664"/>
          </a:xfrm>
          <a:prstGeom prst="rect">
            <a:avLst/>
          </a:prstGeom>
          <a:noFill/>
        </p:spPr>
        <p:txBody>
          <a:bodyPr wrap="square" rtlCol="1">
            <a:spAutoFit/>
          </a:bodyPr>
          <a:lstStyle/>
          <a:p>
            <a:r>
              <a:rPr lang="ar-SA" sz="1200" dirty="0" smtClean="0">
                <a:cs typeface="+mj-cs"/>
              </a:rPr>
              <a:t>ملاحظات:</a:t>
            </a:r>
          </a:p>
          <a:p>
            <a:pPr>
              <a:lnSpc>
                <a:spcPct val="300000"/>
              </a:lnSpc>
            </a:pPr>
            <a:r>
              <a:rPr lang="ar-SA" sz="500" dirty="0" smtClean="0">
                <a:cs typeface="+mj-cs"/>
              </a:rPr>
              <a:t>............................................................................................................................................................................................................................................................................................................................................................................................................................................................................................................................................................................................................................................................................................................................................................................</a:t>
            </a:r>
            <a:endParaRPr lang="ar-SA" sz="500" dirty="0">
              <a:cs typeface="+mj-cs"/>
            </a:endParaRPr>
          </a:p>
        </p:txBody>
      </p:sp>
      <p:sp>
        <p:nvSpPr>
          <p:cNvPr id="15" name="Slide Number Placeholder 14"/>
          <p:cNvSpPr>
            <a:spLocks noGrp="1"/>
          </p:cNvSpPr>
          <p:nvPr>
            <p:ph type="sldNum" sz="quarter" idx="12"/>
          </p:nvPr>
        </p:nvSpPr>
        <p:spPr/>
        <p:txBody>
          <a:bodyPr/>
          <a:lstStyle/>
          <a:p>
            <a:fld id="{88BAE415-76A0-4309-A00B-503D7D7A0243}" type="slidenum">
              <a:rPr lang="ar-SA" smtClean="0"/>
              <a:pPr/>
              <a:t>7</a:t>
            </a:fld>
            <a:endParaRPr lang="ar-SA"/>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20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xEl>
                                              <p:pRg st="1" end="1"/>
                                            </p:txEl>
                                          </p:spTgt>
                                        </p:tgtEl>
                                        <p:attrNameLst>
                                          <p:attrName>style.visibility</p:attrName>
                                        </p:attrNameLst>
                                      </p:cBhvr>
                                      <p:to>
                                        <p:strVal val="visible"/>
                                      </p:to>
                                    </p:set>
                                    <p:animEffect transition="in" filter="fade">
                                      <p:cBhvr>
                                        <p:cTn id="12" dur="2000"/>
                                        <p:tgtEl>
                                          <p:spTgt spid="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xEl>
                                              <p:pRg st="2" end="2"/>
                                            </p:txEl>
                                          </p:spTgt>
                                        </p:tgtEl>
                                        <p:attrNameLst>
                                          <p:attrName>style.visibility</p:attrName>
                                        </p:attrNameLst>
                                      </p:cBhvr>
                                      <p:to>
                                        <p:strVal val="visible"/>
                                      </p:to>
                                    </p:set>
                                    <p:animEffect transition="in" filter="fade">
                                      <p:cBhvr>
                                        <p:cTn id="17" dur="2000"/>
                                        <p:tgtEl>
                                          <p:spTgt spid="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
                                            <p:txEl>
                                              <p:pRg st="3" end="3"/>
                                            </p:txEl>
                                          </p:spTgt>
                                        </p:tgtEl>
                                        <p:attrNameLst>
                                          <p:attrName>style.visibility</p:attrName>
                                        </p:attrNameLst>
                                      </p:cBhvr>
                                      <p:to>
                                        <p:strVal val="visible"/>
                                      </p:to>
                                    </p:set>
                                    <p:animEffect transition="in" filter="fade">
                                      <p:cBhvr>
                                        <p:cTn id="22" dur="2000"/>
                                        <p:tgtEl>
                                          <p:spTgt spid="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9">
                                            <p:txEl>
                                              <p:pRg st="4" end="4"/>
                                            </p:txEl>
                                          </p:spTgt>
                                        </p:tgtEl>
                                        <p:attrNameLst>
                                          <p:attrName>style.visibility</p:attrName>
                                        </p:attrNameLst>
                                      </p:cBhvr>
                                      <p:to>
                                        <p:strVal val="visible"/>
                                      </p:to>
                                    </p:set>
                                    <p:animEffect transition="in" filter="fade">
                                      <p:cBhvr>
                                        <p:cTn id="27" dur="2000"/>
                                        <p:tgtEl>
                                          <p:spTgt spid="9">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1">
                                            <p:txEl>
                                              <p:pRg st="0" end="0"/>
                                            </p:txEl>
                                          </p:spTgt>
                                        </p:tgtEl>
                                        <p:attrNameLst>
                                          <p:attrName>style.visibility</p:attrName>
                                        </p:attrNameLst>
                                      </p:cBhvr>
                                      <p:to>
                                        <p:strVal val="visible"/>
                                      </p:to>
                                    </p:set>
                                    <p:animEffect transition="in" filter="fade">
                                      <p:cBhvr>
                                        <p:cTn id="32" dur="2000"/>
                                        <p:tgtEl>
                                          <p:spTgt spid="11">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1">
                                            <p:txEl>
                                              <p:pRg st="1" end="1"/>
                                            </p:txEl>
                                          </p:spTgt>
                                        </p:tgtEl>
                                        <p:attrNameLst>
                                          <p:attrName>style.visibility</p:attrName>
                                        </p:attrNameLst>
                                      </p:cBhvr>
                                      <p:to>
                                        <p:strVal val="visible"/>
                                      </p:to>
                                    </p:set>
                                    <p:animEffect transition="in" filter="fade">
                                      <p:cBhvr>
                                        <p:cTn id="37" dur="2000"/>
                                        <p:tgtEl>
                                          <p:spTgt spid="11">
                                            <p:txEl>
                                              <p:pRg st="1" end="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1">
                                            <p:txEl>
                                              <p:pRg st="2" end="2"/>
                                            </p:txEl>
                                          </p:spTgt>
                                        </p:tgtEl>
                                        <p:attrNameLst>
                                          <p:attrName>style.visibility</p:attrName>
                                        </p:attrNameLst>
                                      </p:cBhvr>
                                      <p:to>
                                        <p:strVal val="visible"/>
                                      </p:to>
                                    </p:set>
                                    <p:animEffect transition="in" filter="fade">
                                      <p:cBhvr>
                                        <p:cTn id="42" dur="2000"/>
                                        <p:tgtEl>
                                          <p:spTgt spid="11">
                                            <p:txEl>
                                              <p:pRg st="2" end="2"/>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8">
                                            <p:txEl>
                                              <p:pRg st="0" end="0"/>
                                            </p:txEl>
                                          </p:spTgt>
                                        </p:tgtEl>
                                        <p:attrNameLst>
                                          <p:attrName>style.visibility</p:attrName>
                                        </p:attrNameLst>
                                      </p:cBhvr>
                                      <p:to>
                                        <p:strVal val="visible"/>
                                      </p:to>
                                    </p:set>
                                    <p:animEffect transition="in" filter="fade">
                                      <p:cBhvr>
                                        <p:cTn id="47" dur="2000"/>
                                        <p:tgtEl>
                                          <p:spTgt spid="8">
                                            <p:txEl>
                                              <p:pRg st="0" end="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8">
                                            <p:txEl>
                                              <p:pRg st="1" end="1"/>
                                            </p:txEl>
                                          </p:spTgt>
                                        </p:tgtEl>
                                        <p:attrNameLst>
                                          <p:attrName>style.visibility</p:attrName>
                                        </p:attrNameLst>
                                      </p:cBhvr>
                                      <p:to>
                                        <p:strVal val="visible"/>
                                      </p:to>
                                    </p:set>
                                    <p:animEffect transition="in" filter="fade">
                                      <p:cBhvr>
                                        <p:cTn id="52" dur="2000"/>
                                        <p:tgtEl>
                                          <p:spTgt spid="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P spid="9" grpId="0" build="p"/>
      <p:bldP spid="11"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260648" y="395536"/>
            <a:ext cx="3312368" cy="4093428"/>
          </a:xfrm>
          <a:prstGeom prst="rect">
            <a:avLst/>
          </a:prstGeom>
          <a:noFill/>
        </p:spPr>
        <p:txBody>
          <a:bodyPr wrap="square" rtlCol="1">
            <a:spAutoFit/>
          </a:bodyPr>
          <a:lstStyle/>
          <a:p>
            <a:pPr algn="l"/>
            <a:r>
              <a:rPr lang="en-US" sz="1300" dirty="0" smtClean="0"/>
              <a:t> The poem is written in very regular iambic tetrameter. Each line contains exactly four heavy stresses, and the metrical feet are almost always iambic. Similarly, most lines contain eight syllables, and the few that don't create a specific poetic effect (such as lines 3 and 4), or have easily elided syllables which may be read as eight. This regular meter, sustained through the twenty-four lines, remarkably never descends into the sing-song quality so prevalent in tetrameter, primarily because Marlowe salts his lines with a variety of devices that complement the meter without drawing too much attention to its rigid regularity. Marlowe's use of soft consonants (such as W, M, </a:t>
            </a:r>
            <a:r>
              <a:rPr lang="en-US" sz="1300" dirty="0" err="1" smtClean="0"/>
              <a:t>Em</a:t>
            </a:r>
            <a:r>
              <a:rPr lang="en-US" sz="1300" dirty="0" smtClean="0"/>
              <a:t>, F) to start lines, with the occasional "feminine" ending of an unstressed syllable (in the third stanza) lend a delightful variety to an essentially regular and completely conventional form.</a:t>
            </a:r>
          </a:p>
        </p:txBody>
      </p:sp>
      <p:sp>
        <p:nvSpPr>
          <p:cNvPr id="8" name="TextBox 7"/>
          <p:cNvSpPr txBox="1"/>
          <p:nvPr/>
        </p:nvSpPr>
        <p:spPr>
          <a:xfrm>
            <a:off x="3717032" y="4716016"/>
            <a:ext cx="2970330" cy="3293209"/>
          </a:xfrm>
          <a:prstGeom prst="rect">
            <a:avLst/>
          </a:prstGeom>
          <a:noFill/>
        </p:spPr>
        <p:txBody>
          <a:bodyPr wrap="square" rtlCol="1">
            <a:spAutoFit/>
          </a:bodyPr>
          <a:lstStyle/>
          <a:p>
            <a:r>
              <a:rPr lang="ar-SA" sz="1600" dirty="0" smtClean="0">
                <a:solidFill>
                  <a:srgbClr val="C00000"/>
                </a:solidFill>
                <a:cs typeface="DecoType Naskh" pitchFamily="2" charset="-78"/>
              </a:rPr>
              <a:t>في المقطع الأول، </a:t>
            </a:r>
            <a:r>
              <a:rPr lang="ar-SA" sz="1600" dirty="0" smtClean="0">
                <a:solidFill>
                  <a:srgbClr val="C00000"/>
                </a:solidFill>
                <a:cs typeface="DecoType Naskh" pitchFamily="2" charset="-78"/>
              </a:rPr>
              <a:t>الراعي</a:t>
            </a:r>
            <a:r>
              <a:rPr lang="ar-SA" sz="1600" dirty="0" smtClean="0">
                <a:solidFill>
                  <a:srgbClr val="C00000"/>
                </a:solidFill>
                <a:cs typeface="DecoType Naskh" pitchFamily="2" charset="-78"/>
              </a:rPr>
              <a:t> يدعو </a:t>
            </a:r>
            <a:r>
              <a:rPr lang="ar-SA" sz="1600" dirty="0" smtClean="0">
                <a:solidFill>
                  <a:srgbClr val="C00000"/>
                </a:solidFill>
                <a:cs typeface="DecoType Naskh" pitchFamily="2" charset="-78"/>
              </a:rPr>
              <a:t>حبيبته</a:t>
            </a:r>
            <a:r>
              <a:rPr lang="ar-SA" sz="1600" dirty="0" smtClean="0">
                <a:solidFill>
                  <a:srgbClr val="C00000"/>
                </a:solidFill>
                <a:cs typeface="DecoType Naskh" pitchFamily="2" charset="-78"/>
              </a:rPr>
              <a:t> لتأتي معه </a:t>
            </a:r>
            <a:r>
              <a:rPr lang="ar-SA" sz="1600" dirty="0" err="1" smtClean="0">
                <a:solidFill>
                  <a:srgbClr val="C00000"/>
                </a:solidFill>
                <a:cs typeface="DecoType Naskh" pitchFamily="2" charset="-78"/>
              </a:rPr>
              <a:t>و</a:t>
            </a:r>
            <a:r>
              <a:rPr lang="ar-SA" sz="1600" dirty="0" smtClean="0">
                <a:solidFill>
                  <a:srgbClr val="C00000"/>
                </a:solidFill>
                <a:cs typeface="DecoType Naskh" pitchFamily="2" charset="-78"/>
              </a:rPr>
              <a:t> </a:t>
            </a:r>
            <a:r>
              <a:rPr lang="ar-SA" sz="1600" dirty="0" smtClean="0">
                <a:solidFill>
                  <a:srgbClr val="C00000"/>
                </a:solidFill>
                <a:cs typeface="DecoType Naskh" pitchFamily="2" charset="-78"/>
              </a:rPr>
              <a:t>”</a:t>
            </a:r>
            <a:r>
              <a:rPr lang="ar-SA" sz="1600" dirty="0" smtClean="0">
                <a:solidFill>
                  <a:srgbClr val="C00000"/>
                </a:solidFill>
                <a:cs typeface="DecoType Naskh" pitchFamily="2" charset="-78"/>
              </a:rPr>
              <a:t> </a:t>
            </a:r>
            <a:r>
              <a:rPr lang="ar-SA" sz="1600" dirty="0" smtClean="0">
                <a:solidFill>
                  <a:srgbClr val="C00000"/>
                </a:solidFill>
                <a:cs typeface="DecoType Naskh" pitchFamily="2" charset="-78"/>
              </a:rPr>
              <a:t>إثبات اللذات "</a:t>
            </a:r>
            <a:r>
              <a:rPr lang="ar-SA" sz="1600" dirty="0" smtClean="0">
                <a:solidFill>
                  <a:srgbClr val="C00000"/>
                </a:solidFill>
                <a:cs typeface="DecoType Naskh" pitchFamily="2" charset="-78"/>
              </a:rPr>
              <a:t> (السطر 2) وهذا إشارة فورية لمتعة </a:t>
            </a:r>
            <a:r>
              <a:rPr lang="ar-SA" sz="1600" dirty="0" smtClean="0">
                <a:solidFill>
                  <a:srgbClr val="C00000"/>
                </a:solidFill>
                <a:cs typeface="DecoType Naskh" pitchFamily="2" charset="-78"/>
              </a:rPr>
              <a:t>تعطي</a:t>
            </a:r>
            <a:r>
              <a:rPr lang="ar-SA" sz="1600" dirty="0" smtClean="0">
                <a:solidFill>
                  <a:srgbClr val="C00000"/>
                </a:solidFill>
                <a:cs typeface="DecoType Naskh" pitchFamily="2" charset="-78"/>
              </a:rPr>
              <a:t> </a:t>
            </a:r>
            <a:r>
              <a:rPr lang="ar-SA" sz="1600" dirty="0" smtClean="0">
                <a:solidFill>
                  <a:srgbClr val="C00000"/>
                </a:solidFill>
                <a:cs typeface="DecoType Naskh" pitchFamily="2" charset="-78"/>
              </a:rPr>
              <a:t>لهجة جنسية معتدلة </a:t>
            </a:r>
            <a:r>
              <a:rPr lang="ar-SA" sz="1600" dirty="0" err="1" smtClean="0">
                <a:solidFill>
                  <a:srgbClr val="C00000"/>
                </a:solidFill>
                <a:cs typeface="DecoType Naskh" pitchFamily="2" charset="-78"/>
              </a:rPr>
              <a:t>لهذة</a:t>
            </a:r>
            <a:r>
              <a:rPr lang="ar-SA" sz="1600" dirty="0" smtClean="0">
                <a:solidFill>
                  <a:srgbClr val="C00000"/>
                </a:solidFill>
                <a:cs typeface="DecoType Naskh" pitchFamily="2" charset="-78"/>
              </a:rPr>
              <a:t> القصيدة ،ولكنه</a:t>
            </a:r>
            <a:r>
              <a:rPr lang="ar-SA" sz="1600" dirty="0" smtClean="0">
                <a:solidFill>
                  <a:srgbClr val="C00000"/>
                </a:solidFill>
                <a:cs typeface="DecoType Naskh" pitchFamily="2" charset="-78"/>
              </a:rPr>
              <a:t> من </a:t>
            </a:r>
            <a:r>
              <a:rPr lang="ar-SA" sz="1600" dirty="0" smtClean="0">
                <a:solidFill>
                  <a:srgbClr val="C00000"/>
                </a:solidFill>
                <a:cs typeface="DecoType Naskh" pitchFamily="2" charset="-78"/>
              </a:rPr>
              <a:t>نوع بريء </a:t>
            </a:r>
            <a:r>
              <a:rPr lang="ar-SA" sz="1600" dirty="0" smtClean="0">
                <a:solidFill>
                  <a:srgbClr val="C00000"/>
                </a:solidFill>
                <a:cs typeface="DecoType Naskh" pitchFamily="2" charset="-78"/>
              </a:rPr>
              <a:t>تماما </a:t>
            </a:r>
            <a:r>
              <a:rPr lang="ar-SA" sz="1600" dirty="0" smtClean="0">
                <a:solidFill>
                  <a:srgbClr val="C00000"/>
                </a:solidFill>
                <a:cs typeface="DecoType Naskh" pitchFamily="2" charset="-78"/>
              </a:rPr>
              <a:t>أقرب للسذاجة تقريباً. الراعي</a:t>
            </a:r>
            <a:r>
              <a:rPr lang="ar-SA" sz="1600" dirty="0" smtClean="0">
                <a:solidFill>
                  <a:srgbClr val="C00000"/>
                </a:solidFill>
                <a:cs typeface="DecoType Naskh" pitchFamily="2" charset="-78"/>
              </a:rPr>
              <a:t> لا يقدم أي نوع من </a:t>
            </a:r>
            <a:r>
              <a:rPr lang="ar-SA" sz="1600" dirty="0" err="1" smtClean="0">
                <a:solidFill>
                  <a:srgbClr val="C00000"/>
                </a:solidFill>
                <a:cs typeface="DecoType Naskh" pitchFamily="2" charset="-78"/>
              </a:rPr>
              <a:t>الإهانة</a:t>
            </a:r>
            <a:r>
              <a:rPr lang="ar-SA" sz="1600" dirty="0" smtClean="0">
                <a:solidFill>
                  <a:srgbClr val="C00000"/>
                </a:solidFill>
                <a:cs typeface="DecoType Naskh" pitchFamily="2" charset="-78"/>
              </a:rPr>
              <a:t> الدنيئة ، بل يدعو حبيبته مباشرة وبلطف . </a:t>
            </a:r>
            <a:r>
              <a:rPr lang="ar-SA" sz="1600" dirty="0" smtClean="0">
                <a:solidFill>
                  <a:srgbClr val="C00000"/>
                </a:solidFill>
                <a:cs typeface="DecoType Naskh" pitchFamily="2" charset="-78"/>
              </a:rPr>
              <a:t>انه</a:t>
            </a:r>
            <a:r>
              <a:rPr lang="ar-SA" sz="1600" dirty="0" smtClean="0">
                <a:solidFill>
                  <a:srgbClr val="C00000"/>
                </a:solidFill>
                <a:cs typeface="DecoType Naskh" pitchFamily="2" charset="-78"/>
              </a:rPr>
              <a:t> يعني أن الجغرافيا </a:t>
            </a:r>
            <a:r>
              <a:rPr lang="ar-SA" sz="1600" dirty="0" smtClean="0">
                <a:solidFill>
                  <a:srgbClr val="C00000"/>
                </a:solidFill>
                <a:cs typeface="DecoType Naskh" pitchFamily="2" charset="-78"/>
              </a:rPr>
              <a:t>كاملة</a:t>
            </a:r>
            <a:r>
              <a:rPr lang="ar-SA" sz="1600" dirty="0" smtClean="0">
                <a:solidFill>
                  <a:srgbClr val="C00000"/>
                </a:solidFill>
                <a:cs typeface="DecoType Naskh" pitchFamily="2" charset="-78"/>
              </a:rPr>
              <a:t> </a:t>
            </a:r>
            <a:r>
              <a:rPr lang="ar-SA" sz="1600" dirty="0" smtClean="0">
                <a:solidFill>
                  <a:srgbClr val="C00000"/>
                </a:solidFill>
                <a:cs typeface="DecoType Naskh" pitchFamily="2" charset="-78"/>
              </a:rPr>
              <a:t>لريف</a:t>
            </a:r>
            <a:r>
              <a:rPr lang="ar-SA" sz="1600" dirty="0" smtClean="0">
                <a:solidFill>
                  <a:srgbClr val="C00000"/>
                </a:solidFill>
                <a:cs typeface="DecoType Naskh" pitchFamily="2" charset="-78"/>
              </a:rPr>
              <a:t> انجلترا </a:t>
            </a:r>
            <a:r>
              <a:rPr lang="ar-SA" sz="1600" dirty="0" smtClean="0">
                <a:solidFill>
                  <a:srgbClr val="C00000"/>
                </a:solidFill>
                <a:cs typeface="DecoType Naskh" pitchFamily="2" charset="-78"/>
              </a:rPr>
              <a:t>”</a:t>
            </a:r>
            <a:r>
              <a:rPr lang="ar-SA" sz="1600" dirty="0" err="1" smtClean="0">
                <a:solidFill>
                  <a:srgbClr val="C00000"/>
                </a:solidFill>
                <a:cs typeface="DecoType Naskh" pitchFamily="2" charset="-78"/>
              </a:rPr>
              <a:t>الاغوار</a:t>
            </a:r>
            <a:r>
              <a:rPr lang="ar-SA" sz="1600" dirty="0" smtClean="0">
                <a:solidFill>
                  <a:srgbClr val="C00000"/>
                </a:solidFill>
                <a:cs typeface="DecoType Naskh" pitchFamily="2" charset="-78"/>
              </a:rPr>
              <a:t> ،</a:t>
            </a:r>
            <a:r>
              <a:rPr lang="ar-SA" sz="1600" dirty="0" smtClean="0">
                <a:solidFill>
                  <a:srgbClr val="C00000"/>
                </a:solidFill>
                <a:cs typeface="DecoType Naskh" pitchFamily="2" charset="-78"/>
              </a:rPr>
              <a:t> بساتين، والتلال والحقول / </a:t>
            </a:r>
            <a:r>
              <a:rPr lang="ar-SA" sz="1600" dirty="0" smtClean="0">
                <a:solidFill>
                  <a:srgbClr val="C00000"/>
                </a:solidFill>
                <a:cs typeface="DecoType Naskh" pitchFamily="2" charset="-78"/>
              </a:rPr>
              <a:t>جبال </a:t>
            </a:r>
            <a:r>
              <a:rPr lang="ar-SA" sz="1600" dirty="0" err="1" smtClean="0">
                <a:solidFill>
                  <a:srgbClr val="C00000"/>
                </a:solidFill>
                <a:cs typeface="DecoType Naskh" pitchFamily="2" charset="-78"/>
              </a:rPr>
              <a:t>أوبريتون</a:t>
            </a:r>
            <a:r>
              <a:rPr lang="ar-SA" sz="1600" dirty="0" smtClean="0">
                <a:solidFill>
                  <a:srgbClr val="C00000"/>
                </a:solidFill>
                <a:cs typeface="DecoType Naskh" pitchFamily="2" charset="-78"/>
              </a:rPr>
              <a:t> والجبال الشاهقة</a:t>
            </a:r>
            <a:r>
              <a:rPr lang="ar-SA" sz="1600" dirty="0" smtClean="0">
                <a:solidFill>
                  <a:srgbClr val="C00000"/>
                </a:solidFill>
                <a:cs typeface="DecoType Naskh" pitchFamily="2" charset="-78"/>
              </a:rPr>
              <a:t> </a:t>
            </a:r>
            <a:r>
              <a:rPr lang="en-US" sz="1600" dirty="0" smtClean="0">
                <a:solidFill>
                  <a:srgbClr val="C00000"/>
                </a:solidFill>
                <a:cs typeface="DecoType Naskh" pitchFamily="2" charset="-78"/>
              </a:rPr>
              <a:t>"</a:t>
            </a:r>
            <a:r>
              <a:rPr lang="en-US" sz="1600" dirty="0" smtClean="0">
                <a:solidFill>
                  <a:srgbClr val="C00000"/>
                </a:solidFill>
                <a:cs typeface="DecoType Naskh" pitchFamily="2" charset="-78"/>
              </a:rPr>
              <a:t> </a:t>
            </a:r>
            <a:r>
              <a:rPr lang="ar-SA" sz="1600" dirty="0" smtClean="0">
                <a:solidFill>
                  <a:srgbClr val="C00000"/>
                </a:solidFill>
                <a:cs typeface="DecoType Naskh" pitchFamily="2" charset="-78"/>
              </a:rPr>
              <a:t>سوف</a:t>
            </a:r>
            <a:r>
              <a:rPr lang="ar-SA" sz="1600" dirty="0" smtClean="0">
                <a:solidFill>
                  <a:srgbClr val="C00000"/>
                </a:solidFill>
                <a:cs typeface="DecoType Naskh" pitchFamily="2" charset="-78"/>
              </a:rPr>
              <a:t> </a:t>
            </a:r>
            <a:r>
              <a:rPr lang="ar-SA" sz="1600" dirty="0" smtClean="0">
                <a:solidFill>
                  <a:srgbClr val="C00000"/>
                </a:solidFill>
                <a:cs typeface="DecoType Naskh" pitchFamily="2" charset="-78"/>
              </a:rPr>
              <a:t>تثبت</a:t>
            </a:r>
            <a:r>
              <a:rPr lang="ar-SA" sz="1600" dirty="0" smtClean="0">
                <a:solidFill>
                  <a:srgbClr val="C00000"/>
                </a:solidFill>
                <a:cs typeface="DecoType Naskh" pitchFamily="2" charset="-78"/>
              </a:rPr>
              <a:t> </a:t>
            </a:r>
            <a:r>
              <a:rPr lang="ar-SA" sz="1600" dirty="0" smtClean="0">
                <a:solidFill>
                  <a:srgbClr val="C00000"/>
                </a:solidFill>
                <a:cs typeface="DecoType Naskh" pitchFamily="2" charset="-78"/>
              </a:rPr>
              <a:t>احتوائها</a:t>
            </a:r>
            <a:r>
              <a:rPr lang="ar-SA" sz="1600" dirty="0" smtClean="0">
                <a:solidFill>
                  <a:srgbClr val="C00000"/>
                </a:solidFill>
                <a:cs typeface="DecoType Naskh" pitchFamily="2" charset="-78"/>
              </a:rPr>
              <a:t> جميع أنواع المتعة </a:t>
            </a:r>
            <a:r>
              <a:rPr lang="ar-SA" sz="1600" dirty="0" smtClean="0">
                <a:solidFill>
                  <a:srgbClr val="C00000"/>
                </a:solidFill>
                <a:cs typeface="DecoType Naskh" pitchFamily="2" charset="-78"/>
              </a:rPr>
              <a:t>للعشاق</a:t>
            </a:r>
            <a:r>
              <a:rPr lang="ar-SA" sz="1600" dirty="0" smtClean="0">
                <a:solidFill>
                  <a:srgbClr val="C00000"/>
                </a:solidFill>
                <a:cs typeface="DecoType Naskh" pitchFamily="2" charset="-78"/>
              </a:rPr>
              <a:t>. هذه الرؤية من الأرض افر (وهو ما </a:t>
            </a:r>
            <a:r>
              <a:rPr lang="ar-SA" sz="1600" dirty="0" smtClean="0">
                <a:solidFill>
                  <a:srgbClr val="C00000"/>
                </a:solidFill>
                <a:cs typeface="DecoType Naskh" pitchFamily="2" charset="-78"/>
              </a:rPr>
              <a:t>يذكرنا النصح</a:t>
            </a:r>
            <a:r>
              <a:rPr lang="ar-SA" sz="1600" dirty="0" smtClean="0">
                <a:solidFill>
                  <a:srgbClr val="C00000"/>
                </a:solidFill>
                <a:cs typeface="DecoType Naskh" pitchFamily="2" charset="-78"/>
              </a:rPr>
              <a:t> العهد الجديد "انظروا </a:t>
            </a:r>
            <a:r>
              <a:rPr lang="ar-SA" sz="1600" dirty="0" err="1" smtClean="0">
                <a:solidFill>
                  <a:srgbClr val="C00000"/>
                </a:solidFill>
                <a:cs typeface="DecoType Naskh" pitchFamily="2" charset="-78"/>
              </a:rPr>
              <a:t>الى</a:t>
            </a:r>
            <a:r>
              <a:rPr lang="ar-SA" sz="1600" dirty="0" smtClean="0">
                <a:solidFill>
                  <a:srgbClr val="C00000"/>
                </a:solidFill>
                <a:cs typeface="DecoType Naskh" pitchFamily="2" charset="-78"/>
              </a:rPr>
              <a:t> طيور السماء : إنها لا تزرع ولا تحصد ولا تجمع إلى مخازن، </a:t>
            </a:r>
            <a:r>
              <a:rPr lang="ar-SA" sz="1600" dirty="0" smtClean="0">
                <a:solidFill>
                  <a:srgbClr val="C00000"/>
                </a:solidFill>
                <a:cs typeface="DecoType Naskh" pitchFamily="2" charset="-78"/>
              </a:rPr>
              <a:t>الله</a:t>
            </a:r>
            <a:r>
              <a:rPr lang="ar-SA" sz="1600" dirty="0" smtClean="0">
                <a:solidFill>
                  <a:srgbClr val="C00000"/>
                </a:solidFill>
                <a:cs typeface="DecoType Naskh" pitchFamily="2" charset="-78"/>
              </a:rPr>
              <a:t> </a:t>
            </a:r>
            <a:r>
              <a:rPr lang="ar-SA" sz="1600" dirty="0" smtClean="0">
                <a:solidFill>
                  <a:srgbClr val="C00000"/>
                </a:solidFill>
                <a:cs typeface="DecoType Naskh" pitchFamily="2" charset="-78"/>
              </a:rPr>
              <a:t>يطعمها.</a:t>
            </a:r>
          </a:p>
        </p:txBody>
      </p:sp>
      <p:sp>
        <p:nvSpPr>
          <p:cNvPr id="9" name="TextBox 8"/>
          <p:cNvSpPr txBox="1"/>
          <p:nvPr/>
        </p:nvSpPr>
        <p:spPr>
          <a:xfrm>
            <a:off x="3645024" y="396111"/>
            <a:ext cx="3024336" cy="4031873"/>
          </a:xfrm>
          <a:prstGeom prst="rect">
            <a:avLst/>
          </a:prstGeom>
          <a:noFill/>
          <a:ln>
            <a:noFill/>
          </a:ln>
        </p:spPr>
        <p:txBody>
          <a:bodyPr wrap="square" rtlCol="1">
            <a:spAutoFit/>
          </a:bodyPr>
          <a:lstStyle/>
          <a:p>
            <a:r>
              <a:rPr lang="ar-SA" sz="1500" dirty="0" smtClean="0">
                <a:solidFill>
                  <a:srgbClr val="008000"/>
                </a:solidFill>
                <a:cs typeface="DecoType Naskh" pitchFamily="2" charset="-78"/>
              </a:rPr>
              <a:t>كتبت القصيدة في رباعية </a:t>
            </a:r>
            <a:r>
              <a:rPr lang="ar-SA" sz="1500" dirty="0" smtClean="0">
                <a:solidFill>
                  <a:srgbClr val="008000"/>
                </a:solidFill>
                <a:cs typeface="DecoType Naskh" pitchFamily="2" charset="-78"/>
              </a:rPr>
              <a:t>التفاعيل عادية جدا</a:t>
            </a:r>
            <a:r>
              <a:rPr lang="ar-SA" sz="1500" dirty="0" smtClean="0">
                <a:solidFill>
                  <a:srgbClr val="008000"/>
                </a:solidFill>
                <a:cs typeface="DecoType Naskh" pitchFamily="2" charset="-78"/>
              </a:rPr>
              <a:t>. كل سطر </a:t>
            </a:r>
            <a:r>
              <a:rPr lang="ar-SA" sz="1500" dirty="0" smtClean="0">
                <a:solidFill>
                  <a:srgbClr val="008000"/>
                </a:solidFill>
                <a:cs typeface="DecoType Naskh" pitchFamily="2" charset="-78"/>
              </a:rPr>
              <a:t>”خط“</a:t>
            </a:r>
            <a:r>
              <a:rPr lang="ar-SA" sz="1500" dirty="0" smtClean="0">
                <a:solidFill>
                  <a:srgbClr val="008000"/>
                </a:solidFill>
                <a:cs typeface="DecoType Naskh" pitchFamily="2" charset="-78"/>
              </a:rPr>
              <a:t> </a:t>
            </a:r>
            <a:r>
              <a:rPr lang="ar-SA" sz="1500" dirty="0" smtClean="0">
                <a:solidFill>
                  <a:srgbClr val="008000"/>
                </a:solidFill>
                <a:cs typeface="DecoType Naskh" pitchFamily="2" charset="-78"/>
              </a:rPr>
              <a:t>يحتوي بالضبط على أربعة </a:t>
            </a:r>
            <a:r>
              <a:rPr lang="ar-SA" sz="1500" dirty="0" smtClean="0">
                <a:solidFill>
                  <a:srgbClr val="008000"/>
                </a:solidFill>
                <a:cs typeface="DecoType Naskh" pitchFamily="2" charset="-78"/>
              </a:rPr>
              <a:t>تؤكد عمقها، </a:t>
            </a:r>
            <a:r>
              <a:rPr lang="ar-SA" sz="1500" dirty="0" smtClean="0">
                <a:solidFill>
                  <a:srgbClr val="008000"/>
                </a:solidFill>
                <a:cs typeface="DecoType Naskh" pitchFamily="2" charset="-78"/>
              </a:rPr>
              <a:t> </a:t>
            </a:r>
            <a:r>
              <a:rPr lang="ar-SA" sz="1500" dirty="0" smtClean="0">
                <a:solidFill>
                  <a:srgbClr val="008000"/>
                </a:solidFill>
                <a:cs typeface="DecoType Naskh" pitchFamily="2" charset="-78"/>
              </a:rPr>
              <a:t>ووزنها الغالب على وزن الشعر </a:t>
            </a:r>
            <a:r>
              <a:rPr lang="ar-SA" sz="1500" dirty="0" err="1" smtClean="0">
                <a:solidFill>
                  <a:srgbClr val="008000"/>
                </a:solidFill>
                <a:cs typeface="DecoType Naskh" pitchFamily="2" charset="-78"/>
              </a:rPr>
              <a:t>العمبقي</a:t>
            </a:r>
            <a:r>
              <a:rPr lang="ar-SA" sz="1500" dirty="0" smtClean="0">
                <a:solidFill>
                  <a:srgbClr val="008000"/>
                </a:solidFill>
                <a:cs typeface="DecoType Naskh" pitchFamily="2" charset="-78"/>
              </a:rPr>
              <a:t> ( </a:t>
            </a:r>
            <a:r>
              <a:rPr lang="ar-SA" sz="1500" b="1" u="sng" dirty="0" smtClean="0">
                <a:solidFill>
                  <a:srgbClr val="FF0000"/>
                </a:solidFill>
                <a:cs typeface="DecoType Naskh" pitchFamily="2" charset="-78"/>
              </a:rPr>
              <a:t>الشعر </a:t>
            </a:r>
            <a:r>
              <a:rPr lang="ar-SA" sz="1500" b="1" u="sng" dirty="0" err="1" smtClean="0">
                <a:solidFill>
                  <a:srgbClr val="FF0000"/>
                </a:solidFill>
                <a:cs typeface="DecoType Naskh" pitchFamily="2" charset="-78"/>
              </a:rPr>
              <a:t>العمبقي</a:t>
            </a:r>
            <a:r>
              <a:rPr lang="ar-SA" sz="1500" b="1" u="sng" dirty="0" smtClean="0">
                <a:solidFill>
                  <a:srgbClr val="FF0000"/>
                </a:solidFill>
                <a:cs typeface="DecoType Naskh" pitchFamily="2" charset="-78"/>
              </a:rPr>
              <a:t>: </a:t>
            </a:r>
            <a:r>
              <a:rPr lang="ar-SA" sz="1500" dirty="0" smtClean="0">
                <a:solidFill>
                  <a:srgbClr val="0000FF"/>
                </a:solidFill>
                <a:cs typeface="DecoType Naskh" pitchFamily="2" charset="-78"/>
              </a:rPr>
              <a:t>الشعر غير المقفى في الشعر الغربي، خماسي التفاعيل الذي يكتب في أبيات غير مقفاة. </a:t>
            </a:r>
            <a:r>
              <a:rPr lang="ar-SA" sz="1500" dirty="0" smtClean="0">
                <a:solidFill>
                  <a:srgbClr val="0000FF"/>
                </a:solidFill>
                <a:cs typeface="DecoType Naskh" pitchFamily="2" charset="-78"/>
              </a:rPr>
              <a:t>مثال للشعر غير المقفى: تراجيدية وليم شكسبير يوليوس </a:t>
            </a:r>
            <a:r>
              <a:rPr lang="ar-SA" sz="1500" dirty="0" smtClean="0">
                <a:solidFill>
                  <a:srgbClr val="0000FF"/>
                </a:solidFill>
                <a:cs typeface="DecoType Naskh" pitchFamily="2" charset="-78"/>
              </a:rPr>
              <a:t>قيصر</a:t>
            </a:r>
            <a:r>
              <a:rPr lang="ar-SA" sz="1500" dirty="0" smtClean="0">
                <a:solidFill>
                  <a:srgbClr val="008000"/>
                </a:solidFill>
                <a:cs typeface="DecoType Naskh" pitchFamily="2" charset="-78"/>
              </a:rPr>
              <a:t>).</a:t>
            </a:r>
            <a:r>
              <a:rPr lang="ar-SA" sz="1500" dirty="0" smtClean="0">
                <a:solidFill>
                  <a:srgbClr val="008000"/>
                </a:solidFill>
                <a:cs typeface="DecoType Naskh" pitchFamily="2" charset="-78"/>
              </a:rPr>
              <a:t> وبالمثل، </a:t>
            </a:r>
            <a:r>
              <a:rPr lang="ar-SA" sz="1500" dirty="0" smtClean="0">
                <a:solidFill>
                  <a:srgbClr val="008000"/>
                </a:solidFill>
                <a:cs typeface="DecoType Naskh" pitchFamily="2" charset="-78"/>
              </a:rPr>
              <a:t>فإن معظم الخطوط تحتوي على ثمان مقاطع ، والقليل </a:t>
            </a:r>
            <a:r>
              <a:rPr lang="ar-SA" sz="1500" dirty="0" err="1" smtClean="0">
                <a:solidFill>
                  <a:srgbClr val="008000"/>
                </a:solidFill>
                <a:cs typeface="DecoType Naskh" pitchFamily="2" charset="-78"/>
              </a:rPr>
              <a:t>لاتخلق</a:t>
            </a:r>
            <a:r>
              <a:rPr lang="ar-SA" sz="1500" dirty="0" smtClean="0">
                <a:solidFill>
                  <a:srgbClr val="008000"/>
                </a:solidFill>
                <a:cs typeface="DecoType Naskh" pitchFamily="2" charset="-78"/>
              </a:rPr>
              <a:t> تأثير شعري مثل (خطوط</a:t>
            </a:r>
            <a:r>
              <a:rPr lang="ar-SA" sz="1500" dirty="0" smtClean="0">
                <a:solidFill>
                  <a:srgbClr val="008000"/>
                </a:solidFill>
                <a:cs typeface="DecoType Naskh" pitchFamily="2" charset="-78"/>
              </a:rPr>
              <a:t> 3 </a:t>
            </a:r>
            <a:r>
              <a:rPr lang="ar-SA" sz="1500" dirty="0" err="1" smtClean="0">
                <a:solidFill>
                  <a:srgbClr val="008000"/>
                </a:solidFill>
                <a:cs typeface="DecoType Naskh" pitchFamily="2" charset="-78"/>
              </a:rPr>
              <a:t>و</a:t>
            </a:r>
            <a:r>
              <a:rPr lang="ar-SA" sz="1500" dirty="0" smtClean="0">
                <a:solidFill>
                  <a:srgbClr val="008000"/>
                </a:solidFill>
                <a:cs typeface="DecoType Naskh" pitchFamily="2" charset="-78"/>
              </a:rPr>
              <a:t> 4)، أو </a:t>
            </a:r>
            <a:r>
              <a:rPr lang="ar-SA" sz="1500" dirty="0" smtClean="0">
                <a:solidFill>
                  <a:srgbClr val="008000"/>
                </a:solidFill>
                <a:cs typeface="DecoType Naskh" pitchFamily="2" charset="-78"/>
              </a:rPr>
              <a:t>المقاطع السهلة</a:t>
            </a:r>
            <a:r>
              <a:rPr lang="ar-SA" sz="1500" dirty="0" smtClean="0">
                <a:solidFill>
                  <a:srgbClr val="008000"/>
                </a:solidFill>
                <a:cs typeface="DecoType Naskh" pitchFamily="2" charset="-78"/>
              </a:rPr>
              <a:t> </a:t>
            </a:r>
            <a:r>
              <a:rPr lang="ar-SA" sz="1500" dirty="0" smtClean="0">
                <a:solidFill>
                  <a:srgbClr val="008000"/>
                </a:solidFill>
                <a:cs typeface="DecoType Naskh" pitchFamily="2" charset="-78"/>
              </a:rPr>
              <a:t>المهملة </a:t>
            </a:r>
            <a:r>
              <a:rPr lang="ar-SA" sz="1500" dirty="0" smtClean="0">
                <a:solidFill>
                  <a:srgbClr val="008000"/>
                </a:solidFill>
                <a:cs typeface="DecoType Naskh" pitchFamily="2" charset="-78"/>
              </a:rPr>
              <a:t>وهي</a:t>
            </a:r>
            <a:r>
              <a:rPr lang="ar-SA" sz="1500" dirty="0" smtClean="0">
                <a:solidFill>
                  <a:srgbClr val="008000"/>
                </a:solidFill>
                <a:cs typeface="DecoType Naskh" pitchFamily="2" charset="-78"/>
              </a:rPr>
              <a:t> ثمانية. </a:t>
            </a:r>
            <a:r>
              <a:rPr lang="ar-SA" sz="1500" dirty="0" smtClean="0">
                <a:solidFill>
                  <a:srgbClr val="008000"/>
                </a:solidFill>
                <a:cs typeface="DecoType Naskh" pitchFamily="2" charset="-78"/>
              </a:rPr>
              <a:t>الوزن العام مستمر حتى السطر </a:t>
            </a:r>
            <a:r>
              <a:rPr lang="ar-SA" sz="1500" dirty="0" smtClean="0">
                <a:solidFill>
                  <a:srgbClr val="008000"/>
                </a:solidFill>
                <a:cs typeface="DecoType Naskh" pitchFamily="2" charset="-78"/>
              </a:rPr>
              <a:t>الرابع والعشرين ، </a:t>
            </a:r>
            <a:r>
              <a:rPr lang="ar-SA" sz="1500" dirty="0" smtClean="0">
                <a:solidFill>
                  <a:srgbClr val="008000"/>
                </a:solidFill>
                <a:cs typeface="DecoType Naskh" pitchFamily="2" charset="-78"/>
              </a:rPr>
              <a:t>بشكل ملحوظ </a:t>
            </a:r>
            <a:r>
              <a:rPr lang="ar-SA" sz="1500" dirty="0" smtClean="0">
                <a:solidFill>
                  <a:srgbClr val="008000"/>
                </a:solidFill>
                <a:cs typeface="DecoType Naskh" pitchFamily="2" charset="-78"/>
              </a:rPr>
              <a:t>يبدأ في النزول في نوعية غناء </a:t>
            </a:r>
            <a:r>
              <a:rPr lang="ar-SA" sz="1500" dirty="0" err="1" smtClean="0">
                <a:solidFill>
                  <a:srgbClr val="008000"/>
                </a:solidFill>
                <a:cs typeface="DecoType Naskh" pitchFamily="2" charset="-78"/>
              </a:rPr>
              <a:t>الاغنية</a:t>
            </a:r>
            <a:r>
              <a:rPr lang="ar-SA" sz="1500" dirty="0" smtClean="0">
                <a:solidFill>
                  <a:srgbClr val="008000"/>
                </a:solidFill>
                <a:cs typeface="DecoType Naskh" pitchFamily="2" charset="-78"/>
              </a:rPr>
              <a:t> السائد </a:t>
            </a:r>
            <a:r>
              <a:rPr lang="ar-SA" sz="1500" dirty="0" smtClean="0">
                <a:solidFill>
                  <a:srgbClr val="008000"/>
                </a:solidFill>
                <a:cs typeface="DecoType Naskh" pitchFamily="2" charset="-78"/>
              </a:rPr>
              <a:t>رباعية </a:t>
            </a:r>
            <a:r>
              <a:rPr lang="ar-SA" sz="1500" dirty="0" smtClean="0">
                <a:solidFill>
                  <a:srgbClr val="008000"/>
                </a:solidFill>
                <a:cs typeface="DecoType Naskh" pitchFamily="2" charset="-78"/>
              </a:rPr>
              <a:t>التفاعيل، في المقام </a:t>
            </a:r>
            <a:r>
              <a:rPr lang="ar-SA" sz="1500" dirty="0" smtClean="0">
                <a:solidFill>
                  <a:srgbClr val="008000"/>
                </a:solidFill>
                <a:cs typeface="DecoType Naskh" pitchFamily="2" charset="-78"/>
              </a:rPr>
              <a:t>الأول لأن مارلو سلّح خطوطه</a:t>
            </a:r>
            <a:r>
              <a:rPr lang="ar-SA" sz="1500" dirty="0" smtClean="0">
                <a:solidFill>
                  <a:srgbClr val="008000"/>
                </a:solidFill>
                <a:cs typeface="DecoType Naskh" pitchFamily="2" charset="-78"/>
              </a:rPr>
              <a:t> مع مجموعة متنوعة من الأجهزة التي تكمل </a:t>
            </a:r>
            <a:r>
              <a:rPr lang="ar-SA" sz="1500" dirty="0" smtClean="0">
                <a:solidFill>
                  <a:srgbClr val="008000"/>
                </a:solidFill>
                <a:cs typeface="DecoType Naskh" pitchFamily="2" charset="-78"/>
              </a:rPr>
              <a:t>الوزن الشعري</a:t>
            </a:r>
            <a:r>
              <a:rPr lang="ar-SA" sz="1500" dirty="0" smtClean="0">
                <a:solidFill>
                  <a:srgbClr val="008000"/>
                </a:solidFill>
                <a:cs typeface="DecoType Naskh" pitchFamily="2" charset="-78"/>
              </a:rPr>
              <a:t> </a:t>
            </a:r>
            <a:r>
              <a:rPr lang="ar-SA" sz="1500" dirty="0" smtClean="0">
                <a:solidFill>
                  <a:srgbClr val="008000"/>
                </a:solidFill>
                <a:cs typeface="DecoType Naskh" pitchFamily="2" charset="-78"/>
              </a:rPr>
              <a:t>دون </a:t>
            </a:r>
            <a:r>
              <a:rPr lang="ar-SA" sz="1500" dirty="0" smtClean="0">
                <a:solidFill>
                  <a:srgbClr val="008000"/>
                </a:solidFill>
                <a:cs typeface="DecoType Naskh" pitchFamily="2" charset="-78"/>
              </a:rPr>
              <a:t>أن </a:t>
            </a:r>
            <a:r>
              <a:rPr lang="ar-SA" sz="1500" dirty="0" smtClean="0">
                <a:solidFill>
                  <a:srgbClr val="008000"/>
                </a:solidFill>
                <a:cs typeface="DecoType Naskh" pitchFamily="2" charset="-78"/>
              </a:rPr>
              <a:t>يلفت </a:t>
            </a:r>
            <a:r>
              <a:rPr lang="ar-SA" sz="1500" dirty="0" smtClean="0">
                <a:solidFill>
                  <a:srgbClr val="008000"/>
                </a:solidFill>
                <a:cs typeface="DecoType Naskh" pitchFamily="2" charset="-78"/>
              </a:rPr>
              <a:t>الانتباه كثيرا </a:t>
            </a:r>
            <a:r>
              <a:rPr lang="ar-SA" sz="1500" dirty="0" smtClean="0">
                <a:solidFill>
                  <a:srgbClr val="008000"/>
                </a:solidFill>
                <a:cs typeface="DecoType Naskh" pitchFamily="2" charset="-78"/>
              </a:rPr>
              <a:t>لجمود نظمها. استخدم</a:t>
            </a:r>
            <a:r>
              <a:rPr lang="ar-SA" sz="1500" dirty="0" smtClean="0">
                <a:solidFill>
                  <a:srgbClr val="008000"/>
                </a:solidFill>
                <a:cs typeface="DecoType Naskh" pitchFamily="2" charset="-78"/>
              </a:rPr>
              <a:t> مارلو </a:t>
            </a:r>
            <a:r>
              <a:rPr lang="ar-SA" sz="1500" dirty="0" smtClean="0">
                <a:solidFill>
                  <a:srgbClr val="008000"/>
                </a:solidFill>
                <a:cs typeface="DecoType Naskh" pitchFamily="2" charset="-78"/>
              </a:rPr>
              <a:t>الحروف</a:t>
            </a:r>
            <a:r>
              <a:rPr lang="ar-SA" sz="1500" dirty="0" smtClean="0">
                <a:solidFill>
                  <a:srgbClr val="008000"/>
                </a:solidFill>
                <a:cs typeface="DecoType Naskh" pitchFamily="2" charset="-78"/>
              </a:rPr>
              <a:t> </a:t>
            </a:r>
            <a:r>
              <a:rPr lang="ar-SA" sz="1500" dirty="0" smtClean="0">
                <a:solidFill>
                  <a:srgbClr val="008000"/>
                </a:solidFill>
                <a:cs typeface="DecoType Naskh" pitchFamily="2" charset="-78"/>
              </a:rPr>
              <a:t>الخافتة</a:t>
            </a:r>
            <a:r>
              <a:rPr lang="ar-SA" sz="1500" dirty="0" smtClean="0">
                <a:solidFill>
                  <a:srgbClr val="008000"/>
                </a:solidFill>
                <a:cs typeface="DecoType Naskh" pitchFamily="2" charset="-78"/>
              </a:rPr>
              <a:t> (مثل </a:t>
            </a:r>
            <a:r>
              <a:rPr lang="en-US" sz="1600" dirty="0" smtClean="0"/>
              <a:t> </a:t>
            </a:r>
            <a:r>
              <a:rPr lang="en-US" sz="1200" dirty="0" smtClean="0">
                <a:solidFill>
                  <a:srgbClr val="008000"/>
                </a:solidFill>
                <a:cs typeface="DecoType Naskh" pitchFamily="2" charset="-78"/>
              </a:rPr>
              <a:t>W, M, </a:t>
            </a:r>
            <a:r>
              <a:rPr lang="en-US" sz="1200" dirty="0" err="1" smtClean="0">
                <a:solidFill>
                  <a:srgbClr val="008000"/>
                </a:solidFill>
                <a:cs typeface="DecoType Naskh" pitchFamily="2" charset="-78"/>
              </a:rPr>
              <a:t>Em</a:t>
            </a:r>
            <a:r>
              <a:rPr lang="en-US" sz="1200" dirty="0" smtClean="0">
                <a:solidFill>
                  <a:srgbClr val="008000"/>
                </a:solidFill>
                <a:cs typeface="DecoType Naskh" pitchFamily="2" charset="-78"/>
              </a:rPr>
              <a:t>, F</a:t>
            </a:r>
            <a:r>
              <a:rPr lang="ar-SA" sz="1500" dirty="0" smtClean="0">
                <a:solidFill>
                  <a:srgbClr val="008000"/>
                </a:solidFill>
                <a:cs typeface="DecoType Naskh" pitchFamily="2" charset="-78"/>
              </a:rPr>
              <a:t>) </a:t>
            </a:r>
            <a:r>
              <a:rPr lang="ar-SA" sz="1500" dirty="0" smtClean="0">
                <a:solidFill>
                  <a:srgbClr val="008000"/>
                </a:solidFill>
                <a:cs typeface="DecoType Naskh" pitchFamily="2" charset="-78"/>
              </a:rPr>
              <a:t>لبدء </a:t>
            </a:r>
            <a:r>
              <a:rPr lang="ar-SA" sz="1500" dirty="0" smtClean="0">
                <a:solidFill>
                  <a:srgbClr val="008000"/>
                </a:solidFill>
                <a:cs typeface="DecoType Naskh" pitchFamily="2" charset="-78"/>
              </a:rPr>
              <a:t>الخطوط</a:t>
            </a:r>
            <a:r>
              <a:rPr lang="ar-SA" sz="1500" dirty="0" smtClean="0">
                <a:solidFill>
                  <a:srgbClr val="008000"/>
                </a:solidFill>
                <a:cs typeface="DecoType Naskh" pitchFamily="2" charset="-78"/>
              </a:rPr>
              <a:t>، مع "المؤنث" أحيانا تنتهي من مقطع غير مشدد (</a:t>
            </a:r>
            <a:r>
              <a:rPr lang="ar-SA" sz="1500" dirty="0" smtClean="0">
                <a:solidFill>
                  <a:srgbClr val="008000"/>
                </a:solidFill>
                <a:cs typeface="DecoType Naskh" pitchFamily="2" charset="-78"/>
              </a:rPr>
              <a:t>في المقطع </a:t>
            </a:r>
            <a:r>
              <a:rPr lang="ar-SA" sz="1500" dirty="0" smtClean="0">
                <a:solidFill>
                  <a:srgbClr val="008000"/>
                </a:solidFill>
                <a:cs typeface="DecoType Naskh" pitchFamily="2" charset="-78"/>
              </a:rPr>
              <a:t>الثالث) </a:t>
            </a:r>
            <a:r>
              <a:rPr lang="ar-SA" sz="1500" dirty="0" smtClean="0">
                <a:solidFill>
                  <a:srgbClr val="008000"/>
                </a:solidFill>
                <a:cs typeface="DecoType Naskh" pitchFamily="2" charset="-78"/>
              </a:rPr>
              <a:t>قدم</a:t>
            </a:r>
            <a:r>
              <a:rPr lang="ar-SA" sz="1500" dirty="0" smtClean="0">
                <a:solidFill>
                  <a:srgbClr val="008000"/>
                </a:solidFill>
                <a:cs typeface="DecoType Naskh" pitchFamily="2" charset="-78"/>
              </a:rPr>
              <a:t> مجموعة متنوعة </a:t>
            </a:r>
            <a:r>
              <a:rPr lang="ar-SA" sz="1500" dirty="0" smtClean="0">
                <a:solidFill>
                  <a:srgbClr val="008000"/>
                </a:solidFill>
                <a:cs typeface="DecoType Naskh" pitchFamily="2" charset="-78"/>
              </a:rPr>
              <a:t>مبهجة</a:t>
            </a:r>
            <a:r>
              <a:rPr lang="ar-SA" sz="1500" dirty="0" smtClean="0">
                <a:solidFill>
                  <a:srgbClr val="008000"/>
                </a:solidFill>
                <a:cs typeface="DecoType Naskh" pitchFamily="2" charset="-78"/>
              </a:rPr>
              <a:t> إلى شكل منتظم </a:t>
            </a:r>
            <a:r>
              <a:rPr lang="ar-SA" sz="1500" dirty="0" smtClean="0">
                <a:solidFill>
                  <a:srgbClr val="008000"/>
                </a:solidFill>
                <a:cs typeface="DecoType Naskh" pitchFamily="2" charset="-78"/>
              </a:rPr>
              <a:t>الأساس</a:t>
            </a:r>
            <a:r>
              <a:rPr lang="ar-SA" sz="1500" dirty="0" smtClean="0">
                <a:solidFill>
                  <a:srgbClr val="008000"/>
                </a:solidFill>
                <a:cs typeface="DecoType Naskh" pitchFamily="2" charset="-78"/>
              </a:rPr>
              <a:t> </a:t>
            </a:r>
            <a:r>
              <a:rPr lang="ar-SA" sz="1500" dirty="0" smtClean="0">
                <a:solidFill>
                  <a:srgbClr val="008000"/>
                </a:solidFill>
                <a:cs typeface="DecoType Naskh" pitchFamily="2" charset="-78"/>
              </a:rPr>
              <a:t>وتقليدي</a:t>
            </a:r>
            <a:r>
              <a:rPr lang="ar-SA" sz="1500" dirty="0" smtClean="0">
                <a:solidFill>
                  <a:srgbClr val="008000"/>
                </a:solidFill>
                <a:cs typeface="DecoType Naskh" pitchFamily="2" charset="-78"/>
              </a:rPr>
              <a:t> تماما.</a:t>
            </a:r>
          </a:p>
        </p:txBody>
      </p:sp>
      <p:sp>
        <p:nvSpPr>
          <p:cNvPr id="11" name="TextBox 10"/>
          <p:cNvSpPr txBox="1"/>
          <p:nvPr/>
        </p:nvSpPr>
        <p:spPr>
          <a:xfrm>
            <a:off x="260648" y="4679136"/>
            <a:ext cx="3312368" cy="3493264"/>
          </a:xfrm>
          <a:prstGeom prst="rect">
            <a:avLst/>
          </a:prstGeom>
          <a:noFill/>
        </p:spPr>
        <p:txBody>
          <a:bodyPr wrap="square" rtlCol="1">
            <a:spAutoFit/>
          </a:bodyPr>
          <a:lstStyle/>
          <a:p>
            <a:pPr algn="just" rtl="0" fontAlgn="auto">
              <a:spcAft>
                <a:spcPts val="0"/>
              </a:spcAft>
              <a:buClr>
                <a:schemeClr val="accent3"/>
              </a:buClr>
              <a:defRPr/>
            </a:pPr>
            <a:r>
              <a:rPr lang="en-US" sz="1300" dirty="0" smtClean="0"/>
              <a:t> In the </a:t>
            </a:r>
            <a:r>
              <a:rPr lang="en-US" sz="1300" u="sng" dirty="0" smtClean="0"/>
              <a:t>first</a:t>
            </a:r>
            <a:r>
              <a:rPr lang="en-US" sz="1300" dirty="0" smtClean="0"/>
              <a:t> stanza, the Shepherd invites his love to come with him and "pleasures prove" (line 2.) This immediate reference to pleasure gives a mildly sexual tone to this poem, but it is of the totally innocent, almost naïve kind. The Shepherd makes no innuendo of a sordid type, but rather gently and directly calls to his love. He implies that the entire geography of the countryside of England "Valleys, groves, hills and fields/Woods or </a:t>
            </a:r>
            <a:r>
              <a:rPr lang="en-US" sz="1300" dirty="0" err="1" smtClean="0"/>
              <a:t>steepy</a:t>
            </a:r>
            <a:r>
              <a:rPr lang="en-US" sz="1300" dirty="0" smtClean="0"/>
              <a:t> </a:t>
            </a:r>
            <a:r>
              <a:rPr lang="en-US" sz="1300" dirty="0" smtClean="0"/>
              <a:t>mountains" will prove to contain pleasure of all kinds for the lovers. This vision of the bounteous earth (reminiscent of the New Testament's admonishment "Look at the birds of the air: they neither sow nor reap nor gather into barns, and yet your heavenly Father feeds them</a:t>
            </a:r>
          </a:p>
        </p:txBody>
      </p:sp>
      <p:sp>
        <p:nvSpPr>
          <p:cNvPr id="10" name="TextBox 9"/>
          <p:cNvSpPr txBox="1"/>
          <p:nvPr/>
        </p:nvSpPr>
        <p:spPr>
          <a:xfrm>
            <a:off x="404664" y="8100392"/>
            <a:ext cx="6120680" cy="738664"/>
          </a:xfrm>
          <a:prstGeom prst="rect">
            <a:avLst/>
          </a:prstGeom>
          <a:noFill/>
        </p:spPr>
        <p:txBody>
          <a:bodyPr wrap="square" rtlCol="1">
            <a:spAutoFit/>
          </a:bodyPr>
          <a:lstStyle/>
          <a:p>
            <a:r>
              <a:rPr lang="ar-SA" sz="1200" dirty="0" smtClean="0">
                <a:cs typeface="+mj-cs"/>
              </a:rPr>
              <a:t>ملاحظات:</a:t>
            </a:r>
          </a:p>
          <a:p>
            <a:pPr>
              <a:lnSpc>
                <a:spcPct val="300000"/>
              </a:lnSpc>
            </a:pPr>
            <a:r>
              <a:rPr lang="ar-SA" sz="500" dirty="0" smtClean="0">
                <a:cs typeface="+mj-cs"/>
              </a:rPr>
              <a:t>............................................................................................................................................................................................................................................................................................................................................................................................................................................................................................................................................................................................................................................................................................................................................................................</a:t>
            </a:r>
            <a:endParaRPr lang="ar-SA" sz="500" dirty="0">
              <a:cs typeface="+mj-cs"/>
            </a:endParaRPr>
          </a:p>
        </p:txBody>
      </p:sp>
      <p:sp>
        <p:nvSpPr>
          <p:cNvPr id="14" name="Slide Number Placeholder 13"/>
          <p:cNvSpPr>
            <a:spLocks noGrp="1"/>
          </p:cNvSpPr>
          <p:nvPr>
            <p:ph type="sldNum" sz="quarter" idx="12"/>
          </p:nvPr>
        </p:nvSpPr>
        <p:spPr/>
        <p:txBody>
          <a:bodyPr/>
          <a:lstStyle/>
          <a:p>
            <a:fld id="{88BAE415-76A0-4309-A00B-503D7D7A0243}" type="slidenum">
              <a:rPr lang="ar-SA" smtClean="0"/>
              <a:pPr/>
              <a:t>8</a:t>
            </a:fld>
            <a:endParaRPr lang="ar-SA"/>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20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xEl>
                                              <p:pRg st="0" end="0"/>
                                            </p:txEl>
                                          </p:spTgt>
                                        </p:tgtEl>
                                        <p:attrNameLst>
                                          <p:attrName>style.visibility</p:attrName>
                                        </p:attrNameLst>
                                      </p:cBhvr>
                                      <p:to>
                                        <p:strVal val="visible"/>
                                      </p:to>
                                    </p:set>
                                    <p:animEffect transition="in" filter="fade">
                                      <p:cBhvr>
                                        <p:cTn id="12" dur="2000"/>
                                        <p:tgtEl>
                                          <p:spTgt spid="1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xEl>
                                              <p:pRg st="0" end="0"/>
                                            </p:txEl>
                                          </p:spTgt>
                                        </p:tgtEl>
                                        <p:attrNameLst>
                                          <p:attrName>style.visibility</p:attrName>
                                        </p:attrNameLst>
                                      </p:cBhvr>
                                      <p:to>
                                        <p:strVal val="visible"/>
                                      </p:to>
                                    </p:set>
                                    <p:animEffect transition="in" filter="fade">
                                      <p:cBhvr>
                                        <p:cTn id="17" dur="20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P spid="9" grpId="0" build="p"/>
      <p:bldP spid="11"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88640" y="667886"/>
            <a:ext cx="3294366" cy="1815882"/>
          </a:xfrm>
          <a:prstGeom prst="rect">
            <a:avLst/>
          </a:prstGeom>
          <a:noFill/>
        </p:spPr>
        <p:txBody>
          <a:bodyPr wrap="square" rtlCol="1">
            <a:spAutoFit/>
          </a:bodyPr>
          <a:lstStyle/>
          <a:p>
            <a:pPr algn="l"/>
            <a:r>
              <a:rPr lang="en-US" sz="1400" dirty="0" smtClean="0"/>
              <a:t> " </a:t>
            </a:r>
            <a:r>
              <a:rPr lang="en-US" sz="1200" dirty="0" smtClean="0">
                <a:solidFill>
                  <a:srgbClr val="0070C0"/>
                </a:solidFill>
              </a:rPr>
              <a:t>Matthew</a:t>
            </a:r>
            <a:r>
              <a:rPr lang="en-US" sz="1200" dirty="0" smtClean="0"/>
              <a:t> 6:26</a:t>
            </a:r>
            <a:r>
              <a:rPr lang="en-US" sz="1400" dirty="0" smtClean="0"/>
              <a:t>) is a very common theme in pastoral poetry. The idealization of rural life is essentially what separates pastoral poetry from simple rustic verse. Realism, which would not come into being as a poetic or literary style for many centuries after Marlowe, has little place in pastoral verse.</a:t>
            </a:r>
            <a:endParaRPr lang="en-US" sz="1300" dirty="0" smtClean="0">
              <a:cs typeface="Arial" pitchFamily="34" charset="0"/>
            </a:endParaRPr>
          </a:p>
        </p:txBody>
      </p:sp>
      <p:sp>
        <p:nvSpPr>
          <p:cNvPr id="8" name="TextBox 7"/>
          <p:cNvSpPr txBox="1"/>
          <p:nvPr/>
        </p:nvSpPr>
        <p:spPr>
          <a:xfrm>
            <a:off x="3573016" y="3275856"/>
            <a:ext cx="2970330" cy="3785652"/>
          </a:xfrm>
          <a:prstGeom prst="rect">
            <a:avLst/>
          </a:prstGeom>
          <a:noFill/>
        </p:spPr>
        <p:txBody>
          <a:bodyPr wrap="square" rtlCol="1">
            <a:spAutoFit/>
          </a:bodyPr>
          <a:lstStyle/>
          <a:p>
            <a:r>
              <a:rPr lang="ar-SA" sz="1600" dirty="0" smtClean="0">
                <a:solidFill>
                  <a:srgbClr val="C00000"/>
                </a:solidFill>
                <a:cs typeface="DecoType Naskh" pitchFamily="2" charset="-78"/>
              </a:rPr>
              <a:t>المقطع</a:t>
            </a:r>
            <a:r>
              <a:rPr lang="ar-SA" sz="1600" dirty="0" smtClean="0">
                <a:solidFill>
                  <a:srgbClr val="C00000"/>
                </a:solidFill>
                <a:cs typeface="DecoType Naskh" pitchFamily="2" charset="-78"/>
              </a:rPr>
              <a:t> </a:t>
            </a:r>
            <a:r>
              <a:rPr lang="ar-SA" sz="1600" dirty="0" smtClean="0">
                <a:solidFill>
                  <a:srgbClr val="C00000"/>
                </a:solidFill>
                <a:cs typeface="DecoType Naskh" pitchFamily="2" charset="-78"/>
              </a:rPr>
              <a:t>التالي</a:t>
            </a:r>
            <a:r>
              <a:rPr lang="ar-SA" sz="1600" dirty="0" smtClean="0">
                <a:solidFill>
                  <a:srgbClr val="C00000"/>
                </a:solidFill>
                <a:cs typeface="DecoType Naskh" pitchFamily="2" charset="-78"/>
              </a:rPr>
              <a:t> </a:t>
            </a:r>
            <a:r>
              <a:rPr lang="ar-SA" sz="1600" dirty="0" smtClean="0">
                <a:solidFill>
                  <a:srgbClr val="C00000"/>
                </a:solidFill>
                <a:cs typeface="DecoType Naskh" pitchFamily="2" charset="-78"/>
              </a:rPr>
              <a:t>يقترح على العشاق أن لا يستغرقوا في متعهم لخاصة </a:t>
            </a:r>
            <a:r>
              <a:rPr lang="ar-SA" sz="1600" dirty="0" smtClean="0">
                <a:solidFill>
                  <a:srgbClr val="C00000"/>
                </a:solidFill>
                <a:cs typeface="DecoType Naskh" pitchFamily="2" charset="-78"/>
              </a:rPr>
              <a:t>بهم لا في المسرح أو في مأدبة، لكن </a:t>
            </a:r>
            <a:r>
              <a:rPr lang="ar-SA" sz="1600" dirty="0" smtClean="0">
                <a:solidFill>
                  <a:srgbClr val="C00000"/>
                </a:solidFill>
                <a:cs typeface="DecoType Naskh" pitchFamily="2" charset="-78"/>
              </a:rPr>
              <a:t>بالجلوس</a:t>
            </a:r>
            <a:r>
              <a:rPr lang="ar-SA" sz="1600" dirty="0" smtClean="0">
                <a:solidFill>
                  <a:srgbClr val="C00000"/>
                </a:solidFill>
                <a:cs typeface="DecoType Naskh" pitchFamily="2" charset="-78"/>
              </a:rPr>
              <a:t> على </a:t>
            </a:r>
            <a:r>
              <a:rPr lang="ar-SA" sz="1600" dirty="0" smtClean="0">
                <a:solidFill>
                  <a:srgbClr val="C00000"/>
                </a:solidFill>
                <a:cs typeface="DecoType Naskh" pitchFamily="2" charset="-78"/>
              </a:rPr>
              <a:t>الصخور أو</a:t>
            </a:r>
            <a:r>
              <a:rPr lang="ar-SA" sz="1600" dirty="0" smtClean="0">
                <a:solidFill>
                  <a:srgbClr val="C00000"/>
                </a:solidFill>
                <a:cs typeface="DecoType Naskh" pitchFamily="2" charset="-78"/>
              </a:rPr>
              <a:t> </a:t>
            </a:r>
            <a:r>
              <a:rPr lang="ar-SA" sz="1600" dirty="0" smtClean="0">
                <a:solidFill>
                  <a:srgbClr val="C00000"/>
                </a:solidFill>
                <a:cs typeface="DecoType Naskh" pitchFamily="2" charset="-78"/>
              </a:rPr>
              <a:t>على الأنهار</a:t>
            </a:r>
            <a:r>
              <a:rPr lang="ar-SA" sz="1600" dirty="0" smtClean="0">
                <a:solidFill>
                  <a:srgbClr val="C00000"/>
                </a:solidFill>
                <a:cs typeface="DecoType Naskh" pitchFamily="2" charset="-78"/>
              </a:rPr>
              <a:t>. فهم سيشاهدون الرعاة (</a:t>
            </a:r>
            <a:r>
              <a:rPr lang="ar-SA" sz="1600" dirty="0" smtClean="0">
                <a:solidFill>
                  <a:srgbClr val="C00000"/>
                </a:solidFill>
                <a:cs typeface="DecoType Naskh" pitchFamily="2" charset="-78"/>
              </a:rPr>
              <a:t>الغالب أن المتكلم منهم </a:t>
            </a:r>
            <a:r>
              <a:rPr lang="ar-SA" sz="1600" dirty="0" smtClean="0">
                <a:solidFill>
                  <a:srgbClr val="C00000"/>
                </a:solidFill>
                <a:cs typeface="DecoType Naskh" pitchFamily="2" charset="-78"/>
              </a:rPr>
              <a:t>، إلا </a:t>
            </a:r>
            <a:r>
              <a:rPr lang="ar-SA" sz="1600" dirty="0" smtClean="0">
                <a:solidFill>
                  <a:srgbClr val="C00000"/>
                </a:solidFill>
                <a:cs typeface="DecoType Naskh" pitchFamily="2" charset="-78"/>
              </a:rPr>
              <a:t>أنه كان يعني هنا أنه سيكون الترفية والراحة أكثر)</a:t>
            </a:r>
            <a:r>
              <a:rPr lang="ar-SA" sz="1600" dirty="0" smtClean="0">
                <a:solidFill>
                  <a:srgbClr val="C00000"/>
                </a:solidFill>
                <a:cs typeface="DecoType Naskh" pitchFamily="2" charset="-78"/>
              </a:rPr>
              <a:t> تغذية قطعانهم، أو الاستماع إلى الشلالات والأغاني من الطيور. ويمكن رؤية هذه الإغراءات </a:t>
            </a:r>
            <a:r>
              <a:rPr lang="ar-SA" sz="1600" dirty="0" smtClean="0">
                <a:solidFill>
                  <a:srgbClr val="C00000"/>
                </a:solidFill>
                <a:cs typeface="DecoType Naskh" pitchFamily="2" charset="-78"/>
              </a:rPr>
              <a:t>من المتع</a:t>
            </a:r>
            <a:r>
              <a:rPr lang="ar-SA" sz="1600" dirty="0" smtClean="0">
                <a:solidFill>
                  <a:srgbClr val="C00000"/>
                </a:solidFill>
                <a:cs typeface="DecoType Naskh" pitchFamily="2" charset="-78"/>
              </a:rPr>
              <a:t> السمعية والبصرية باعتبارها تناقض ملحوظ مع "هرج ومرج" (</a:t>
            </a:r>
            <a:r>
              <a:rPr lang="ar-SA" sz="1600" dirty="0" smtClean="0">
                <a:solidFill>
                  <a:srgbClr val="C00000"/>
                </a:solidFill>
                <a:cs typeface="DecoType Naskh" pitchFamily="2" charset="-78"/>
              </a:rPr>
              <a:t>وهي عبارة </a:t>
            </a:r>
            <a:r>
              <a:rPr lang="ar-SA" sz="1600" dirty="0" smtClean="0">
                <a:solidFill>
                  <a:srgbClr val="C00000"/>
                </a:solidFill>
                <a:cs typeface="DecoType Naskh" pitchFamily="2" charset="-78"/>
              </a:rPr>
              <a:t>استخدمها مارلو في مسرحيته في وقت لاحق، </a:t>
            </a:r>
            <a:r>
              <a:rPr lang="ar-SA" sz="1600" dirty="0" err="1" smtClean="0">
                <a:solidFill>
                  <a:srgbClr val="C00000"/>
                </a:solidFill>
                <a:cs typeface="DecoType Naskh" pitchFamily="2" charset="-78"/>
              </a:rPr>
              <a:t>ديدو</a:t>
            </a:r>
            <a:r>
              <a:rPr lang="ar-SA" sz="1600" dirty="0" smtClean="0">
                <a:solidFill>
                  <a:srgbClr val="C00000"/>
                </a:solidFill>
                <a:cs typeface="DecoType Naskh" pitchFamily="2" charset="-78"/>
              </a:rPr>
              <a:t> ، ملكة </a:t>
            </a:r>
            <a:r>
              <a:rPr lang="ar-SA" sz="1600" dirty="0" err="1" smtClean="0">
                <a:solidFill>
                  <a:srgbClr val="C00000"/>
                </a:solidFill>
                <a:cs typeface="DecoType Naskh" pitchFamily="2" charset="-78"/>
              </a:rPr>
              <a:t>قرطاج</a:t>
            </a:r>
            <a:r>
              <a:rPr lang="ar-SA" sz="1600" dirty="0" smtClean="0">
                <a:solidFill>
                  <a:srgbClr val="C00000"/>
                </a:solidFill>
                <a:cs typeface="DecoType Naskh" pitchFamily="2" charset="-78"/>
              </a:rPr>
              <a:t>، القانون الرابع، المشهد 1) </a:t>
            </a:r>
            <a:r>
              <a:rPr lang="ar-SA" sz="1600" dirty="0" smtClean="0">
                <a:solidFill>
                  <a:srgbClr val="C00000"/>
                </a:solidFill>
                <a:cs typeface="DecoType Naskh" pitchFamily="2" charset="-78"/>
              </a:rPr>
              <a:t>من</a:t>
            </a:r>
            <a:r>
              <a:rPr lang="ar-SA" sz="1600" dirty="0" smtClean="0">
                <a:solidFill>
                  <a:srgbClr val="C00000"/>
                </a:solidFill>
                <a:cs typeface="DecoType Naskh" pitchFamily="2" charset="-78"/>
              </a:rPr>
              <a:t> </a:t>
            </a:r>
            <a:r>
              <a:rPr lang="ar-SA" sz="1600" dirty="0" smtClean="0">
                <a:solidFill>
                  <a:srgbClr val="C00000"/>
                </a:solidFill>
                <a:cs typeface="DecoType Naskh" pitchFamily="2" charset="-78"/>
              </a:rPr>
              <a:t>مسرحيات</a:t>
            </a:r>
            <a:r>
              <a:rPr lang="ar-SA" sz="1600" dirty="0" smtClean="0">
                <a:solidFill>
                  <a:srgbClr val="C00000"/>
                </a:solidFill>
                <a:cs typeface="DecoType Naskh" pitchFamily="2" charset="-78"/>
              </a:rPr>
              <a:t> لندن </a:t>
            </a:r>
            <a:r>
              <a:rPr lang="ar-SA" sz="1600" dirty="0" smtClean="0">
                <a:solidFill>
                  <a:srgbClr val="C00000"/>
                </a:solidFill>
                <a:cs typeface="DecoType Naskh" pitchFamily="2" charset="-78"/>
              </a:rPr>
              <a:t>التي كتبها مارلو.</a:t>
            </a:r>
            <a:r>
              <a:rPr lang="ar-SA" sz="1600" dirty="0" smtClean="0">
                <a:solidFill>
                  <a:srgbClr val="C00000"/>
                </a:solidFill>
                <a:cs typeface="DecoType Naskh" pitchFamily="2" charset="-78"/>
              </a:rPr>
              <a:t> </a:t>
            </a:r>
            <a:r>
              <a:rPr lang="ar-SA" sz="1600" dirty="0" smtClean="0">
                <a:solidFill>
                  <a:srgbClr val="C00000"/>
                </a:solidFill>
                <a:cs typeface="DecoType Naskh" pitchFamily="2" charset="-78"/>
              </a:rPr>
              <a:t>و</a:t>
            </a:r>
            <a:r>
              <a:rPr lang="ar-SA" sz="1600" dirty="0" smtClean="0">
                <a:solidFill>
                  <a:srgbClr val="C00000"/>
                </a:solidFill>
                <a:cs typeface="DecoType Naskh" pitchFamily="2" charset="-78"/>
              </a:rPr>
              <a:t> </a:t>
            </a:r>
            <a:r>
              <a:rPr lang="ar-SA" sz="1600" dirty="0" smtClean="0">
                <a:solidFill>
                  <a:srgbClr val="C00000"/>
                </a:solidFill>
                <a:cs typeface="DecoType Naskh" pitchFamily="2" charset="-78"/>
              </a:rPr>
              <a:t>هي قصيدة</a:t>
            </a:r>
            <a:r>
              <a:rPr lang="ar-SA" sz="1600" dirty="0" smtClean="0">
                <a:solidFill>
                  <a:srgbClr val="C00000"/>
                </a:solidFill>
                <a:cs typeface="DecoType Naskh" pitchFamily="2" charset="-78"/>
              </a:rPr>
              <a:t> </a:t>
            </a:r>
            <a:r>
              <a:rPr lang="ar-SA" sz="1600" dirty="0" smtClean="0">
                <a:solidFill>
                  <a:srgbClr val="C00000"/>
                </a:solidFill>
                <a:cs typeface="DecoType Naskh" pitchFamily="2" charset="-78"/>
              </a:rPr>
              <a:t>رعوية ،ترفيهية</a:t>
            </a:r>
            <a:r>
              <a:rPr lang="ar-SA" sz="1600" dirty="0" smtClean="0">
                <a:solidFill>
                  <a:srgbClr val="C00000"/>
                </a:solidFill>
                <a:cs typeface="DecoType Naskh" pitchFamily="2" charset="-78"/>
              </a:rPr>
              <a:t> </a:t>
            </a:r>
            <a:r>
              <a:rPr lang="ar-SA" sz="1600" dirty="0" smtClean="0">
                <a:solidFill>
                  <a:srgbClr val="C00000"/>
                </a:solidFill>
                <a:cs typeface="DecoType Naskh" pitchFamily="2" charset="-78"/>
              </a:rPr>
              <a:t>ت</a:t>
            </a:r>
            <a:r>
              <a:rPr lang="ar-SA" sz="1600" dirty="0" smtClean="0">
                <a:solidFill>
                  <a:srgbClr val="C00000"/>
                </a:solidFill>
                <a:cs typeface="DecoType Naskh" pitchFamily="2" charset="-78"/>
              </a:rPr>
              <a:t>قليدية </a:t>
            </a:r>
            <a:r>
              <a:rPr lang="ar-SA" sz="1600" dirty="0" smtClean="0">
                <a:solidFill>
                  <a:srgbClr val="C00000"/>
                </a:solidFill>
                <a:cs typeface="DecoType Naskh" pitchFamily="2" charset="-78"/>
              </a:rPr>
              <a:t>؛ فكرة مارلو، </a:t>
            </a:r>
            <a:r>
              <a:rPr lang="ar-SA" sz="1600" dirty="0" smtClean="0">
                <a:solidFill>
                  <a:srgbClr val="C00000"/>
                </a:solidFill>
                <a:cs typeface="DecoType Naskh" pitchFamily="2" charset="-78"/>
              </a:rPr>
              <a:t>شاب من الريف اختار العيش في لندن، في </a:t>
            </a:r>
            <a:r>
              <a:rPr lang="ar-SA" sz="1600" dirty="0" smtClean="0">
                <a:solidFill>
                  <a:srgbClr val="C00000"/>
                </a:solidFill>
                <a:cs typeface="DecoType Naskh" pitchFamily="2" charset="-78"/>
              </a:rPr>
              <a:t>الواقع هذه المتع </a:t>
            </a:r>
            <a:r>
              <a:rPr lang="ar-SA" sz="1600" dirty="0" smtClean="0">
                <a:solidFill>
                  <a:srgbClr val="C00000"/>
                </a:solidFill>
                <a:cs typeface="DecoType Naskh" pitchFamily="2" charset="-78"/>
              </a:rPr>
              <a:t>ريفية حصرا،</a:t>
            </a:r>
            <a:r>
              <a:rPr lang="ar-SA" sz="1600" dirty="0" smtClean="0">
                <a:solidFill>
                  <a:srgbClr val="C00000"/>
                </a:solidFill>
                <a:cs typeface="DecoType Naskh" pitchFamily="2" charset="-78"/>
              </a:rPr>
              <a:t> وترك المدينة </a:t>
            </a:r>
            <a:r>
              <a:rPr lang="ar-SA" sz="1600" dirty="0" smtClean="0">
                <a:solidFill>
                  <a:srgbClr val="C00000"/>
                </a:solidFill>
                <a:cs typeface="DecoType Naskh" pitchFamily="2" charset="-78"/>
              </a:rPr>
              <a:t>ورائه وهو</a:t>
            </a:r>
            <a:r>
              <a:rPr lang="ar-SA" sz="1600" dirty="0" smtClean="0">
                <a:solidFill>
                  <a:srgbClr val="C00000"/>
                </a:solidFill>
                <a:cs typeface="DecoType Naskh" pitchFamily="2" charset="-78"/>
              </a:rPr>
              <a:t> أمر مثير </a:t>
            </a:r>
            <a:r>
              <a:rPr lang="ar-SA" sz="1600" dirty="0" smtClean="0">
                <a:solidFill>
                  <a:srgbClr val="C00000"/>
                </a:solidFill>
                <a:cs typeface="DecoType Naskh" pitchFamily="2" charset="-78"/>
              </a:rPr>
              <a:t>للضحك. </a:t>
            </a:r>
            <a:r>
              <a:rPr lang="ar-SA" sz="1600" dirty="0" smtClean="0">
                <a:solidFill>
                  <a:srgbClr val="C00000"/>
                </a:solidFill>
                <a:cs typeface="DecoType Naskh" pitchFamily="2" charset="-78"/>
                <a:sym typeface="Wingdings" pitchFamily="2" charset="2"/>
              </a:rPr>
              <a:t></a:t>
            </a:r>
            <a:endParaRPr lang="ar-SA" sz="1600" dirty="0" smtClean="0">
              <a:solidFill>
                <a:srgbClr val="C00000"/>
              </a:solidFill>
              <a:cs typeface="DecoType Naskh" pitchFamily="2" charset="-78"/>
            </a:endParaRPr>
          </a:p>
        </p:txBody>
      </p:sp>
      <p:sp>
        <p:nvSpPr>
          <p:cNvPr id="9" name="TextBox 8"/>
          <p:cNvSpPr txBox="1"/>
          <p:nvPr/>
        </p:nvSpPr>
        <p:spPr>
          <a:xfrm>
            <a:off x="3645024" y="755576"/>
            <a:ext cx="3078342" cy="1569660"/>
          </a:xfrm>
          <a:prstGeom prst="rect">
            <a:avLst/>
          </a:prstGeom>
          <a:noFill/>
        </p:spPr>
        <p:txBody>
          <a:bodyPr wrap="square" rtlCol="1">
            <a:spAutoFit/>
          </a:bodyPr>
          <a:lstStyle/>
          <a:p>
            <a:r>
              <a:rPr lang="ar-SA" sz="1600" dirty="0" smtClean="0">
                <a:solidFill>
                  <a:srgbClr val="008000"/>
                </a:solidFill>
                <a:cs typeface="DecoType Naskh" pitchFamily="2" charset="-78"/>
              </a:rPr>
              <a:t> </a:t>
            </a:r>
            <a:r>
              <a:rPr lang="ar-SA" sz="1600" dirty="0" smtClean="0">
                <a:solidFill>
                  <a:srgbClr val="008000"/>
                </a:solidFill>
                <a:cs typeface="DecoType Naskh" pitchFamily="2" charset="-78"/>
              </a:rPr>
              <a:t>”</a:t>
            </a:r>
            <a:r>
              <a:rPr lang="ar-SA" sz="1600" dirty="0" err="1" smtClean="0">
                <a:solidFill>
                  <a:srgbClr val="008000"/>
                </a:solidFill>
                <a:cs typeface="DecoType Naskh" pitchFamily="2" charset="-78"/>
              </a:rPr>
              <a:t>ماثيو</a:t>
            </a:r>
            <a:r>
              <a:rPr lang="ar-SA" sz="1600" dirty="0" smtClean="0">
                <a:solidFill>
                  <a:srgbClr val="008000"/>
                </a:solidFill>
                <a:cs typeface="DecoType Naskh" pitchFamily="2" charset="-78"/>
              </a:rPr>
              <a:t> 6:26) </a:t>
            </a:r>
            <a:endParaRPr lang="ar-SA" sz="1600" dirty="0" smtClean="0">
              <a:solidFill>
                <a:srgbClr val="008000"/>
              </a:solidFill>
              <a:cs typeface="DecoType Naskh" pitchFamily="2" charset="-78"/>
            </a:endParaRPr>
          </a:p>
          <a:p>
            <a:r>
              <a:rPr lang="ar-SA" sz="1600" dirty="0" smtClean="0">
                <a:solidFill>
                  <a:srgbClr val="008000"/>
                </a:solidFill>
                <a:cs typeface="DecoType Naskh" pitchFamily="2" charset="-78"/>
              </a:rPr>
              <a:t>هو</a:t>
            </a:r>
            <a:r>
              <a:rPr lang="ar-SA" sz="1600" dirty="0" smtClean="0">
                <a:solidFill>
                  <a:srgbClr val="008000"/>
                </a:solidFill>
                <a:cs typeface="DecoType Naskh" pitchFamily="2" charset="-78"/>
              </a:rPr>
              <a:t> موضوع شائع </a:t>
            </a:r>
            <a:r>
              <a:rPr lang="ar-SA" sz="1600" dirty="0" smtClean="0">
                <a:solidFill>
                  <a:srgbClr val="008000"/>
                </a:solidFill>
                <a:cs typeface="DecoType Naskh" pitchFamily="2" charset="-78"/>
              </a:rPr>
              <a:t>جدا</a:t>
            </a:r>
            <a:r>
              <a:rPr lang="ar-SA" sz="1600" dirty="0" smtClean="0">
                <a:solidFill>
                  <a:srgbClr val="008000"/>
                </a:solidFill>
                <a:cs typeface="DecoType Naskh" pitchFamily="2" charset="-78"/>
              </a:rPr>
              <a:t> في الشعر </a:t>
            </a:r>
            <a:r>
              <a:rPr lang="ar-SA" sz="1600" dirty="0" smtClean="0">
                <a:solidFill>
                  <a:srgbClr val="008000"/>
                </a:solidFill>
                <a:cs typeface="DecoType Naskh" pitchFamily="2" charset="-78"/>
              </a:rPr>
              <a:t>الرعوي. يمجد</a:t>
            </a:r>
            <a:r>
              <a:rPr lang="ar-SA" sz="1600" dirty="0" smtClean="0">
                <a:solidFill>
                  <a:srgbClr val="008000"/>
                </a:solidFill>
                <a:cs typeface="DecoType Naskh" pitchFamily="2" charset="-78"/>
              </a:rPr>
              <a:t> </a:t>
            </a:r>
            <a:r>
              <a:rPr lang="ar-SA" sz="1600" dirty="0" smtClean="0">
                <a:solidFill>
                  <a:srgbClr val="008000"/>
                </a:solidFill>
                <a:cs typeface="DecoType Naskh" pitchFamily="2" charset="-78"/>
              </a:rPr>
              <a:t>الحياة</a:t>
            </a:r>
            <a:r>
              <a:rPr lang="ar-SA" sz="1600" dirty="0" smtClean="0">
                <a:solidFill>
                  <a:srgbClr val="008000"/>
                </a:solidFill>
                <a:cs typeface="DecoType Naskh" pitchFamily="2" charset="-78"/>
              </a:rPr>
              <a:t> الريفية في الأساس هو ما يفصل بين </a:t>
            </a:r>
            <a:r>
              <a:rPr lang="ar-SA" sz="1600" dirty="0" smtClean="0">
                <a:solidFill>
                  <a:srgbClr val="008000"/>
                </a:solidFill>
                <a:cs typeface="DecoType Naskh" pitchFamily="2" charset="-78"/>
              </a:rPr>
              <a:t>الشعر الرعوي</a:t>
            </a:r>
            <a:r>
              <a:rPr lang="ar-SA" sz="1600" dirty="0" smtClean="0">
                <a:solidFill>
                  <a:srgbClr val="008000"/>
                </a:solidFill>
                <a:cs typeface="DecoType Naskh" pitchFamily="2" charset="-78"/>
              </a:rPr>
              <a:t> </a:t>
            </a:r>
            <a:r>
              <a:rPr lang="ar-SA" sz="1600" dirty="0" smtClean="0">
                <a:solidFill>
                  <a:srgbClr val="008000"/>
                </a:solidFill>
                <a:cs typeface="DecoType Naskh" pitchFamily="2" charset="-78"/>
              </a:rPr>
              <a:t>والحياة ال</a:t>
            </a:r>
            <a:r>
              <a:rPr lang="ar-SA" sz="1600" dirty="0" smtClean="0">
                <a:solidFill>
                  <a:srgbClr val="008000"/>
                </a:solidFill>
                <a:cs typeface="DecoType Naskh" pitchFamily="2" charset="-78"/>
              </a:rPr>
              <a:t>ريفية</a:t>
            </a:r>
            <a:r>
              <a:rPr lang="ar-SA" sz="1600" dirty="0" smtClean="0">
                <a:solidFill>
                  <a:srgbClr val="008000"/>
                </a:solidFill>
                <a:cs typeface="DecoType Naskh" pitchFamily="2" charset="-78"/>
              </a:rPr>
              <a:t> </a:t>
            </a:r>
            <a:r>
              <a:rPr lang="ar-SA" sz="1600" dirty="0" smtClean="0">
                <a:solidFill>
                  <a:srgbClr val="008000"/>
                </a:solidFill>
                <a:cs typeface="DecoType Naskh" pitchFamily="2" charset="-78"/>
              </a:rPr>
              <a:t>البسيطة.</a:t>
            </a:r>
            <a:r>
              <a:rPr lang="ar-SA" sz="1600" dirty="0" smtClean="0">
                <a:solidFill>
                  <a:srgbClr val="008000"/>
                </a:solidFill>
                <a:cs typeface="DecoType Naskh" pitchFamily="2" charset="-78"/>
              </a:rPr>
              <a:t> </a:t>
            </a:r>
            <a:r>
              <a:rPr lang="ar-SA" sz="1600" dirty="0" smtClean="0">
                <a:solidFill>
                  <a:srgbClr val="008000"/>
                </a:solidFill>
                <a:cs typeface="DecoType Naskh" pitchFamily="2" charset="-78"/>
              </a:rPr>
              <a:t>الواقع، الذي</a:t>
            </a:r>
            <a:r>
              <a:rPr lang="ar-SA" sz="1600" dirty="0" smtClean="0">
                <a:solidFill>
                  <a:srgbClr val="008000"/>
                </a:solidFill>
                <a:cs typeface="DecoType Naskh" pitchFamily="2" charset="-78"/>
              </a:rPr>
              <a:t> لن يخرج </a:t>
            </a:r>
            <a:r>
              <a:rPr lang="ar-SA" sz="1600" dirty="0" err="1" smtClean="0">
                <a:solidFill>
                  <a:srgbClr val="008000"/>
                </a:solidFill>
                <a:cs typeface="DecoType Naskh" pitchFamily="2" charset="-78"/>
              </a:rPr>
              <a:t>الى</a:t>
            </a:r>
            <a:r>
              <a:rPr lang="ar-SA" sz="1600" dirty="0" smtClean="0">
                <a:solidFill>
                  <a:srgbClr val="008000"/>
                </a:solidFill>
                <a:cs typeface="DecoType Naskh" pitchFamily="2" charset="-78"/>
              </a:rPr>
              <a:t> </a:t>
            </a:r>
            <a:r>
              <a:rPr lang="ar-SA" sz="1600" dirty="0" smtClean="0">
                <a:solidFill>
                  <a:srgbClr val="008000"/>
                </a:solidFill>
                <a:cs typeface="DecoType Naskh" pitchFamily="2" charset="-78"/>
              </a:rPr>
              <a:t>حيز الوجود ونمط الشعرية أو الأدبية لقرون عديدة بعد مارلو، يذكر مكان صغير للقصيدة الرعوية.</a:t>
            </a:r>
            <a:endParaRPr lang="ar-SA" sz="1600" dirty="0" smtClean="0">
              <a:solidFill>
                <a:srgbClr val="008000"/>
              </a:solidFill>
              <a:cs typeface="DecoType Naskh" pitchFamily="2" charset="-78"/>
            </a:endParaRPr>
          </a:p>
        </p:txBody>
      </p:sp>
      <p:sp>
        <p:nvSpPr>
          <p:cNvPr id="6" name="TextBox 5"/>
          <p:cNvSpPr txBox="1"/>
          <p:nvPr/>
        </p:nvSpPr>
        <p:spPr>
          <a:xfrm>
            <a:off x="404664" y="8100392"/>
            <a:ext cx="6120680" cy="738664"/>
          </a:xfrm>
          <a:prstGeom prst="rect">
            <a:avLst/>
          </a:prstGeom>
          <a:noFill/>
        </p:spPr>
        <p:txBody>
          <a:bodyPr wrap="square" rtlCol="1">
            <a:spAutoFit/>
          </a:bodyPr>
          <a:lstStyle/>
          <a:p>
            <a:r>
              <a:rPr lang="ar-SA" sz="1200" dirty="0" smtClean="0">
                <a:cs typeface="+mj-cs"/>
              </a:rPr>
              <a:t>ملاحظات:</a:t>
            </a:r>
          </a:p>
          <a:p>
            <a:pPr>
              <a:lnSpc>
                <a:spcPct val="300000"/>
              </a:lnSpc>
            </a:pPr>
            <a:r>
              <a:rPr lang="ar-SA" sz="500" dirty="0" smtClean="0">
                <a:cs typeface="+mj-cs"/>
              </a:rPr>
              <a:t>............................................................................................................................................................................................................................................................................................................................................................................................................................................................................................................................................................................................................................................................................................................................................................................</a:t>
            </a:r>
            <a:endParaRPr lang="ar-SA" sz="500" dirty="0">
              <a:cs typeface="+mj-cs"/>
            </a:endParaRPr>
          </a:p>
        </p:txBody>
      </p:sp>
      <p:sp>
        <p:nvSpPr>
          <p:cNvPr id="10" name="TextBox 9"/>
          <p:cNvSpPr txBox="1"/>
          <p:nvPr/>
        </p:nvSpPr>
        <p:spPr>
          <a:xfrm>
            <a:off x="332656" y="3270914"/>
            <a:ext cx="3168352" cy="3893374"/>
          </a:xfrm>
          <a:prstGeom prst="rect">
            <a:avLst/>
          </a:prstGeom>
          <a:noFill/>
        </p:spPr>
        <p:txBody>
          <a:bodyPr wrap="square" rtlCol="1">
            <a:spAutoFit/>
          </a:bodyPr>
          <a:lstStyle/>
          <a:p>
            <a:pPr algn="l"/>
            <a:r>
              <a:rPr lang="en-US" sz="1300" dirty="0" smtClean="0"/>
              <a:t> The </a:t>
            </a:r>
            <a:r>
              <a:rPr lang="en-US" sz="1300" u="sng" dirty="0" smtClean="0"/>
              <a:t>next</a:t>
            </a:r>
            <a:r>
              <a:rPr lang="en-US" sz="1300" dirty="0" smtClean="0"/>
              <a:t> stanza suggests that the lovers will take their entertainment not in a theatre or at a banquet, but sitting upon rocks or by rivers. They will watch shepherds (of which the titular speaker is ostensibly one, except here it is implied that he will have ample leisure) feeding their flocks, or listening to waterfalls and the songs of birds. The enticements of such auditory and visual pleasures can be seen as a marked contrast to the "hurly-burly" (a phrase Marlowe used in his later play, </a:t>
            </a:r>
            <a:r>
              <a:rPr lang="en-US" sz="1300" i="1" dirty="0" smtClean="0"/>
              <a:t>Dido, Queen of Carthage</a:t>
            </a:r>
            <a:r>
              <a:rPr lang="en-US" sz="1300" dirty="0" smtClean="0"/>
              <a:t>, Act IV, Scene 1) of the London stage plays which Marlowe would write. These are entirely bucolic, traditional entertainments; the idea of Marlowe, the young man about town who chose to live in London, actually enjoying these rustic pleasures exclusively and leaving the city behind is laughable</a:t>
            </a:r>
          </a:p>
        </p:txBody>
      </p:sp>
      <p:sp>
        <p:nvSpPr>
          <p:cNvPr id="12" name="Slide Number Placeholder 11"/>
          <p:cNvSpPr>
            <a:spLocks noGrp="1"/>
          </p:cNvSpPr>
          <p:nvPr>
            <p:ph type="sldNum" sz="quarter" idx="12"/>
          </p:nvPr>
        </p:nvSpPr>
        <p:spPr/>
        <p:txBody>
          <a:bodyPr/>
          <a:lstStyle/>
          <a:p>
            <a:fld id="{88BAE415-76A0-4309-A00B-503D7D7A0243}" type="slidenum">
              <a:rPr lang="ar-SA" smtClean="0"/>
              <a:pPr/>
              <a:t>9</a:t>
            </a:fld>
            <a:endParaRPr lang="ar-SA"/>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20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xEl>
                                              <p:pRg st="0" end="0"/>
                                            </p:txEl>
                                          </p:spTgt>
                                        </p:tgtEl>
                                        <p:attrNameLst>
                                          <p:attrName>style.visibility</p:attrName>
                                        </p:attrNameLst>
                                      </p:cBhvr>
                                      <p:to>
                                        <p:strVal val="visible"/>
                                      </p:to>
                                    </p:set>
                                    <p:animEffect transition="in" filter="fade">
                                      <p:cBhvr>
                                        <p:cTn id="12" dur="2000"/>
                                        <p:tgtEl>
                                          <p:spTgt spid="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xEl>
                                              <p:pRg st="1" end="1"/>
                                            </p:txEl>
                                          </p:spTgt>
                                        </p:tgtEl>
                                        <p:attrNameLst>
                                          <p:attrName>style.visibility</p:attrName>
                                        </p:attrNameLst>
                                      </p:cBhvr>
                                      <p:to>
                                        <p:strVal val="visible"/>
                                      </p:to>
                                    </p:set>
                                    <p:animEffect transition="in" filter="fade">
                                      <p:cBhvr>
                                        <p:cTn id="17" dur="2000"/>
                                        <p:tgtEl>
                                          <p:spTgt spid="9">
                                            <p:txEl>
                                              <p:pRg st="1" end="1"/>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0">
                                            <p:txEl>
                                              <p:pRg st="0" end="0"/>
                                            </p:txEl>
                                          </p:spTgt>
                                        </p:tgtEl>
                                        <p:attrNameLst>
                                          <p:attrName>style.visibility</p:attrName>
                                        </p:attrNameLst>
                                      </p:cBhvr>
                                      <p:to>
                                        <p:strVal val="visible"/>
                                      </p:to>
                                    </p:set>
                                    <p:animEffect transition="in" filter="fade">
                                      <p:cBhvr>
                                        <p:cTn id="20" dur="2000"/>
                                        <p:tgtEl>
                                          <p:spTgt spid="10">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8">
                                            <p:txEl>
                                              <p:pRg st="0" end="0"/>
                                            </p:txEl>
                                          </p:spTgt>
                                        </p:tgtEl>
                                        <p:attrNameLst>
                                          <p:attrName>style.visibility</p:attrName>
                                        </p:attrNameLst>
                                      </p:cBhvr>
                                      <p:to>
                                        <p:strVal val="visible"/>
                                      </p:to>
                                    </p:set>
                                    <p:animEffect transition="in" filter="fade">
                                      <p:cBhvr>
                                        <p:cTn id="25" dur="20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allAtOnce"/>
      <p:bldP spid="8" grpId="0" build="p"/>
      <p:bldP spid="9" grpId="0" build="p"/>
      <p:bldP spid="10" grpId="0" build="allAtOnce"/>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16632" y="539552"/>
            <a:ext cx="3320988" cy="2893100"/>
          </a:xfrm>
          <a:prstGeom prst="rect">
            <a:avLst/>
          </a:prstGeom>
          <a:noFill/>
        </p:spPr>
        <p:txBody>
          <a:bodyPr wrap="square" rtlCol="1">
            <a:spAutoFit/>
          </a:bodyPr>
          <a:lstStyle/>
          <a:p>
            <a:pPr algn="just" rtl="0"/>
            <a:r>
              <a:rPr lang="en-US" sz="1300" dirty="0" smtClean="0"/>
              <a:t> Again, these invitations are not to be taken literally. Marlowe may well have admired pastoral verse, and the ideals of it (such as Ovid's ideals of aggressive, adulterous heterosexual love) were not necessarily those he would espouse for himself.</a:t>
            </a:r>
          </a:p>
          <a:p>
            <a:pPr algn="just" rtl="0"/>
            <a:endParaRPr lang="en-US" sz="1300" dirty="0" smtClean="0"/>
          </a:p>
          <a:p>
            <a:pPr algn="just" rtl="0"/>
            <a:r>
              <a:rPr lang="en-US" sz="1300" dirty="0" smtClean="0"/>
              <a:t>    The third, fourth, and fifth stanzas are a kind of list of the "delights", mostly sartorial, that the Shepherd will make for his lady love. Here it becomes clearer that the "Shepherd" is really none of the same; indeed, he is more like a feudal landowner who employs shepherds. </a:t>
            </a:r>
            <a:endParaRPr lang="en-US" sz="1300" dirty="0" smtClean="0">
              <a:latin typeface="Times New Roman" pitchFamily="18" charset="0"/>
              <a:cs typeface="Times New Roman" pitchFamily="18" charset="0"/>
            </a:endParaRPr>
          </a:p>
        </p:txBody>
      </p:sp>
      <p:sp>
        <p:nvSpPr>
          <p:cNvPr id="7" name="TextBox 6"/>
          <p:cNvSpPr txBox="1"/>
          <p:nvPr/>
        </p:nvSpPr>
        <p:spPr>
          <a:xfrm>
            <a:off x="188640" y="4355976"/>
            <a:ext cx="3294366" cy="2893100"/>
          </a:xfrm>
          <a:prstGeom prst="rect">
            <a:avLst/>
          </a:prstGeom>
          <a:noFill/>
        </p:spPr>
        <p:txBody>
          <a:bodyPr wrap="square" rtlCol="1">
            <a:spAutoFit/>
          </a:bodyPr>
          <a:lstStyle/>
          <a:p>
            <a:pPr algn="l"/>
            <a:r>
              <a:rPr lang="en-US" sz="1300" dirty="0" smtClean="0"/>
              <a:t> The list of the things he will make for his lady: "beds of roses" (a phrase, incidentally, first coined by Marlowe, which has survived to this day in common speech, though in the negative , "no bed of roses" meaning "not a pleasant situation") "thousand fragrant posies," "cap of flowers," "kirtle embroidered with leaves of myrtle," "gown made of the finest wool/Which from our pretty lambs we pull," "fair-</a:t>
            </a:r>
            <a:r>
              <a:rPr lang="en-US" sz="1300" dirty="0" err="1" smtClean="0"/>
              <a:t>linèd</a:t>
            </a:r>
            <a:r>
              <a:rPr lang="en-US" sz="1300" dirty="0" smtClean="0"/>
              <a:t> slippers," "buckles of the purest gold," "belt of straw and ivy buds," "coral clasps," and "amber studs") reveal a great deal about the situation of the "Shepherd" and what he can offer his love. </a:t>
            </a:r>
            <a:endParaRPr lang="en-US" sz="1300" dirty="0" smtClean="0"/>
          </a:p>
        </p:txBody>
      </p:sp>
      <p:sp>
        <p:nvSpPr>
          <p:cNvPr id="9" name="TextBox 8"/>
          <p:cNvSpPr txBox="1"/>
          <p:nvPr/>
        </p:nvSpPr>
        <p:spPr>
          <a:xfrm>
            <a:off x="3573016" y="4355976"/>
            <a:ext cx="3024336" cy="3046988"/>
          </a:xfrm>
          <a:prstGeom prst="rect">
            <a:avLst/>
          </a:prstGeom>
          <a:noFill/>
        </p:spPr>
        <p:txBody>
          <a:bodyPr wrap="square" rtlCol="1">
            <a:spAutoFit/>
          </a:bodyPr>
          <a:lstStyle/>
          <a:p>
            <a:r>
              <a:rPr lang="ar-SA" sz="1600" dirty="0" smtClean="0">
                <a:solidFill>
                  <a:srgbClr val="008000"/>
                </a:solidFill>
                <a:cs typeface="DecoType Naskh" pitchFamily="2" charset="-78"/>
              </a:rPr>
              <a:t>قائمة </a:t>
            </a:r>
            <a:r>
              <a:rPr lang="ar-SA" sz="1600" dirty="0" smtClean="0">
                <a:solidFill>
                  <a:srgbClr val="008000"/>
                </a:solidFill>
                <a:cs typeface="DecoType Naskh" pitchFamily="2" charset="-78"/>
              </a:rPr>
              <a:t>الأشياء التي ستجعل لسيدته : "سرير من الورود" (عبارة، بالمناسبة ، أول من صاغ من مارلو، الذي نجا حتى يومنا هذا في خطاب مشترك، على الرغم من سلبية ، في "سرير من الورود لا" معنى "ليس وضعا لطيفا") "ألف باقات الزهور العطرة"، "الحد الأقصى من الزهور"، "</a:t>
            </a:r>
            <a:r>
              <a:rPr lang="en-US" sz="1600" dirty="0" smtClean="0">
                <a:solidFill>
                  <a:srgbClr val="008000"/>
                </a:solidFill>
                <a:cs typeface="DecoType Naskh" pitchFamily="2" charset="-78"/>
              </a:rPr>
              <a:t>kirtle </a:t>
            </a:r>
            <a:r>
              <a:rPr lang="ar-SA" sz="1600" dirty="0" smtClean="0">
                <a:solidFill>
                  <a:srgbClr val="008000"/>
                </a:solidFill>
                <a:cs typeface="DecoType Naskh" pitchFamily="2" charset="-78"/>
              </a:rPr>
              <a:t>المطرزة مع أوراق </a:t>
            </a:r>
            <a:r>
              <a:rPr lang="ar-SA" sz="1600" dirty="0" err="1" smtClean="0">
                <a:solidFill>
                  <a:srgbClr val="008000"/>
                </a:solidFill>
                <a:cs typeface="DecoType Naskh" pitchFamily="2" charset="-78"/>
              </a:rPr>
              <a:t>الآس</a:t>
            </a:r>
            <a:r>
              <a:rPr lang="ar-SA" sz="1600" dirty="0" smtClean="0">
                <a:solidFill>
                  <a:srgbClr val="008000"/>
                </a:solidFill>
                <a:cs typeface="DecoType Naskh" pitchFamily="2" charset="-78"/>
              </a:rPr>
              <a:t>" ثوب "مصنوعة من أفضل أنواع الصوف / والتي من الحملان لدينا نحن سحب جميلة"، "النعال عادلة مبطنة "،" </a:t>
            </a:r>
            <a:r>
              <a:rPr lang="ar-SA" sz="1600" dirty="0" err="1" smtClean="0">
                <a:solidFill>
                  <a:srgbClr val="008000"/>
                </a:solidFill>
                <a:cs typeface="DecoType Naskh" pitchFamily="2" charset="-78"/>
              </a:rPr>
              <a:t>أبازيم</a:t>
            </a:r>
            <a:r>
              <a:rPr lang="ar-SA" sz="1600" dirty="0" smtClean="0">
                <a:solidFill>
                  <a:srgbClr val="008000"/>
                </a:solidFill>
                <a:cs typeface="DecoType Naskh" pitchFamily="2" charset="-78"/>
              </a:rPr>
              <a:t> من أنقى من الذهب "،" حزام براعم </a:t>
            </a:r>
            <a:r>
              <a:rPr lang="ar-SA" sz="1600" dirty="0" err="1" smtClean="0">
                <a:solidFill>
                  <a:srgbClr val="008000"/>
                </a:solidFill>
                <a:cs typeface="DecoType Naskh" pitchFamily="2" charset="-78"/>
              </a:rPr>
              <a:t>سترو</a:t>
            </a:r>
            <a:r>
              <a:rPr lang="ar-SA" sz="1600" dirty="0" smtClean="0">
                <a:solidFill>
                  <a:srgbClr val="008000"/>
                </a:solidFill>
                <a:cs typeface="DecoType Naskh" pitchFamily="2" charset="-78"/>
              </a:rPr>
              <a:t> واللبلاب "،" المشابك المرجان "، </a:t>
            </a:r>
            <a:r>
              <a:rPr lang="ar-SA" sz="1600" dirty="0" err="1" smtClean="0">
                <a:solidFill>
                  <a:srgbClr val="008000"/>
                </a:solidFill>
                <a:cs typeface="DecoType Naskh" pitchFamily="2" charset="-78"/>
              </a:rPr>
              <a:t>و</a:t>
            </a:r>
            <a:r>
              <a:rPr lang="ar-SA" sz="1600" dirty="0" smtClean="0">
                <a:solidFill>
                  <a:srgbClr val="008000"/>
                </a:solidFill>
                <a:cs typeface="DecoType Naskh" pitchFamily="2" charset="-78"/>
              </a:rPr>
              <a:t>" الأزرار العنبر ") تكشف الكثير عن حالة"الراعي "وقال انه ما يمكن أن تقدم محبته</a:t>
            </a:r>
            <a:r>
              <a:rPr lang="ar-SA" sz="1600" dirty="0" smtClean="0">
                <a:solidFill>
                  <a:srgbClr val="008000"/>
                </a:solidFill>
                <a:cs typeface="DecoType Naskh" pitchFamily="2" charset="-78"/>
              </a:rPr>
              <a:t>.</a:t>
            </a:r>
            <a:endParaRPr lang="ar-SA" sz="1600" dirty="0" smtClean="0">
              <a:solidFill>
                <a:srgbClr val="008000"/>
              </a:solidFill>
              <a:cs typeface="DecoType Naskh" pitchFamily="2" charset="-78"/>
            </a:endParaRPr>
          </a:p>
        </p:txBody>
      </p:sp>
      <p:sp>
        <p:nvSpPr>
          <p:cNvPr id="10" name="TextBox 9"/>
          <p:cNvSpPr txBox="1"/>
          <p:nvPr/>
        </p:nvSpPr>
        <p:spPr>
          <a:xfrm>
            <a:off x="3537012" y="611560"/>
            <a:ext cx="3132348" cy="2554545"/>
          </a:xfrm>
          <a:prstGeom prst="rect">
            <a:avLst/>
          </a:prstGeom>
          <a:noFill/>
        </p:spPr>
        <p:txBody>
          <a:bodyPr wrap="square" rtlCol="1">
            <a:spAutoFit/>
          </a:bodyPr>
          <a:lstStyle/>
          <a:p>
            <a:r>
              <a:rPr lang="ar-SA" sz="1600" dirty="0" smtClean="0">
                <a:solidFill>
                  <a:srgbClr val="C00000"/>
                </a:solidFill>
                <a:cs typeface="DecoType Naskh" pitchFamily="2" charset="-78"/>
              </a:rPr>
              <a:t>لشاعر </a:t>
            </a:r>
            <a:r>
              <a:rPr lang="ar-SA" sz="1600" dirty="0" smtClean="0">
                <a:solidFill>
                  <a:srgbClr val="C00000"/>
                </a:solidFill>
                <a:cs typeface="DecoType Naskh" pitchFamily="2" charset="-78"/>
              </a:rPr>
              <a:t>مرة أخرى، هذه الدعوات لا بد </a:t>
            </a:r>
            <a:r>
              <a:rPr lang="ar-SA" sz="1600" dirty="0" err="1" smtClean="0">
                <a:solidFill>
                  <a:srgbClr val="C00000"/>
                </a:solidFill>
                <a:cs typeface="DecoType Naskh" pitchFamily="2" charset="-78"/>
              </a:rPr>
              <a:t>ان</a:t>
            </a:r>
            <a:r>
              <a:rPr lang="ar-SA" sz="1600" dirty="0" smtClean="0">
                <a:solidFill>
                  <a:srgbClr val="C00000"/>
                </a:solidFill>
                <a:cs typeface="DecoType Naskh" pitchFamily="2" charset="-78"/>
              </a:rPr>
              <a:t> تؤخذ حرفيا. مارلو قد يكون جيدا أعجب الآية الرعوية، ومثل ذلك (مثل المثل </a:t>
            </a:r>
            <a:r>
              <a:rPr lang="ar-SA" sz="1600" dirty="0" err="1" smtClean="0">
                <a:solidFill>
                  <a:srgbClr val="C00000"/>
                </a:solidFill>
                <a:cs typeface="DecoType Naskh" pitchFamily="2" charset="-78"/>
              </a:rPr>
              <a:t>أوفيد</a:t>
            </a:r>
            <a:r>
              <a:rPr lang="ar-SA" sz="1600" dirty="0" smtClean="0">
                <a:solidFill>
                  <a:srgbClr val="C00000"/>
                </a:solidFill>
                <a:cs typeface="DecoType Naskh" pitchFamily="2" charset="-78"/>
              </a:rPr>
              <a:t> من الحب الزانية العدوانية ، والغيرية) لم تكن بالضرورة انه يتبنى لنفسه.</a:t>
            </a:r>
            <a:br>
              <a:rPr lang="ar-SA" sz="1600" dirty="0" smtClean="0">
                <a:solidFill>
                  <a:srgbClr val="C00000"/>
                </a:solidFill>
                <a:cs typeface="DecoType Naskh" pitchFamily="2" charset="-78"/>
              </a:rPr>
            </a:br>
            <a:r>
              <a:rPr lang="ar-SA" sz="1600" dirty="0" smtClean="0">
                <a:solidFill>
                  <a:srgbClr val="C00000"/>
                </a:solidFill>
                <a:cs typeface="DecoType Naskh" pitchFamily="2" charset="-78"/>
              </a:rPr>
              <a:t/>
            </a:r>
            <a:br>
              <a:rPr lang="ar-SA" sz="1600" dirty="0" smtClean="0">
                <a:solidFill>
                  <a:srgbClr val="C00000"/>
                </a:solidFill>
                <a:cs typeface="DecoType Naskh" pitchFamily="2" charset="-78"/>
              </a:rPr>
            </a:br>
            <a:r>
              <a:rPr lang="ar-SA" sz="1600" dirty="0" smtClean="0">
                <a:solidFill>
                  <a:srgbClr val="C00000"/>
                </a:solidFill>
                <a:cs typeface="DecoType Naskh" pitchFamily="2" charset="-78"/>
              </a:rPr>
              <a:t>     موشحات والثالث والرابع والخامس وتمثل نوعا من قائمة "المسرات"، </a:t>
            </a:r>
            <a:r>
              <a:rPr lang="ar-SA" sz="1600" dirty="0" err="1" smtClean="0">
                <a:solidFill>
                  <a:srgbClr val="C00000"/>
                </a:solidFill>
                <a:cs typeface="DecoType Naskh" pitchFamily="2" charset="-78"/>
              </a:rPr>
              <a:t>باسي</a:t>
            </a:r>
            <a:r>
              <a:rPr lang="ar-SA" sz="1600" dirty="0" smtClean="0">
                <a:solidFill>
                  <a:srgbClr val="C00000"/>
                </a:solidFill>
                <a:cs typeface="DecoType Naskh" pitchFamily="2" charset="-78"/>
              </a:rPr>
              <a:t> في الغالب ، أن الراعي سيجعل من أجل الحب سيدته. </a:t>
            </a:r>
            <a:r>
              <a:rPr lang="ar-SA" sz="1600" dirty="0" smtClean="0">
                <a:solidFill>
                  <a:srgbClr val="C00000"/>
                </a:solidFill>
                <a:cs typeface="DecoType Naskh" pitchFamily="2" charset="-78"/>
              </a:rPr>
              <a:t>هنا يصبح أكثر وضوحا أن "الراعي" هو في الحقيقة لا شيء من نفسه، بل هو أشبه المالك الإقطاعي الذي يستخدم الرعاة</a:t>
            </a:r>
            <a:r>
              <a:rPr lang="ar-SA" sz="1600" dirty="0" smtClean="0">
                <a:solidFill>
                  <a:srgbClr val="C00000"/>
                </a:solidFill>
                <a:cs typeface="DecoType Naskh" pitchFamily="2" charset="-78"/>
              </a:rPr>
              <a:t>.</a:t>
            </a:r>
            <a:endParaRPr lang="ar-SA" sz="1600" dirty="0" smtClean="0">
              <a:solidFill>
                <a:srgbClr val="C00000"/>
              </a:solidFill>
              <a:cs typeface="DecoType Naskh" pitchFamily="2" charset="-78"/>
            </a:endParaRPr>
          </a:p>
        </p:txBody>
      </p:sp>
      <p:sp>
        <p:nvSpPr>
          <p:cNvPr id="12" name="TextBox 11"/>
          <p:cNvSpPr txBox="1"/>
          <p:nvPr/>
        </p:nvSpPr>
        <p:spPr>
          <a:xfrm>
            <a:off x="404664" y="7956376"/>
            <a:ext cx="6120680" cy="738664"/>
          </a:xfrm>
          <a:prstGeom prst="rect">
            <a:avLst/>
          </a:prstGeom>
          <a:noFill/>
        </p:spPr>
        <p:txBody>
          <a:bodyPr wrap="square" rtlCol="1">
            <a:spAutoFit/>
          </a:bodyPr>
          <a:lstStyle/>
          <a:p>
            <a:r>
              <a:rPr lang="ar-SA" sz="1200" dirty="0" smtClean="0">
                <a:cs typeface="+mj-cs"/>
              </a:rPr>
              <a:t>ملاحظات:</a:t>
            </a:r>
          </a:p>
          <a:p>
            <a:pPr>
              <a:lnSpc>
                <a:spcPct val="300000"/>
              </a:lnSpc>
            </a:pPr>
            <a:r>
              <a:rPr lang="ar-SA" sz="500" dirty="0" smtClean="0">
                <a:cs typeface="+mj-cs"/>
              </a:rPr>
              <a:t>............................................................................................................................................................................................................................................................................................................................................................................................................................................................................................................................................................................................................................................................................................................................................................................</a:t>
            </a:r>
            <a:endParaRPr lang="ar-SA" sz="500" dirty="0">
              <a:cs typeface="+mj-cs"/>
            </a:endParaRPr>
          </a:p>
        </p:txBody>
      </p:sp>
      <p:sp>
        <p:nvSpPr>
          <p:cNvPr id="8" name="Slide Number Placeholder 7"/>
          <p:cNvSpPr>
            <a:spLocks noGrp="1"/>
          </p:cNvSpPr>
          <p:nvPr>
            <p:ph type="sldNum" sz="quarter" idx="12"/>
          </p:nvPr>
        </p:nvSpPr>
        <p:spPr/>
        <p:txBody>
          <a:bodyPr/>
          <a:lstStyle/>
          <a:p>
            <a:fld id="{88BAE415-76A0-4309-A00B-503D7D7A0243}" type="slidenum">
              <a:rPr lang="ar-SA" smtClean="0"/>
              <a:pPr/>
              <a:t>10</a:t>
            </a:fld>
            <a:endParaRPr lang="ar-SA"/>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20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animEffect transition="in" filter="fade">
                                      <p:cBhvr>
                                        <p:cTn id="12" dur="2000"/>
                                        <p:tgtEl>
                                          <p:spTgt spid="6">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xEl>
                                              <p:pRg st="0" end="0"/>
                                            </p:txEl>
                                          </p:spTgt>
                                        </p:tgtEl>
                                        <p:attrNameLst>
                                          <p:attrName>style.visibility</p:attrName>
                                        </p:attrNameLst>
                                      </p:cBhvr>
                                      <p:to>
                                        <p:strVal val="visible"/>
                                      </p:to>
                                    </p:set>
                                    <p:animEffect transition="in" filter="fade">
                                      <p:cBhvr>
                                        <p:cTn id="17" dur="2000"/>
                                        <p:tgtEl>
                                          <p:spTgt spid="10">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xEl>
                                              <p:pRg st="0" end="0"/>
                                            </p:txEl>
                                          </p:spTgt>
                                        </p:tgtEl>
                                        <p:attrNameLst>
                                          <p:attrName>style.visibility</p:attrName>
                                        </p:attrNameLst>
                                      </p:cBhvr>
                                      <p:to>
                                        <p:strVal val="visible"/>
                                      </p:to>
                                    </p:set>
                                    <p:animEffect transition="in" filter="fade">
                                      <p:cBhvr>
                                        <p:cTn id="22" dur="2000"/>
                                        <p:tgtEl>
                                          <p:spTgt spid="7">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9">
                                            <p:txEl>
                                              <p:pRg st="0" end="0"/>
                                            </p:txEl>
                                          </p:spTgt>
                                        </p:tgtEl>
                                        <p:attrNameLst>
                                          <p:attrName>style.visibility</p:attrName>
                                        </p:attrNameLst>
                                      </p:cBhvr>
                                      <p:to>
                                        <p:strVal val="visible"/>
                                      </p:to>
                                    </p:set>
                                    <p:animEffect transition="in" filter="fade">
                                      <p:cBhvr>
                                        <p:cTn id="27" dur="20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7" grpId="0" build="p"/>
      <p:bldP spid="9" grpId="0" build="p"/>
      <p:bldP spid="10"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16632" y="539552"/>
            <a:ext cx="3320988" cy="2893100"/>
          </a:xfrm>
          <a:prstGeom prst="rect">
            <a:avLst/>
          </a:prstGeom>
          <a:noFill/>
        </p:spPr>
        <p:txBody>
          <a:bodyPr wrap="square" rtlCol="1">
            <a:spAutoFit/>
          </a:bodyPr>
          <a:lstStyle/>
          <a:p>
            <a:pPr algn="just" rtl="0"/>
            <a:r>
              <a:rPr lang="en-US" sz="1300" dirty="0" smtClean="0"/>
              <a:t> While certainly many of the adornments Marlowe lists would be within the power of a real shepherd to procure or make (the slippers, the belt, possibly the bed of roses (in season), the cap of flowers, and the many posies, and possibly even the kirtle embroidered with myrtle and the lambs wool gown,) but the gold buckles, the coral clasps, and the amber studs would not be easily available to the smallholder or tenant shepherds who actually did the work of sheepherding. This increasingly fanciful list of gifts could only come from a member of the gentry, or a merchant in a town. </a:t>
            </a:r>
          </a:p>
        </p:txBody>
      </p:sp>
      <p:sp>
        <p:nvSpPr>
          <p:cNvPr id="7" name="TextBox 6"/>
          <p:cNvSpPr txBox="1"/>
          <p:nvPr/>
        </p:nvSpPr>
        <p:spPr>
          <a:xfrm>
            <a:off x="188640" y="3959056"/>
            <a:ext cx="3294366" cy="3493264"/>
          </a:xfrm>
          <a:prstGeom prst="rect">
            <a:avLst/>
          </a:prstGeom>
          <a:noFill/>
        </p:spPr>
        <p:txBody>
          <a:bodyPr wrap="square" rtlCol="1">
            <a:spAutoFit/>
          </a:bodyPr>
          <a:lstStyle/>
          <a:p>
            <a:pPr algn="l"/>
            <a:r>
              <a:rPr lang="en-US" sz="1300" dirty="0" smtClean="0"/>
              <a:t> This is another convention of pastoral poetry. While the delights of the countryside and the rural life of manual labor are celebrated, the poet (and the reader) is assumed to be noble, or at least above manual labor. The fantasy of bucolic paradise is entirely idealized; Marlowe's Shepherd is not a real person, but merely a poetic device to celebrate an old poetic ideal in verse. Incidentally, the plants mentioned (roses, flowers, and myrtle) are conventional horticultural expressions of romance. The rose, especially, was sacred to the goddess Venus (and it is how roses have come to symbolize romantic love in some modern Western cultures.) The myrtle was associated with Venus, too, and especially with marriage rituals in Ancient Rome. </a:t>
            </a:r>
            <a:endParaRPr lang="en-US" sz="1300" dirty="0" smtClean="0"/>
          </a:p>
        </p:txBody>
      </p:sp>
      <p:sp>
        <p:nvSpPr>
          <p:cNvPr id="9" name="TextBox 8"/>
          <p:cNvSpPr txBox="1"/>
          <p:nvPr/>
        </p:nvSpPr>
        <p:spPr>
          <a:xfrm>
            <a:off x="3573016" y="4067944"/>
            <a:ext cx="3024336" cy="3293209"/>
          </a:xfrm>
          <a:prstGeom prst="rect">
            <a:avLst/>
          </a:prstGeom>
          <a:noFill/>
        </p:spPr>
        <p:txBody>
          <a:bodyPr wrap="square" rtlCol="1">
            <a:spAutoFit/>
          </a:bodyPr>
          <a:lstStyle/>
          <a:p>
            <a:r>
              <a:rPr lang="ar-SA" sz="1600" dirty="0" smtClean="0">
                <a:solidFill>
                  <a:srgbClr val="008000"/>
                </a:solidFill>
                <a:cs typeface="DecoType Naskh" pitchFamily="2" charset="-78"/>
              </a:rPr>
              <a:t>هذا تقليد آخر من </a:t>
            </a:r>
            <a:r>
              <a:rPr lang="ar-SA" sz="1600" dirty="0" smtClean="0">
                <a:solidFill>
                  <a:srgbClr val="008000"/>
                </a:solidFill>
                <a:cs typeface="DecoType Naskh" pitchFamily="2" charset="-78"/>
              </a:rPr>
              <a:t>الشعر الرعوي. في حين </a:t>
            </a:r>
            <a:r>
              <a:rPr lang="ar-SA" sz="1600" dirty="0" smtClean="0">
                <a:solidFill>
                  <a:srgbClr val="008000"/>
                </a:solidFill>
                <a:cs typeface="DecoType Naskh" pitchFamily="2" charset="-78"/>
              </a:rPr>
              <a:t>أن الريف </a:t>
            </a:r>
            <a:r>
              <a:rPr lang="ar-SA" sz="1600" dirty="0" smtClean="0">
                <a:solidFill>
                  <a:srgbClr val="008000"/>
                </a:solidFill>
                <a:cs typeface="DecoType Naskh" pitchFamily="2" charset="-78"/>
              </a:rPr>
              <a:t>والحياة </a:t>
            </a:r>
            <a:r>
              <a:rPr lang="ar-SA" sz="1600" dirty="0" smtClean="0">
                <a:solidFill>
                  <a:srgbClr val="008000"/>
                </a:solidFill>
                <a:cs typeface="DecoType Naskh" pitchFamily="2" charset="-78"/>
              </a:rPr>
              <a:t>الريفية تحتفل بالعمل اليدوي </a:t>
            </a:r>
            <a:r>
              <a:rPr lang="ar-SA" sz="1600" dirty="0" smtClean="0">
                <a:solidFill>
                  <a:srgbClr val="008000"/>
                </a:solidFill>
                <a:cs typeface="DecoType Naskh" pitchFamily="2" charset="-78"/>
              </a:rPr>
              <a:t>، ويفترض الشاعر (والقارئ) أن </a:t>
            </a:r>
            <a:r>
              <a:rPr lang="ar-SA" sz="1600" dirty="0" smtClean="0">
                <a:solidFill>
                  <a:srgbClr val="008000"/>
                </a:solidFill>
                <a:cs typeface="DecoType Naskh" pitchFamily="2" charset="-78"/>
              </a:rPr>
              <a:t>تكون </a:t>
            </a:r>
            <a:r>
              <a:rPr lang="ar-SA" sz="1600" dirty="0" smtClean="0">
                <a:solidFill>
                  <a:srgbClr val="008000"/>
                </a:solidFill>
                <a:cs typeface="DecoType Naskh" pitchFamily="2" charset="-78"/>
              </a:rPr>
              <a:t>نبيلة، أو على الأقل العمل اليدوي أعلاه. في الخيال </a:t>
            </a:r>
            <a:r>
              <a:rPr lang="ar-SA" sz="1600" dirty="0" err="1" smtClean="0">
                <a:solidFill>
                  <a:srgbClr val="008000"/>
                </a:solidFill>
                <a:cs typeface="DecoType Naskh" pitchFamily="2" charset="-78"/>
              </a:rPr>
              <a:t>الارض</a:t>
            </a:r>
            <a:r>
              <a:rPr lang="ar-SA" sz="1600" dirty="0" smtClean="0">
                <a:solidFill>
                  <a:srgbClr val="008000"/>
                </a:solidFill>
                <a:cs typeface="DecoType Naskh" pitchFamily="2" charset="-78"/>
              </a:rPr>
              <a:t> الجميلة الرعوي مثالية جداً؛ </a:t>
            </a:r>
            <a:r>
              <a:rPr lang="ar-SA" sz="1600" dirty="0" smtClean="0">
                <a:solidFill>
                  <a:srgbClr val="008000"/>
                </a:solidFill>
                <a:cs typeface="DecoType Naskh" pitchFamily="2" charset="-78"/>
              </a:rPr>
              <a:t>الراعي مارلو ليس شخصا حقيقيا، ولكن مجرد جهاز </a:t>
            </a:r>
            <a:r>
              <a:rPr lang="ar-SA" sz="1600" dirty="0" smtClean="0">
                <a:solidFill>
                  <a:srgbClr val="008000"/>
                </a:solidFill>
                <a:cs typeface="DecoType Naskh" pitchFamily="2" charset="-78"/>
              </a:rPr>
              <a:t>شعري </a:t>
            </a:r>
            <a:r>
              <a:rPr lang="ar-SA" sz="1600" dirty="0" smtClean="0">
                <a:solidFill>
                  <a:srgbClr val="008000"/>
                </a:solidFill>
                <a:cs typeface="DecoType Naskh" pitchFamily="2" charset="-78"/>
              </a:rPr>
              <a:t>للاحتفال </a:t>
            </a:r>
            <a:r>
              <a:rPr lang="ar-SA" sz="1600" dirty="0" smtClean="0">
                <a:solidFill>
                  <a:srgbClr val="008000"/>
                </a:solidFill>
                <a:cs typeface="DecoType Naskh" pitchFamily="2" charset="-78"/>
              </a:rPr>
              <a:t>بمثالية </a:t>
            </a:r>
            <a:r>
              <a:rPr lang="ar-SA" sz="1600" dirty="0" smtClean="0">
                <a:solidFill>
                  <a:srgbClr val="008000"/>
                </a:solidFill>
                <a:cs typeface="DecoType Naskh" pitchFamily="2" charset="-78"/>
              </a:rPr>
              <a:t>الشعرية القديمة في </a:t>
            </a:r>
            <a:r>
              <a:rPr lang="ar-SA" sz="1600" dirty="0" smtClean="0">
                <a:solidFill>
                  <a:srgbClr val="008000"/>
                </a:solidFill>
                <a:cs typeface="DecoType Naskh" pitchFamily="2" charset="-78"/>
              </a:rPr>
              <a:t>القصيدة الرعوية. </a:t>
            </a:r>
            <a:r>
              <a:rPr lang="ar-SA" sz="1600" dirty="0" smtClean="0">
                <a:solidFill>
                  <a:srgbClr val="008000"/>
                </a:solidFill>
                <a:cs typeface="DecoType Naskh" pitchFamily="2" charset="-78"/>
              </a:rPr>
              <a:t>وبالمناسبة ، فإن النباتات المذكورة (الورود والزهور، </a:t>
            </a:r>
            <a:r>
              <a:rPr lang="ar-SA" sz="1600" dirty="0" err="1" smtClean="0">
                <a:solidFill>
                  <a:srgbClr val="008000"/>
                </a:solidFill>
                <a:cs typeface="DecoType Naskh" pitchFamily="2" charset="-78"/>
              </a:rPr>
              <a:t>وميرتل</a:t>
            </a:r>
            <a:r>
              <a:rPr lang="ar-SA" sz="1600" dirty="0" smtClean="0">
                <a:solidFill>
                  <a:srgbClr val="008000"/>
                </a:solidFill>
                <a:cs typeface="DecoType Naskh" pitchFamily="2" charset="-78"/>
              </a:rPr>
              <a:t>) هي تعبيرات </a:t>
            </a:r>
            <a:r>
              <a:rPr lang="ar-SA" sz="1600" dirty="0" smtClean="0">
                <a:solidFill>
                  <a:srgbClr val="008000"/>
                </a:solidFill>
                <a:cs typeface="DecoType Naskh" pitchFamily="2" charset="-78"/>
              </a:rPr>
              <a:t>البستانية الرومانسية التقليدية.كانت خاصة بقدسية لفينوس آلهة الحب </a:t>
            </a:r>
            <a:r>
              <a:rPr lang="ar-SA" sz="1600" dirty="0" smtClean="0">
                <a:solidFill>
                  <a:srgbClr val="008000"/>
                </a:solidFill>
                <a:cs typeface="DecoType Naskh" pitchFamily="2" charset="-78"/>
              </a:rPr>
              <a:t>(وهذا هو كيف وصلنا الورود ترمز إلى الحب الرومانسي في بعض الثقافات الغربية الحديثة.) ترافقت مع </a:t>
            </a:r>
            <a:r>
              <a:rPr lang="ar-SA" sz="1600" dirty="0" err="1" smtClean="0">
                <a:solidFill>
                  <a:srgbClr val="008000"/>
                </a:solidFill>
                <a:cs typeface="DecoType Naskh" pitchFamily="2" charset="-78"/>
              </a:rPr>
              <a:t>ميرتل</a:t>
            </a:r>
            <a:r>
              <a:rPr lang="ar-SA" sz="1600" dirty="0" smtClean="0">
                <a:solidFill>
                  <a:srgbClr val="008000"/>
                </a:solidFill>
                <a:cs typeface="DecoType Naskh" pitchFamily="2" charset="-78"/>
              </a:rPr>
              <a:t> فينوس، أيضا، وخصوصا مع طقوس الزواج في روما القديمة</a:t>
            </a:r>
            <a:r>
              <a:rPr lang="ar-SA" sz="1600" dirty="0" smtClean="0">
                <a:solidFill>
                  <a:srgbClr val="008000"/>
                </a:solidFill>
                <a:cs typeface="DecoType Naskh" pitchFamily="2" charset="-78"/>
              </a:rPr>
              <a:t>.</a:t>
            </a:r>
            <a:endParaRPr lang="ar-SA" sz="1600" dirty="0" smtClean="0">
              <a:solidFill>
                <a:srgbClr val="008000"/>
              </a:solidFill>
              <a:cs typeface="DecoType Naskh" pitchFamily="2" charset="-78"/>
            </a:endParaRPr>
          </a:p>
        </p:txBody>
      </p:sp>
      <p:sp>
        <p:nvSpPr>
          <p:cNvPr id="10" name="TextBox 9"/>
          <p:cNvSpPr txBox="1"/>
          <p:nvPr/>
        </p:nvSpPr>
        <p:spPr>
          <a:xfrm>
            <a:off x="3537012" y="611560"/>
            <a:ext cx="3132348" cy="2554545"/>
          </a:xfrm>
          <a:prstGeom prst="rect">
            <a:avLst/>
          </a:prstGeom>
          <a:noFill/>
        </p:spPr>
        <p:txBody>
          <a:bodyPr wrap="square" rtlCol="1">
            <a:spAutoFit/>
          </a:bodyPr>
          <a:lstStyle/>
          <a:p>
            <a:r>
              <a:rPr lang="ar-SA" sz="1600" dirty="0" smtClean="0">
                <a:solidFill>
                  <a:srgbClr val="C00000"/>
                </a:solidFill>
                <a:cs typeface="DecoType Naskh" pitchFamily="2" charset="-78"/>
              </a:rPr>
              <a:t>أكد العديد على أن مارلو استخدم الزينات في </a:t>
            </a:r>
            <a:r>
              <a:rPr lang="ar-SA" sz="1600" dirty="0" smtClean="0">
                <a:solidFill>
                  <a:srgbClr val="C00000"/>
                </a:solidFill>
                <a:cs typeface="DecoType Naskh" pitchFamily="2" charset="-78"/>
              </a:rPr>
              <a:t>حدود السلطة التي يتمتع </a:t>
            </a:r>
            <a:r>
              <a:rPr lang="ar-SA" sz="1600" dirty="0" err="1" smtClean="0">
                <a:solidFill>
                  <a:srgbClr val="C00000"/>
                </a:solidFill>
                <a:cs typeface="DecoType Naskh" pitchFamily="2" charset="-78"/>
              </a:rPr>
              <a:t>بها</a:t>
            </a:r>
            <a:r>
              <a:rPr lang="ar-SA" sz="1600" dirty="0" smtClean="0">
                <a:solidFill>
                  <a:srgbClr val="C00000"/>
                </a:solidFill>
                <a:cs typeface="DecoType Naskh" pitchFamily="2" charset="-78"/>
              </a:rPr>
              <a:t> الراعي الحقيقي لشراء أو تقديم </a:t>
            </a:r>
            <a:r>
              <a:rPr lang="ar-SA" sz="1600" dirty="0" smtClean="0">
                <a:solidFill>
                  <a:srgbClr val="C00000"/>
                </a:solidFill>
                <a:cs typeface="DecoType Naskh" pitchFamily="2" charset="-78"/>
              </a:rPr>
              <a:t>(النعال </a:t>
            </a:r>
            <a:r>
              <a:rPr lang="ar-SA" sz="1600" dirty="0" smtClean="0">
                <a:solidFill>
                  <a:srgbClr val="C00000"/>
                </a:solidFill>
                <a:cs typeface="DecoType Naskh" pitchFamily="2" charset="-78"/>
              </a:rPr>
              <a:t>، </a:t>
            </a:r>
            <a:r>
              <a:rPr lang="ar-SA" sz="1600" dirty="0" smtClean="0">
                <a:solidFill>
                  <a:srgbClr val="C00000"/>
                </a:solidFill>
                <a:cs typeface="DecoType Naskh" pitchFamily="2" charset="-78"/>
              </a:rPr>
              <a:t>الحزام</a:t>
            </a:r>
            <a:r>
              <a:rPr lang="ar-SA" sz="1600" dirty="0" smtClean="0">
                <a:solidFill>
                  <a:srgbClr val="C00000"/>
                </a:solidFill>
                <a:cs typeface="DecoType Naskh" pitchFamily="2" charset="-78"/>
              </a:rPr>
              <a:t>، وربما سرير من الورود (في الموسم)، وسقف من الزهور، والعديد من باقات الزهور، وربما حتى </a:t>
            </a:r>
            <a:r>
              <a:rPr lang="en-US" sz="1600" dirty="0" smtClean="0">
                <a:solidFill>
                  <a:srgbClr val="C00000"/>
                </a:solidFill>
                <a:cs typeface="DecoType Naskh" pitchFamily="2" charset="-78"/>
              </a:rPr>
              <a:t> kirtle </a:t>
            </a:r>
            <a:r>
              <a:rPr lang="ar-SA" sz="1600" dirty="0" smtClean="0">
                <a:solidFill>
                  <a:srgbClr val="C00000"/>
                </a:solidFill>
                <a:cs typeface="DecoType Naskh" pitchFamily="2" charset="-78"/>
              </a:rPr>
              <a:t>المطرزة مع </a:t>
            </a:r>
            <a:r>
              <a:rPr lang="ar-SA" sz="1600" dirty="0" err="1" smtClean="0">
                <a:solidFill>
                  <a:srgbClr val="C00000"/>
                </a:solidFill>
                <a:cs typeface="DecoType Naskh" pitchFamily="2" charset="-78"/>
              </a:rPr>
              <a:t>ميرتل</a:t>
            </a:r>
            <a:r>
              <a:rPr lang="ar-SA" sz="1600" dirty="0" smtClean="0">
                <a:solidFill>
                  <a:srgbClr val="C00000"/>
                </a:solidFill>
                <a:cs typeface="DecoType Naskh" pitchFamily="2" charset="-78"/>
              </a:rPr>
              <a:t> وثوب صوف الحملان،) ولكن </a:t>
            </a:r>
            <a:r>
              <a:rPr lang="ar-SA" sz="1600" dirty="0" smtClean="0">
                <a:solidFill>
                  <a:srgbClr val="C00000"/>
                </a:solidFill>
                <a:cs typeface="DecoType Naskh" pitchFamily="2" charset="-78"/>
              </a:rPr>
              <a:t>مشابك الذهب</a:t>
            </a:r>
            <a:r>
              <a:rPr lang="ar-SA" sz="1600" dirty="0" smtClean="0">
                <a:solidFill>
                  <a:srgbClr val="C00000"/>
                </a:solidFill>
                <a:cs typeface="DecoType Naskh" pitchFamily="2" charset="-78"/>
              </a:rPr>
              <a:t>، </a:t>
            </a:r>
            <a:r>
              <a:rPr lang="ar-SA" sz="1600" dirty="0" smtClean="0">
                <a:solidFill>
                  <a:srgbClr val="C00000"/>
                </a:solidFill>
                <a:cs typeface="DecoType Naskh" pitchFamily="2" charset="-78"/>
              </a:rPr>
              <a:t>ومشابك </a:t>
            </a:r>
            <a:r>
              <a:rPr lang="ar-SA" sz="1600" dirty="0" smtClean="0">
                <a:solidFill>
                  <a:srgbClr val="C00000"/>
                </a:solidFill>
                <a:cs typeface="DecoType Naskh" pitchFamily="2" charset="-78"/>
              </a:rPr>
              <a:t>المرجان والعنبر </a:t>
            </a:r>
            <a:r>
              <a:rPr lang="ar-SA" sz="1600" dirty="0" err="1" smtClean="0">
                <a:solidFill>
                  <a:srgbClr val="C00000"/>
                </a:solidFill>
                <a:cs typeface="DecoType Naskh" pitchFamily="2" charset="-78"/>
              </a:rPr>
              <a:t>و</a:t>
            </a:r>
            <a:r>
              <a:rPr lang="ar-SA" sz="1600" dirty="0" smtClean="0">
                <a:solidFill>
                  <a:srgbClr val="C00000"/>
                </a:solidFill>
                <a:cs typeface="DecoType Naskh" pitchFamily="2" charset="-78"/>
              </a:rPr>
              <a:t> الأزرار </a:t>
            </a:r>
            <a:r>
              <a:rPr lang="ar-SA" sz="1600" dirty="0" smtClean="0">
                <a:solidFill>
                  <a:srgbClr val="C00000"/>
                </a:solidFill>
                <a:cs typeface="DecoType Naskh" pitchFamily="2" charset="-78"/>
              </a:rPr>
              <a:t>لن تكون متاحة بسهولة للرعاة أصحاب الحيازات الصغيرة أو المستأجر الذي لم </a:t>
            </a:r>
            <a:r>
              <a:rPr lang="ar-SA" sz="1600" dirty="0" smtClean="0">
                <a:solidFill>
                  <a:srgbClr val="C00000"/>
                </a:solidFill>
                <a:cs typeface="DecoType Naskh" pitchFamily="2" charset="-78"/>
              </a:rPr>
              <a:t>يعمل سوا الرعي. هذا التزايد الخيالي من قائمة الهدايا يأتي </a:t>
            </a:r>
            <a:r>
              <a:rPr lang="ar-SA" sz="1600" dirty="0" smtClean="0">
                <a:solidFill>
                  <a:srgbClr val="C00000"/>
                </a:solidFill>
                <a:cs typeface="DecoType Naskh" pitchFamily="2" charset="-78"/>
              </a:rPr>
              <a:t>فقط من عضو من طبقة النبلاء، أو تاجر في المدينة</a:t>
            </a:r>
            <a:r>
              <a:rPr lang="ar-SA" sz="1600" dirty="0" smtClean="0">
                <a:solidFill>
                  <a:srgbClr val="C00000"/>
                </a:solidFill>
                <a:cs typeface="DecoType Naskh" pitchFamily="2" charset="-78"/>
              </a:rPr>
              <a:t>.</a:t>
            </a:r>
            <a:endParaRPr lang="ar-SA" sz="1600" dirty="0" smtClean="0">
              <a:solidFill>
                <a:srgbClr val="C00000"/>
              </a:solidFill>
              <a:cs typeface="DecoType Naskh" pitchFamily="2" charset="-78"/>
            </a:endParaRPr>
          </a:p>
        </p:txBody>
      </p:sp>
      <p:sp>
        <p:nvSpPr>
          <p:cNvPr id="12" name="TextBox 11"/>
          <p:cNvSpPr txBox="1"/>
          <p:nvPr/>
        </p:nvSpPr>
        <p:spPr>
          <a:xfrm>
            <a:off x="404664" y="7956376"/>
            <a:ext cx="6120680" cy="738664"/>
          </a:xfrm>
          <a:prstGeom prst="rect">
            <a:avLst/>
          </a:prstGeom>
          <a:noFill/>
        </p:spPr>
        <p:txBody>
          <a:bodyPr wrap="square" rtlCol="1">
            <a:spAutoFit/>
          </a:bodyPr>
          <a:lstStyle/>
          <a:p>
            <a:r>
              <a:rPr lang="ar-SA" sz="1200" dirty="0" smtClean="0">
                <a:cs typeface="+mj-cs"/>
              </a:rPr>
              <a:t>ملاحظات:</a:t>
            </a:r>
          </a:p>
          <a:p>
            <a:pPr>
              <a:lnSpc>
                <a:spcPct val="300000"/>
              </a:lnSpc>
            </a:pPr>
            <a:r>
              <a:rPr lang="ar-SA" sz="500" dirty="0" smtClean="0">
                <a:cs typeface="+mj-cs"/>
              </a:rPr>
              <a:t>............................................................................................................................................................................................................................................................................................................................................................................................................................................................................................................................................................................................................................................................................................................................................................................</a:t>
            </a:r>
            <a:endParaRPr lang="ar-SA" sz="500" dirty="0">
              <a:cs typeface="+mj-cs"/>
            </a:endParaRPr>
          </a:p>
        </p:txBody>
      </p:sp>
      <p:sp>
        <p:nvSpPr>
          <p:cNvPr id="8" name="Slide Number Placeholder 7"/>
          <p:cNvSpPr>
            <a:spLocks noGrp="1"/>
          </p:cNvSpPr>
          <p:nvPr>
            <p:ph type="sldNum" sz="quarter" idx="12"/>
          </p:nvPr>
        </p:nvSpPr>
        <p:spPr/>
        <p:txBody>
          <a:bodyPr/>
          <a:lstStyle/>
          <a:p>
            <a:fld id="{88BAE415-76A0-4309-A00B-503D7D7A0243}" type="slidenum">
              <a:rPr lang="ar-SA" smtClean="0"/>
              <a:pPr/>
              <a:t>11</a:t>
            </a:fld>
            <a:endParaRPr lang="ar-SA"/>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20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xEl>
                                              <p:pRg st="0" end="0"/>
                                            </p:txEl>
                                          </p:spTgt>
                                        </p:tgtEl>
                                        <p:attrNameLst>
                                          <p:attrName>style.visibility</p:attrName>
                                        </p:attrNameLst>
                                      </p:cBhvr>
                                      <p:to>
                                        <p:strVal val="visible"/>
                                      </p:to>
                                    </p:set>
                                    <p:animEffect transition="in" filter="fade">
                                      <p:cBhvr>
                                        <p:cTn id="12" dur="2000"/>
                                        <p:tgtEl>
                                          <p:spTgt spid="1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xEl>
                                              <p:pRg st="0" end="0"/>
                                            </p:txEl>
                                          </p:spTgt>
                                        </p:tgtEl>
                                        <p:attrNameLst>
                                          <p:attrName>style.visibility</p:attrName>
                                        </p:attrNameLst>
                                      </p:cBhvr>
                                      <p:to>
                                        <p:strVal val="visible"/>
                                      </p:to>
                                    </p:set>
                                    <p:animEffect transition="in" filter="fade">
                                      <p:cBhvr>
                                        <p:cTn id="17" dur="2000"/>
                                        <p:tgtEl>
                                          <p:spTgt spid="7">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
                                            <p:txEl>
                                              <p:pRg st="0" end="0"/>
                                            </p:txEl>
                                          </p:spTgt>
                                        </p:tgtEl>
                                        <p:attrNameLst>
                                          <p:attrName>style.visibility</p:attrName>
                                        </p:attrNameLst>
                                      </p:cBhvr>
                                      <p:to>
                                        <p:strVal val="visible"/>
                                      </p:to>
                                    </p:set>
                                    <p:animEffect transition="in" filter="fade">
                                      <p:cBhvr>
                                        <p:cTn id="22" dur="20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7" grpId="0" build="p"/>
      <p:bldP spid="9" grpId="0" build="p"/>
      <p:bldP spid="10"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16632" y="539552"/>
            <a:ext cx="3456384" cy="3093154"/>
          </a:xfrm>
          <a:prstGeom prst="rect">
            <a:avLst/>
          </a:prstGeom>
          <a:noFill/>
        </p:spPr>
        <p:txBody>
          <a:bodyPr wrap="square" rtlCol="1">
            <a:spAutoFit/>
          </a:bodyPr>
          <a:lstStyle/>
          <a:p>
            <a:pPr algn="just" rtl="0"/>
            <a:r>
              <a:rPr lang="en-US" sz="1300" dirty="0" smtClean="0"/>
              <a:t> This connotation would have been known to Marlowe's readers. The attribute of virginity should not necessarily be assumed here; it was not for a few more centuries that myrtle would come to symbolize sexual purity. Therefore the kirtle embroidered with myrtle is not just a pretty rhyme and a word-picture of a desirable garment. It was meant to symbolize that this was a nuptial invitation, and that the Shepherd's lady was not strictly defined (though she may well have been meant to be) a virgin bride. Myrtle was an appropriate nature symbol from the Greek and Roman mythologies (from which the first pastoral poems come) to insert into a love-poem.</a:t>
            </a:r>
            <a:endParaRPr lang="en-US" sz="1300" dirty="0" smtClean="0">
              <a:latin typeface="Times New Roman" pitchFamily="18" charset="0"/>
              <a:cs typeface="Times New Roman" pitchFamily="18" charset="0"/>
            </a:endParaRPr>
          </a:p>
        </p:txBody>
      </p:sp>
      <p:sp>
        <p:nvSpPr>
          <p:cNvPr id="7" name="TextBox 6"/>
          <p:cNvSpPr txBox="1"/>
          <p:nvPr/>
        </p:nvSpPr>
        <p:spPr>
          <a:xfrm>
            <a:off x="188640" y="3923928"/>
            <a:ext cx="3294366" cy="2292935"/>
          </a:xfrm>
          <a:prstGeom prst="rect">
            <a:avLst/>
          </a:prstGeom>
          <a:noFill/>
        </p:spPr>
        <p:txBody>
          <a:bodyPr wrap="square" rtlCol="1">
            <a:spAutoFit/>
          </a:bodyPr>
          <a:lstStyle/>
          <a:p>
            <a:pPr algn="l"/>
            <a:r>
              <a:rPr lang="en-US" sz="1300" dirty="0" smtClean="0"/>
              <a:t> The image of the Shepherd as a member of the gentry becomes complete when, in the last stanza, it is said "The shepherd swains shall dance and sing/For thy delight each May-morning." The picture here is of other shepherds doing the speaker's bidding. A rustic form of performance – in the open air and not on a stage – is again in marked contrast to the kind of formal performance of plays on the Renaissance stage, which would make Marlowe famous at a very young age. </a:t>
            </a:r>
            <a:endParaRPr lang="en-US" sz="1300" dirty="0" smtClean="0"/>
          </a:p>
        </p:txBody>
      </p:sp>
      <p:sp>
        <p:nvSpPr>
          <p:cNvPr id="9" name="TextBox 8"/>
          <p:cNvSpPr txBox="1"/>
          <p:nvPr/>
        </p:nvSpPr>
        <p:spPr>
          <a:xfrm>
            <a:off x="3573016" y="3991868"/>
            <a:ext cx="3024336" cy="2062103"/>
          </a:xfrm>
          <a:prstGeom prst="rect">
            <a:avLst/>
          </a:prstGeom>
          <a:noFill/>
        </p:spPr>
        <p:txBody>
          <a:bodyPr wrap="square" rtlCol="1">
            <a:spAutoFit/>
          </a:bodyPr>
          <a:lstStyle/>
          <a:p>
            <a:r>
              <a:rPr lang="ar-SA" sz="1600" dirty="0" smtClean="0">
                <a:solidFill>
                  <a:srgbClr val="008000"/>
                </a:solidFill>
                <a:cs typeface="DecoType Naskh" pitchFamily="2" charset="-78"/>
              </a:rPr>
              <a:t> </a:t>
            </a:r>
            <a:r>
              <a:rPr lang="ar-SA" sz="1600" dirty="0" smtClean="0">
                <a:solidFill>
                  <a:srgbClr val="008000"/>
                </a:solidFill>
                <a:cs typeface="DecoType Naskh" pitchFamily="2" charset="-78"/>
              </a:rPr>
              <a:t>صورة الراعي كعضو </a:t>
            </a:r>
            <a:r>
              <a:rPr lang="ar-SA" sz="1600" dirty="0" smtClean="0">
                <a:solidFill>
                  <a:srgbClr val="008000"/>
                </a:solidFill>
                <a:cs typeface="DecoType Naskh" pitchFamily="2" charset="-78"/>
              </a:rPr>
              <a:t>نبيل </a:t>
            </a:r>
            <a:r>
              <a:rPr lang="ar-SA" sz="1600" dirty="0" smtClean="0">
                <a:solidFill>
                  <a:srgbClr val="008000"/>
                </a:solidFill>
                <a:cs typeface="DecoType Naskh" pitchFamily="2" charset="-78"/>
              </a:rPr>
              <a:t>عندما تصبح كاملة، في مقطع آخر، ويقال "إن </a:t>
            </a:r>
            <a:r>
              <a:rPr lang="ar-SA" sz="1600" dirty="0" err="1" smtClean="0">
                <a:solidFill>
                  <a:srgbClr val="008000"/>
                </a:solidFill>
                <a:cs typeface="DecoType Naskh" pitchFamily="2" charset="-78"/>
              </a:rPr>
              <a:t>سوينز</a:t>
            </a:r>
            <a:r>
              <a:rPr lang="ar-SA" sz="1600" dirty="0" smtClean="0">
                <a:solidFill>
                  <a:srgbClr val="008000"/>
                </a:solidFill>
                <a:cs typeface="DecoType Naskh" pitchFamily="2" charset="-78"/>
              </a:rPr>
              <a:t> الراعي يقوم يرقص ويغني / للحصول على </a:t>
            </a:r>
            <a:r>
              <a:rPr lang="ar-SA" sz="1600" dirty="0" smtClean="0">
                <a:solidFill>
                  <a:srgbClr val="008000"/>
                </a:solidFill>
                <a:cs typeface="DecoType Naskh" pitchFamily="2" charset="-78"/>
              </a:rPr>
              <a:t>متعة الصباح ." </a:t>
            </a:r>
            <a:r>
              <a:rPr lang="ar-SA" sz="1600" dirty="0" smtClean="0">
                <a:solidFill>
                  <a:srgbClr val="008000"/>
                </a:solidFill>
                <a:cs typeface="DecoType Naskh" pitchFamily="2" charset="-78"/>
              </a:rPr>
              <a:t>الصورة هنا </a:t>
            </a:r>
            <a:r>
              <a:rPr lang="ar-SA" sz="1600" dirty="0" smtClean="0">
                <a:solidFill>
                  <a:srgbClr val="008000"/>
                </a:solidFill>
                <a:cs typeface="DecoType Naskh" pitchFamily="2" charset="-78"/>
              </a:rPr>
              <a:t>هي دعوة من المتكلم إلى الرعاة الآخرين . </a:t>
            </a:r>
            <a:r>
              <a:rPr lang="ar-SA" sz="1600" dirty="0" smtClean="0">
                <a:solidFill>
                  <a:srgbClr val="008000"/>
                </a:solidFill>
                <a:cs typeface="DecoType Naskh" pitchFamily="2" charset="-78"/>
              </a:rPr>
              <a:t>نموذج ريفي الأداء -- في الهواء الطلق وليس على مرحلة -- مرة أخرى في تناقض ملحوظ مع هذا النوع من الأداء الرسمي من المسرحيات على م</a:t>
            </a:r>
            <a:r>
              <a:rPr lang="ar-SA" sz="1600" dirty="0" smtClean="0">
                <a:solidFill>
                  <a:srgbClr val="008000"/>
                </a:solidFill>
                <a:cs typeface="DecoType Naskh" pitchFamily="2" charset="-78"/>
              </a:rPr>
              <a:t>سرح </a:t>
            </a:r>
            <a:r>
              <a:rPr lang="ar-SA" sz="1600" dirty="0" smtClean="0">
                <a:solidFill>
                  <a:srgbClr val="008000"/>
                </a:solidFill>
                <a:cs typeface="DecoType Naskh" pitchFamily="2" charset="-78"/>
              </a:rPr>
              <a:t>عصر النهضة، والتي من شأنها أن تجعل مارلو </a:t>
            </a:r>
            <a:r>
              <a:rPr lang="ar-SA" sz="1600" dirty="0" smtClean="0">
                <a:solidFill>
                  <a:srgbClr val="008000"/>
                </a:solidFill>
                <a:cs typeface="DecoType Naskh" pitchFamily="2" charset="-78"/>
              </a:rPr>
              <a:t>شهيراً في </a:t>
            </a:r>
            <a:r>
              <a:rPr lang="ar-SA" sz="1600" dirty="0" smtClean="0">
                <a:solidFill>
                  <a:srgbClr val="008000"/>
                </a:solidFill>
                <a:cs typeface="DecoType Naskh" pitchFamily="2" charset="-78"/>
              </a:rPr>
              <a:t>سن مبكرة جدا</a:t>
            </a:r>
            <a:r>
              <a:rPr lang="ar-SA" sz="1600" dirty="0" smtClean="0">
                <a:solidFill>
                  <a:srgbClr val="008000"/>
                </a:solidFill>
                <a:cs typeface="DecoType Naskh" pitchFamily="2" charset="-78"/>
              </a:rPr>
              <a:t>.</a:t>
            </a:r>
            <a:endParaRPr lang="ar-SA" sz="1600" dirty="0" smtClean="0">
              <a:solidFill>
                <a:srgbClr val="008000"/>
              </a:solidFill>
              <a:cs typeface="DecoType Naskh" pitchFamily="2" charset="-78"/>
            </a:endParaRPr>
          </a:p>
        </p:txBody>
      </p:sp>
      <p:sp>
        <p:nvSpPr>
          <p:cNvPr id="10" name="TextBox 9"/>
          <p:cNvSpPr txBox="1"/>
          <p:nvPr/>
        </p:nvSpPr>
        <p:spPr>
          <a:xfrm>
            <a:off x="3501008" y="539552"/>
            <a:ext cx="3132348" cy="2800767"/>
          </a:xfrm>
          <a:prstGeom prst="rect">
            <a:avLst/>
          </a:prstGeom>
          <a:noFill/>
        </p:spPr>
        <p:txBody>
          <a:bodyPr wrap="square" rtlCol="1">
            <a:spAutoFit/>
          </a:bodyPr>
          <a:lstStyle/>
          <a:p>
            <a:r>
              <a:rPr lang="ar-SA" sz="1600" dirty="0" smtClean="0">
                <a:solidFill>
                  <a:srgbClr val="C00000"/>
                </a:solidFill>
                <a:cs typeface="DecoType Naskh" pitchFamily="2" charset="-78"/>
              </a:rPr>
              <a:t>كان هذا دلالة معروفة </a:t>
            </a:r>
            <a:r>
              <a:rPr lang="ar-SA" sz="1600" dirty="0" smtClean="0">
                <a:solidFill>
                  <a:srgbClr val="C00000"/>
                </a:solidFill>
                <a:cs typeface="DecoType Naskh" pitchFamily="2" charset="-78"/>
              </a:rPr>
              <a:t>لقراء </a:t>
            </a:r>
            <a:r>
              <a:rPr lang="ar-SA" sz="1600" dirty="0" smtClean="0">
                <a:solidFill>
                  <a:srgbClr val="C00000"/>
                </a:solidFill>
                <a:cs typeface="DecoType Naskh" pitchFamily="2" charset="-78"/>
              </a:rPr>
              <a:t>م</a:t>
            </a:r>
            <a:r>
              <a:rPr lang="ar-SA" sz="1600" dirty="0" smtClean="0">
                <a:solidFill>
                  <a:srgbClr val="C00000"/>
                </a:solidFill>
                <a:cs typeface="DecoType Naskh" pitchFamily="2" charset="-78"/>
              </a:rPr>
              <a:t>ارلو</a:t>
            </a:r>
            <a:r>
              <a:rPr lang="ar-SA" sz="1600" dirty="0" smtClean="0">
                <a:solidFill>
                  <a:srgbClr val="C00000"/>
                </a:solidFill>
                <a:cs typeface="DecoType Naskh" pitchFamily="2" charset="-78"/>
              </a:rPr>
              <a:t>. </a:t>
            </a:r>
            <a:r>
              <a:rPr lang="ar-SA" sz="1600" dirty="0" smtClean="0">
                <a:solidFill>
                  <a:srgbClr val="C00000"/>
                </a:solidFill>
                <a:cs typeface="DecoType Naskh" pitchFamily="2" charset="-78"/>
              </a:rPr>
              <a:t>نفترض هنا أنه ينبغي أن </a:t>
            </a:r>
            <a:r>
              <a:rPr lang="ar-SA" sz="1600" dirty="0" err="1" smtClean="0">
                <a:solidFill>
                  <a:srgbClr val="C00000"/>
                </a:solidFill>
                <a:cs typeface="DecoType Naskh" pitchFamily="2" charset="-78"/>
              </a:rPr>
              <a:t>لاتكون</a:t>
            </a:r>
            <a:r>
              <a:rPr lang="ar-SA" sz="1600" dirty="0" smtClean="0">
                <a:solidFill>
                  <a:srgbClr val="C00000"/>
                </a:solidFill>
                <a:cs typeface="DecoType Naskh" pitchFamily="2" charset="-78"/>
              </a:rPr>
              <a:t> العذرية سمة ضرورية ، لبضعة قرون لم  يكن </a:t>
            </a:r>
            <a:r>
              <a:rPr lang="ar-SA" sz="1600" dirty="0" err="1" smtClean="0">
                <a:solidFill>
                  <a:srgbClr val="C00000"/>
                </a:solidFill>
                <a:cs typeface="DecoType Naskh" pitchFamily="2" charset="-78"/>
              </a:rPr>
              <a:t>ميرتل</a:t>
            </a:r>
            <a:r>
              <a:rPr lang="ar-SA" sz="800" dirty="0" smtClean="0">
                <a:solidFill>
                  <a:srgbClr val="0000FF"/>
                </a:solidFill>
                <a:cs typeface="DecoType Naskh" pitchFamily="2" charset="-78"/>
              </a:rPr>
              <a:t>*</a:t>
            </a:r>
            <a:r>
              <a:rPr lang="ar-SA" sz="1600" dirty="0" smtClean="0">
                <a:solidFill>
                  <a:srgbClr val="C00000"/>
                </a:solidFill>
                <a:cs typeface="DecoType Naskh" pitchFamily="2" charset="-78"/>
              </a:rPr>
              <a:t> رمزاً للنقاء </a:t>
            </a:r>
            <a:r>
              <a:rPr lang="ar-SA" sz="1600" dirty="0" smtClean="0">
                <a:solidFill>
                  <a:srgbClr val="C00000"/>
                </a:solidFill>
                <a:cs typeface="DecoType Naskh" pitchFamily="2" charset="-78"/>
              </a:rPr>
              <a:t>الجنسي. ولذلك </a:t>
            </a:r>
            <a:r>
              <a:rPr lang="ar-SA" sz="1200" dirty="0" smtClean="0">
                <a:solidFill>
                  <a:srgbClr val="C00000"/>
                </a:solidFill>
                <a:cs typeface="DecoType Naskh" pitchFamily="2" charset="-78"/>
              </a:rPr>
              <a:t>kirtle</a:t>
            </a:r>
            <a:r>
              <a:rPr lang="ar-SA" sz="800" dirty="0" smtClean="0">
                <a:solidFill>
                  <a:srgbClr val="0000FF"/>
                </a:solidFill>
                <a:cs typeface="DecoType Naskh" pitchFamily="2" charset="-78"/>
              </a:rPr>
              <a:t>*</a:t>
            </a:r>
            <a:r>
              <a:rPr lang="ar-SA" sz="1600" dirty="0" smtClean="0">
                <a:solidFill>
                  <a:srgbClr val="C00000"/>
                </a:solidFill>
                <a:cs typeface="DecoType Naskh" pitchFamily="2" charset="-78"/>
              </a:rPr>
              <a:t> المطرزة </a:t>
            </a:r>
            <a:r>
              <a:rPr lang="ar-SA" sz="1600" dirty="0" smtClean="0">
                <a:solidFill>
                  <a:srgbClr val="C00000"/>
                </a:solidFill>
                <a:cs typeface="DecoType Naskh" pitchFamily="2" charset="-78"/>
              </a:rPr>
              <a:t>مع </a:t>
            </a:r>
            <a:r>
              <a:rPr lang="ar-SA" sz="1600" dirty="0" err="1" smtClean="0">
                <a:solidFill>
                  <a:srgbClr val="C00000"/>
                </a:solidFill>
                <a:cs typeface="DecoType Naskh" pitchFamily="2" charset="-78"/>
              </a:rPr>
              <a:t>ميرتل</a:t>
            </a:r>
            <a:r>
              <a:rPr lang="ar-SA" sz="1600" dirty="0" smtClean="0">
                <a:solidFill>
                  <a:srgbClr val="C00000"/>
                </a:solidFill>
                <a:cs typeface="DecoType Naskh" pitchFamily="2" charset="-78"/>
              </a:rPr>
              <a:t> </a:t>
            </a:r>
            <a:r>
              <a:rPr lang="ar-SA" sz="1600" dirty="0" smtClean="0">
                <a:solidFill>
                  <a:srgbClr val="C00000"/>
                </a:solidFill>
                <a:cs typeface="DecoType Naskh" pitchFamily="2" charset="-78"/>
              </a:rPr>
              <a:t>ليس مجرد قافية جميلة وعرض في كلمة صورة ثوب مرغوب فيه. </a:t>
            </a:r>
            <a:r>
              <a:rPr lang="ar-SA" sz="1600" dirty="0" smtClean="0">
                <a:solidFill>
                  <a:srgbClr val="C00000"/>
                </a:solidFill>
                <a:cs typeface="DecoType Naskh" pitchFamily="2" charset="-78"/>
              </a:rPr>
              <a:t>كان من المفترض أن ترمز أن هذه دعوة الزواج، وأنه لم يتم سيدة الراعي محددة بدقة (على الرغم من أنها قد تم بشكل جيد من المفترض أن تكون) العروس عذراء. </a:t>
            </a:r>
            <a:r>
              <a:rPr lang="ar-SA" sz="1600" dirty="0" err="1" smtClean="0">
                <a:solidFill>
                  <a:srgbClr val="C00000"/>
                </a:solidFill>
                <a:cs typeface="DecoType Naskh" pitchFamily="2" charset="-78"/>
              </a:rPr>
              <a:t>وميرتل</a:t>
            </a:r>
            <a:r>
              <a:rPr lang="ar-SA" sz="1600" dirty="0" smtClean="0">
                <a:solidFill>
                  <a:srgbClr val="C00000"/>
                </a:solidFill>
                <a:cs typeface="DecoType Naskh" pitchFamily="2" charset="-78"/>
              </a:rPr>
              <a:t> رمزا طبيعة المناسبة من الأساطير اليونانية والرومانية (من القصائد التي تأتي الرعوية الأولى) لتضاف </a:t>
            </a:r>
            <a:r>
              <a:rPr lang="ar-SA" sz="1600" dirty="0" err="1" smtClean="0">
                <a:solidFill>
                  <a:srgbClr val="C00000"/>
                </a:solidFill>
                <a:cs typeface="DecoType Naskh" pitchFamily="2" charset="-78"/>
              </a:rPr>
              <a:t>الى</a:t>
            </a:r>
            <a:r>
              <a:rPr lang="ar-SA" sz="1600" dirty="0" smtClean="0">
                <a:solidFill>
                  <a:srgbClr val="C00000"/>
                </a:solidFill>
                <a:cs typeface="DecoType Naskh" pitchFamily="2" charset="-78"/>
              </a:rPr>
              <a:t> قصيدة الحب</a:t>
            </a:r>
            <a:r>
              <a:rPr lang="ar-SA" sz="1600" dirty="0" smtClean="0">
                <a:solidFill>
                  <a:srgbClr val="C00000"/>
                </a:solidFill>
                <a:cs typeface="DecoType Naskh" pitchFamily="2" charset="-78"/>
              </a:rPr>
              <a:t>.</a:t>
            </a:r>
          </a:p>
          <a:p>
            <a:r>
              <a:rPr lang="ar-SA" sz="800" dirty="0" smtClean="0">
                <a:solidFill>
                  <a:srgbClr val="0000FF"/>
                </a:solidFill>
                <a:cs typeface="DecoType Naskh" pitchFamily="2" charset="-78"/>
              </a:rPr>
              <a:t>*</a:t>
            </a:r>
            <a:r>
              <a:rPr lang="ar-SA" sz="1600" dirty="0" smtClean="0">
                <a:solidFill>
                  <a:srgbClr val="C00000"/>
                </a:solidFill>
                <a:cs typeface="DecoType Naskh" pitchFamily="2" charset="-78"/>
              </a:rPr>
              <a:t> سبق ترجمتها في شريحة سابقة.</a:t>
            </a:r>
            <a:endParaRPr lang="ar-SA" sz="1600" dirty="0" smtClean="0">
              <a:solidFill>
                <a:srgbClr val="C00000"/>
              </a:solidFill>
              <a:cs typeface="DecoType Naskh" pitchFamily="2" charset="-78"/>
            </a:endParaRPr>
          </a:p>
        </p:txBody>
      </p:sp>
      <p:sp>
        <p:nvSpPr>
          <p:cNvPr id="12" name="TextBox 11"/>
          <p:cNvSpPr txBox="1"/>
          <p:nvPr/>
        </p:nvSpPr>
        <p:spPr>
          <a:xfrm>
            <a:off x="404664" y="8030905"/>
            <a:ext cx="6120680" cy="738664"/>
          </a:xfrm>
          <a:prstGeom prst="rect">
            <a:avLst/>
          </a:prstGeom>
          <a:noFill/>
        </p:spPr>
        <p:txBody>
          <a:bodyPr wrap="square" rtlCol="1">
            <a:spAutoFit/>
          </a:bodyPr>
          <a:lstStyle/>
          <a:p>
            <a:r>
              <a:rPr lang="ar-SA" sz="1200" dirty="0" smtClean="0">
                <a:cs typeface="+mj-cs"/>
              </a:rPr>
              <a:t>ملاحظات:</a:t>
            </a:r>
          </a:p>
          <a:p>
            <a:pPr>
              <a:lnSpc>
                <a:spcPct val="300000"/>
              </a:lnSpc>
            </a:pPr>
            <a:r>
              <a:rPr lang="ar-SA" sz="500" dirty="0" smtClean="0">
                <a:cs typeface="+mj-cs"/>
              </a:rPr>
              <a:t>............................................................................................................................................................................................................................................................................................................................................................................................................................................................................................................................................................................................................................................................................................................................................................................</a:t>
            </a:r>
            <a:endParaRPr lang="ar-SA" sz="500" dirty="0">
              <a:cs typeface="+mj-cs"/>
            </a:endParaRPr>
          </a:p>
        </p:txBody>
      </p:sp>
      <p:sp>
        <p:nvSpPr>
          <p:cNvPr id="8" name="Slide Number Placeholder 7"/>
          <p:cNvSpPr>
            <a:spLocks noGrp="1"/>
          </p:cNvSpPr>
          <p:nvPr>
            <p:ph type="sldNum" sz="quarter" idx="12"/>
          </p:nvPr>
        </p:nvSpPr>
        <p:spPr>
          <a:xfrm>
            <a:off x="342900" y="8549663"/>
            <a:ext cx="1600200" cy="486833"/>
          </a:xfrm>
        </p:spPr>
        <p:txBody>
          <a:bodyPr/>
          <a:lstStyle/>
          <a:p>
            <a:fld id="{88BAE415-76A0-4309-A00B-503D7D7A0243}" type="slidenum">
              <a:rPr lang="ar-SA" smtClean="0"/>
              <a:pPr/>
              <a:t>12</a:t>
            </a:fld>
            <a:endParaRPr lang="ar-SA" dirty="0"/>
          </a:p>
        </p:txBody>
      </p:sp>
      <p:sp>
        <p:nvSpPr>
          <p:cNvPr id="11" name="TextBox 10"/>
          <p:cNvSpPr txBox="1"/>
          <p:nvPr/>
        </p:nvSpPr>
        <p:spPr>
          <a:xfrm>
            <a:off x="116632" y="6465888"/>
            <a:ext cx="3320988" cy="1692771"/>
          </a:xfrm>
          <a:prstGeom prst="rect">
            <a:avLst/>
          </a:prstGeom>
          <a:noFill/>
        </p:spPr>
        <p:txBody>
          <a:bodyPr wrap="square" rtlCol="1">
            <a:spAutoFit/>
          </a:bodyPr>
          <a:lstStyle/>
          <a:p>
            <a:pPr algn="just" rtl="0"/>
            <a:r>
              <a:rPr lang="en-US" sz="1300" dirty="0" smtClean="0"/>
              <a:t> The poem ends with an "if" statement, and contains a slightly somber note. There is no guarantee that the lady will find these country enticements enough to follow the Shepherd, and since the construction of them is preposterous and fantastical to begin with, the reader is left with the very real possibility that the Shepherd will be disappointed. </a:t>
            </a:r>
            <a:endParaRPr lang="en-US" sz="1300" dirty="0" smtClean="0">
              <a:latin typeface="Times New Roman" pitchFamily="18" charset="0"/>
              <a:cs typeface="Times New Roman" pitchFamily="18" charset="0"/>
            </a:endParaRPr>
          </a:p>
        </p:txBody>
      </p:sp>
      <p:sp>
        <p:nvSpPr>
          <p:cNvPr id="13" name="TextBox 12"/>
          <p:cNvSpPr txBox="1"/>
          <p:nvPr/>
        </p:nvSpPr>
        <p:spPr>
          <a:xfrm>
            <a:off x="3537012" y="6537896"/>
            <a:ext cx="3132348" cy="1323439"/>
          </a:xfrm>
          <a:prstGeom prst="rect">
            <a:avLst/>
          </a:prstGeom>
          <a:noFill/>
        </p:spPr>
        <p:txBody>
          <a:bodyPr wrap="square" rtlCol="1">
            <a:spAutoFit/>
          </a:bodyPr>
          <a:lstStyle/>
          <a:p>
            <a:r>
              <a:rPr lang="ar-SA" sz="1600" dirty="0" smtClean="0">
                <a:solidFill>
                  <a:srgbClr val="C00000"/>
                </a:solidFill>
                <a:cs typeface="DecoType Naskh" pitchFamily="2" charset="-78"/>
              </a:rPr>
              <a:t> </a:t>
            </a:r>
            <a:r>
              <a:rPr lang="ar-SA" sz="1600" dirty="0" smtClean="0">
                <a:solidFill>
                  <a:srgbClr val="C00000"/>
                </a:solidFill>
                <a:cs typeface="DecoType Naskh" pitchFamily="2" charset="-78"/>
              </a:rPr>
              <a:t>القصيدة ينتهي مع عبارة "لو "، </a:t>
            </a:r>
            <a:r>
              <a:rPr lang="ar-SA" sz="1600" dirty="0" smtClean="0">
                <a:solidFill>
                  <a:srgbClr val="C00000"/>
                </a:solidFill>
                <a:cs typeface="DecoType Naskh" pitchFamily="2" charset="-78"/>
              </a:rPr>
              <a:t>وتحتوي </a:t>
            </a:r>
            <a:r>
              <a:rPr lang="ar-SA" sz="1600" dirty="0" smtClean="0">
                <a:solidFill>
                  <a:srgbClr val="C00000"/>
                </a:solidFill>
                <a:cs typeface="DecoType Naskh" pitchFamily="2" charset="-78"/>
              </a:rPr>
              <a:t>على ملاحظة حزينة قليلا. ليس هناك ما يضمن أن </a:t>
            </a:r>
            <a:r>
              <a:rPr lang="ar-SA" sz="1600" dirty="0" smtClean="0">
                <a:solidFill>
                  <a:srgbClr val="C00000"/>
                </a:solidFill>
                <a:cs typeface="DecoType Naskh" pitchFamily="2" charset="-78"/>
              </a:rPr>
              <a:t>السيدة </a:t>
            </a:r>
            <a:r>
              <a:rPr lang="ar-SA" sz="1600" dirty="0" smtClean="0">
                <a:solidFill>
                  <a:srgbClr val="C00000"/>
                </a:solidFill>
                <a:cs typeface="DecoType Naskh" pitchFamily="2" charset="-78"/>
              </a:rPr>
              <a:t>سوف تجد إ</a:t>
            </a:r>
            <a:r>
              <a:rPr lang="ar-SA" sz="1600" dirty="0" smtClean="0">
                <a:solidFill>
                  <a:srgbClr val="C00000"/>
                </a:solidFill>
                <a:cs typeface="DecoType Naskh" pitchFamily="2" charset="-78"/>
              </a:rPr>
              <a:t>غراءات هذا البلد </a:t>
            </a:r>
            <a:r>
              <a:rPr lang="ar-SA" sz="1600" dirty="0" smtClean="0">
                <a:solidFill>
                  <a:srgbClr val="C00000"/>
                </a:solidFill>
                <a:cs typeface="DecoType Naskh" pitchFamily="2" charset="-78"/>
              </a:rPr>
              <a:t>بما يكفي </a:t>
            </a:r>
            <a:r>
              <a:rPr lang="ar-SA" sz="1600" dirty="0" err="1" smtClean="0">
                <a:solidFill>
                  <a:srgbClr val="C00000"/>
                </a:solidFill>
                <a:cs typeface="DecoType Naskh" pitchFamily="2" charset="-78"/>
              </a:rPr>
              <a:t>لاتباع</a:t>
            </a:r>
            <a:r>
              <a:rPr lang="ar-SA" sz="1600" dirty="0" smtClean="0">
                <a:solidFill>
                  <a:srgbClr val="C00000"/>
                </a:solidFill>
                <a:cs typeface="DecoType Naskh" pitchFamily="2" charset="-78"/>
              </a:rPr>
              <a:t> الراعي</a:t>
            </a:r>
            <a:r>
              <a:rPr lang="ar-SA" sz="1600" dirty="0" smtClean="0">
                <a:solidFill>
                  <a:srgbClr val="C00000"/>
                </a:solidFill>
                <a:cs typeface="DecoType Naskh" pitchFamily="2" charset="-78"/>
              </a:rPr>
              <a:t>، ومنذ </a:t>
            </a:r>
            <a:r>
              <a:rPr lang="ar-SA" sz="1600" dirty="0" smtClean="0">
                <a:solidFill>
                  <a:srgbClr val="C00000"/>
                </a:solidFill>
                <a:cs typeface="DecoType Naskh" pitchFamily="2" charset="-78"/>
              </a:rPr>
              <a:t>بنائهم الخيالي فهو مناف للعقل ، </a:t>
            </a:r>
            <a:r>
              <a:rPr lang="ar-SA" sz="1600" dirty="0" smtClean="0">
                <a:solidFill>
                  <a:srgbClr val="C00000"/>
                </a:solidFill>
                <a:cs typeface="DecoType Naskh" pitchFamily="2" charset="-78"/>
              </a:rPr>
              <a:t>ويترك للقارئ مع إمكانية حقيقية جدا </a:t>
            </a:r>
            <a:r>
              <a:rPr lang="ar-SA" sz="1600" dirty="0" smtClean="0">
                <a:solidFill>
                  <a:srgbClr val="C00000"/>
                </a:solidFill>
                <a:cs typeface="DecoType Naskh" pitchFamily="2" charset="-78"/>
              </a:rPr>
              <a:t>والتي قد تتم </a:t>
            </a:r>
            <a:r>
              <a:rPr lang="ar-SA" sz="1600" dirty="0" smtClean="0">
                <a:solidFill>
                  <a:srgbClr val="C00000"/>
                </a:solidFill>
                <a:cs typeface="DecoType Naskh" pitchFamily="2" charset="-78"/>
              </a:rPr>
              <a:t>بخيبة أمل الراعي</a:t>
            </a:r>
            <a:r>
              <a:rPr lang="ar-SA" sz="1600" dirty="0" smtClean="0">
                <a:solidFill>
                  <a:srgbClr val="C00000"/>
                </a:solidFill>
                <a:cs typeface="DecoType Naskh" pitchFamily="2" charset="-78"/>
              </a:rPr>
              <a:t>.</a:t>
            </a:r>
            <a:endParaRPr lang="ar-SA" sz="1600" dirty="0" smtClean="0">
              <a:solidFill>
                <a:srgbClr val="C00000"/>
              </a:solidFill>
              <a:cs typeface="DecoType Naskh" pitchFamily="2" charset="-78"/>
            </a:endParaRPr>
          </a:p>
        </p:txBody>
      </p:sp>
      <p:sp>
        <p:nvSpPr>
          <p:cNvPr id="14" name="Rounded Rectangle 13"/>
          <p:cNvSpPr/>
          <p:nvPr/>
        </p:nvSpPr>
        <p:spPr>
          <a:xfrm>
            <a:off x="3645024" y="3419872"/>
            <a:ext cx="1656184" cy="504056"/>
          </a:xfrm>
          <a:prstGeom prst="roundRect">
            <a:avLst/>
          </a:prstGeom>
          <a:noFill/>
          <a:ln w="31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1200" dirty="0" smtClean="0">
                <a:solidFill>
                  <a:schemeClr val="tx1"/>
                </a:solidFill>
                <a:cs typeface="AL-Mohanad" pitchFamily="2" charset="-78"/>
              </a:rPr>
              <a:t>الترجمة تحتاج إعادة نظر </a:t>
            </a:r>
            <a:r>
              <a:rPr lang="ar-SA" sz="1200" dirty="0" smtClean="0">
                <a:solidFill>
                  <a:schemeClr val="tx1"/>
                </a:solidFill>
                <a:cs typeface="AL-Mohanad" pitchFamily="2" charset="-78"/>
                <a:sym typeface="Wingdings" pitchFamily="2" charset="2"/>
              </a:rPr>
              <a:t></a:t>
            </a:r>
            <a:endParaRPr lang="ar-SA" sz="1200" dirty="0">
              <a:solidFill>
                <a:schemeClr val="tx1"/>
              </a:solidFill>
              <a:cs typeface="AL-Mohanad" pitchFamily="2" charset="-78"/>
            </a:endParaRPr>
          </a:p>
        </p:txBody>
      </p:sp>
      <p:cxnSp>
        <p:nvCxnSpPr>
          <p:cNvPr id="16" name="Straight Arrow Connector 15"/>
          <p:cNvCxnSpPr/>
          <p:nvPr/>
        </p:nvCxnSpPr>
        <p:spPr>
          <a:xfrm rot="5400000" flipH="1" flipV="1">
            <a:off x="4041068" y="3167844"/>
            <a:ext cx="504056"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rot="10800000">
            <a:off x="3573016" y="3203848"/>
            <a:ext cx="360040" cy="2160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20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xEl>
                                              <p:pRg st="0" end="0"/>
                                            </p:txEl>
                                          </p:spTgt>
                                        </p:tgtEl>
                                        <p:attrNameLst>
                                          <p:attrName>style.visibility</p:attrName>
                                        </p:attrNameLst>
                                      </p:cBhvr>
                                      <p:to>
                                        <p:strVal val="visible"/>
                                      </p:to>
                                    </p:set>
                                    <p:animEffect transition="in" filter="fade">
                                      <p:cBhvr>
                                        <p:cTn id="12" dur="2000"/>
                                        <p:tgtEl>
                                          <p:spTgt spid="1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xEl>
                                              <p:pRg st="1" end="1"/>
                                            </p:txEl>
                                          </p:spTgt>
                                        </p:tgtEl>
                                        <p:attrNameLst>
                                          <p:attrName>style.visibility</p:attrName>
                                        </p:attrNameLst>
                                      </p:cBhvr>
                                      <p:to>
                                        <p:strVal val="visible"/>
                                      </p:to>
                                    </p:set>
                                    <p:animEffect transition="in" filter="fade">
                                      <p:cBhvr>
                                        <p:cTn id="17" dur="2000"/>
                                        <p:tgtEl>
                                          <p:spTgt spid="10">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xEl>
                                              <p:pRg st="0" end="0"/>
                                            </p:txEl>
                                          </p:spTgt>
                                        </p:tgtEl>
                                        <p:attrNameLst>
                                          <p:attrName>style.visibility</p:attrName>
                                        </p:attrNameLst>
                                      </p:cBhvr>
                                      <p:to>
                                        <p:strVal val="visible"/>
                                      </p:to>
                                    </p:set>
                                    <p:animEffect transition="in" filter="fade">
                                      <p:cBhvr>
                                        <p:cTn id="22" dur="2000"/>
                                        <p:tgtEl>
                                          <p:spTgt spid="7">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9">
                                            <p:txEl>
                                              <p:pRg st="0" end="0"/>
                                            </p:txEl>
                                          </p:spTgt>
                                        </p:tgtEl>
                                        <p:attrNameLst>
                                          <p:attrName>style.visibility</p:attrName>
                                        </p:attrNameLst>
                                      </p:cBhvr>
                                      <p:to>
                                        <p:strVal val="visible"/>
                                      </p:to>
                                    </p:set>
                                    <p:animEffect transition="in" filter="fade">
                                      <p:cBhvr>
                                        <p:cTn id="27" dur="2000"/>
                                        <p:tgtEl>
                                          <p:spTgt spid="9">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1">
                                            <p:txEl>
                                              <p:pRg st="0" end="0"/>
                                            </p:txEl>
                                          </p:spTgt>
                                        </p:tgtEl>
                                        <p:attrNameLst>
                                          <p:attrName>style.visibility</p:attrName>
                                        </p:attrNameLst>
                                      </p:cBhvr>
                                      <p:to>
                                        <p:strVal val="visible"/>
                                      </p:to>
                                    </p:set>
                                    <p:animEffect transition="in" filter="fade">
                                      <p:cBhvr>
                                        <p:cTn id="32" dur="2000"/>
                                        <p:tgtEl>
                                          <p:spTgt spid="11">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3">
                                            <p:txEl>
                                              <p:pRg st="0" end="0"/>
                                            </p:txEl>
                                          </p:spTgt>
                                        </p:tgtEl>
                                        <p:attrNameLst>
                                          <p:attrName>style.visibility</p:attrName>
                                        </p:attrNameLst>
                                      </p:cBhvr>
                                      <p:to>
                                        <p:strVal val="visible"/>
                                      </p:to>
                                    </p:set>
                                    <p:animEffect transition="in" filter="fade">
                                      <p:cBhvr>
                                        <p:cTn id="37" dur="2000"/>
                                        <p:tgtEl>
                                          <p:spTgt spid="1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7" grpId="0" build="p"/>
      <p:bldP spid="9" grpId="0" build="p"/>
      <p:bldP spid="10" grpId="0" build="p"/>
      <p:bldP spid="11" grpId="0" build="p"/>
      <p:bldP spid="1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16632" y="350818"/>
            <a:ext cx="3456384" cy="3293209"/>
          </a:xfrm>
          <a:prstGeom prst="rect">
            <a:avLst/>
          </a:prstGeom>
          <a:noFill/>
        </p:spPr>
        <p:txBody>
          <a:bodyPr wrap="square" rtlCol="1">
            <a:spAutoFit/>
          </a:bodyPr>
          <a:lstStyle/>
          <a:p>
            <a:pPr algn="l"/>
            <a:r>
              <a:rPr lang="en-US" sz="1300" b="1" i="1" dirty="0" smtClean="0"/>
              <a:t>Analysis</a:t>
            </a:r>
          </a:p>
          <a:p>
            <a:pPr algn="l"/>
            <a:r>
              <a:rPr lang="en-US" sz="1300" dirty="0" smtClean="0"/>
              <a:t>     “The Passionate Shepherd to His Love” was composed sometime in Marlowe’s early years, (between the ages of sixteen and twenty-three) around the same time he translated Ovid’s </a:t>
            </a:r>
            <a:r>
              <a:rPr lang="en-US" sz="1300" i="1" dirty="0" err="1" smtClean="0"/>
              <a:t>Amores</a:t>
            </a:r>
            <a:r>
              <a:rPr lang="en-US" sz="1300" dirty="0" smtClean="0"/>
              <a:t>. This is to say, Marlowe wrote this poem before he went to London to become a playwright. Thornton suggests that Marlowe’s poetic and dramatic career follows an “</a:t>
            </a:r>
            <a:r>
              <a:rPr lang="en-US" sz="1300" dirty="0" err="1" smtClean="0"/>
              <a:t>Ovidian</a:t>
            </a:r>
            <a:r>
              <a:rPr lang="en-US" sz="1300" dirty="0" smtClean="0"/>
              <a:t> career model” (xiv), with his amatory poems belonging to his youth, followed later by epic poems (such as </a:t>
            </a:r>
            <a:r>
              <a:rPr lang="en-US" sz="1300" i="1" u="sng" dirty="0" smtClean="0">
                <a:hlinkClick r:id="rId3"/>
              </a:rPr>
              <a:t>Hero</a:t>
            </a:r>
            <a:r>
              <a:rPr lang="en-US" sz="1300" i="1" dirty="0" smtClean="0"/>
              <a:t> and </a:t>
            </a:r>
            <a:r>
              <a:rPr lang="en-US" sz="1300" i="1" u="sng" dirty="0" smtClean="0">
                <a:hlinkClick r:id="rId4"/>
              </a:rPr>
              <a:t>Leander</a:t>
            </a:r>
            <a:r>
              <a:rPr lang="en-US" sz="1300" dirty="0" smtClean="0"/>
              <a:t>) and </a:t>
            </a:r>
            <a:r>
              <a:rPr lang="en-US" sz="1300" i="1" dirty="0" smtClean="0"/>
              <a:t>Lucan’s First Book</a:t>
            </a:r>
            <a:r>
              <a:rPr lang="en-US" sz="1300" dirty="0" smtClean="0"/>
              <a:t>). The energy and fanciful nature of youth is evident in “Passionate Shepherd”, which has been called “an extended invitation to rustic retirement” (xv). </a:t>
            </a:r>
            <a:endParaRPr lang="en-US" sz="1300" dirty="0"/>
          </a:p>
        </p:txBody>
      </p:sp>
      <p:sp>
        <p:nvSpPr>
          <p:cNvPr id="7" name="TextBox 6"/>
          <p:cNvSpPr txBox="1"/>
          <p:nvPr/>
        </p:nvSpPr>
        <p:spPr>
          <a:xfrm>
            <a:off x="188640" y="3663186"/>
            <a:ext cx="3294366" cy="2492990"/>
          </a:xfrm>
          <a:prstGeom prst="rect">
            <a:avLst/>
          </a:prstGeom>
          <a:noFill/>
        </p:spPr>
        <p:txBody>
          <a:bodyPr wrap="square" rtlCol="1">
            <a:spAutoFit/>
          </a:bodyPr>
          <a:lstStyle/>
          <a:p>
            <a:pPr algn="l"/>
            <a:r>
              <a:rPr lang="en-US" sz="1300" dirty="0" smtClean="0"/>
              <a:t> It is headlong in its </a:t>
            </a:r>
            <a:r>
              <a:rPr lang="en-US" sz="1300" dirty="0" smtClean="0"/>
              <a:t>rush of </a:t>
            </a:r>
            <a:r>
              <a:rPr lang="en-US" sz="1300" dirty="0" smtClean="0"/>
              <a:t>sentiment, though, upon examination, it reveals itself to be a particularly well-balanced piece of poetry. This poem is justly famous: though it may not be immediately identifiable as Marlowe's (it is often mistakenly thought to be a sonnet of Shakespeare, though that is incorrect in both authorship and poetic form) it has a place in most anthologies of love-poetry. It may well be the most widely recognized piece that Marlowe ever wrote, despite the popularity of certain of his plays.</a:t>
            </a:r>
            <a:endParaRPr lang="en-US" sz="1300" dirty="0" smtClean="0"/>
          </a:p>
        </p:txBody>
      </p:sp>
      <p:sp>
        <p:nvSpPr>
          <p:cNvPr id="9" name="TextBox 8"/>
          <p:cNvSpPr txBox="1"/>
          <p:nvPr/>
        </p:nvSpPr>
        <p:spPr>
          <a:xfrm>
            <a:off x="3573016" y="3663186"/>
            <a:ext cx="3024336" cy="2477601"/>
          </a:xfrm>
          <a:prstGeom prst="rect">
            <a:avLst/>
          </a:prstGeom>
          <a:noFill/>
        </p:spPr>
        <p:txBody>
          <a:bodyPr wrap="square" rtlCol="1">
            <a:spAutoFit/>
          </a:bodyPr>
          <a:lstStyle/>
          <a:p>
            <a:r>
              <a:rPr lang="ar-SA" sz="1550" dirty="0" smtClean="0">
                <a:solidFill>
                  <a:srgbClr val="008000"/>
                </a:solidFill>
                <a:cs typeface="DecoType Naskh" pitchFamily="2" charset="-78"/>
              </a:rPr>
              <a:t>التسرع في الاندفاع في </a:t>
            </a:r>
            <a:r>
              <a:rPr lang="ar-SA" sz="1550" dirty="0" smtClean="0">
                <a:solidFill>
                  <a:srgbClr val="008000"/>
                </a:solidFill>
                <a:cs typeface="DecoType Naskh" pitchFamily="2" charset="-78"/>
              </a:rPr>
              <a:t>المشاعر، رغم ذلك ، بعد </a:t>
            </a:r>
            <a:r>
              <a:rPr lang="ar-SA" sz="1550" dirty="0" smtClean="0">
                <a:solidFill>
                  <a:srgbClr val="008000"/>
                </a:solidFill>
                <a:cs typeface="DecoType Naskh" pitchFamily="2" charset="-78"/>
              </a:rPr>
              <a:t>اختبارها، </a:t>
            </a:r>
            <a:r>
              <a:rPr lang="ar-SA" sz="1550" dirty="0" smtClean="0">
                <a:solidFill>
                  <a:srgbClr val="008000"/>
                </a:solidFill>
                <a:cs typeface="DecoType Naskh" pitchFamily="2" charset="-78"/>
              </a:rPr>
              <a:t>فإنه يكشف عن نفسه ليكون </a:t>
            </a:r>
            <a:r>
              <a:rPr lang="ar-SA" sz="1550" dirty="0" err="1" smtClean="0">
                <a:solidFill>
                  <a:srgbClr val="008000"/>
                </a:solidFill>
                <a:cs typeface="DecoType Naskh" pitchFamily="2" charset="-78"/>
              </a:rPr>
              <a:t>شئ</a:t>
            </a:r>
            <a:r>
              <a:rPr lang="ar-SA" sz="1550" dirty="0" smtClean="0">
                <a:solidFill>
                  <a:srgbClr val="008000"/>
                </a:solidFill>
                <a:cs typeface="DecoType Naskh" pitchFamily="2" charset="-78"/>
              </a:rPr>
              <a:t> متميز متوازن </a:t>
            </a:r>
            <a:r>
              <a:rPr lang="ar-SA" sz="1550" dirty="0" smtClean="0">
                <a:solidFill>
                  <a:srgbClr val="008000"/>
                </a:solidFill>
                <a:cs typeface="DecoType Naskh" pitchFamily="2" charset="-78"/>
              </a:rPr>
              <a:t>من الشعر. </a:t>
            </a:r>
            <a:r>
              <a:rPr lang="ar-SA" sz="1550" dirty="0" smtClean="0">
                <a:solidFill>
                  <a:srgbClr val="008000"/>
                </a:solidFill>
                <a:cs typeface="DecoType Naskh" pitchFamily="2" charset="-78"/>
              </a:rPr>
              <a:t>هذه قصيدة مشهورة بالعدل : على الرغم من أنه قد لا يمكن تحديده على الفور كما مارلو في (هو خطأ كثيرا ما يعتقد أن يكون </a:t>
            </a:r>
            <a:r>
              <a:rPr lang="ar-SA" sz="1550" dirty="0" err="1" smtClean="0">
                <a:solidFill>
                  <a:srgbClr val="008000"/>
                </a:solidFill>
                <a:cs typeface="DecoType Naskh" pitchFamily="2" charset="-78"/>
              </a:rPr>
              <a:t>السوناتة</a:t>
            </a:r>
            <a:r>
              <a:rPr lang="ar-SA" sz="1550" dirty="0" smtClean="0">
                <a:solidFill>
                  <a:srgbClr val="008000"/>
                </a:solidFill>
                <a:cs typeface="DecoType Naskh" pitchFamily="2" charset="-78"/>
              </a:rPr>
              <a:t> لشكسبير، على الرغم من </a:t>
            </a:r>
            <a:r>
              <a:rPr lang="ar-SA" sz="1550" dirty="0" smtClean="0">
                <a:solidFill>
                  <a:srgbClr val="008000"/>
                </a:solidFill>
                <a:cs typeface="DecoType Naskh" pitchFamily="2" charset="-78"/>
              </a:rPr>
              <a:t>أنه </a:t>
            </a:r>
            <a:r>
              <a:rPr lang="ar-SA" sz="1550" dirty="0" smtClean="0">
                <a:solidFill>
                  <a:srgbClr val="008000"/>
                </a:solidFill>
                <a:cs typeface="DecoType Naskh" pitchFamily="2" charset="-78"/>
              </a:rPr>
              <a:t>غير </a:t>
            </a:r>
            <a:r>
              <a:rPr lang="ar-SA" sz="1550" dirty="0" smtClean="0">
                <a:solidFill>
                  <a:srgbClr val="008000"/>
                </a:solidFill>
                <a:cs typeface="DecoType Naskh" pitchFamily="2" charset="-78"/>
              </a:rPr>
              <a:t>صحيح </a:t>
            </a:r>
            <a:r>
              <a:rPr lang="ar-SA" sz="1550" dirty="0" smtClean="0">
                <a:solidFill>
                  <a:srgbClr val="008000"/>
                </a:solidFill>
                <a:cs typeface="DecoType Naskh" pitchFamily="2" charset="-78"/>
              </a:rPr>
              <a:t>في كل من </a:t>
            </a:r>
            <a:r>
              <a:rPr lang="ar-SA" sz="1550" dirty="0" smtClean="0">
                <a:solidFill>
                  <a:srgbClr val="008000"/>
                </a:solidFill>
                <a:cs typeface="DecoType Naskh" pitchFamily="2" charset="-78"/>
              </a:rPr>
              <a:t>التركيب </a:t>
            </a:r>
            <a:r>
              <a:rPr lang="ar-SA" sz="1550" dirty="0" smtClean="0">
                <a:solidFill>
                  <a:srgbClr val="008000"/>
                </a:solidFill>
                <a:cs typeface="DecoType Naskh" pitchFamily="2" charset="-78"/>
              </a:rPr>
              <a:t>والشكل الشعري) </a:t>
            </a:r>
            <a:r>
              <a:rPr lang="ar-SA" sz="1550" dirty="0" smtClean="0">
                <a:solidFill>
                  <a:srgbClr val="008000"/>
                </a:solidFill>
                <a:cs typeface="DecoType Naskh" pitchFamily="2" charset="-78"/>
              </a:rPr>
              <a:t>للقصيدة </a:t>
            </a:r>
            <a:r>
              <a:rPr lang="ar-SA" sz="1550" dirty="0" smtClean="0">
                <a:solidFill>
                  <a:srgbClr val="008000"/>
                </a:solidFill>
                <a:cs typeface="DecoType Naskh" pitchFamily="2" charset="-78"/>
              </a:rPr>
              <a:t>مكان في معظم </a:t>
            </a:r>
            <a:r>
              <a:rPr lang="ar-SA" sz="1550" dirty="0" smtClean="0">
                <a:solidFill>
                  <a:srgbClr val="008000"/>
                </a:solidFill>
                <a:cs typeface="DecoType Naskh" pitchFamily="2" charset="-78"/>
              </a:rPr>
              <a:t>مختارات شعر </a:t>
            </a:r>
            <a:r>
              <a:rPr lang="ar-SA" sz="1550" dirty="0" smtClean="0">
                <a:solidFill>
                  <a:srgbClr val="008000"/>
                </a:solidFill>
                <a:cs typeface="DecoType Naskh" pitchFamily="2" charset="-78"/>
              </a:rPr>
              <a:t>الحب . </a:t>
            </a:r>
            <a:r>
              <a:rPr lang="ar-SA" sz="1550" dirty="0" smtClean="0">
                <a:solidFill>
                  <a:srgbClr val="008000"/>
                </a:solidFill>
                <a:cs typeface="DecoType Naskh" pitchFamily="2" charset="-78"/>
              </a:rPr>
              <a:t>من الجيد أن تكون معترف </a:t>
            </a:r>
            <a:r>
              <a:rPr lang="ar-SA" sz="1550" dirty="0" err="1" smtClean="0">
                <a:solidFill>
                  <a:srgbClr val="008000"/>
                </a:solidFill>
                <a:cs typeface="DecoType Naskh" pitchFamily="2" charset="-78"/>
              </a:rPr>
              <a:t>بها</a:t>
            </a:r>
            <a:r>
              <a:rPr lang="ar-SA" sz="1550" dirty="0" smtClean="0">
                <a:solidFill>
                  <a:srgbClr val="008000"/>
                </a:solidFill>
                <a:cs typeface="DecoType Naskh" pitchFamily="2" charset="-78"/>
              </a:rPr>
              <a:t> </a:t>
            </a:r>
            <a:r>
              <a:rPr lang="ar-SA" sz="1550" dirty="0" smtClean="0">
                <a:solidFill>
                  <a:srgbClr val="008000"/>
                </a:solidFill>
                <a:cs typeface="DecoType Naskh" pitchFamily="2" charset="-78"/>
              </a:rPr>
              <a:t>على نطاق واسع أن مارلو كتب من أي وقت مضى، على الرغم من شعبية بعض مسرحياته</a:t>
            </a:r>
          </a:p>
        </p:txBody>
      </p:sp>
      <p:sp>
        <p:nvSpPr>
          <p:cNvPr id="10" name="TextBox 9"/>
          <p:cNvSpPr txBox="1"/>
          <p:nvPr/>
        </p:nvSpPr>
        <p:spPr>
          <a:xfrm>
            <a:off x="3501008" y="494834"/>
            <a:ext cx="3132348" cy="2962349"/>
          </a:xfrm>
          <a:prstGeom prst="rect">
            <a:avLst/>
          </a:prstGeom>
          <a:noFill/>
        </p:spPr>
        <p:txBody>
          <a:bodyPr wrap="square" rtlCol="1">
            <a:spAutoFit/>
          </a:bodyPr>
          <a:lstStyle/>
          <a:p>
            <a:r>
              <a:rPr lang="ar-SA" sz="1600" dirty="0" smtClean="0">
                <a:solidFill>
                  <a:srgbClr val="C00000"/>
                </a:solidFill>
                <a:cs typeface="DecoType Naskh" pitchFamily="2" charset="-78"/>
              </a:rPr>
              <a:t>تحليل</a:t>
            </a:r>
          </a:p>
          <a:p>
            <a:r>
              <a:rPr lang="ar-SA" sz="1550" dirty="0" smtClean="0">
                <a:solidFill>
                  <a:srgbClr val="C00000"/>
                </a:solidFill>
                <a:cs typeface="DecoType Naskh" pitchFamily="2" charset="-78"/>
              </a:rPr>
              <a:t>”الراعي العاطفي لحبه ” كان </a:t>
            </a:r>
            <a:r>
              <a:rPr lang="ar-SA" sz="1550" dirty="0" smtClean="0">
                <a:solidFill>
                  <a:srgbClr val="C00000"/>
                </a:solidFill>
                <a:cs typeface="DecoType Naskh" pitchFamily="2" charset="-78"/>
              </a:rPr>
              <a:t>يتألف في وقت ما في </a:t>
            </a:r>
            <a:r>
              <a:rPr lang="ar-SA" sz="1550" dirty="0" smtClean="0">
                <a:solidFill>
                  <a:srgbClr val="C00000"/>
                </a:solidFill>
                <a:cs typeface="DecoType Naskh" pitchFamily="2" charset="-78"/>
              </a:rPr>
              <a:t>سنوات مارلو المبكرة، </a:t>
            </a:r>
            <a:r>
              <a:rPr lang="ar-SA" sz="1550" dirty="0" smtClean="0">
                <a:solidFill>
                  <a:srgbClr val="C00000"/>
                </a:solidFill>
                <a:cs typeface="DecoType Naskh" pitchFamily="2" charset="-78"/>
              </a:rPr>
              <a:t>(</a:t>
            </a:r>
            <a:r>
              <a:rPr lang="ar-SA" sz="1550" dirty="0" smtClean="0">
                <a:solidFill>
                  <a:srgbClr val="C00000"/>
                </a:solidFill>
                <a:cs typeface="DecoType Naskh" pitchFamily="2" charset="-78"/>
              </a:rPr>
              <a:t>التي </a:t>
            </a:r>
            <a:r>
              <a:rPr lang="ar-SA" sz="1550" dirty="0" smtClean="0">
                <a:solidFill>
                  <a:srgbClr val="C00000"/>
                </a:solidFill>
                <a:cs typeface="DecoType Naskh" pitchFamily="2" charset="-78"/>
              </a:rPr>
              <a:t>تتراوح أعمارهم بين السادسة عشرة و23 -) في نفس الوقت تقريبا كان يترجم </a:t>
            </a:r>
            <a:r>
              <a:rPr lang="ar-SA" sz="1550" dirty="0" err="1" smtClean="0">
                <a:solidFill>
                  <a:srgbClr val="C00000"/>
                </a:solidFill>
                <a:cs typeface="DecoType Naskh" pitchFamily="2" charset="-78"/>
              </a:rPr>
              <a:t>أموريس</a:t>
            </a:r>
            <a:r>
              <a:rPr lang="ar-SA" sz="1550" dirty="0" smtClean="0">
                <a:solidFill>
                  <a:srgbClr val="C00000"/>
                </a:solidFill>
                <a:cs typeface="DecoType Naskh" pitchFamily="2" charset="-78"/>
              </a:rPr>
              <a:t> </a:t>
            </a:r>
            <a:r>
              <a:rPr lang="ar-SA" sz="1550" dirty="0" err="1" smtClean="0">
                <a:solidFill>
                  <a:srgbClr val="C00000"/>
                </a:solidFill>
                <a:cs typeface="DecoType Naskh" pitchFamily="2" charset="-78"/>
              </a:rPr>
              <a:t>أوفيد</a:t>
            </a:r>
            <a:r>
              <a:rPr lang="ar-SA" sz="1550" dirty="0" smtClean="0">
                <a:solidFill>
                  <a:srgbClr val="C00000"/>
                </a:solidFill>
                <a:cs typeface="DecoType Naskh" pitchFamily="2" charset="-78"/>
              </a:rPr>
              <a:t>. </a:t>
            </a:r>
            <a:r>
              <a:rPr lang="ar-SA" sz="1550" dirty="0" smtClean="0">
                <a:solidFill>
                  <a:srgbClr val="C00000"/>
                </a:solidFill>
                <a:cs typeface="DecoType Naskh" pitchFamily="2" charset="-78"/>
              </a:rPr>
              <a:t>كتب مارلو </a:t>
            </a:r>
            <a:r>
              <a:rPr lang="ar-SA" sz="1550" dirty="0" smtClean="0">
                <a:solidFill>
                  <a:srgbClr val="C00000"/>
                </a:solidFill>
                <a:cs typeface="DecoType Naskh" pitchFamily="2" charset="-78"/>
              </a:rPr>
              <a:t>هذه </a:t>
            </a:r>
            <a:r>
              <a:rPr lang="ar-SA" sz="1550" dirty="0" smtClean="0">
                <a:solidFill>
                  <a:srgbClr val="C00000"/>
                </a:solidFill>
                <a:cs typeface="DecoType Naskh" pitchFamily="2" charset="-78"/>
              </a:rPr>
              <a:t>القصيدة قبل </a:t>
            </a:r>
            <a:r>
              <a:rPr lang="ar-SA" sz="1550" dirty="0" err="1" smtClean="0">
                <a:solidFill>
                  <a:srgbClr val="C00000"/>
                </a:solidFill>
                <a:cs typeface="DecoType Naskh" pitchFamily="2" charset="-78"/>
              </a:rPr>
              <a:t>ان</a:t>
            </a:r>
            <a:r>
              <a:rPr lang="ar-SA" sz="1550" dirty="0" smtClean="0">
                <a:solidFill>
                  <a:srgbClr val="C00000"/>
                </a:solidFill>
                <a:cs typeface="DecoType Naskh" pitchFamily="2" charset="-78"/>
              </a:rPr>
              <a:t> ينتقل </a:t>
            </a:r>
            <a:r>
              <a:rPr lang="ar-SA" sz="1550" dirty="0" err="1" smtClean="0">
                <a:solidFill>
                  <a:srgbClr val="C00000"/>
                </a:solidFill>
                <a:cs typeface="DecoType Naskh" pitchFamily="2" charset="-78"/>
              </a:rPr>
              <a:t>الى</a:t>
            </a:r>
            <a:r>
              <a:rPr lang="ar-SA" sz="1550" dirty="0" smtClean="0">
                <a:solidFill>
                  <a:srgbClr val="C00000"/>
                </a:solidFill>
                <a:cs typeface="DecoType Naskh" pitchFamily="2" charset="-78"/>
              </a:rPr>
              <a:t> لندن ليصبح الكاتب المسرحي. يتبع </a:t>
            </a:r>
            <a:r>
              <a:rPr lang="ar-SA" sz="1550" dirty="0" err="1" smtClean="0">
                <a:solidFill>
                  <a:srgbClr val="C00000"/>
                </a:solidFill>
                <a:cs typeface="DecoType Naskh" pitchFamily="2" charset="-78"/>
              </a:rPr>
              <a:t>ثورنتون</a:t>
            </a:r>
            <a:r>
              <a:rPr lang="ar-SA" sz="1550" dirty="0" smtClean="0">
                <a:solidFill>
                  <a:srgbClr val="C00000"/>
                </a:solidFill>
                <a:cs typeface="DecoType Naskh" pitchFamily="2" charset="-78"/>
              </a:rPr>
              <a:t> توحي بأن شهادة مارلو الشعرية والتمثيلية التالي "نموذج شهادة </a:t>
            </a:r>
            <a:r>
              <a:rPr lang="en-US" sz="1550" dirty="0" err="1" smtClean="0">
                <a:solidFill>
                  <a:srgbClr val="C00000"/>
                </a:solidFill>
                <a:cs typeface="DecoType Naskh" pitchFamily="2" charset="-78"/>
              </a:rPr>
              <a:t>Ovidian</a:t>
            </a:r>
            <a:r>
              <a:rPr lang="en-US" sz="1550" dirty="0" smtClean="0">
                <a:solidFill>
                  <a:srgbClr val="C00000"/>
                </a:solidFill>
                <a:cs typeface="DecoType Naskh" pitchFamily="2" charset="-78"/>
              </a:rPr>
              <a:t>"(</a:t>
            </a:r>
            <a:r>
              <a:rPr lang="ar-SA" sz="1550" dirty="0" smtClean="0">
                <a:solidFill>
                  <a:srgbClr val="C00000"/>
                </a:solidFill>
                <a:cs typeface="DecoType Naskh" pitchFamily="2" charset="-78"/>
              </a:rPr>
              <a:t>الرابع عشر)، مع قصائده </a:t>
            </a:r>
            <a:r>
              <a:rPr lang="ar-SA" sz="1550" dirty="0" smtClean="0">
                <a:solidFill>
                  <a:srgbClr val="C00000"/>
                </a:solidFill>
                <a:cs typeface="DecoType Naskh" pitchFamily="2" charset="-78"/>
              </a:rPr>
              <a:t>الغرامية المنتمية </a:t>
            </a:r>
            <a:r>
              <a:rPr lang="ar-SA" sz="1550" dirty="0" smtClean="0">
                <a:solidFill>
                  <a:srgbClr val="C00000"/>
                </a:solidFill>
                <a:cs typeface="DecoType Naskh" pitchFamily="2" charset="-78"/>
              </a:rPr>
              <a:t>إلى شبابه، في وقت لاحق من القصائد الملحمية (مثل البطل ويندر) وكتاب </a:t>
            </a:r>
            <a:r>
              <a:rPr lang="en-US" sz="1550" dirty="0" smtClean="0">
                <a:solidFill>
                  <a:srgbClr val="C00000"/>
                </a:solidFill>
                <a:cs typeface="DecoType Naskh" pitchFamily="2" charset="-78"/>
              </a:rPr>
              <a:t>Lucan </a:t>
            </a:r>
            <a:r>
              <a:rPr lang="ar-SA" sz="1550" dirty="0" smtClean="0">
                <a:solidFill>
                  <a:srgbClr val="C00000"/>
                </a:solidFill>
                <a:cs typeface="DecoType Naskh" pitchFamily="2" charset="-78"/>
              </a:rPr>
              <a:t>أول). طبيعة الطاقة وخيالي من الشباب هو واضح في "الراعي عاطفي"، التي كانت تسمى "توجيه الدعوة للتقاعد ريفي" (الخامس عشر).</a:t>
            </a:r>
          </a:p>
        </p:txBody>
      </p:sp>
      <p:sp>
        <p:nvSpPr>
          <p:cNvPr id="8" name="Slide Number Placeholder 7"/>
          <p:cNvSpPr>
            <a:spLocks noGrp="1"/>
          </p:cNvSpPr>
          <p:nvPr>
            <p:ph type="sldNum" sz="quarter" idx="12"/>
          </p:nvPr>
        </p:nvSpPr>
        <p:spPr>
          <a:xfrm>
            <a:off x="342900" y="8549663"/>
            <a:ext cx="1600200" cy="486833"/>
          </a:xfrm>
        </p:spPr>
        <p:txBody>
          <a:bodyPr/>
          <a:lstStyle/>
          <a:p>
            <a:fld id="{88BAE415-76A0-4309-A00B-503D7D7A0243}" type="slidenum">
              <a:rPr lang="ar-SA" smtClean="0"/>
              <a:pPr/>
              <a:t>13</a:t>
            </a:fld>
            <a:endParaRPr lang="ar-SA" dirty="0"/>
          </a:p>
        </p:txBody>
      </p:sp>
      <p:sp>
        <p:nvSpPr>
          <p:cNvPr id="11" name="TextBox 10"/>
          <p:cNvSpPr txBox="1"/>
          <p:nvPr/>
        </p:nvSpPr>
        <p:spPr>
          <a:xfrm>
            <a:off x="116632" y="6183466"/>
            <a:ext cx="3320988" cy="2492990"/>
          </a:xfrm>
          <a:prstGeom prst="rect">
            <a:avLst/>
          </a:prstGeom>
          <a:noFill/>
        </p:spPr>
        <p:txBody>
          <a:bodyPr wrap="square" rtlCol="1">
            <a:spAutoFit/>
          </a:bodyPr>
          <a:lstStyle/>
          <a:p>
            <a:pPr algn="just" rtl="0"/>
            <a:r>
              <a:rPr lang="en-US" sz="1300" dirty="0" smtClean="0"/>
              <a:t> The meter, though seemingly regular, gives a great deal of meaning and music to this poem. In line 10 the iambic pattern, so far unbroken, reverses to trochaic (stressed, unstressed). The line is innocuous "And a thousand fragrant posies" – there is no special meaning in this line that requires a complete reversal of the meter. But it is a completely complementary line to the one above it (which contains an almost perfect match of nine iambic syllables), and creates movement and motion in the poem</a:t>
            </a:r>
            <a:endParaRPr lang="en-US" sz="1300" dirty="0" smtClean="0">
              <a:latin typeface="Times New Roman" pitchFamily="18" charset="0"/>
              <a:cs typeface="Times New Roman" pitchFamily="18" charset="0"/>
            </a:endParaRPr>
          </a:p>
        </p:txBody>
      </p:sp>
      <p:sp>
        <p:nvSpPr>
          <p:cNvPr id="13" name="TextBox 12"/>
          <p:cNvSpPr txBox="1"/>
          <p:nvPr/>
        </p:nvSpPr>
        <p:spPr>
          <a:xfrm>
            <a:off x="3537012" y="6255474"/>
            <a:ext cx="3132348" cy="2000548"/>
          </a:xfrm>
          <a:prstGeom prst="rect">
            <a:avLst/>
          </a:prstGeom>
          <a:noFill/>
        </p:spPr>
        <p:txBody>
          <a:bodyPr wrap="square" rtlCol="1">
            <a:spAutoFit/>
          </a:bodyPr>
          <a:lstStyle/>
          <a:p>
            <a:r>
              <a:rPr lang="ar-SA" sz="1550" dirty="0" smtClean="0">
                <a:solidFill>
                  <a:srgbClr val="C00000"/>
                </a:solidFill>
                <a:cs typeface="DecoType Naskh" pitchFamily="2" charset="-78"/>
              </a:rPr>
              <a:t>الوزن الشعري، يبدو عادي، ويعطي قدراً كبيراً </a:t>
            </a:r>
            <a:r>
              <a:rPr lang="ar-SA" sz="1550" dirty="0" smtClean="0">
                <a:solidFill>
                  <a:srgbClr val="C00000"/>
                </a:solidFill>
                <a:cs typeface="DecoType Naskh" pitchFamily="2" charset="-78"/>
              </a:rPr>
              <a:t>من المعنى والموسيقى لهذه القصيدة. </a:t>
            </a:r>
            <a:r>
              <a:rPr lang="ar-SA" sz="1550" dirty="0" smtClean="0">
                <a:solidFill>
                  <a:srgbClr val="C00000"/>
                </a:solidFill>
                <a:cs typeface="DecoType Naskh" pitchFamily="2" charset="-78"/>
              </a:rPr>
              <a:t>في السطر 10 نمط الشعر </a:t>
            </a:r>
            <a:r>
              <a:rPr lang="ar-SA" sz="1550" dirty="0" err="1" smtClean="0">
                <a:solidFill>
                  <a:srgbClr val="C00000"/>
                </a:solidFill>
                <a:cs typeface="DecoType Naskh" pitchFamily="2" charset="-78"/>
              </a:rPr>
              <a:t>العمبقي</a:t>
            </a:r>
            <a:r>
              <a:rPr lang="ar-SA" sz="1550" dirty="0" smtClean="0">
                <a:solidFill>
                  <a:srgbClr val="C00000"/>
                </a:solidFill>
                <a:cs typeface="DecoType Naskh" pitchFamily="2" charset="-78"/>
              </a:rPr>
              <a:t>، حتى الآن دون انقطاع ، على عكس </a:t>
            </a:r>
            <a:r>
              <a:rPr lang="ar-SA" sz="1550" dirty="0" err="1" smtClean="0">
                <a:solidFill>
                  <a:srgbClr val="C00000"/>
                </a:solidFill>
                <a:cs typeface="DecoType Naskh" pitchFamily="2" charset="-78"/>
              </a:rPr>
              <a:t>ترويشي</a:t>
            </a:r>
            <a:r>
              <a:rPr lang="ar-SA" sz="1550" dirty="0" smtClean="0">
                <a:solidFill>
                  <a:srgbClr val="C00000"/>
                </a:solidFill>
                <a:cs typeface="DecoType Naskh" pitchFamily="2" charset="-78"/>
              </a:rPr>
              <a:t> </a:t>
            </a:r>
            <a:r>
              <a:rPr lang="ar-SA" sz="1550" dirty="0" smtClean="0">
                <a:solidFill>
                  <a:srgbClr val="C00000"/>
                </a:solidFill>
                <a:cs typeface="DecoType Naskh" pitchFamily="2" charset="-78"/>
              </a:rPr>
              <a:t>(مرهق، </a:t>
            </a:r>
            <a:r>
              <a:rPr lang="ar-SA" sz="1550" dirty="0" smtClean="0">
                <a:solidFill>
                  <a:srgbClr val="C00000"/>
                </a:solidFill>
                <a:cs typeface="DecoType Naskh" pitchFamily="2" charset="-78"/>
              </a:rPr>
              <a:t>بهيج). الخط حميدة "</a:t>
            </a:r>
            <a:r>
              <a:rPr lang="ar-SA" sz="1550" dirty="0" smtClean="0">
                <a:solidFill>
                  <a:srgbClr val="C00000"/>
                </a:solidFill>
                <a:cs typeface="DecoType Naskh" pitchFamily="2" charset="-78"/>
              </a:rPr>
              <a:t>وألف باقة </a:t>
            </a:r>
            <a:r>
              <a:rPr lang="ar-SA" sz="1550" dirty="0" smtClean="0">
                <a:solidFill>
                  <a:srgbClr val="C00000"/>
                </a:solidFill>
                <a:cs typeface="DecoType Naskh" pitchFamily="2" charset="-78"/>
              </a:rPr>
              <a:t>الزهور </a:t>
            </a:r>
            <a:r>
              <a:rPr lang="ar-SA" sz="1550" dirty="0" smtClean="0">
                <a:solidFill>
                  <a:srgbClr val="C00000"/>
                </a:solidFill>
                <a:cs typeface="DecoType Naskh" pitchFamily="2" charset="-78"/>
              </a:rPr>
              <a:t>العطرة" </a:t>
            </a:r>
            <a:r>
              <a:rPr lang="ar-SA" sz="1550" dirty="0" smtClean="0">
                <a:solidFill>
                  <a:srgbClr val="C00000"/>
                </a:solidFill>
                <a:cs typeface="DecoType Naskh" pitchFamily="2" charset="-78"/>
              </a:rPr>
              <a:t>-- وليس هناك معنى خاص في هذا الخط الذي يتطلب تغييرا جذريا </a:t>
            </a:r>
            <a:r>
              <a:rPr lang="ar-SA" sz="1550" dirty="0" smtClean="0">
                <a:solidFill>
                  <a:srgbClr val="C00000"/>
                </a:solidFill>
                <a:cs typeface="DecoType Naskh" pitchFamily="2" charset="-78"/>
              </a:rPr>
              <a:t>للوزن. </a:t>
            </a:r>
            <a:r>
              <a:rPr lang="ar-SA" sz="1550" dirty="0" smtClean="0">
                <a:solidFill>
                  <a:srgbClr val="C00000"/>
                </a:solidFill>
                <a:cs typeface="DecoType Naskh" pitchFamily="2" charset="-78"/>
              </a:rPr>
              <a:t>وإنما هو خط مكملة تماما لأحد فوقه (الذي يحتوي على تطابق كامل تقريبا من تسعة </a:t>
            </a:r>
            <a:r>
              <a:rPr lang="ar-SA" sz="1550" dirty="0" smtClean="0">
                <a:solidFill>
                  <a:srgbClr val="C00000"/>
                </a:solidFill>
                <a:cs typeface="DecoType Naskh" pitchFamily="2" charset="-78"/>
              </a:rPr>
              <a:t>مقاطع للشعر </a:t>
            </a:r>
            <a:r>
              <a:rPr lang="ar-SA" sz="1550" dirty="0" err="1" smtClean="0">
                <a:solidFill>
                  <a:srgbClr val="C00000"/>
                </a:solidFill>
                <a:cs typeface="DecoType Naskh" pitchFamily="2" charset="-78"/>
              </a:rPr>
              <a:t>العمبقي</a:t>
            </a:r>
            <a:r>
              <a:rPr lang="ar-SA" sz="1550" dirty="0" smtClean="0">
                <a:solidFill>
                  <a:srgbClr val="C00000"/>
                </a:solidFill>
                <a:cs typeface="DecoType Naskh" pitchFamily="2" charset="-78"/>
              </a:rPr>
              <a:t>)، ويخلق التنقل والحركة في </a:t>
            </a:r>
            <a:r>
              <a:rPr lang="ar-SA" sz="1550" dirty="0" smtClean="0">
                <a:solidFill>
                  <a:srgbClr val="C00000"/>
                </a:solidFill>
                <a:cs typeface="DecoType Naskh" pitchFamily="2" charset="-78"/>
              </a:rPr>
              <a:t>القصيدة.</a:t>
            </a:r>
            <a:endParaRPr lang="ar-SA" sz="1550" dirty="0" smtClean="0">
              <a:solidFill>
                <a:srgbClr val="C00000"/>
              </a:solidFill>
              <a:cs typeface="DecoType Naskh" pitchFamily="2" charset="-78"/>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20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20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xEl>
                                              <p:pRg st="0" end="0"/>
                                            </p:txEl>
                                          </p:spTgt>
                                        </p:tgtEl>
                                        <p:attrNameLst>
                                          <p:attrName>style.visibility</p:attrName>
                                        </p:attrNameLst>
                                      </p:cBhvr>
                                      <p:to>
                                        <p:strVal val="visible"/>
                                      </p:to>
                                    </p:set>
                                    <p:animEffect transition="in" filter="fade">
                                      <p:cBhvr>
                                        <p:cTn id="17" dur="2000"/>
                                        <p:tgtEl>
                                          <p:spTgt spid="10">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0">
                                            <p:txEl>
                                              <p:pRg st="1" end="1"/>
                                            </p:txEl>
                                          </p:spTgt>
                                        </p:tgtEl>
                                        <p:attrNameLst>
                                          <p:attrName>style.visibility</p:attrName>
                                        </p:attrNameLst>
                                      </p:cBhvr>
                                      <p:to>
                                        <p:strVal val="visible"/>
                                      </p:to>
                                    </p:set>
                                    <p:animEffect transition="in" filter="fade">
                                      <p:cBhvr>
                                        <p:cTn id="22" dur="2000"/>
                                        <p:tgtEl>
                                          <p:spTgt spid="10">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
                                            <p:txEl>
                                              <p:pRg st="0" end="0"/>
                                            </p:txEl>
                                          </p:spTgt>
                                        </p:tgtEl>
                                        <p:attrNameLst>
                                          <p:attrName>style.visibility</p:attrName>
                                        </p:attrNameLst>
                                      </p:cBhvr>
                                      <p:to>
                                        <p:strVal val="visible"/>
                                      </p:to>
                                    </p:set>
                                    <p:animEffect transition="in" filter="fade">
                                      <p:cBhvr>
                                        <p:cTn id="27" dur="2000"/>
                                        <p:tgtEl>
                                          <p:spTgt spid="7">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9">
                                            <p:txEl>
                                              <p:pRg st="0" end="0"/>
                                            </p:txEl>
                                          </p:spTgt>
                                        </p:tgtEl>
                                        <p:attrNameLst>
                                          <p:attrName>style.visibility</p:attrName>
                                        </p:attrNameLst>
                                      </p:cBhvr>
                                      <p:to>
                                        <p:strVal val="visible"/>
                                      </p:to>
                                    </p:set>
                                    <p:animEffect transition="in" filter="fade">
                                      <p:cBhvr>
                                        <p:cTn id="32" dur="2000"/>
                                        <p:tgtEl>
                                          <p:spTgt spid="9">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1">
                                            <p:txEl>
                                              <p:pRg st="0" end="0"/>
                                            </p:txEl>
                                          </p:spTgt>
                                        </p:tgtEl>
                                        <p:attrNameLst>
                                          <p:attrName>style.visibility</p:attrName>
                                        </p:attrNameLst>
                                      </p:cBhvr>
                                      <p:to>
                                        <p:strVal val="visible"/>
                                      </p:to>
                                    </p:set>
                                    <p:animEffect transition="in" filter="fade">
                                      <p:cBhvr>
                                        <p:cTn id="37" dur="2000"/>
                                        <p:tgtEl>
                                          <p:spTgt spid="11">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3">
                                            <p:txEl>
                                              <p:pRg st="0" end="0"/>
                                            </p:txEl>
                                          </p:spTgt>
                                        </p:tgtEl>
                                        <p:attrNameLst>
                                          <p:attrName>style.visibility</p:attrName>
                                        </p:attrNameLst>
                                      </p:cBhvr>
                                      <p:to>
                                        <p:strVal val="visible"/>
                                      </p:to>
                                    </p:set>
                                    <p:animEffect transition="in" filter="fade">
                                      <p:cBhvr>
                                        <p:cTn id="42" dur="2000"/>
                                        <p:tgtEl>
                                          <p:spTgt spid="1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7" grpId="0" build="p"/>
      <p:bldP spid="10" grpId="0" build="p"/>
      <p:bldP spid="11" grpId="0" build="p"/>
      <p:bldP spid="1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260648" y="755576"/>
            <a:ext cx="3240360" cy="1692771"/>
          </a:xfrm>
          <a:prstGeom prst="rect">
            <a:avLst/>
          </a:prstGeom>
          <a:noFill/>
        </p:spPr>
        <p:txBody>
          <a:bodyPr wrap="square" rtlCol="1">
            <a:spAutoFit/>
          </a:bodyPr>
          <a:lstStyle/>
          <a:p>
            <a:pPr algn="l"/>
            <a:r>
              <a:rPr lang="en-US" sz="1300" dirty="0" smtClean="0"/>
              <a:t> </a:t>
            </a:r>
            <a:r>
              <a:rPr lang="en-US" sz="1300" dirty="0" smtClean="0"/>
              <a:t>This </a:t>
            </a:r>
            <a:r>
              <a:rPr lang="en-US" sz="1300" dirty="0" smtClean="0"/>
              <a:t>kind of temporary shift of meter makes the poem lighter to read, and, while preserving regularity, lessens any sing-song quality that might occur if too many regular lines appear in sequence. This skillful change is one of the reasons this poem is so often read aloud. It is musical and regular to the ear, but it is never rigid or predictable. </a:t>
            </a:r>
            <a:endParaRPr lang="en-US" sz="1300" dirty="0"/>
          </a:p>
        </p:txBody>
      </p:sp>
      <p:sp>
        <p:nvSpPr>
          <p:cNvPr id="7" name="TextBox 6"/>
          <p:cNvSpPr txBox="1"/>
          <p:nvPr/>
        </p:nvSpPr>
        <p:spPr>
          <a:xfrm>
            <a:off x="260648" y="2846998"/>
            <a:ext cx="3168352" cy="3093154"/>
          </a:xfrm>
          <a:prstGeom prst="rect">
            <a:avLst/>
          </a:prstGeom>
          <a:noFill/>
        </p:spPr>
        <p:txBody>
          <a:bodyPr wrap="square" rtlCol="1">
            <a:spAutoFit/>
          </a:bodyPr>
          <a:lstStyle/>
          <a:p>
            <a:pPr algn="l"/>
            <a:r>
              <a:rPr lang="en-US" sz="1300" dirty="0" smtClean="0"/>
              <a:t> Line endings, too, can create variety within regularity, and also call attention to the subject matter of the lines. The only stanza which contains the line ending termed "feminine" (that is, an additional unstressed syllable following the final stressed syllable – while it may not have been called "feminine" in Marlowe's day, the softer consonant at the end of a disyllabic word such as those in this stanza definitely can convey femininity) is the third. "There </a:t>
            </a:r>
            <a:r>
              <a:rPr lang="en-US" sz="1300" b="1" dirty="0" smtClean="0"/>
              <a:t>will</a:t>
            </a:r>
            <a:r>
              <a:rPr lang="en-US" sz="1300" dirty="0" smtClean="0"/>
              <a:t> I </a:t>
            </a:r>
            <a:r>
              <a:rPr lang="en-US" sz="1300" b="1" dirty="0" smtClean="0"/>
              <a:t>make</a:t>
            </a:r>
            <a:r>
              <a:rPr lang="en-US" sz="1300" dirty="0" smtClean="0"/>
              <a:t> thee </a:t>
            </a:r>
            <a:r>
              <a:rPr lang="en-US" sz="1300" b="1" dirty="0" smtClean="0"/>
              <a:t>beds</a:t>
            </a:r>
            <a:r>
              <a:rPr lang="en-US" sz="1300" dirty="0" smtClean="0"/>
              <a:t> of </a:t>
            </a:r>
            <a:r>
              <a:rPr lang="en-US" sz="1300" b="1" dirty="0" smtClean="0"/>
              <a:t>ro</a:t>
            </a:r>
            <a:r>
              <a:rPr lang="en-US" sz="1300" dirty="0" smtClean="0"/>
              <a:t>ses" This is done by using disyllabic words at the end of the line. The second syllable of most two-syllable words is usually an unstressed one.</a:t>
            </a:r>
            <a:endParaRPr lang="en-US" sz="1300" dirty="0" smtClean="0"/>
          </a:p>
        </p:txBody>
      </p:sp>
      <p:sp>
        <p:nvSpPr>
          <p:cNvPr id="9" name="TextBox 8"/>
          <p:cNvSpPr txBox="1"/>
          <p:nvPr/>
        </p:nvSpPr>
        <p:spPr>
          <a:xfrm>
            <a:off x="3573016" y="2913489"/>
            <a:ext cx="3024336" cy="2716128"/>
          </a:xfrm>
          <a:prstGeom prst="rect">
            <a:avLst/>
          </a:prstGeom>
          <a:noFill/>
        </p:spPr>
        <p:txBody>
          <a:bodyPr wrap="square" rtlCol="1">
            <a:spAutoFit/>
          </a:bodyPr>
          <a:lstStyle/>
          <a:p>
            <a:r>
              <a:rPr lang="ar-SA" sz="1550" dirty="0" smtClean="0">
                <a:solidFill>
                  <a:srgbClr val="008000"/>
                </a:solidFill>
                <a:cs typeface="DecoType Naskh" pitchFamily="2" charset="-78"/>
              </a:rPr>
              <a:t>نهايات </a:t>
            </a:r>
            <a:r>
              <a:rPr lang="ar-SA" sz="1550" dirty="0" smtClean="0">
                <a:solidFill>
                  <a:srgbClr val="008000"/>
                </a:solidFill>
                <a:cs typeface="DecoType Naskh" pitchFamily="2" charset="-78"/>
              </a:rPr>
              <a:t>الخط، أيضا، يمكن إنشاء مجموعة متنوعة ضمن </a:t>
            </a:r>
            <a:r>
              <a:rPr lang="ar-SA" sz="1550" dirty="0" smtClean="0">
                <a:solidFill>
                  <a:srgbClr val="008000"/>
                </a:solidFill>
                <a:cs typeface="DecoType Naskh" pitchFamily="2" charset="-78"/>
              </a:rPr>
              <a:t>القصيدة، </a:t>
            </a:r>
            <a:r>
              <a:rPr lang="ar-SA" sz="1550" dirty="0" smtClean="0">
                <a:solidFill>
                  <a:srgbClr val="008000"/>
                </a:solidFill>
                <a:cs typeface="DecoType Naskh" pitchFamily="2" charset="-78"/>
              </a:rPr>
              <a:t>وأيضا لفت الانتباه إلى موضوع خطوط. إنهاء </a:t>
            </a:r>
            <a:r>
              <a:rPr lang="ar-SA" sz="1550" dirty="0" smtClean="0">
                <a:solidFill>
                  <a:srgbClr val="008000"/>
                </a:solidFill>
                <a:cs typeface="DecoType Naskh" pitchFamily="2" charset="-78"/>
              </a:rPr>
              <a:t>وصف المقطع </a:t>
            </a:r>
            <a:r>
              <a:rPr lang="ar-SA" sz="1550" dirty="0" smtClean="0">
                <a:solidFill>
                  <a:srgbClr val="008000"/>
                </a:solidFill>
                <a:cs typeface="DecoType Naskh" pitchFamily="2" charset="-78"/>
              </a:rPr>
              <a:t>الوحيد الذي يحتوي على السطر "المؤنث" (وهذا هو، وهو مقطع لفظي </a:t>
            </a:r>
            <a:r>
              <a:rPr lang="ar-SA" sz="1550" dirty="0" smtClean="0">
                <a:solidFill>
                  <a:srgbClr val="008000"/>
                </a:solidFill>
                <a:cs typeface="DecoType Naskh" pitchFamily="2" charset="-78"/>
              </a:rPr>
              <a:t>إضافي </a:t>
            </a:r>
            <a:r>
              <a:rPr lang="ar-SA" sz="1550" dirty="0" smtClean="0">
                <a:solidFill>
                  <a:srgbClr val="008000"/>
                </a:solidFill>
                <a:cs typeface="DecoType Naskh" pitchFamily="2" charset="-78"/>
              </a:rPr>
              <a:t>بهيج </a:t>
            </a:r>
            <a:r>
              <a:rPr lang="ar-SA" sz="1550" dirty="0" smtClean="0">
                <a:solidFill>
                  <a:srgbClr val="008000"/>
                </a:solidFill>
                <a:cs typeface="DecoType Naskh" pitchFamily="2" charset="-78"/>
              </a:rPr>
              <a:t>يتبع المقطع المشدد </a:t>
            </a:r>
            <a:r>
              <a:rPr lang="ar-SA" sz="1550" dirty="0" smtClean="0">
                <a:solidFill>
                  <a:srgbClr val="008000"/>
                </a:solidFill>
                <a:cs typeface="DecoType Naskh" pitchFamily="2" charset="-78"/>
              </a:rPr>
              <a:t>-- في حين أنه قد لا يكون تم استدعاء "المؤنث" في يوم مارلو، فإن ليونة </a:t>
            </a:r>
            <a:r>
              <a:rPr lang="ar-SA" sz="1550" dirty="0" smtClean="0">
                <a:solidFill>
                  <a:srgbClr val="008000"/>
                </a:solidFill>
                <a:cs typeface="DecoType Naskh" pitchFamily="2" charset="-78"/>
              </a:rPr>
              <a:t>الحرف الساكن في </a:t>
            </a:r>
            <a:r>
              <a:rPr lang="ar-SA" sz="1550" dirty="0" smtClean="0">
                <a:solidFill>
                  <a:srgbClr val="008000"/>
                </a:solidFill>
                <a:cs typeface="DecoType Naskh" pitchFamily="2" charset="-78"/>
              </a:rPr>
              <a:t>نهاية الكلمة ذات مقطعين مثل تلك الموجودة في هذا المقطع الشعري بالتأكيد يمكن أن ينقل الأنوثة) هو ثالث. </a:t>
            </a:r>
            <a:r>
              <a:rPr lang="ar-SA" sz="1550" dirty="0" smtClean="0">
                <a:solidFill>
                  <a:srgbClr val="008000"/>
                </a:solidFill>
                <a:cs typeface="DecoType Naskh" pitchFamily="2" charset="-78"/>
              </a:rPr>
              <a:t>وقال "هناك سأدلي </a:t>
            </a:r>
            <a:r>
              <a:rPr lang="ar-SA" sz="1550" dirty="0" err="1" smtClean="0">
                <a:solidFill>
                  <a:srgbClr val="008000"/>
                </a:solidFill>
                <a:cs typeface="DecoType Naskh" pitchFamily="2" charset="-78"/>
              </a:rPr>
              <a:t>لك</a:t>
            </a:r>
            <a:r>
              <a:rPr lang="ar-SA" sz="1550" dirty="0" smtClean="0">
                <a:solidFill>
                  <a:srgbClr val="008000"/>
                </a:solidFill>
                <a:cs typeface="DecoType Naskh" pitchFamily="2" charset="-78"/>
              </a:rPr>
              <a:t> سريرا من الورود" يتم ذلك عن طريق استخدام الكلمات ذات مقطعين في نهاية السطر. </a:t>
            </a:r>
            <a:r>
              <a:rPr lang="ar-SA" sz="1550" dirty="0" smtClean="0">
                <a:solidFill>
                  <a:srgbClr val="008000"/>
                </a:solidFill>
                <a:cs typeface="DecoType Naskh" pitchFamily="2" charset="-78"/>
              </a:rPr>
              <a:t>المقطع الثاني </a:t>
            </a:r>
            <a:r>
              <a:rPr lang="ar-SA" sz="1550" dirty="0" smtClean="0">
                <a:solidFill>
                  <a:srgbClr val="008000"/>
                </a:solidFill>
                <a:cs typeface="DecoType Naskh" pitchFamily="2" charset="-78"/>
              </a:rPr>
              <a:t>فيه  أكثر من مقطعين وهو </a:t>
            </a:r>
            <a:r>
              <a:rPr lang="ar-SA" sz="1550" dirty="0" smtClean="0">
                <a:solidFill>
                  <a:srgbClr val="008000"/>
                </a:solidFill>
                <a:cs typeface="DecoType Naskh" pitchFamily="2" charset="-78"/>
              </a:rPr>
              <a:t>مقطع واحد عادة ما يكون غير </a:t>
            </a:r>
            <a:r>
              <a:rPr lang="ar-SA" sz="1550" dirty="0" smtClean="0">
                <a:solidFill>
                  <a:srgbClr val="008000"/>
                </a:solidFill>
                <a:cs typeface="DecoType Naskh" pitchFamily="2" charset="-78"/>
              </a:rPr>
              <a:t>مشدد</a:t>
            </a:r>
            <a:r>
              <a:rPr lang="ar-SA" sz="1550" dirty="0" smtClean="0">
                <a:solidFill>
                  <a:srgbClr val="008000"/>
                </a:solidFill>
                <a:cs typeface="DecoType Naskh" pitchFamily="2" charset="-78"/>
              </a:rPr>
              <a:t>.</a:t>
            </a:r>
          </a:p>
        </p:txBody>
      </p:sp>
      <p:sp>
        <p:nvSpPr>
          <p:cNvPr id="10" name="TextBox 9"/>
          <p:cNvSpPr txBox="1"/>
          <p:nvPr/>
        </p:nvSpPr>
        <p:spPr>
          <a:xfrm>
            <a:off x="3501008" y="739894"/>
            <a:ext cx="3132348" cy="1815882"/>
          </a:xfrm>
          <a:prstGeom prst="rect">
            <a:avLst/>
          </a:prstGeom>
          <a:noFill/>
        </p:spPr>
        <p:txBody>
          <a:bodyPr wrap="square" rtlCol="1">
            <a:spAutoFit/>
          </a:bodyPr>
          <a:lstStyle/>
          <a:p>
            <a:r>
              <a:rPr lang="ar-SA" sz="1600" dirty="0" smtClean="0">
                <a:solidFill>
                  <a:srgbClr val="C00000"/>
                </a:solidFill>
                <a:cs typeface="DecoType Naskh" pitchFamily="2" charset="-78"/>
              </a:rPr>
              <a:t>هذا </a:t>
            </a:r>
            <a:r>
              <a:rPr lang="ar-SA" sz="1600" dirty="0" smtClean="0">
                <a:solidFill>
                  <a:srgbClr val="C00000"/>
                </a:solidFill>
                <a:cs typeface="DecoType Naskh" pitchFamily="2" charset="-78"/>
              </a:rPr>
              <a:t>النوع من التحول المؤقت </a:t>
            </a:r>
            <a:r>
              <a:rPr lang="ar-SA" sz="1600" dirty="0" smtClean="0">
                <a:solidFill>
                  <a:srgbClr val="C00000"/>
                </a:solidFill>
                <a:cs typeface="DecoType Naskh" pitchFamily="2" charset="-78"/>
              </a:rPr>
              <a:t>للوزن يجعل </a:t>
            </a:r>
            <a:r>
              <a:rPr lang="ar-SA" sz="1600" dirty="0" smtClean="0">
                <a:solidFill>
                  <a:srgbClr val="C00000"/>
                </a:solidFill>
                <a:cs typeface="DecoType Naskh" pitchFamily="2" charset="-78"/>
              </a:rPr>
              <a:t>القصيدة أخف </a:t>
            </a:r>
            <a:r>
              <a:rPr lang="ar-SA" sz="1600" dirty="0" smtClean="0">
                <a:solidFill>
                  <a:srgbClr val="C00000"/>
                </a:solidFill>
                <a:cs typeface="DecoType Naskh" pitchFamily="2" charset="-78"/>
              </a:rPr>
              <a:t>للقراءة،  </a:t>
            </a:r>
            <a:r>
              <a:rPr lang="ar-SA" sz="1600" dirty="0" smtClean="0">
                <a:solidFill>
                  <a:srgbClr val="C00000"/>
                </a:solidFill>
                <a:cs typeface="DecoType Naskh" pitchFamily="2" charset="-78"/>
              </a:rPr>
              <a:t>مع الحفاظ على </a:t>
            </a:r>
            <a:r>
              <a:rPr lang="ar-SA" sz="1600" dirty="0" smtClean="0">
                <a:solidFill>
                  <a:srgbClr val="C00000"/>
                </a:solidFill>
                <a:cs typeface="DecoType Naskh" pitchFamily="2" charset="-78"/>
              </a:rPr>
              <a:t>نظمها، </a:t>
            </a:r>
            <a:r>
              <a:rPr lang="ar-SA" sz="1600" dirty="0" smtClean="0">
                <a:solidFill>
                  <a:srgbClr val="C00000"/>
                </a:solidFill>
                <a:cs typeface="DecoType Naskh" pitchFamily="2" charset="-78"/>
              </a:rPr>
              <a:t>ويقلل أي نوعية الغناء الأغنية التي قد تحدث إذا خطوط منتظمة كثيرة جدا تظهر في تسلسل. هذا التغيير ماهرا هو واحد من أسباب هذه القصيدة هو الحال في كثير من الأحيان قراءة بصوت عال. </a:t>
            </a:r>
            <a:r>
              <a:rPr lang="ar-SA" sz="1600" dirty="0" err="1" smtClean="0">
                <a:solidFill>
                  <a:srgbClr val="C00000"/>
                </a:solidFill>
                <a:cs typeface="DecoType Naskh" pitchFamily="2" charset="-78"/>
              </a:rPr>
              <a:t>انها</a:t>
            </a:r>
            <a:r>
              <a:rPr lang="ar-SA" sz="1600" dirty="0" smtClean="0">
                <a:solidFill>
                  <a:srgbClr val="C00000"/>
                </a:solidFill>
                <a:cs typeface="DecoType Naskh" pitchFamily="2" charset="-78"/>
              </a:rPr>
              <a:t> موسيقية </a:t>
            </a:r>
            <a:r>
              <a:rPr lang="ar-SA" sz="1600" dirty="0" smtClean="0">
                <a:solidFill>
                  <a:srgbClr val="C00000"/>
                </a:solidFill>
                <a:cs typeface="DecoType Naskh" pitchFamily="2" charset="-78"/>
              </a:rPr>
              <a:t>ومنتظمة </a:t>
            </a:r>
            <a:r>
              <a:rPr lang="ar-SA" sz="1600" dirty="0" smtClean="0">
                <a:solidFill>
                  <a:srgbClr val="C00000"/>
                </a:solidFill>
                <a:cs typeface="DecoType Naskh" pitchFamily="2" charset="-78"/>
              </a:rPr>
              <a:t>للأذن</a:t>
            </a:r>
            <a:r>
              <a:rPr lang="ar-SA" sz="1600" dirty="0" smtClean="0">
                <a:solidFill>
                  <a:srgbClr val="C00000"/>
                </a:solidFill>
                <a:cs typeface="DecoType Naskh" pitchFamily="2" charset="-78"/>
              </a:rPr>
              <a:t>، ولكنها </a:t>
            </a:r>
            <a:r>
              <a:rPr lang="ar-SA" sz="1600" dirty="0" smtClean="0">
                <a:solidFill>
                  <a:srgbClr val="C00000"/>
                </a:solidFill>
                <a:cs typeface="DecoType Naskh" pitchFamily="2" charset="-78"/>
              </a:rPr>
              <a:t>ليست جامدة </a:t>
            </a:r>
            <a:r>
              <a:rPr lang="ar-SA" sz="1600" dirty="0" smtClean="0">
                <a:solidFill>
                  <a:srgbClr val="C00000"/>
                </a:solidFill>
                <a:cs typeface="DecoType Naskh" pitchFamily="2" charset="-78"/>
              </a:rPr>
              <a:t>أو يمكن التنبؤ </a:t>
            </a:r>
            <a:r>
              <a:rPr lang="ar-SA" sz="1600" dirty="0" err="1" smtClean="0">
                <a:solidFill>
                  <a:srgbClr val="C00000"/>
                </a:solidFill>
                <a:cs typeface="DecoType Naskh" pitchFamily="2" charset="-78"/>
              </a:rPr>
              <a:t>بها</a:t>
            </a:r>
            <a:r>
              <a:rPr lang="ar-SA" sz="1600" dirty="0" smtClean="0">
                <a:solidFill>
                  <a:srgbClr val="C00000"/>
                </a:solidFill>
                <a:cs typeface="DecoType Naskh" pitchFamily="2" charset="-78"/>
              </a:rPr>
              <a:t>.</a:t>
            </a:r>
            <a:endParaRPr lang="ar-SA" sz="1550" dirty="0" smtClean="0">
              <a:solidFill>
                <a:srgbClr val="C00000"/>
              </a:solidFill>
              <a:cs typeface="DecoType Naskh" pitchFamily="2" charset="-78"/>
            </a:endParaRPr>
          </a:p>
        </p:txBody>
      </p:sp>
      <p:sp>
        <p:nvSpPr>
          <p:cNvPr id="8" name="Slide Number Placeholder 7"/>
          <p:cNvSpPr>
            <a:spLocks noGrp="1"/>
          </p:cNvSpPr>
          <p:nvPr>
            <p:ph type="sldNum" sz="quarter" idx="12"/>
          </p:nvPr>
        </p:nvSpPr>
        <p:spPr>
          <a:xfrm>
            <a:off x="342900" y="8549663"/>
            <a:ext cx="1600200" cy="486833"/>
          </a:xfrm>
        </p:spPr>
        <p:txBody>
          <a:bodyPr/>
          <a:lstStyle/>
          <a:p>
            <a:fld id="{88BAE415-76A0-4309-A00B-503D7D7A0243}" type="slidenum">
              <a:rPr lang="ar-SA" smtClean="0"/>
              <a:pPr/>
              <a:t>14</a:t>
            </a:fld>
            <a:endParaRPr lang="ar-SA" dirty="0"/>
          </a:p>
        </p:txBody>
      </p:sp>
      <p:sp>
        <p:nvSpPr>
          <p:cNvPr id="11" name="TextBox 10"/>
          <p:cNvSpPr txBox="1"/>
          <p:nvPr/>
        </p:nvSpPr>
        <p:spPr>
          <a:xfrm>
            <a:off x="332656" y="6084168"/>
            <a:ext cx="3168352" cy="2092881"/>
          </a:xfrm>
          <a:prstGeom prst="rect">
            <a:avLst/>
          </a:prstGeom>
          <a:noFill/>
        </p:spPr>
        <p:txBody>
          <a:bodyPr wrap="square" rtlCol="1">
            <a:spAutoFit/>
          </a:bodyPr>
          <a:lstStyle/>
          <a:p>
            <a:pPr algn="just" rtl="0"/>
            <a:r>
              <a:rPr lang="en-US" sz="1300" dirty="0" smtClean="0"/>
              <a:t> These lines all end with particularly feminine objects, too – roses, posies, kirtle (a woman's garment), and myrtle. It should be noted that every other line-terminating word in the entire poem is a monosyllabic one, with the lone exception of line 22, in which the "masculine" stressed ending is forced by the hyphenated construction "</a:t>
            </a:r>
            <a:r>
              <a:rPr lang="en-US" sz="1300" b="1" dirty="0" smtClean="0"/>
              <a:t>May</a:t>
            </a:r>
            <a:r>
              <a:rPr lang="en-US" sz="1300" dirty="0" smtClean="0"/>
              <a:t>-morn </a:t>
            </a:r>
            <a:r>
              <a:rPr lang="en-US" sz="1300" b="1" dirty="0" err="1" smtClean="0"/>
              <a:t>ing</a:t>
            </a:r>
            <a:r>
              <a:rPr lang="en-US" sz="1300" dirty="0" smtClean="0"/>
              <a:t>". Marlowe chose his words with very great care. </a:t>
            </a:r>
            <a:endParaRPr lang="en-US" sz="1300" dirty="0" smtClean="0">
              <a:latin typeface="Times New Roman" pitchFamily="18" charset="0"/>
              <a:cs typeface="Times New Roman" pitchFamily="18" charset="0"/>
            </a:endParaRPr>
          </a:p>
        </p:txBody>
      </p:sp>
      <p:sp>
        <p:nvSpPr>
          <p:cNvPr id="13" name="TextBox 12"/>
          <p:cNvSpPr txBox="1"/>
          <p:nvPr/>
        </p:nvSpPr>
        <p:spPr>
          <a:xfrm>
            <a:off x="3645024" y="6156176"/>
            <a:ext cx="3024336" cy="1762021"/>
          </a:xfrm>
          <a:prstGeom prst="rect">
            <a:avLst/>
          </a:prstGeom>
          <a:noFill/>
        </p:spPr>
        <p:txBody>
          <a:bodyPr wrap="square" rtlCol="1">
            <a:spAutoFit/>
          </a:bodyPr>
          <a:lstStyle/>
          <a:p>
            <a:r>
              <a:rPr lang="ar-SA" sz="1550" dirty="0" smtClean="0">
                <a:solidFill>
                  <a:srgbClr val="C00000"/>
                </a:solidFill>
                <a:cs typeface="DecoType Naskh" pitchFamily="2" charset="-78"/>
              </a:rPr>
              <a:t> </a:t>
            </a:r>
            <a:r>
              <a:rPr lang="ar-SA" sz="1550" dirty="0" smtClean="0">
                <a:solidFill>
                  <a:srgbClr val="C00000"/>
                </a:solidFill>
                <a:cs typeface="DecoType Naskh" pitchFamily="2" charset="-78"/>
              </a:rPr>
              <a:t>هذه السطور مع نهاية كل الكائنات خاصة المؤنث، وأيضا -- الورود ، وباقات الزهور، </a:t>
            </a:r>
            <a:r>
              <a:rPr lang="en-US" sz="1550" dirty="0" smtClean="0">
                <a:solidFill>
                  <a:srgbClr val="C00000"/>
                </a:solidFill>
                <a:cs typeface="DecoType Naskh" pitchFamily="2" charset="-78"/>
              </a:rPr>
              <a:t>kirtle (</a:t>
            </a:r>
            <a:r>
              <a:rPr lang="ar-SA" sz="1550" dirty="0" smtClean="0">
                <a:solidFill>
                  <a:srgbClr val="C00000"/>
                </a:solidFill>
                <a:cs typeface="DecoType Naskh" pitchFamily="2" charset="-78"/>
              </a:rPr>
              <a:t>ثوب المرأة)، </a:t>
            </a:r>
            <a:r>
              <a:rPr lang="ar-SA" sz="1550" dirty="0" err="1" smtClean="0">
                <a:solidFill>
                  <a:srgbClr val="C00000"/>
                </a:solidFill>
                <a:cs typeface="DecoType Naskh" pitchFamily="2" charset="-78"/>
              </a:rPr>
              <a:t>وميرتل</a:t>
            </a:r>
            <a:r>
              <a:rPr lang="ar-SA" sz="1550" dirty="0" smtClean="0">
                <a:solidFill>
                  <a:srgbClr val="C00000"/>
                </a:solidFill>
                <a:cs typeface="DecoType Naskh" pitchFamily="2" charset="-78"/>
              </a:rPr>
              <a:t>. </a:t>
            </a:r>
            <a:r>
              <a:rPr lang="ar-SA" sz="1550" dirty="0" smtClean="0">
                <a:solidFill>
                  <a:srgbClr val="C00000"/>
                </a:solidFill>
                <a:cs typeface="DecoType Naskh" pitchFamily="2" charset="-78"/>
              </a:rPr>
              <a:t>وتجدر الإشارة إلى أن كل كلمة أخرى تنتهي في سطر القصيدة كلها هو واحد أحادي، مع استثناء وحيد من خط 22، </a:t>
            </a:r>
            <a:r>
              <a:rPr lang="ar-SA" sz="1550" dirty="0" smtClean="0">
                <a:solidFill>
                  <a:srgbClr val="C00000"/>
                </a:solidFill>
                <a:cs typeface="DecoType Naskh" pitchFamily="2" charset="-78"/>
              </a:rPr>
              <a:t>"</a:t>
            </a:r>
            <a:r>
              <a:rPr lang="ar-SA" sz="1550" dirty="0" smtClean="0">
                <a:solidFill>
                  <a:srgbClr val="C00000"/>
                </a:solidFill>
                <a:cs typeface="DecoType Naskh" pitchFamily="2" charset="-78"/>
              </a:rPr>
              <a:t>المذكر"، </a:t>
            </a:r>
            <a:r>
              <a:rPr lang="ar-SA" sz="1550" dirty="0" err="1" smtClean="0">
                <a:solidFill>
                  <a:srgbClr val="C00000"/>
                </a:solidFill>
                <a:cs typeface="DecoType Naskh" pitchFamily="2" charset="-78"/>
              </a:rPr>
              <a:t>واكد</a:t>
            </a:r>
            <a:r>
              <a:rPr lang="ar-SA" sz="1550" dirty="0" smtClean="0">
                <a:solidFill>
                  <a:srgbClr val="C00000"/>
                </a:solidFill>
                <a:cs typeface="DecoType Naskh" pitchFamily="2" charset="-78"/>
              </a:rPr>
              <a:t> المنتهى هو </a:t>
            </a:r>
            <a:r>
              <a:rPr lang="ar-SA" sz="1550" dirty="0" err="1" smtClean="0">
                <a:solidFill>
                  <a:srgbClr val="C00000"/>
                </a:solidFill>
                <a:cs typeface="DecoType Naskh" pitchFamily="2" charset="-78"/>
              </a:rPr>
              <a:t>القسري</a:t>
            </a:r>
            <a:r>
              <a:rPr lang="ar-SA" sz="1550" dirty="0" smtClean="0">
                <a:solidFill>
                  <a:srgbClr val="C00000"/>
                </a:solidFill>
                <a:cs typeface="DecoType Naskh" pitchFamily="2" charset="-78"/>
              </a:rPr>
              <a:t> من قبل "</a:t>
            </a:r>
            <a:r>
              <a:rPr lang="ar-SA" sz="1550" dirty="0" err="1" smtClean="0">
                <a:solidFill>
                  <a:srgbClr val="C00000"/>
                </a:solidFill>
                <a:cs typeface="DecoType Naskh" pitchFamily="2" charset="-78"/>
              </a:rPr>
              <a:t>جي</a:t>
            </a:r>
            <a:r>
              <a:rPr lang="ar-SA" sz="1550" dirty="0" smtClean="0">
                <a:solidFill>
                  <a:srgbClr val="C00000"/>
                </a:solidFill>
                <a:cs typeface="DecoType Naskh" pitchFamily="2" charset="-78"/>
              </a:rPr>
              <a:t> مايو </a:t>
            </a:r>
            <a:r>
              <a:rPr lang="ar-SA" sz="1550" dirty="0" err="1" smtClean="0">
                <a:solidFill>
                  <a:srgbClr val="C00000"/>
                </a:solidFill>
                <a:cs typeface="DecoType Naskh" pitchFamily="2" charset="-78"/>
              </a:rPr>
              <a:t>موران</a:t>
            </a:r>
            <a:r>
              <a:rPr lang="ar-SA" sz="1550" dirty="0" smtClean="0">
                <a:solidFill>
                  <a:srgbClr val="C00000"/>
                </a:solidFill>
                <a:cs typeface="DecoType Naskh" pitchFamily="2" charset="-78"/>
              </a:rPr>
              <a:t>" الواصلة البناء. مارلو اختار كلماته بعناية فائقة جدا.</a:t>
            </a:r>
          </a:p>
        </p:txBody>
      </p:sp>
      <p:sp>
        <p:nvSpPr>
          <p:cNvPr id="12" name="Rounded Rectangle 11"/>
          <p:cNvSpPr/>
          <p:nvPr/>
        </p:nvSpPr>
        <p:spPr>
          <a:xfrm>
            <a:off x="3573016" y="8100392"/>
            <a:ext cx="2808312" cy="720080"/>
          </a:xfrm>
          <a:prstGeom prst="roundRect">
            <a:avLst/>
          </a:prstGeom>
          <a:noFill/>
          <a:ln w="3175">
            <a:solidFill>
              <a:schemeClr val="tx1">
                <a:lumMod val="65000"/>
                <a:lumOff val="3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1300" dirty="0" smtClean="0">
                <a:solidFill>
                  <a:schemeClr val="tx1"/>
                </a:solidFill>
                <a:cs typeface="AL-Mohanad" pitchFamily="2" charset="-78"/>
              </a:rPr>
              <a:t>بصراحة عجزت </a:t>
            </a:r>
            <a:r>
              <a:rPr lang="ar-SA" sz="1300" dirty="0" err="1" smtClean="0">
                <a:solidFill>
                  <a:schemeClr val="tx1"/>
                </a:solidFill>
                <a:cs typeface="AL-Mohanad" pitchFamily="2" charset="-78"/>
              </a:rPr>
              <a:t>اترجم</a:t>
            </a:r>
            <a:r>
              <a:rPr lang="ar-SA" sz="1300" dirty="0" smtClean="0">
                <a:solidFill>
                  <a:schemeClr val="tx1"/>
                </a:solidFill>
                <a:cs typeface="AL-Mohanad" pitchFamily="2" charset="-78"/>
              </a:rPr>
              <a:t> وأفهم </a:t>
            </a:r>
            <a:r>
              <a:rPr lang="ar-SA" sz="1300" dirty="0" err="1" smtClean="0">
                <a:solidFill>
                  <a:schemeClr val="tx1"/>
                </a:solidFill>
                <a:cs typeface="AL-Mohanad" pitchFamily="2" charset="-78"/>
              </a:rPr>
              <a:t>هالصفحة</a:t>
            </a:r>
            <a:r>
              <a:rPr lang="ar-SA" sz="1300" dirty="0" smtClean="0">
                <a:solidFill>
                  <a:schemeClr val="tx1"/>
                </a:solidFill>
                <a:cs typeface="AL-Mohanad" pitchFamily="2" charset="-78"/>
              </a:rPr>
              <a:t> تحتاج حضور قوي للمحاضرة مع الدكتور لعل وعسى ....</a:t>
            </a:r>
            <a:endParaRPr lang="ar-SA" sz="1300" dirty="0">
              <a:solidFill>
                <a:schemeClr val="tx1"/>
              </a:solidFill>
              <a:cs typeface="AL-Mohanad" pitchFamily="2" charset="-78"/>
            </a:endParaRPr>
          </a:p>
        </p:txBody>
      </p:sp>
      <p:pic>
        <p:nvPicPr>
          <p:cNvPr id="2050" name="Picture 2" descr="http://t1.gstatic.com/images?q=tbn:ANd9GcSt8mjh2ZYCLfFa0AsK_gvxlN65dEU5hhpfGvXqjiGlP6Sy3w7e"/>
          <p:cNvPicPr>
            <a:picLocks noChangeAspect="1" noChangeArrowheads="1"/>
          </p:cNvPicPr>
          <p:nvPr/>
        </p:nvPicPr>
        <p:blipFill>
          <a:blip r:embed="rId3" cstate="print"/>
          <a:srcRect/>
          <a:stretch>
            <a:fillRect/>
          </a:stretch>
        </p:blipFill>
        <p:spPr bwMode="auto">
          <a:xfrm>
            <a:off x="3068960" y="8244408"/>
            <a:ext cx="576064" cy="568418"/>
          </a:xfrm>
          <a:prstGeom prst="rect">
            <a:avLst/>
          </a:prstGeom>
          <a:noFill/>
        </p:spPr>
      </p:pic>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20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Effect transition="in" filter="fade">
                                      <p:cBhvr>
                                        <p:cTn id="12" dur="2000"/>
                                        <p:tgtEl>
                                          <p:spTgt spid="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xEl>
                                              <p:pRg st="0" end="0"/>
                                            </p:txEl>
                                          </p:spTgt>
                                        </p:tgtEl>
                                        <p:attrNameLst>
                                          <p:attrName>style.visibility</p:attrName>
                                        </p:attrNameLst>
                                      </p:cBhvr>
                                      <p:to>
                                        <p:strVal val="visible"/>
                                      </p:to>
                                    </p:set>
                                    <p:animEffect transition="in" filter="fade">
                                      <p:cBhvr>
                                        <p:cTn id="17" dur="2000"/>
                                        <p:tgtEl>
                                          <p:spTgt spid="9">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1">
                                            <p:txEl>
                                              <p:pRg st="0" end="0"/>
                                            </p:txEl>
                                          </p:spTgt>
                                        </p:tgtEl>
                                        <p:attrNameLst>
                                          <p:attrName>style.visibility</p:attrName>
                                        </p:attrNameLst>
                                      </p:cBhvr>
                                      <p:to>
                                        <p:strVal val="visible"/>
                                      </p:to>
                                    </p:set>
                                    <p:animEffect transition="in" filter="fade">
                                      <p:cBhvr>
                                        <p:cTn id="22" dur="2000"/>
                                        <p:tgtEl>
                                          <p:spTgt spid="11">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3">
                                            <p:txEl>
                                              <p:pRg st="0" end="0"/>
                                            </p:txEl>
                                          </p:spTgt>
                                        </p:tgtEl>
                                        <p:attrNameLst>
                                          <p:attrName>style.visibility</p:attrName>
                                        </p:attrNameLst>
                                      </p:cBhvr>
                                      <p:to>
                                        <p:strVal val="visible"/>
                                      </p:to>
                                    </p:set>
                                    <p:animEffect transition="in" filter="fade">
                                      <p:cBhvr>
                                        <p:cTn id="27" dur="2000"/>
                                        <p:tgtEl>
                                          <p:spTgt spid="1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7" grpId="0" build="p"/>
      <p:bldP spid="11" grpId="0" build="p"/>
      <p:bldP spid="1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16632" y="395536"/>
            <a:ext cx="3456384" cy="2208297"/>
          </a:xfrm>
          <a:prstGeom prst="rect">
            <a:avLst/>
          </a:prstGeom>
          <a:noFill/>
        </p:spPr>
        <p:txBody>
          <a:bodyPr wrap="square" rtlCol="1">
            <a:spAutoFit/>
          </a:bodyPr>
          <a:lstStyle/>
          <a:p>
            <a:pPr algn="l"/>
            <a:r>
              <a:rPr lang="en-US" sz="1250" dirty="0" smtClean="0"/>
              <a:t> Scansion of poetry is never exact; while lines 1 and 20 are often read as iambic, the beginning (especially line 20) can easily be read as a spondee (two long syllables – </a:t>
            </a:r>
            <a:r>
              <a:rPr lang="en-US" sz="1250" b="1" dirty="0" smtClean="0"/>
              <a:t>Come live</a:t>
            </a:r>
            <a:r>
              <a:rPr lang="en-US" sz="1250" dirty="0" smtClean="0"/>
              <a:t> with me </a:t>
            </a:r>
            <a:r>
              <a:rPr lang="en-US" sz="1250" b="1" dirty="0" smtClean="0"/>
              <a:t>and be</a:t>
            </a:r>
            <a:r>
              <a:rPr lang="en-US" sz="1250" dirty="0" smtClean="0"/>
              <a:t> my love/ rather than Come </a:t>
            </a:r>
            <a:r>
              <a:rPr lang="en-US" sz="1250" b="1" dirty="0" smtClean="0"/>
              <a:t>live</a:t>
            </a:r>
            <a:r>
              <a:rPr lang="en-US" sz="1250" dirty="0" smtClean="0"/>
              <a:t> with </a:t>
            </a:r>
            <a:r>
              <a:rPr lang="en-US" sz="1250" b="1" dirty="0" smtClean="0"/>
              <a:t>me</a:t>
            </a:r>
            <a:r>
              <a:rPr lang="en-US" sz="1250" dirty="0" smtClean="0"/>
              <a:t> and </a:t>
            </a:r>
            <a:r>
              <a:rPr lang="en-US" sz="1250" b="1" dirty="0" smtClean="0"/>
              <a:t>be</a:t>
            </a:r>
            <a:r>
              <a:rPr lang="en-US" sz="1250" dirty="0" smtClean="0"/>
              <a:t> my </a:t>
            </a:r>
            <a:r>
              <a:rPr lang="en-US" sz="1250" b="1" dirty="0" smtClean="0"/>
              <a:t>love</a:t>
            </a:r>
            <a:r>
              <a:rPr lang="en-US" sz="1250" dirty="0" smtClean="0"/>
              <a:t>/). A skillful and expressive reader might read this repeated line thusly, upon its second occurrence. The different stress would add pleading to the tone of the line (the emphases on the verbs "come live" and "and be") and bespeak a slight desperation on the part of the Shepherd. </a:t>
            </a:r>
            <a:endParaRPr lang="en-US" sz="1250" dirty="0"/>
          </a:p>
        </p:txBody>
      </p:sp>
      <p:sp>
        <p:nvSpPr>
          <p:cNvPr id="7" name="TextBox 6"/>
          <p:cNvSpPr txBox="1"/>
          <p:nvPr/>
        </p:nvSpPr>
        <p:spPr>
          <a:xfrm>
            <a:off x="188640" y="2699792"/>
            <a:ext cx="3294366" cy="1892826"/>
          </a:xfrm>
          <a:prstGeom prst="rect">
            <a:avLst/>
          </a:prstGeom>
          <a:noFill/>
        </p:spPr>
        <p:txBody>
          <a:bodyPr wrap="square" rtlCol="1">
            <a:spAutoFit/>
          </a:bodyPr>
          <a:lstStyle/>
          <a:p>
            <a:pPr algn="l"/>
            <a:r>
              <a:rPr lang="en-US" sz="1250" dirty="0" smtClean="0"/>
              <a:t> If read the opposite way from the first line (spondaic rather than iambic) the meaning of the line changes just enough to create a development of emotion. This is no mean feat in a poem only twenty-four lines in length. (Note that there is disputed stanza (second from the last) "Thy silver dishes for thy meat" which appears in some older editions – the latest critical editions do not include it.)</a:t>
            </a:r>
            <a:endParaRPr lang="en-US" sz="1250" dirty="0" smtClean="0"/>
          </a:p>
        </p:txBody>
      </p:sp>
      <p:sp>
        <p:nvSpPr>
          <p:cNvPr id="9" name="TextBox 8"/>
          <p:cNvSpPr txBox="1"/>
          <p:nvPr/>
        </p:nvSpPr>
        <p:spPr>
          <a:xfrm>
            <a:off x="3501008" y="2771800"/>
            <a:ext cx="3096344" cy="1762021"/>
          </a:xfrm>
          <a:prstGeom prst="rect">
            <a:avLst/>
          </a:prstGeom>
          <a:noFill/>
        </p:spPr>
        <p:txBody>
          <a:bodyPr wrap="square" rtlCol="1">
            <a:spAutoFit/>
          </a:bodyPr>
          <a:lstStyle/>
          <a:p>
            <a:r>
              <a:rPr lang="ar-SA" sz="1500" dirty="0" smtClean="0">
                <a:solidFill>
                  <a:srgbClr val="008000"/>
                </a:solidFill>
                <a:cs typeface="DecoType Naskh" pitchFamily="2" charset="-78"/>
              </a:rPr>
              <a:t> </a:t>
            </a:r>
            <a:r>
              <a:rPr lang="ar-SA" sz="1500" dirty="0" err="1" smtClean="0">
                <a:solidFill>
                  <a:srgbClr val="008000"/>
                </a:solidFill>
                <a:cs typeface="DecoType Naskh" pitchFamily="2" charset="-78"/>
              </a:rPr>
              <a:t>اذا</a:t>
            </a:r>
            <a:r>
              <a:rPr lang="ar-SA" sz="1500" dirty="0" smtClean="0">
                <a:solidFill>
                  <a:srgbClr val="008000"/>
                </a:solidFill>
                <a:cs typeface="DecoType Naskh" pitchFamily="2" charset="-78"/>
              </a:rPr>
              <a:t> كان يقرأ في الطريق المعاكس من السطر الأول (</a:t>
            </a:r>
            <a:r>
              <a:rPr lang="ar-SA" sz="1500" dirty="0" err="1" smtClean="0">
                <a:solidFill>
                  <a:srgbClr val="008000"/>
                </a:solidFill>
                <a:cs typeface="DecoType Naskh" pitchFamily="2" charset="-78"/>
              </a:rPr>
              <a:t>سبوندي</a:t>
            </a:r>
            <a:r>
              <a:rPr lang="ar-SA" sz="1500" dirty="0" smtClean="0">
                <a:solidFill>
                  <a:srgbClr val="008000"/>
                </a:solidFill>
                <a:cs typeface="DecoType Naskh" pitchFamily="2" charset="-78"/>
              </a:rPr>
              <a:t> بدلا من الشعر </a:t>
            </a:r>
            <a:r>
              <a:rPr lang="ar-SA" sz="1500" dirty="0" err="1" smtClean="0">
                <a:solidFill>
                  <a:srgbClr val="008000"/>
                </a:solidFill>
                <a:cs typeface="DecoType Naskh" pitchFamily="2" charset="-78"/>
              </a:rPr>
              <a:t>العمبقي</a:t>
            </a:r>
            <a:r>
              <a:rPr lang="ar-SA" sz="1500" dirty="0" smtClean="0">
                <a:solidFill>
                  <a:srgbClr val="008000"/>
                </a:solidFill>
                <a:cs typeface="DecoType Naskh" pitchFamily="2" charset="-78"/>
              </a:rPr>
              <a:t>) معنى خط التغييرات ما يكفي لخلق تنمية العاطفة. هذا ليس عملا عاديا في قصيدة فقط 24 في خطوط الطول. </a:t>
            </a:r>
            <a:r>
              <a:rPr lang="ar-SA" sz="1500" dirty="0" smtClean="0">
                <a:solidFill>
                  <a:srgbClr val="008000"/>
                </a:solidFill>
                <a:cs typeface="DecoType Naskh" pitchFamily="2" charset="-78"/>
              </a:rPr>
              <a:t>(لاحظ أن هناك مقطع المتنازع عليها (الثاني من الماضي) "خاصتك الأطباق الفضية لحوم خاصتك" الذي يظهر في بعض الطبعات القديمة -- أحدث إصدارات حرجة لا تشمل ذلك</a:t>
            </a:r>
            <a:r>
              <a:rPr lang="ar-SA" sz="1500" dirty="0" smtClean="0">
                <a:solidFill>
                  <a:srgbClr val="008000"/>
                </a:solidFill>
                <a:cs typeface="DecoType Naskh" pitchFamily="2" charset="-78"/>
              </a:rPr>
              <a:t>)</a:t>
            </a:r>
            <a:endParaRPr lang="ar-SA" sz="1500" dirty="0" smtClean="0">
              <a:solidFill>
                <a:srgbClr val="008000"/>
              </a:solidFill>
              <a:cs typeface="DecoType Naskh" pitchFamily="2" charset="-78"/>
            </a:endParaRPr>
          </a:p>
        </p:txBody>
      </p:sp>
      <p:sp>
        <p:nvSpPr>
          <p:cNvPr id="10" name="TextBox 9"/>
          <p:cNvSpPr txBox="1"/>
          <p:nvPr/>
        </p:nvSpPr>
        <p:spPr>
          <a:xfrm>
            <a:off x="3501008" y="398875"/>
            <a:ext cx="3132348" cy="2239074"/>
          </a:xfrm>
          <a:prstGeom prst="rect">
            <a:avLst/>
          </a:prstGeom>
          <a:noFill/>
        </p:spPr>
        <p:txBody>
          <a:bodyPr wrap="square" rtlCol="1">
            <a:spAutoFit/>
          </a:bodyPr>
          <a:lstStyle/>
          <a:p>
            <a:r>
              <a:rPr lang="ar-SA" sz="1500" dirty="0" smtClean="0">
                <a:solidFill>
                  <a:srgbClr val="C00000"/>
                </a:solidFill>
                <a:cs typeface="DecoType Naskh" pitchFamily="2" charset="-78"/>
              </a:rPr>
              <a:t>التقطيع للشعر غير دقيق؛ تتم قراءة الخطوط </a:t>
            </a:r>
            <a:r>
              <a:rPr lang="ar-SA" sz="1500" dirty="0" smtClean="0">
                <a:solidFill>
                  <a:srgbClr val="C00000"/>
                </a:solidFill>
                <a:cs typeface="DecoType Naskh" pitchFamily="2" charset="-78"/>
              </a:rPr>
              <a:t>1 </a:t>
            </a:r>
            <a:r>
              <a:rPr lang="ar-SA" sz="1500" dirty="0" err="1" smtClean="0">
                <a:solidFill>
                  <a:srgbClr val="C00000"/>
                </a:solidFill>
                <a:cs typeface="DecoType Naskh" pitchFamily="2" charset="-78"/>
              </a:rPr>
              <a:t>و</a:t>
            </a:r>
            <a:r>
              <a:rPr lang="ar-SA" sz="1500" dirty="0" smtClean="0">
                <a:solidFill>
                  <a:srgbClr val="C00000"/>
                </a:solidFill>
                <a:cs typeface="DecoType Naskh" pitchFamily="2" charset="-78"/>
              </a:rPr>
              <a:t> </a:t>
            </a:r>
            <a:r>
              <a:rPr lang="ar-SA" sz="1500" dirty="0" smtClean="0">
                <a:solidFill>
                  <a:srgbClr val="C00000"/>
                </a:solidFill>
                <a:cs typeface="DecoType Naskh" pitchFamily="2" charset="-78"/>
              </a:rPr>
              <a:t>20 </a:t>
            </a:r>
            <a:r>
              <a:rPr lang="ar-SA" sz="1500" dirty="0" smtClean="0">
                <a:solidFill>
                  <a:srgbClr val="C00000"/>
                </a:solidFill>
                <a:cs typeface="DecoType Naskh" pitchFamily="2" charset="-78"/>
              </a:rPr>
              <a:t>غالبا </a:t>
            </a:r>
            <a:r>
              <a:rPr lang="ar-SA" sz="1500" dirty="0" smtClean="0">
                <a:solidFill>
                  <a:srgbClr val="C00000"/>
                </a:solidFill>
                <a:cs typeface="DecoType Naskh" pitchFamily="2" charset="-78"/>
              </a:rPr>
              <a:t>كالشعر </a:t>
            </a:r>
            <a:r>
              <a:rPr lang="ar-SA" sz="1500" dirty="0" err="1" smtClean="0">
                <a:solidFill>
                  <a:srgbClr val="C00000"/>
                </a:solidFill>
                <a:cs typeface="DecoType Naskh" pitchFamily="2" charset="-78"/>
              </a:rPr>
              <a:t>العمبقي</a:t>
            </a:r>
            <a:r>
              <a:rPr lang="ar-SA" sz="1500" dirty="0" smtClean="0">
                <a:solidFill>
                  <a:srgbClr val="C00000"/>
                </a:solidFill>
                <a:cs typeface="DecoType Naskh" pitchFamily="2" charset="-78"/>
              </a:rPr>
              <a:t>، ويمكن بسهولة بداية (خط خصوصا 20) أن تقرأ بوصفها كلمة ذات مقطعين (مقطعين طويلة -- تعال معي ويعيش يكون حبي / بدلا من أن يأتي العيش وتكون معي حبي /). ويمكن لقارئ ماهر ومعبرة قراءة هذا السطر المتكررة thusly، عند وقوع الثانية. </a:t>
            </a:r>
            <a:r>
              <a:rPr lang="ar-SA" sz="1500" dirty="0" smtClean="0">
                <a:solidFill>
                  <a:srgbClr val="C00000"/>
                </a:solidFill>
                <a:cs typeface="DecoType Naskh" pitchFamily="2" charset="-78"/>
              </a:rPr>
              <a:t>الضغط المختلفة من شأنه أن يضيف يتوسل لهجة من الخط (وينصب التركيز على الأفعال "تعالوا نعيش"و "وتكون")، وتنم عن يأس طفيف على جزء من الراعي</a:t>
            </a:r>
            <a:r>
              <a:rPr lang="ar-SA" sz="1500" dirty="0" smtClean="0">
                <a:solidFill>
                  <a:srgbClr val="C00000"/>
                </a:solidFill>
                <a:cs typeface="DecoType Naskh" pitchFamily="2" charset="-78"/>
              </a:rPr>
              <a:t>.</a:t>
            </a:r>
            <a:endParaRPr lang="ar-SA" sz="1500" dirty="0" smtClean="0">
              <a:solidFill>
                <a:srgbClr val="C00000"/>
              </a:solidFill>
              <a:cs typeface="DecoType Naskh" pitchFamily="2" charset="-78"/>
            </a:endParaRPr>
          </a:p>
        </p:txBody>
      </p:sp>
      <p:sp>
        <p:nvSpPr>
          <p:cNvPr id="8" name="Slide Number Placeholder 7"/>
          <p:cNvSpPr>
            <a:spLocks noGrp="1"/>
          </p:cNvSpPr>
          <p:nvPr>
            <p:ph type="sldNum" sz="quarter" idx="12"/>
          </p:nvPr>
        </p:nvSpPr>
        <p:spPr>
          <a:xfrm>
            <a:off x="342900" y="8549663"/>
            <a:ext cx="1600200" cy="486833"/>
          </a:xfrm>
        </p:spPr>
        <p:txBody>
          <a:bodyPr/>
          <a:lstStyle/>
          <a:p>
            <a:fld id="{88BAE415-76A0-4309-A00B-503D7D7A0243}" type="slidenum">
              <a:rPr lang="ar-SA" smtClean="0"/>
              <a:pPr/>
              <a:t>15</a:t>
            </a:fld>
            <a:endParaRPr lang="ar-SA" dirty="0"/>
          </a:p>
        </p:txBody>
      </p:sp>
      <p:sp>
        <p:nvSpPr>
          <p:cNvPr id="11" name="TextBox 10"/>
          <p:cNvSpPr txBox="1"/>
          <p:nvPr/>
        </p:nvSpPr>
        <p:spPr>
          <a:xfrm>
            <a:off x="116632" y="4572000"/>
            <a:ext cx="3320988" cy="4131900"/>
          </a:xfrm>
          <a:prstGeom prst="rect">
            <a:avLst/>
          </a:prstGeom>
          <a:noFill/>
        </p:spPr>
        <p:txBody>
          <a:bodyPr wrap="square" rtlCol="1">
            <a:spAutoFit/>
          </a:bodyPr>
          <a:lstStyle/>
          <a:p>
            <a:pPr algn="just" rtl="0"/>
            <a:r>
              <a:rPr lang="en-US" sz="1250" dirty="0" smtClean="0"/>
              <a:t> At first glance "The Passionate Shepherd To His Love" can seem to be a nice piece of pastoral frippery. Considering that it was written, probably, in Marlowe's late adolescence, and if read as a superficial exercise in the practice of a very old form of poetry, it can seem to be light and insubstantial. But any studied analysis of the poem reveals its depth; the poem can be read as containing irony (as written by an urbane man who longed for the city rather than the country, and thus constructed impossible rustic scenarios), serious and heartfelt emotion, a slight political commentary, a gentle sadness, and a transcendent love of nature. Good poetry is often many things to different readers, and Marlowe was able to create, within a codified (and one might say ossified) form of poetry a piece of clever and flexible Elizabethan verse. The Shepherd may not have been real, but the emotions and effects created by this poem have their own reality.</a:t>
            </a:r>
            <a:endParaRPr lang="en-US" sz="1250" dirty="0" smtClean="0">
              <a:latin typeface="Times New Roman" pitchFamily="18" charset="0"/>
              <a:cs typeface="Times New Roman" pitchFamily="18" charset="0"/>
            </a:endParaRPr>
          </a:p>
        </p:txBody>
      </p:sp>
      <p:sp>
        <p:nvSpPr>
          <p:cNvPr id="13" name="TextBox 12"/>
          <p:cNvSpPr txBox="1"/>
          <p:nvPr/>
        </p:nvSpPr>
        <p:spPr>
          <a:xfrm>
            <a:off x="3501008" y="4572000"/>
            <a:ext cx="3132348" cy="3554819"/>
          </a:xfrm>
          <a:prstGeom prst="rect">
            <a:avLst/>
          </a:prstGeom>
          <a:noFill/>
        </p:spPr>
        <p:txBody>
          <a:bodyPr wrap="square" rtlCol="1">
            <a:spAutoFit/>
          </a:bodyPr>
          <a:lstStyle/>
          <a:p>
            <a:r>
              <a:rPr lang="ar-SA" sz="1500" dirty="0" smtClean="0">
                <a:solidFill>
                  <a:srgbClr val="C00000"/>
                </a:solidFill>
                <a:cs typeface="DecoType Naskh" pitchFamily="2" charset="-78"/>
              </a:rPr>
              <a:t>للوهلة </a:t>
            </a:r>
            <a:r>
              <a:rPr lang="ar-SA" sz="1500" dirty="0" smtClean="0">
                <a:solidFill>
                  <a:srgbClr val="C00000"/>
                </a:solidFill>
                <a:cs typeface="DecoType Naskh" pitchFamily="2" charset="-78"/>
              </a:rPr>
              <a:t>الأولى "الراعي عاطفي </a:t>
            </a:r>
            <a:r>
              <a:rPr lang="ar-SA" sz="1500" dirty="0" smtClean="0">
                <a:solidFill>
                  <a:srgbClr val="C00000"/>
                </a:solidFill>
                <a:cs typeface="DecoType Naskh" pitchFamily="2" charset="-78"/>
              </a:rPr>
              <a:t>لحبه" </a:t>
            </a:r>
            <a:r>
              <a:rPr lang="ar-SA" sz="1500" dirty="0" smtClean="0">
                <a:solidFill>
                  <a:srgbClr val="C00000"/>
                </a:solidFill>
                <a:cs typeface="DecoType Naskh" pitchFamily="2" charset="-78"/>
              </a:rPr>
              <a:t>يمكن أن يبدو أن قطعة جميلة من ملابس رخيصة </a:t>
            </a:r>
            <a:r>
              <a:rPr lang="ar-SA" sz="1500" dirty="0" smtClean="0">
                <a:solidFill>
                  <a:srgbClr val="C00000"/>
                </a:solidFill>
                <a:cs typeface="DecoType Naskh" pitchFamily="2" charset="-78"/>
              </a:rPr>
              <a:t>للقصيدة الرعوية</a:t>
            </a:r>
            <a:r>
              <a:rPr lang="ar-SA" sz="1500" dirty="0" smtClean="0">
                <a:solidFill>
                  <a:srgbClr val="C00000"/>
                </a:solidFill>
                <a:cs typeface="DecoType Naskh" pitchFamily="2" charset="-78"/>
              </a:rPr>
              <a:t>. </a:t>
            </a:r>
            <a:r>
              <a:rPr lang="ar-SA" sz="1500" dirty="0" smtClean="0">
                <a:solidFill>
                  <a:srgbClr val="C00000"/>
                </a:solidFill>
                <a:cs typeface="DecoType Naskh" pitchFamily="2" charset="-78"/>
              </a:rPr>
              <a:t>وبالنظر إلى أن كان مكتوبا، على </a:t>
            </a:r>
            <a:r>
              <a:rPr lang="ar-SA" sz="1500" dirty="0" err="1" smtClean="0">
                <a:solidFill>
                  <a:srgbClr val="C00000"/>
                </a:solidFill>
                <a:cs typeface="DecoType Naskh" pitchFamily="2" charset="-78"/>
              </a:rPr>
              <a:t>الارجح</a:t>
            </a:r>
            <a:r>
              <a:rPr lang="ar-SA" sz="1500" dirty="0" smtClean="0">
                <a:solidFill>
                  <a:srgbClr val="C00000"/>
                </a:solidFill>
                <a:cs typeface="DecoType Naskh" pitchFamily="2" charset="-78"/>
              </a:rPr>
              <a:t> ، في مرحلة المراهقة مارلو في وقت متأخر، وإذا قرأ كممارسة سطحية في ممارسة شكل قديم جدا من الشعر، فإنه يمكن أن يبدو ليكون الضوء </a:t>
            </a:r>
            <a:r>
              <a:rPr lang="ar-SA" sz="1500" dirty="0" err="1" smtClean="0">
                <a:solidFill>
                  <a:srgbClr val="C00000"/>
                </a:solidFill>
                <a:cs typeface="DecoType Naskh" pitchFamily="2" charset="-78"/>
              </a:rPr>
              <a:t>ويستهان</a:t>
            </a:r>
            <a:r>
              <a:rPr lang="ar-SA" sz="1500" dirty="0" smtClean="0">
                <a:solidFill>
                  <a:srgbClr val="C00000"/>
                </a:solidFill>
                <a:cs typeface="DecoType Naskh" pitchFamily="2" charset="-78"/>
              </a:rPr>
              <a:t> </a:t>
            </a:r>
            <a:r>
              <a:rPr lang="ar-SA" sz="1500" dirty="0" err="1" smtClean="0">
                <a:solidFill>
                  <a:srgbClr val="C00000"/>
                </a:solidFill>
                <a:cs typeface="DecoType Naskh" pitchFamily="2" charset="-78"/>
              </a:rPr>
              <a:t>بها</a:t>
            </a:r>
            <a:r>
              <a:rPr lang="ar-SA" sz="1500" dirty="0" smtClean="0">
                <a:solidFill>
                  <a:srgbClr val="C00000"/>
                </a:solidFill>
                <a:cs typeface="DecoType Naskh" pitchFamily="2" charset="-78"/>
              </a:rPr>
              <a:t>. ولكن أي تحليل درس القصيدة يكشف عمقها، ويمكن قراءة القصيدة كما تحتوي على السخرية (كما هو مكتوب من قبل رجل لطيف الذي يتوق للمدينة بدلا من البلد ، وبالتالي بناء سيناريوهات ريفي المستحيل)، خطيرة والعاطفة الصادقة، </a:t>
            </a:r>
            <a:r>
              <a:rPr lang="ar-SA" sz="1500" dirty="0" err="1" smtClean="0">
                <a:solidFill>
                  <a:srgbClr val="C00000"/>
                </a:solidFill>
                <a:cs typeface="DecoType Naskh" pitchFamily="2" charset="-78"/>
              </a:rPr>
              <a:t>و</a:t>
            </a:r>
            <a:r>
              <a:rPr lang="ar-SA" sz="1500" dirty="0" smtClean="0">
                <a:solidFill>
                  <a:srgbClr val="C00000"/>
                </a:solidFill>
                <a:cs typeface="DecoType Naskh" pitchFamily="2" charset="-78"/>
              </a:rPr>
              <a:t> التعليق السياسي طفيفة، والحزن لطيف، وحبا متعال الطبيعة. الشعر الجيد هو في كثير من الأحيان الكثير من </a:t>
            </a:r>
            <a:r>
              <a:rPr lang="ar-SA" sz="1500" dirty="0" err="1" smtClean="0">
                <a:solidFill>
                  <a:srgbClr val="C00000"/>
                </a:solidFill>
                <a:cs typeface="DecoType Naskh" pitchFamily="2" charset="-78"/>
              </a:rPr>
              <a:t>الامور</a:t>
            </a:r>
            <a:r>
              <a:rPr lang="ar-SA" sz="1500" dirty="0" smtClean="0">
                <a:solidFill>
                  <a:srgbClr val="C00000"/>
                </a:solidFill>
                <a:cs typeface="DecoType Naskh" pitchFamily="2" charset="-78"/>
              </a:rPr>
              <a:t> لمختلف القراء، ومارلو كان قادرا على خلق، داخل نموذج تدوين (وربما يقول متحجر واحد) من الشعر قطعة من الآية </a:t>
            </a:r>
            <a:r>
              <a:rPr lang="ar-SA" sz="1500" dirty="0" err="1" smtClean="0">
                <a:solidFill>
                  <a:srgbClr val="C00000"/>
                </a:solidFill>
                <a:cs typeface="DecoType Naskh" pitchFamily="2" charset="-78"/>
              </a:rPr>
              <a:t>اليزابيثي</a:t>
            </a:r>
            <a:r>
              <a:rPr lang="ar-SA" sz="1500" dirty="0" smtClean="0">
                <a:solidFill>
                  <a:srgbClr val="C00000"/>
                </a:solidFill>
                <a:cs typeface="DecoType Naskh" pitchFamily="2" charset="-78"/>
              </a:rPr>
              <a:t> ذكية ومرنة. </a:t>
            </a:r>
            <a:r>
              <a:rPr lang="ar-SA" sz="1500" dirty="0" smtClean="0">
                <a:solidFill>
                  <a:srgbClr val="C00000"/>
                </a:solidFill>
                <a:cs typeface="DecoType Naskh" pitchFamily="2" charset="-78"/>
              </a:rPr>
              <a:t>الراعي قد لا يكون حقيقيا، ولكن العواطف والآثار الناجمة عن هذه القصيدة واقعها الخاص</a:t>
            </a:r>
            <a:r>
              <a:rPr lang="ar-SA" sz="1500" dirty="0" smtClean="0">
                <a:solidFill>
                  <a:srgbClr val="C00000"/>
                </a:solidFill>
                <a:cs typeface="DecoType Naskh" pitchFamily="2" charset="-78"/>
              </a:rPr>
              <a:t>.</a:t>
            </a:r>
            <a:endParaRPr lang="ar-SA" sz="1500" dirty="0" smtClean="0">
              <a:solidFill>
                <a:srgbClr val="C00000"/>
              </a:solidFill>
              <a:cs typeface="DecoType Naskh" pitchFamily="2" charset="-78"/>
            </a:endParaRPr>
          </a:p>
        </p:txBody>
      </p:sp>
      <p:sp>
        <p:nvSpPr>
          <p:cNvPr id="12" name="Rounded Rectangle 11"/>
          <p:cNvSpPr/>
          <p:nvPr/>
        </p:nvSpPr>
        <p:spPr>
          <a:xfrm>
            <a:off x="3429000" y="8100392"/>
            <a:ext cx="2736304" cy="720080"/>
          </a:xfrm>
          <a:prstGeom prst="roundRect">
            <a:avLst/>
          </a:prstGeom>
          <a:noFill/>
          <a:ln w="3175">
            <a:solidFill>
              <a:schemeClr val="tx1">
                <a:lumMod val="65000"/>
                <a:lumOff val="3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1300" dirty="0" smtClean="0">
                <a:solidFill>
                  <a:srgbClr val="990099"/>
                </a:solidFill>
                <a:cs typeface="AL-Mohanad" pitchFamily="2" charset="-78"/>
              </a:rPr>
              <a:t>بصراحة عجزت </a:t>
            </a:r>
            <a:r>
              <a:rPr lang="ar-SA" sz="1300" dirty="0" err="1" smtClean="0">
                <a:solidFill>
                  <a:srgbClr val="990099"/>
                </a:solidFill>
                <a:cs typeface="AL-Mohanad" pitchFamily="2" charset="-78"/>
              </a:rPr>
              <a:t>اترجم</a:t>
            </a:r>
            <a:r>
              <a:rPr lang="ar-SA" sz="1300" dirty="0" smtClean="0">
                <a:solidFill>
                  <a:srgbClr val="990099"/>
                </a:solidFill>
                <a:cs typeface="AL-Mohanad" pitchFamily="2" charset="-78"/>
              </a:rPr>
              <a:t> ، </a:t>
            </a:r>
            <a:r>
              <a:rPr lang="ar-SA" sz="1300" dirty="0" err="1" smtClean="0">
                <a:solidFill>
                  <a:srgbClr val="990099"/>
                </a:solidFill>
                <a:cs typeface="AL-Mohanad" pitchFamily="2" charset="-78"/>
              </a:rPr>
              <a:t>هالصفحة</a:t>
            </a:r>
            <a:r>
              <a:rPr lang="ar-SA" sz="1300" dirty="0" smtClean="0">
                <a:solidFill>
                  <a:srgbClr val="990099"/>
                </a:solidFill>
                <a:cs typeface="AL-Mohanad" pitchFamily="2" charset="-78"/>
              </a:rPr>
              <a:t> تحتاج قراءة بتركيز للمحتوى باللغة الإنجليزية أوضح وأسهل من الترجمة </a:t>
            </a:r>
            <a:r>
              <a:rPr lang="ar-SA" sz="1300" dirty="0" err="1" smtClean="0">
                <a:solidFill>
                  <a:srgbClr val="990099"/>
                </a:solidFill>
                <a:cs typeface="AL-Mohanad" pitchFamily="2" charset="-78"/>
              </a:rPr>
              <a:t>كثيييييير</a:t>
            </a:r>
            <a:r>
              <a:rPr lang="ar-SA" sz="1300" dirty="0" smtClean="0">
                <a:solidFill>
                  <a:srgbClr val="990099"/>
                </a:solidFill>
                <a:cs typeface="AL-Mohanad" pitchFamily="2" charset="-78"/>
              </a:rPr>
              <a:t>....</a:t>
            </a:r>
            <a:endParaRPr lang="ar-SA" sz="1300" dirty="0">
              <a:solidFill>
                <a:srgbClr val="990099"/>
              </a:solidFill>
              <a:cs typeface="AL-Mohanad" pitchFamily="2" charset="-78"/>
            </a:endParaRPr>
          </a:p>
        </p:txBody>
      </p:sp>
      <p:pic>
        <p:nvPicPr>
          <p:cNvPr id="46082" name="Picture 2" descr="http://t0.gstatic.com/images?q=tbn:ANd9GcRlLhTjrWNa7ZAvLZ48oTkDxV8NW_dDxltK_OsNcNJiMpH28kYAyw"/>
          <p:cNvPicPr>
            <a:picLocks noChangeAspect="1" noChangeArrowheads="1"/>
          </p:cNvPicPr>
          <p:nvPr/>
        </p:nvPicPr>
        <p:blipFill>
          <a:blip r:embed="rId3" cstate="print"/>
          <a:srcRect/>
          <a:stretch>
            <a:fillRect/>
          </a:stretch>
        </p:blipFill>
        <p:spPr bwMode="auto">
          <a:xfrm>
            <a:off x="5949280" y="8388424"/>
            <a:ext cx="531440" cy="531440"/>
          </a:xfrm>
          <a:prstGeom prst="rect">
            <a:avLst/>
          </a:prstGeom>
          <a:noFill/>
        </p:spPr>
      </p:pic>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20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xEl>
                                              <p:pRg st="0" end="0"/>
                                            </p:txEl>
                                          </p:spTgt>
                                        </p:tgtEl>
                                        <p:attrNameLst>
                                          <p:attrName>style.visibility</p:attrName>
                                        </p:attrNameLst>
                                      </p:cBhvr>
                                      <p:to>
                                        <p:strVal val="visible"/>
                                      </p:to>
                                    </p:set>
                                    <p:animEffect transition="in" filter="fade">
                                      <p:cBhvr>
                                        <p:cTn id="12" dur="2000"/>
                                        <p:tgtEl>
                                          <p:spTgt spid="1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xEl>
                                              <p:pRg st="0" end="0"/>
                                            </p:txEl>
                                          </p:spTgt>
                                        </p:tgtEl>
                                        <p:attrNameLst>
                                          <p:attrName>style.visibility</p:attrName>
                                        </p:attrNameLst>
                                      </p:cBhvr>
                                      <p:to>
                                        <p:strVal val="visible"/>
                                      </p:to>
                                    </p:set>
                                    <p:animEffect transition="in" filter="fade">
                                      <p:cBhvr>
                                        <p:cTn id="17" dur="2000"/>
                                        <p:tgtEl>
                                          <p:spTgt spid="7">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9">
                                            <p:txEl>
                                              <p:pRg st="0" end="0"/>
                                            </p:txEl>
                                          </p:spTgt>
                                        </p:tgtEl>
                                        <p:attrNameLst>
                                          <p:attrName>style.visibility</p:attrName>
                                        </p:attrNameLst>
                                      </p:cBhvr>
                                      <p:to>
                                        <p:strVal val="visible"/>
                                      </p:to>
                                    </p:set>
                                    <p:animEffect transition="in" filter="fade">
                                      <p:cBhvr>
                                        <p:cTn id="22" dur="2000"/>
                                        <p:tgtEl>
                                          <p:spTgt spid="9">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1">
                                            <p:txEl>
                                              <p:pRg st="0" end="0"/>
                                            </p:txEl>
                                          </p:spTgt>
                                        </p:tgtEl>
                                        <p:attrNameLst>
                                          <p:attrName>style.visibility</p:attrName>
                                        </p:attrNameLst>
                                      </p:cBhvr>
                                      <p:to>
                                        <p:strVal val="visible"/>
                                      </p:to>
                                    </p:set>
                                    <p:animEffect transition="in" filter="fade">
                                      <p:cBhvr>
                                        <p:cTn id="27" dur="2000"/>
                                        <p:tgtEl>
                                          <p:spTgt spid="11">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3">
                                            <p:txEl>
                                              <p:pRg st="0" end="0"/>
                                            </p:txEl>
                                          </p:spTgt>
                                        </p:tgtEl>
                                        <p:attrNameLst>
                                          <p:attrName>style.visibility</p:attrName>
                                        </p:attrNameLst>
                                      </p:cBhvr>
                                      <p:to>
                                        <p:strVal val="visible"/>
                                      </p:to>
                                    </p:set>
                                    <p:animEffect transition="in" filter="fade">
                                      <p:cBhvr>
                                        <p:cTn id="32" dur="2000"/>
                                        <p:tgtEl>
                                          <p:spTgt spid="1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7" grpId="0" build="p"/>
      <p:bldP spid="10" grpId="0" build="p"/>
      <p:bldP spid="11" grpId="0" build="p"/>
      <p:bldP spid="1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260648" y="598780"/>
            <a:ext cx="3240360" cy="3093154"/>
          </a:xfrm>
          <a:prstGeom prst="rect">
            <a:avLst/>
          </a:prstGeom>
          <a:noFill/>
        </p:spPr>
        <p:txBody>
          <a:bodyPr wrap="square" rtlCol="1">
            <a:spAutoFit/>
          </a:bodyPr>
          <a:lstStyle/>
          <a:p>
            <a:pPr algn="l"/>
            <a:r>
              <a:rPr lang="en-US" sz="1300" b="1" dirty="0" smtClean="0"/>
              <a:t>Comparison</a:t>
            </a:r>
            <a:r>
              <a:rPr lang="en-US" sz="1300" dirty="0" smtClean="0"/>
              <a:t> :</a:t>
            </a:r>
          </a:p>
          <a:p>
            <a:pPr algn="l"/>
            <a:r>
              <a:rPr lang="en-US" sz="1300" b="1" i="1" dirty="0" smtClean="0"/>
              <a:t>      Notes for "The Nymph's Reply to the Shepherd."</a:t>
            </a:r>
          </a:p>
          <a:p>
            <a:pPr algn="l"/>
            <a:r>
              <a:rPr lang="en-US" sz="1300" dirty="0" smtClean="0"/>
              <a:t>      Raleigh argues that it is not society that taints sexual love.  We are already tainted before we enter society.  Raleigh combines </a:t>
            </a:r>
            <a:r>
              <a:rPr lang="en-US" sz="1300" i="1" dirty="0" smtClean="0"/>
              <a:t>carpe diem</a:t>
            </a:r>
            <a:r>
              <a:rPr lang="en-US" sz="1300" dirty="0" smtClean="0"/>
              <a:t> with </a:t>
            </a:r>
            <a:r>
              <a:rPr lang="en-US" sz="1300" i="1" dirty="0" smtClean="0"/>
              <a:t>tempus fugit</a:t>
            </a:r>
            <a:r>
              <a:rPr lang="en-US" sz="1300" dirty="0" smtClean="0"/>
              <a:t> in an unusual way.  Normally we should seize the day because time flies.  Raleigh argues that because time flies, we should NOT seize the day.  There will be consequences to their roll in the grass.  Time does not stand still; winter inevitably follows the spring; therefore, we cannot act on impulses until we have examined the consequences.</a:t>
            </a:r>
            <a:endParaRPr lang="en-US" sz="1300" dirty="0"/>
          </a:p>
        </p:txBody>
      </p:sp>
      <p:sp>
        <p:nvSpPr>
          <p:cNvPr id="7" name="TextBox 6"/>
          <p:cNvSpPr txBox="1"/>
          <p:nvPr/>
        </p:nvSpPr>
        <p:spPr>
          <a:xfrm>
            <a:off x="332656" y="4283968"/>
            <a:ext cx="3096344" cy="2492990"/>
          </a:xfrm>
          <a:prstGeom prst="rect">
            <a:avLst/>
          </a:prstGeom>
          <a:noFill/>
        </p:spPr>
        <p:txBody>
          <a:bodyPr wrap="square" rtlCol="1">
            <a:spAutoFit/>
          </a:bodyPr>
          <a:lstStyle/>
          <a:p>
            <a:pPr lvl="0" algn="l"/>
            <a:r>
              <a:rPr lang="en-US" sz="1300" dirty="0" smtClean="0"/>
              <a:t>*rocks grow cold </a:t>
            </a:r>
          </a:p>
          <a:p>
            <a:pPr lvl="0" algn="l"/>
            <a:r>
              <a:rPr lang="en-US" sz="1300" dirty="0" smtClean="0"/>
              <a:t> *fields yield to the harvest </a:t>
            </a:r>
          </a:p>
          <a:p>
            <a:pPr lvl="0" algn="l"/>
            <a:r>
              <a:rPr lang="en-US" sz="1300" dirty="0" smtClean="0"/>
              <a:t> *the flocks are driven to fold in winter </a:t>
            </a:r>
          </a:p>
          <a:p>
            <a:pPr lvl="0" algn="l"/>
            <a:r>
              <a:rPr lang="en-US" sz="1300" dirty="0" smtClean="0"/>
              <a:t> *rivers rage </a:t>
            </a:r>
          </a:p>
          <a:p>
            <a:pPr lvl="0" algn="l"/>
            <a:r>
              <a:rPr lang="en-US" sz="1300" dirty="0" smtClean="0"/>
              <a:t> *birds complain of winter (a reference to the story of Philomela who was raped and turned into a nightingale). </a:t>
            </a:r>
            <a:br>
              <a:rPr lang="en-US" sz="1300" dirty="0" smtClean="0"/>
            </a:br>
            <a:r>
              <a:rPr lang="en-US" sz="1300" dirty="0" smtClean="0"/>
              <a:t>We live in a fallen world.  Free love in the grass in impossible now because the world is not in some eternal spring.  The seasons pass, as does time.  Nymphs grow old, and shepherds grow cold.</a:t>
            </a:r>
            <a:endParaRPr lang="en-US" sz="1300" dirty="0" smtClean="0"/>
          </a:p>
        </p:txBody>
      </p:sp>
      <p:sp>
        <p:nvSpPr>
          <p:cNvPr id="9" name="TextBox 8"/>
          <p:cNvSpPr txBox="1"/>
          <p:nvPr/>
        </p:nvSpPr>
        <p:spPr>
          <a:xfrm>
            <a:off x="3645024" y="4331583"/>
            <a:ext cx="2808312" cy="2400657"/>
          </a:xfrm>
          <a:prstGeom prst="rect">
            <a:avLst/>
          </a:prstGeom>
          <a:noFill/>
        </p:spPr>
        <p:txBody>
          <a:bodyPr wrap="square" rtlCol="1">
            <a:spAutoFit/>
          </a:bodyPr>
          <a:lstStyle/>
          <a:p>
            <a:r>
              <a:rPr lang="ar-SA" sz="1500" dirty="0" smtClean="0">
                <a:solidFill>
                  <a:srgbClr val="008000"/>
                </a:solidFill>
                <a:cs typeface="DecoType Naskh" pitchFamily="2" charset="-78"/>
              </a:rPr>
              <a:t>* الصخور تنمو </a:t>
            </a:r>
            <a:r>
              <a:rPr lang="ar-SA" sz="1500" dirty="0" smtClean="0">
                <a:solidFill>
                  <a:srgbClr val="008000"/>
                </a:solidFill>
                <a:cs typeface="DecoType Naskh" pitchFamily="2" charset="-78"/>
              </a:rPr>
              <a:t>باردة</a:t>
            </a:r>
            <a:r>
              <a:rPr lang="ar-SA" sz="1500" dirty="0" smtClean="0">
                <a:solidFill>
                  <a:srgbClr val="008000"/>
                </a:solidFill>
                <a:cs typeface="DecoType Naskh" pitchFamily="2" charset="-78"/>
              </a:rPr>
              <a:t/>
            </a:r>
            <a:br>
              <a:rPr lang="ar-SA" sz="1500" dirty="0" smtClean="0">
                <a:solidFill>
                  <a:srgbClr val="008000"/>
                </a:solidFill>
                <a:cs typeface="DecoType Naskh" pitchFamily="2" charset="-78"/>
              </a:rPr>
            </a:br>
            <a:r>
              <a:rPr lang="ar-SA" sz="1500" dirty="0" smtClean="0">
                <a:solidFill>
                  <a:srgbClr val="008000"/>
                </a:solidFill>
                <a:cs typeface="DecoType Naskh" pitchFamily="2" charset="-78"/>
              </a:rPr>
              <a:t>  * </a:t>
            </a:r>
            <a:r>
              <a:rPr lang="ar-SA" sz="1500" dirty="0" smtClean="0">
                <a:solidFill>
                  <a:srgbClr val="008000"/>
                </a:solidFill>
                <a:cs typeface="DecoType Naskh" pitchFamily="2" charset="-78"/>
              </a:rPr>
              <a:t>الحقول تستسلم </a:t>
            </a:r>
            <a:r>
              <a:rPr lang="ar-SA" sz="1500" dirty="0" smtClean="0">
                <a:solidFill>
                  <a:srgbClr val="008000"/>
                </a:solidFill>
                <a:cs typeface="DecoType Naskh" pitchFamily="2" charset="-78"/>
              </a:rPr>
              <a:t>لموسم الحصاد</a:t>
            </a:r>
            <a:br>
              <a:rPr lang="ar-SA" sz="1500" dirty="0" smtClean="0">
                <a:solidFill>
                  <a:srgbClr val="008000"/>
                </a:solidFill>
                <a:cs typeface="DecoType Naskh" pitchFamily="2" charset="-78"/>
              </a:rPr>
            </a:br>
            <a:r>
              <a:rPr lang="ar-SA" sz="1500" dirty="0" smtClean="0">
                <a:solidFill>
                  <a:srgbClr val="008000"/>
                </a:solidFill>
                <a:cs typeface="DecoType Naskh" pitchFamily="2" charset="-78"/>
              </a:rPr>
              <a:t>  * يتم دفع </a:t>
            </a:r>
            <a:r>
              <a:rPr lang="ar-SA" sz="1500" dirty="0" smtClean="0">
                <a:solidFill>
                  <a:srgbClr val="008000"/>
                </a:solidFill>
                <a:cs typeface="DecoType Naskh" pitchFamily="2" charset="-78"/>
              </a:rPr>
              <a:t>أضعاف القطعان </a:t>
            </a:r>
            <a:r>
              <a:rPr lang="ar-SA" sz="1500" dirty="0" smtClean="0">
                <a:solidFill>
                  <a:srgbClr val="008000"/>
                </a:solidFill>
                <a:cs typeface="DecoType Naskh" pitchFamily="2" charset="-78"/>
              </a:rPr>
              <a:t>في فصل </a:t>
            </a:r>
            <a:r>
              <a:rPr lang="ar-SA" sz="1500" dirty="0" smtClean="0">
                <a:solidFill>
                  <a:srgbClr val="008000"/>
                </a:solidFill>
                <a:cs typeface="DecoType Naskh" pitchFamily="2" charset="-78"/>
              </a:rPr>
              <a:t>الشتاء</a:t>
            </a:r>
            <a:r>
              <a:rPr lang="ar-SA" sz="1500" dirty="0" smtClean="0">
                <a:solidFill>
                  <a:srgbClr val="008000"/>
                </a:solidFill>
                <a:cs typeface="DecoType Naskh" pitchFamily="2" charset="-78"/>
              </a:rPr>
              <a:t/>
            </a:r>
            <a:br>
              <a:rPr lang="ar-SA" sz="1500" dirty="0" smtClean="0">
                <a:solidFill>
                  <a:srgbClr val="008000"/>
                </a:solidFill>
                <a:cs typeface="DecoType Naskh" pitchFamily="2" charset="-78"/>
              </a:rPr>
            </a:br>
            <a:r>
              <a:rPr lang="ar-SA" sz="1500" dirty="0" smtClean="0">
                <a:solidFill>
                  <a:srgbClr val="008000"/>
                </a:solidFill>
                <a:cs typeface="DecoType Naskh" pitchFamily="2" charset="-78"/>
              </a:rPr>
              <a:t>  * </a:t>
            </a:r>
            <a:r>
              <a:rPr lang="ar-SA" sz="1500" dirty="0" smtClean="0">
                <a:solidFill>
                  <a:srgbClr val="008000"/>
                </a:solidFill>
                <a:cs typeface="DecoType Naskh" pitchFamily="2" charset="-78"/>
              </a:rPr>
              <a:t>غضب الأنهار </a:t>
            </a:r>
            <a:r>
              <a:rPr lang="ar-SA" sz="1500" dirty="0" smtClean="0">
                <a:solidFill>
                  <a:srgbClr val="008000"/>
                </a:solidFill>
                <a:cs typeface="DecoType Naskh" pitchFamily="2" charset="-78"/>
              </a:rPr>
              <a:t/>
            </a:r>
            <a:br>
              <a:rPr lang="ar-SA" sz="1500" dirty="0" smtClean="0">
                <a:solidFill>
                  <a:srgbClr val="008000"/>
                </a:solidFill>
                <a:cs typeface="DecoType Naskh" pitchFamily="2" charset="-78"/>
              </a:rPr>
            </a:br>
            <a:r>
              <a:rPr lang="ar-SA" sz="1500" dirty="0" smtClean="0">
                <a:solidFill>
                  <a:srgbClr val="008000"/>
                </a:solidFill>
                <a:cs typeface="DecoType Naskh" pitchFamily="2" charset="-78"/>
              </a:rPr>
              <a:t>  * يشكو من الطيور في فصل الشتاء (في إشارة إلى قصة Philomela </a:t>
            </a:r>
            <a:r>
              <a:rPr lang="ar-SA" sz="1500" dirty="0" smtClean="0">
                <a:solidFill>
                  <a:srgbClr val="008000"/>
                </a:solidFill>
                <a:cs typeface="DecoType Naskh" pitchFamily="2" charset="-78"/>
              </a:rPr>
              <a:t>الذي </a:t>
            </a:r>
            <a:r>
              <a:rPr lang="ar-SA" sz="1500" dirty="0" smtClean="0">
                <a:solidFill>
                  <a:srgbClr val="008000"/>
                </a:solidFill>
                <a:cs typeface="DecoType Naskh" pitchFamily="2" charset="-78"/>
              </a:rPr>
              <a:t>اغتصبت وتحولت إلى العندليب</a:t>
            </a:r>
            <a:r>
              <a:rPr lang="ar-SA" sz="1500" dirty="0" smtClean="0">
                <a:solidFill>
                  <a:srgbClr val="008000"/>
                </a:solidFill>
                <a:cs typeface="DecoType Naskh" pitchFamily="2" charset="-78"/>
              </a:rPr>
              <a:t>). </a:t>
            </a:r>
            <a:r>
              <a:rPr lang="ar-SA" sz="1500" dirty="0" smtClean="0">
                <a:solidFill>
                  <a:srgbClr val="008000"/>
                </a:solidFill>
                <a:cs typeface="DecoType Naskh" pitchFamily="2" charset="-78"/>
              </a:rPr>
              <a:t>نحن نعيش في عالم سقطت الحرة الحب في العشب في المستحيل الآن لأن العالم ليس في بعض الربيع </a:t>
            </a:r>
            <a:r>
              <a:rPr lang="ar-SA" sz="1500" dirty="0" err="1" smtClean="0">
                <a:solidFill>
                  <a:srgbClr val="008000"/>
                </a:solidFill>
                <a:cs typeface="DecoType Naskh" pitchFamily="2" charset="-78"/>
              </a:rPr>
              <a:t>الابدي</a:t>
            </a:r>
            <a:r>
              <a:rPr lang="ar-SA" sz="1500" dirty="0" smtClean="0">
                <a:solidFill>
                  <a:srgbClr val="008000"/>
                </a:solidFill>
                <a:cs typeface="DecoType Naskh" pitchFamily="2" charset="-78"/>
              </a:rPr>
              <a:t>. </a:t>
            </a:r>
            <a:r>
              <a:rPr lang="ar-SA" sz="1500" dirty="0" smtClean="0">
                <a:solidFill>
                  <a:srgbClr val="008000"/>
                </a:solidFill>
                <a:cs typeface="DecoType Naskh" pitchFamily="2" charset="-78"/>
              </a:rPr>
              <a:t>الفصول تمر، وكذلك الوقت. </a:t>
            </a:r>
            <a:r>
              <a:rPr lang="ar-SA" sz="1500" dirty="0" smtClean="0">
                <a:solidFill>
                  <a:srgbClr val="008000"/>
                </a:solidFill>
                <a:cs typeface="DecoType Naskh" pitchFamily="2" charset="-78"/>
              </a:rPr>
              <a:t>الفتيات يكبرون ، </a:t>
            </a:r>
            <a:r>
              <a:rPr lang="ar-SA" sz="1500" dirty="0" smtClean="0">
                <a:solidFill>
                  <a:srgbClr val="008000"/>
                </a:solidFill>
                <a:cs typeface="DecoType Naskh" pitchFamily="2" charset="-78"/>
              </a:rPr>
              <a:t>والرعاة </a:t>
            </a:r>
            <a:r>
              <a:rPr lang="ar-SA" sz="1500" dirty="0" smtClean="0">
                <a:solidFill>
                  <a:srgbClr val="008000"/>
                </a:solidFill>
                <a:cs typeface="DecoType Naskh" pitchFamily="2" charset="-78"/>
              </a:rPr>
              <a:t>يكبرون ببرودة.</a:t>
            </a:r>
            <a:endParaRPr lang="ar-SA" sz="1500" dirty="0" smtClean="0">
              <a:solidFill>
                <a:srgbClr val="008000"/>
              </a:solidFill>
              <a:cs typeface="DecoType Naskh" pitchFamily="2" charset="-78"/>
            </a:endParaRPr>
          </a:p>
        </p:txBody>
      </p:sp>
      <p:sp>
        <p:nvSpPr>
          <p:cNvPr id="10" name="TextBox 9"/>
          <p:cNvSpPr txBox="1"/>
          <p:nvPr/>
        </p:nvSpPr>
        <p:spPr>
          <a:xfrm>
            <a:off x="3645024" y="827584"/>
            <a:ext cx="2844316" cy="2631490"/>
          </a:xfrm>
          <a:prstGeom prst="rect">
            <a:avLst/>
          </a:prstGeom>
          <a:noFill/>
        </p:spPr>
        <p:txBody>
          <a:bodyPr wrap="square" rtlCol="1">
            <a:spAutoFit/>
          </a:bodyPr>
          <a:lstStyle/>
          <a:p>
            <a:r>
              <a:rPr lang="ar-SA" sz="1500" dirty="0" smtClean="0">
                <a:solidFill>
                  <a:srgbClr val="C00000"/>
                </a:solidFill>
                <a:cs typeface="DecoType Naskh" pitchFamily="2" charset="-78"/>
              </a:rPr>
              <a:t>المقارنة </a:t>
            </a:r>
            <a:r>
              <a:rPr lang="ar-SA" sz="1500" dirty="0" smtClean="0">
                <a:solidFill>
                  <a:srgbClr val="C00000"/>
                </a:solidFill>
                <a:cs typeface="DecoType Naskh" pitchFamily="2" charset="-78"/>
              </a:rPr>
              <a:t>:</a:t>
            </a:r>
            <a:br>
              <a:rPr lang="ar-SA" sz="1500" dirty="0" smtClean="0">
                <a:solidFill>
                  <a:srgbClr val="C00000"/>
                </a:solidFill>
                <a:cs typeface="DecoType Naskh" pitchFamily="2" charset="-78"/>
              </a:rPr>
            </a:br>
            <a:r>
              <a:rPr lang="ar-SA" sz="1500" dirty="0" smtClean="0">
                <a:solidFill>
                  <a:srgbClr val="C00000"/>
                </a:solidFill>
                <a:cs typeface="DecoType Naskh" pitchFamily="2" charset="-78"/>
              </a:rPr>
              <a:t>ملاحظات </a:t>
            </a:r>
            <a:r>
              <a:rPr lang="ar-SA" sz="1500" dirty="0" smtClean="0">
                <a:solidFill>
                  <a:srgbClr val="C00000"/>
                </a:solidFill>
                <a:cs typeface="DecoType Naskh" pitchFamily="2" charset="-78"/>
              </a:rPr>
              <a:t>لـ ” رد الفتاة على </a:t>
            </a:r>
            <a:r>
              <a:rPr lang="ar-SA" sz="1500" dirty="0" smtClean="0">
                <a:solidFill>
                  <a:srgbClr val="C00000"/>
                </a:solidFill>
                <a:cs typeface="DecoType Naskh" pitchFamily="2" charset="-78"/>
              </a:rPr>
              <a:t>الراعي".</a:t>
            </a:r>
            <a:br>
              <a:rPr lang="ar-SA" sz="1500" dirty="0" smtClean="0">
                <a:solidFill>
                  <a:srgbClr val="C00000"/>
                </a:solidFill>
                <a:cs typeface="DecoType Naskh" pitchFamily="2" charset="-78"/>
              </a:rPr>
            </a:br>
            <a:r>
              <a:rPr lang="ar-SA" sz="1500" dirty="0" smtClean="0">
                <a:solidFill>
                  <a:srgbClr val="C00000"/>
                </a:solidFill>
                <a:cs typeface="DecoType Naskh" pitchFamily="2" charset="-78"/>
              </a:rPr>
              <a:t>رالي يقول أنه ليس المجتمع الذي تشوب الحب الجنسي. الملوث ونحن بالفعل قبل أن ندخل المجتمع. رالي </a:t>
            </a:r>
            <a:r>
              <a:rPr lang="ar-SA" sz="1500" dirty="0" err="1" smtClean="0">
                <a:solidFill>
                  <a:srgbClr val="C00000"/>
                </a:solidFill>
                <a:cs typeface="DecoType Naskh" pitchFamily="2" charset="-78"/>
              </a:rPr>
              <a:t>كارب</a:t>
            </a:r>
            <a:r>
              <a:rPr lang="ar-SA" sz="1500" dirty="0" smtClean="0">
                <a:solidFill>
                  <a:srgbClr val="C00000"/>
                </a:solidFill>
                <a:cs typeface="DecoType Naskh" pitchFamily="2" charset="-78"/>
              </a:rPr>
              <a:t> </a:t>
            </a:r>
            <a:r>
              <a:rPr lang="ar-SA" sz="1500" dirty="0" err="1" smtClean="0">
                <a:solidFill>
                  <a:srgbClr val="C00000"/>
                </a:solidFill>
                <a:cs typeface="DecoType Naskh" pitchFamily="2" charset="-78"/>
              </a:rPr>
              <a:t>ديم</a:t>
            </a:r>
            <a:r>
              <a:rPr lang="ar-SA" sz="1500" dirty="0" smtClean="0">
                <a:solidFill>
                  <a:srgbClr val="C00000"/>
                </a:solidFill>
                <a:cs typeface="DecoType Naskh" pitchFamily="2" charset="-78"/>
              </a:rPr>
              <a:t> يجمع مع fugit </a:t>
            </a:r>
            <a:r>
              <a:rPr lang="ar-SA" sz="1500" dirty="0" err="1" smtClean="0">
                <a:solidFill>
                  <a:srgbClr val="C00000"/>
                </a:solidFill>
                <a:cs typeface="DecoType Naskh" pitchFamily="2" charset="-78"/>
              </a:rPr>
              <a:t>تيمبوس</a:t>
            </a:r>
            <a:r>
              <a:rPr lang="ar-SA" sz="1500" dirty="0" smtClean="0">
                <a:solidFill>
                  <a:srgbClr val="C00000"/>
                </a:solidFill>
                <a:cs typeface="DecoType Naskh" pitchFamily="2" charset="-78"/>
              </a:rPr>
              <a:t> بطريقة غير معتادة. عادة يجب علينا اغتنام اليوم لأن الوقت الذباب. يجادل بأن رالي لأن الوقت الذباب، وينبغي أن نغتنم ليس اليوم ستكون هناك عواقب للفة في العشب الزمن لا يقف ساكنا؛. </a:t>
            </a:r>
            <a:r>
              <a:rPr lang="ar-SA" sz="1500" dirty="0" smtClean="0">
                <a:solidFill>
                  <a:srgbClr val="C00000"/>
                </a:solidFill>
                <a:cs typeface="DecoType Naskh" pitchFamily="2" charset="-78"/>
              </a:rPr>
              <a:t>الشتاء التالي حتما في الربيع، وبالتالي، فإننا لا يمكن أن يعمل على النبضات حتى اطلعنا على العواقب</a:t>
            </a:r>
            <a:r>
              <a:rPr lang="ar-SA" sz="1500" dirty="0" smtClean="0">
                <a:solidFill>
                  <a:srgbClr val="C00000"/>
                </a:solidFill>
                <a:cs typeface="DecoType Naskh" pitchFamily="2" charset="-78"/>
              </a:rPr>
              <a:t>.</a:t>
            </a:r>
            <a:endParaRPr lang="ar-SA" sz="1500" dirty="0" smtClean="0">
              <a:solidFill>
                <a:srgbClr val="C00000"/>
              </a:solidFill>
              <a:cs typeface="DecoType Naskh" pitchFamily="2" charset="-78"/>
            </a:endParaRPr>
          </a:p>
        </p:txBody>
      </p:sp>
      <p:sp>
        <p:nvSpPr>
          <p:cNvPr id="8" name="Slide Number Placeholder 7"/>
          <p:cNvSpPr>
            <a:spLocks noGrp="1"/>
          </p:cNvSpPr>
          <p:nvPr>
            <p:ph type="sldNum" sz="quarter" idx="12"/>
          </p:nvPr>
        </p:nvSpPr>
        <p:spPr>
          <a:xfrm>
            <a:off x="342900" y="8549663"/>
            <a:ext cx="1600200" cy="486833"/>
          </a:xfrm>
        </p:spPr>
        <p:txBody>
          <a:bodyPr/>
          <a:lstStyle/>
          <a:p>
            <a:fld id="{88BAE415-76A0-4309-A00B-503D7D7A0243}" type="slidenum">
              <a:rPr lang="ar-SA" smtClean="0"/>
              <a:pPr/>
              <a:t>16</a:t>
            </a:fld>
            <a:endParaRPr lang="ar-SA" dirty="0"/>
          </a:p>
        </p:txBody>
      </p:sp>
      <p:sp>
        <p:nvSpPr>
          <p:cNvPr id="12" name="Rounded Rectangle 11"/>
          <p:cNvSpPr/>
          <p:nvPr/>
        </p:nvSpPr>
        <p:spPr>
          <a:xfrm>
            <a:off x="692696" y="7524328"/>
            <a:ext cx="2736304" cy="720080"/>
          </a:xfrm>
          <a:prstGeom prst="roundRect">
            <a:avLst/>
          </a:prstGeom>
          <a:noFill/>
          <a:ln w="3175">
            <a:solidFill>
              <a:schemeClr val="tx1">
                <a:lumMod val="65000"/>
                <a:lumOff val="3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1300" dirty="0" smtClean="0">
                <a:solidFill>
                  <a:srgbClr val="990099"/>
                </a:solidFill>
                <a:cs typeface="AL-Mohanad" pitchFamily="2" charset="-78"/>
              </a:rPr>
              <a:t>أتوقع تكونون </a:t>
            </a:r>
            <a:r>
              <a:rPr lang="ar-SA" sz="1300" dirty="0" err="1" smtClean="0">
                <a:solidFill>
                  <a:srgbClr val="990099"/>
                </a:solidFill>
                <a:cs typeface="AL-Mohanad" pitchFamily="2" charset="-78"/>
              </a:rPr>
              <a:t>نمتوا</a:t>
            </a:r>
            <a:r>
              <a:rPr lang="ar-SA" sz="1300" dirty="0" smtClean="0">
                <a:solidFill>
                  <a:srgbClr val="990099"/>
                </a:solidFill>
                <a:cs typeface="AL-Mohanad" pitchFamily="2" charset="-78"/>
              </a:rPr>
              <a:t> بس توصلون </a:t>
            </a:r>
            <a:r>
              <a:rPr lang="ar-SA" sz="1300" dirty="0" err="1" smtClean="0">
                <a:solidFill>
                  <a:srgbClr val="990099"/>
                </a:solidFill>
                <a:cs typeface="AL-Mohanad" pitchFamily="2" charset="-78"/>
              </a:rPr>
              <a:t>هالصفحة</a:t>
            </a:r>
            <a:r>
              <a:rPr lang="ar-SA" sz="1300" dirty="0" smtClean="0">
                <a:solidFill>
                  <a:srgbClr val="990099"/>
                </a:solidFill>
                <a:cs typeface="AL-Mohanad" pitchFamily="2" charset="-78"/>
              </a:rPr>
              <a:t> !!!</a:t>
            </a:r>
            <a:endParaRPr lang="ar-SA" sz="1300" dirty="0">
              <a:solidFill>
                <a:srgbClr val="990099"/>
              </a:solidFill>
              <a:cs typeface="AL-Mohanad" pitchFamily="2" charset="-78"/>
            </a:endParaRPr>
          </a:p>
        </p:txBody>
      </p:sp>
      <p:pic>
        <p:nvPicPr>
          <p:cNvPr id="48130" name="Picture 2" descr="http://t1.gstatic.com/images?q=tbn:ANd9GcRldx6duooN6PPt7ickkJY2oR0u6Hh3bJmdACnRbpE0SK-0B5CzMA"/>
          <p:cNvPicPr>
            <a:picLocks noChangeAspect="1" noChangeArrowheads="1"/>
          </p:cNvPicPr>
          <p:nvPr/>
        </p:nvPicPr>
        <p:blipFill>
          <a:blip r:embed="rId3" cstate="print"/>
          <a:srcRect/>
          <a:stretch>
            <a:fillRect/>
          </a:stretch>
        </p:blipFill>
        <p:spPr bwMode="auto">
          <a:xfrm>
            <a:off x="3501008" y="7524328"/>
            <a:ext cx="720080" cy="720081"/>
          </a:xfrm>
          <a:prstGeom prst="rect">
            <a:avLst/>
          </a:prstGeom>
          <a:noFill/>
        </p:spPr>
      </p:pic>
      <p:sp>
        <p:nvSpPr>
          <p:cNvPr id="14" name="Rounded Rectangle 13"/>
          <p:cNvSpPr/>
          <p:nvPr/>
        </p:nvSpPr>
        <p:spPr>
          <a:xfrm>
            <a:off x="3933056" y="3275856"/>
            <a:ext cx="1800200" cy="432048"/>
          </a:xfrm>
          <a:prstGeom prst="roundRect">
            <a:avLst/>
          </a:prstGeom>
          <a:noFill/>
          <a:ln w="3175">
            <a:solidFill>
              <a:schemeClr val="tx1">
                <a:lumMod val="65000"/>
                <a:lumOff val="3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1300" dirty="0" smtClean="0">
                <a:solidFill>
                  <a:srgbClr val="990099"/>
                </a:solidFill>
                <a:cs typeface="AL-Mohanad" pitchFamily="2" charset="-78"/>
              </a:rPr>
              <a:t>الترجمة تحتاج إعادة نظر .. </a:t>
            </a:r>
            <a:r>
              <a:rPr lang="ar-SA" sz="1300" dirty="0" smtClean="0">
                <a:solidFill>
                  <a:srgbClr val="990099"/>
                </a:solidFill>
                <a:cs typeface="AL-Mohanad" pitchFamily="2" charset="-78"/>
                <a:sym typeface="Wingdings" pitchFamily="2" charset="2"/>
              </a:rPr>
              <a:t></a:t>
            </a:r>
            <a:endParaRPr lang="ar-SA" sz="1300" dirty="0">
              <a:solidFill>
                <a:srgbClr val="990099"/>
              </a:solidFill>
              <a:cs typeface="AL-Mohanad" pitchFamily="2" charset="-78"/>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20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20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fade">
                                      <p:cBhvr>
                                        <p:cTn id="17" dur="20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0">
                                            <p:txEl>
                                              <p:pRg st="0" end="0"/>
                                            </p:txEl>
                                          </p:spTgt>
                                        </p:tgtEl>
                                        <p:attrNameLst>
                                          <p:attrName>style.visibility</p:attrName>
                                        </p:attrNameLst>
                                      </p:cBhvr>
                                      <p:to>
                                        <p:strVal val="visible"/>
                                      </p:to>
                                    </p:set>
                                    <p:animEffect transition="in" filter="fade">
                                      <p:cBhvr>
                                        <p:cTn id="22" dur="2000"/>
                                        <p:tgtEl>
                                          <p:spTgt spid="10">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
                                            <p:txEl>
                                              <p:pRg st="0" end="0"/>
                                            </p:txEl>
                                          </p:spTgt>
                                        </p:tgtEl>
                                        <p:attrNameLst>
                                          <p:attrName>style.visibility</p:attrName>
                                        </p:attrNameLst>
                                      </p:cBhvr>
                                      <p:to>
                                        <p:strVal val="visible"/>
                                      </p:to>
                                    </p:set>
                                    <p:animEffect transition="in" filter="fade">
                                      <p:cBhvr>
                                        <p:cTn id="27" dur="2000"/>
                                        <p:tgtEl>
                                          <p:spTgt spid="7">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7">
                                            <p:txEl>
                                              <p:pRg st="1" end="1"/>
                                            </p:txEl>
                                          </p:spTgt>
                                        </p:tgtEl>
                                        <p:attrNameLst>
                                          <p:attrName>style.visibility</p:attrName>
                                        </p:attrNameLst>
                                      </p:cBhvr>
                                      <p:to>
                                        <p:strVal val="visible"/>
                                      </p:to>
                                    </p:set>
                                    <p:animEffect transition="in" filter="fade">
                                      <p:cBhvr>
                                        <p:cTn id="32" dur="2000"/>
                                        <p:tgtEl>
                                          <p:spTgt spid="7">
                                            <p:txEl>
                                              <p:pRg st="1" end="1"/>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7">
                                            <p:txEl>
                                              <p:pRg st="2" end="2"/>
                                            </p:txEl>
                                          </p:spTgt>
                                        </p:tgtEl>
                                        <p:attrNameLst>
                                          <p:attrName>style.visibility</p:attrName>
                                        </p:attrNameLst>
                                      </p:cBhvr>
                                      <p:to>
                                        <p:strVal val="visible"/>
                                      </p:to>
                                    </p:set>
                                    <p:animEffect transition="in" filter="fade">
                                      <p:cBhvr>
                                        <p:cTn id="37" dur="2000"/>
                                        <p:tgtEl>
                                          <p:spTgt spid="7">
                                            <p:txEl>
                                              <p:pRg st="2" end="2"/>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7">
                                            <p:txEl>
                                              <p:pRg st="3" end="3"/>
                                            </p:txEl>
                                          </p:spTgt>
                                        </p:tgtEl>
                                        <p:attrNameLst>
                                          <p:attrName>style.visibility</p:attrName>
                                        </p:attrNameLst>
                                      </p:cBhvr>
                                      <p:to>
                                        <p:strVal val="visible"/>
                                      </p:to>
                                    </p:set>
                                    <p:animEffect transition="in" filter="fade">
                                      <p:cBhvr>
                                        <p:cTn id="42" dur="2000"/>
                                        <p:tgtEl>
                                          <p:spTgt spid="7">
                                            <p:txEl>
                                              <p:pRg st="3" end="3"/>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7">
                                            <p:txEl>
                                              <p:pRg st="4" end="4"/>
                                            </p:txEl>
                                          </p:spTgt>
                                        </p:tgtEl>
                                        <p:attrNameLst>
                                          <p:attrName>style.visibility</p:attrName>
                                        </p:attrNameLst>
                                      </p:cBhvr>
                                      <p:to>
                                        <p:strVal val="visible"/>
                                      </p:to>
                                    </p:set>
                                    <p:animEffect transition="in" filter="fade">
                                      <p:cBhvr>
                                        <p:cTn id="47" dur="2000"/>
                                        <p:tgtEl>
                                          <p:spTgt spid="7">
                                            <p:txEl>
                                              <p:pRg st="4" end="4"/>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9">
                                            <p:txEl>
                                              <p:pRg st="0" end="0"/>
                                            </p:txEl>
                                          </p:spTgt>
                                        </p:tgtEl>
                                        <p:attrNameLst>
                                          <p:attrName>style.visibility</p:attrName>
                                        </p:attrNameLst>
                                      </p:cBhvr>
                                      <p:to>
                                        <p:strVal val="visible"/>
                                      </p:to>
                                    </p:set>
                                    <p:animEffect transition="in" filter="fade">
                                      <p:cBhvr>
                                        <p:cTn id="52" dur="20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7" grpId="0" build="p"/>
      <p:bldP spid="10" grpId="0" build="p"/>
    </p:bld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 name="TextBox 10"/>
          <p:cNvSpPr txBox="1"/>
          <p:nvPr/>
        </p:nvSpPr>
        <p:spPr>
          <a:xfrm>
            <a:off x="260648" y="395536"/>
            <a:ext cx="3312368" cy="3693319"/>
          </a:xfrm>
          <a:prstGeom prst="rect">
            <a:avLst/>
          </a:prstGeom>
          <a:noFill/>
        </p:spPr>
        <p:txBody>
          <a:bodyPr wrap="square" rtlCol="1">
            <a:spAutoFit/>
          </a:bodyPr>
          <a:lstStyle/>
          <a:p>
            <a:pPr algn="l" rtl="0" fontAlgn="auto">
              <a:spcAft>
                <a:spcPts val="0"/>
              </a:spcAft>
              <a:buClr>
                <a:schemeClr val="accent3"/>
              </a:buClr>
              <a:defRPr/>
            </a:pPr>
            <a:r>
              <a:rPr lang="en-US" sz="1300" dirty="0" smtClean="0"/>
              <a:t> "The Passionate Shepherd to His Love" is a pastoral poem written by Christopher Marlowe in the late sixteenth century. According to Dr. Debora B. Schwartz, Pastoral is a term that comes from the Latin word for (Schwartz). This poem was set in a shepherd's field or dwelling. The only information that we have about the speaker is that he is a shepherd and thinks romantically and idealistically. Marlowe does not focus much on the setting or character, but more on the argument that the shepherd is trying to make to the girl. The prominent theme of this poem is of idealistic love and pleasure. Carpe diem was a popular subject in </a:t>
            </a:r>
            <a:r>
              <a:rPr lang="en-US" sz="1300" u="sng" dirty="0" smtClean="0">
                <a:hlinkClick r:id="rId3" tooltip="poems"/>
              </a:rPr>
              <a:t>poems</a:t>
            </a:r>
            <a:r>
              <a:rPr lang="en-US" sz="1300" dirty="0" smtClean="0"/>
              <a:t> of this era, and this also shows as a theme. The speaker urges his love to live with him and enjoy the pleasures of the day</a:t>
            </a:r>
            <a:r>
              <a:rPr lang="en-US" sz="1300" dirty="0" smtClean="0"/>
              <a:t>.</a:t>
            </a:r>
            <a:endParaRPr lang="en-US" sz="1300" dirty="0" smtClean="0">
              <a:latin typeface="Times New Roman" pitchFamily="18" charset="0"/>
              <a:cs typeface="Times New Roman" pitchFamily="18" charset="0"/>
            </a:endParaRPr>
          </a:p>
        </p:txBody>
      </p:sp>
      <p:sp>
        <p:nvSpPr>
          <p:cNvPr id="12" name="TextBox 11"/>
          <p:cNvSpPr txBox="1"/>
          <p:nvPr/>
        </p:nvSpPr>
        <p:spPr>
          <a:xfrm>
            <a:off x="3627022" y="395536"/>
            <a:ext cx="2970330" cy="3293209"/>
          </a:xfrm>
          <a:prstGeom prst="rect">
            <a:avLst/>
          </a:prstGeom>
          <a:noFill/>
        </p:spPr>
        <p:txBody>
          <a:bodyPr wrap="square" rtlCol="1">
            <a:spAutoFit/>
          </a:bodyPr>
          <a:lstStyle/>
          <a:p>
            <a:r>
              <a:rPr lang="ar-SA" sz="1600" dirty="0" smtClean="0">
                <a:solidFill>
                  <a:srgbClr val="C00000"/>
                </a:solidFill>
                <a:cs typeface="DecoType Naskh" pitchFamily="2" charset="-78"/>
              </a:rPr>
              <a:t>”الراعي العاطفي لحبه</a:t>
            </a:r>
            <a:r>
              <a:rPr lang="ar-SA" sz="1600" dirty="0" smtClean="0">
                <a:solidFill>
                  <a:srgbClr val="C00000"/>
                </a:solidFill>
                <a:cs typeface="DecoType Naskh" pitchFamily="2" charset="-78"/>
              </a:rPr>
              <a:t>" </a:t>
            </a:r>
            <a:r>
              <a:rPr lang="ar-SA" sz="1600" dirty="0" smtClean="0">
                <a:solidFill>
                  <a:srgbClr val="C00000"/>
                </a:solidFill>
                <a:cs typeface="DecoType Naskh" pitchFamily="2" charset="-78"/>
              </a:rPr>
              <a:t>هي </a:t>
            </a:r>
            <a:r>
              <a:rPr lang="ar-SA" sz="1600" dirty="0" smtClean="0">
                <a:solidFill>
                  <a:srgbClr val="C00000"/>
                </a:solidFill>
                <a:cs typeface="DecoType Naskh" pitchFamily="2" charset="-78"/>
              </a:rPr>
              <a:t>قصيدة رعوية </a:t>
            </a:r>
            <a:r>
              <a:rPr lang="ar-SA" sz="1600" dirty="0" smtClean="0">
                <a:solidFill>
                  <a:srgbClr val="C00000"/>
                </a:solidFill>
                <a:cs typeface="DecoType Naskh" pitchFamily="2" charset="-78"/>
              </a:rPr>
              <a:t>كتبها </a:t>
            </a:r>
            <a:r>
              <a:rPr lang="ar-SA" sz="1600" dirty="0" smtClean="0">
                <a:solidFill>
                  <a:srgbClr val="C00000"/>
                </a:solidFill>
                <a:cs typeface="DecoType Naskh" pitchFamily="2" charset="-78"/>
              </a:rPr>
              <a:t>كريستوفر مارلو في أواخر القرن السادس عشر. </a:t>
            </a:r>
            <a:r>
              <a:rPr lang="ar-SA" sz="1600" dirty="0" smtClean="0">
                <a:solidFill>
                  <a:srgbClr val="C00000"/>
                </a:solidFill>
                <a:cs typeface="DecoType Naskh" pitchFamily="2" charset="-78"/>
              </a:rPr>
              <a:t>وفقا للدكتور </a:t>
            </a:r>
            <a:r>
              <a:rPr lang="ar-SA" sz="1600" dirty="0" err="1" smtClean="0">
                <a:solidFill>
                  <a:srgbClr val="C00000"/>
                </a:solidFill>
                <a:cs typeface="DecoType Naskh" pitchFamily="2" charset="-78"/>
              </a:rPr>
              <a:t>شوارتز</a:t>
            </a:r>
            <a:r>
              <a:rPr lang="ar-SA" sz="1600" dirty="0" smtClean="0">
                <a:solidFill>
                  <a:srgbClr val="C00000"/>
                </a:solidFill>
                <a:cs typeface="DecoType Naskh" pitchFamily="2" charset="-78"/>
              </a:rPr>
              <a:t> باء </a:t>
            </a:r>
            <a:r>
              <a:rPr lang="ar-SA" sz="1600" dirty="0" err="1" smtClean="0">
                <a:solidFill>
                  <a:srgbClr val="C00000"/>
                </a:solidFill>
                <a:cs typeface="DecoType Naskh" pitchFamily="2" charset="-78"/>
              </a:rPr>
              <a:t>ديبورا</a:t>
            </a:r>
            <a:r>
              <a:rPr lang="ar-SA" sz="1600" dirty="0" smtClean="0">
                <a:solidFill>
                  <a:srgbClr val="C00000"/>
                </a:solidFill>
                <a:cs typeface="DecoType Naskh" pitchFamily="2" charset="-78"/>
              </a:rPr>
              <a:t> والرعوية هو المصطلح الذي يأتي من الكلمة اللاتينية (</a:t>
            </a:r>
            <a:r>
              <a:rPr lang="ar-SA" sz="1600" dirty="0" err="1" smtClean="0">
                <a:solidFill>
                  <a:srgbClr val="C00000"/>
                </a:solidFill>
                <a:cs typeface="DecoType Naskh" pitchFamily="2" charset="-78"/>
              </a:rPr>
              <a:t>شوارتز</a:t>
            </a:r>
            <a:r>
              <a:rPr lang="ar-SA" sz="1600" dirty="0" smtClean="0">
                <a:solidFill>
                  <a:srgbClr val="C00000"/>
                </a:solidFill>
                <a:cs typeface="DecoType Naskh" pitchFamily="2" charset="-78"/>
              </a:rPr>
              <a:t>). وقد أنشئت هذه القصيدة في حقل الراعي أو مسكن. </a:t>
            </a:r>
            <a:r>
              <a:rPr lang="ar-SA" sz="1600" dirty="0" smtClean="0">
                <a:solidFill>
                  <a:srgbClr val="C00000"/>
                </a:solidFill>
                <a:cs typeface="DecoType Naskh" pitchFamily="2" charset="-78"/>
              </a:rPr>
              <a:t>والمعلومات الوحيدة التي لدينا عن </a:t>
            </a:r>
            <a:r>
              <a:rPr lang="ar-SA" sz="1600" dirty="0" smtClean="0">
                <a:solidFill>
                  <a:srgbClr val="C00000"/>
                </a:solidFill>
                <a:cs typeface="DecoType Naskh" pitchFamily="2" charset="-78"/>
              </a:rPr>
              <a:t>الشاعر هو </a:t>
            </a:r>
            <a:r>
              <a:rPr lang="ar-SA" sz="1600" dirty="0" smtClean="0">
                <a:solidFill>
                  <a:srgbClr val="C00000"/>
                </a:solidFill>
                <a:cs typeface="DecoType Naskh" pitchFamily="2" charset="-78"/>
              </a:rPr>
              <a:t>أنه راع ويعتقد عاطفية </a:t>
            </a:r>
            <a:r>
              <a:rPr lang="ar-SA" sz="1600" dirty="0" err="1" smtClean="0">
                <a:solidFill>
                  <a:srgbClr val="C00000"/>
                </a:solidFill>
                <a:cs typeface="DecoType Naskh" pitchFamily="2" charset="-78"/>
              </a:rPr>
              <a:t>و</a:t>
            </a:r>
            <a:r>
              <a:rPr lang="en-US" sz="1600" dirty="0" smtClean="0">
                <a:solidFill>
                  <a:srgbClr val="C00000"/>
                </a:solidFill>
                <a:cs typeface="DecoType Naskh" pitchFamily="2" charset="-78"/>
              </a:rPr>
              <a:t>idealistically. </a:t>
            </a:r>
            <a:r>
              <a:rPr lang="ar-SA" sz="1600" dirty="0" smtClean="0">
                <a:solidFill>
                  <a:srgbClr val="C00000"/>
                </a:solidFill>
                <a:cs typeface="DecoType Naskh" pitchFamily="2" charset="-78"/>
              </a:rPr>
              <a:t>مارلو لا تركز كثيرا على الإعداد أو حرف، ولكن أكثر على الحجة القائلة بأن الراعي </a:t>
            </a:r>
            <a:r>
              <a:rPr lang="ar-SA" sz="1600" dirty="0" smtClean="0">
                <a:solidFill>
                  <a:srgbClr val="C00000"/>
                </a:solidFill>
                <a:cs typeface="DecoType Naskh" pitchFamily="2" charset="-78"/>
              </a:rPr>
              <a:t>هو من يحاول أن يفوز بالفتاة</a:t>
            </a:r>
            <a:r>
              <a:rPr lang="ar-SA" sz="1600" dirty="0" smtClean="0">
                <a:solidFill>
                  <a:srgbClr val="C00000"/>
                </a:solidFill>
                <a:cs typeface="DecoType Naskh" pitchFamily="2" charset="-78"/>
              </a:rPr>
              <a:t>. </a:t>
            </a:r>
            <a:r>
              <a:rPr lang="ar-SA" sz="1600" dirty="0" smtClean="0">
                <a:solidFill>
                  <a:srgbClr val="C00000"/>
                </a:solidFill>
                <a:cs typeface="DecoType Naskh" pitchFamily="2" charset="-78"/>
              </a:rPr>
              <a:t>موضوع بارز في هذه القصيدة هو الحب المثالي والسرور. وكان </a:t>
            </a:r>
            <a:r>
              <a:rPr lang="ar-SA" sz="1600" dirty="0" err="1" smtClean="0">
                <a:solidFill>
                  <a:srgbClr val="C00000"/>
                </a:solidFill>
                <a:cs typeface="DecoType Naskh" pitchFamily="2" charset="-78"/>
              </a:rPr>
              <a:t>كارب</a:t>
            </a:r>
            <a:r>
              <a:rPr lang="ar-SA" sz="1600" dirty="0" smtClean="0">
                <a:solidFill>
                  <a:srgbClr val="C00000"/>
                </a:solidFill>
                <a:cs typeface="DecoType Naskh" pitchFamily="2" charset="-78"/>
              </a:rPr>
              <a:t> </a:t>
            </a:r>
            <a:r>
              <a:rPr lang="ar-SA" sz="1600" dirty="0" err="1" smtClean="0">
                <a:solidFill>
                  <a:srgbClr val="C00000"/>
                </a:solidFill>
                <a:cs typeface="DecoType Naskh" pitchFamily="2" charset="-78"/>
              </a:rPr>
              <a:t>ديم</a:t>
            </a:r>
            <a:r>
              <a:rPr lang="ar-SA" sz="1600" dirty="0" smtClean="0">
                <a:solidFill>
                  <a:srgbClr val="C00000"/>
                </a:solidFill>
                <a:cs typeface="DecoType Naskh" pitchFamily="2" charset="-78"/>
              </a:rPr>
              <a:t> موضوعا شعبيا في قصائد هذا العصر، وهذا يدل أيضا كموضوع. </a:t>
            </a:r>
            <a:r>
              <a:rPr lang="ar-SA" sz="1600" dirty="0" smtClean="0">
                <a:solidFill>
                  <a:srgbClr val="C00000"/>
                </a:solidFill>
                <a:cs typeface="DecoType Naskh" pitchFamily="2" charset="-78"/>
              </a:rPr>
              <a:t>الشاعر يطلب حبيبته </a:t>
            </a:r>
            <a:r>
              <a:rPr lang="ar-SA" sz="1600" dirty="0" smtClean="0">
                <a:solidFill>
                  <a:srgbClr val="C00000"/>
                </a:solidFill>
                <a:cs typeface="DecoType Naskh" pitchFamily="2" charset="-78"/>
              </a:rPr>
              <a:t>للعيش معه والتمتع </a:t>
            </a:r>
            <a:r>
              <a:rPr lang="ar-SA" sz="1600" dirty="0" smtClean="0">
                <a:solidFill>
                  <a:srgbClr val="C00000"/>
                </a:solidFill>
                <a:cs typeface="DecoType Naskh" pitchFamily="2" charset="-78"/>
              </a:rPr>
              <a:t>بالمتع في اليوم.</a:t>
            </a:r>
            <a:endParaRPr lang="ar-SA" sz="1600" dirty="0" smtClean="0">
              <a:solidFill>
                <a:srgbClr val="C00000"/>
              </a:solidFill>
              <a:cs typeface="DecoType Naskh" pitchFamily="2" charset="-78"/>
            </a:endParaRPr>
          </a:p>
        </p:txBody>
      </p:sp>
      <p:sp>
        <p:nvSpPr>
          <p:cNvPr id="13" name="TextBox 12"/>
          <p:cNvSpPr txBox="1"/>
          <p:nvPr/>
        </p:nvSpPr>
        <p:spPr>
          <a:xfrm>
            <a:off x="404664" y="7884368"/>
            <a:ext cx="6120680" cy="738664"/>
          </a:xfrm>
          <a:prstGeom prst="rect">
            <a:avLst/>
          </a:prstGeom>
          <a:noFill/>
        </p:spPr>
        <p:txBody>
          <a:bodyPr wrap="square" rtlCol="1">
            <a:spAutoFit/>
          </a:bodyPr>
          <a:lstStyle/>
          <a:p>
            <a:r>
              <a:rPr lang="ar-SA" sz="1200" dirty="0" smtClean="0">
                <a:cs typeface="+mj-cs"/>
              </a:rPr>
              <a:t>ملاحظات:</a:t>
            </a:r>
          </a:p>
          <a:p>
            <a:pPr>
              <a:lnSpc>
                <a:spcPct val="300000"/>
              </a:lnSpc>
            </a:pPr>
            <a:r>
              <a:rPr lang="ar-SA" sz="500" dirty="0" smtClean="0">
                <a:cs typeface="+mj-cs"/>
              </a:rPr>
              <a:t>............................................................................................................................................................................................................................................................................................................................................................................................................................................................................................................................................................................................................................................................................................................................................................................</a:t>
            </a:r>
            <a:endParaRPr lang="ar-SA" sz="500" dirty="0">
              <a:cs typeface="+mj-cs"/>
            </a:endParaRPr>
          </a:p>
        </p:txBody>
      </p:sp>
      <p:sp>
        <p:nvSpPr>
          <p:cNvPr id="6" name="Slide Number Placeholder 5"/>
          <p:cNvSpPr>
            <a:spLocks noGrp="1"/>
          </p:cNvSpPr>
          <p:nvPr>
            <p:ph type="sldNum" sz="quarter" idx="12"/>
          </p:nvPr>
        </p:nvSpPr>
        <p:spPr/>
        <p:txBody>
          <a:bodyPr/>
          <a:lstStyle/>
          <a:p>
            <a:fld id="{88BAE415-76A0-4309-A00B-503D7D7A0243}" type="slidenum">
              <a:rPr lang="ar-SA" smtClean="0"/>
              <a:pPr/>
              <a:t>17</a:t>
            </a:fld>
            <a:endParaRPr lang="ar-SA"/>
          </a:p>
        </p:txBody>
      </p:sp>
      <p:sp>
        <p:nvSpPr>
          <p:cNvPr id="7" name="TextBox 6"/>
          <p:cNvSpPr txBox="1"/>
          <p:nvPr/>
        </p:nvSpPr>
        <p:spPr>
          <a:xfrm>
            <a:off x="260648" y="4263057"/>
            <a:ext cx="3240360" cy="3693319"/>
          </a:xfrm>
          <a:prstGeom prst="rect">
            <a:avLst/>
          </a:prstGeom>
          <a:noFill/>
        </p:spPr>
        <p:txBody>
          <a:bodyPr wrap="square" rtlCol="1">
            <a:spAutoFit/>
          </a:bodyPr>
          <a:lstStyle/>
          <a:p>
            <a:pPr algn="l"/>
            <a:r>
              <a:rPr lang="en-US" sz="1300" dirty="0" smtClean="0"/>
              <a:t> Sir Walter Raleigh wrote a response to this poem in 1600 called "The Nymph's Reply to the Shepherd." He uses the young girl as the speaker, responding to the shepherd. There are no clues to the setting or the girl's physical appearance. The themes of this poem are doubt and the point that time changes things. The young girl thinks realistically and refutes the ideas of the idyllic world the young man had proposed to her. The shepherd seems to be very much of an optimist, whereas the young girl is a pessimist. The structure of these two  poems is exact. There are six stanzas consisting of four lines  each. This shows that "The Nymph's Reply to the Shepherd" is responding directly to the shepherd in "The Passionate Shepherd to His Love.</a:t>
            </a:r>
            <a:endParaRPr lang="en-US" sz="1300" dirty="0"/>
          </a:p>
        </p:txBody>
      </p:sp>
      <p:sp>
        <p:nvSpPr>
          <p:cNvPr id="8" name="TextBox 7"/>
          <p:cNvSpPr txBox="1"/>
          <p:nvPr/>
        </p:nvSpPr>
        <p:spPr>
          <a:xfrm>
            <a:off x="3645024" y="4211960"/>
            <a:ext cx="2844316" cy="3293209"/>
          </a:xfrm>
          <a:prstGeom prst="rect">
            <a:avLst/>
          </a:prstGeom>
          <a:noFill/>
        </p:spPr>
        <p:txBody>
          <a:bodyPr wrap="square" rtlCol="1">
            <a:spAutoFit/>
          </a:bodyPr>
          <a:lstStyle/>
          <a:p>
            <a:r>
              <a:rPr lang="ar-SA" sz="1600" dirty="0" smtClean="0">
                <a:solidFill>
                  <a:srgbClr val="008000"/>
                </a:solidFill>
                <a:cs typeface="DecoType Naskh" pitchFamily="2" charset="-78"/>
              </a:rPr>
              <a:t>كتب السير </a:t>
            </a:r>
            <a:r>
              <a:rPr lang="ar-SA" sz="1600" dirty="0" err="1" smtClean="0">
                <a:solidFill>
                  <a:srgbClr val="008000"/>
                </a:solidFill>
                <a:cs typeface="DecoType Naskh" pitchFamily="2" charset="-78"/>
              </a:rPr>
              <a:t>والتر</a:t>
            </a:r>
            <a:r>
              <a:rPr lang="ar-SA" sz="1600" dirty="0" smtClean="0">
                <a:solidFill>
                  <a:srgbClr val="008000"/>
                </a:solidFill>
                <a:cs typeface="DecoType Naskh" pitchFamily="2" charset="-78"/>
              </a:rPr>
              <a:t> رالي ردا على هذه القصيدة في عام 1600 ما يسمى </a:t>
            </a:r>
            <a:r>
              <a:rPr lang="ar-SA" sz="1600" dirty="0" err="1" smtClean="0">
                <a:solidFill>
                  <a:srgbClr val="008000"/>
                </a:solidFill>
                <a:cs typeface="DecoType Naskh" pitchFamily="2" charset="-78"/>
              </a:rPr>
              <a:t>ب</a:t>
            </a:r>
            <a:r>
              <a:rPr lang="ar-SA" sz="1600" dirty="0" smtClean="0">
                <a:solidFill>
                  <a:srgbClr val="008000"/>
                </a:solidFill>
                <a:cs typeface="DecoType Naskh" pitchFamily="2" charset="-78"/>
              </a:rPr>
              <a:t> </a:t>
            </a:r>
            <a:r>
              <a:rPr lang="ar-SA" sz="1600" dirty="0" smtClean="0">
                <a:solidFill>
                  <a:srgbClr val="008000"/>
                </a:solidFill>
                <a:cs typeface="DecoType Naskh" pitchFamily="2" charset="-78"/>
              </a:rPr>
              <a:t>”رد الفتاة على </a:t>
            </a:r>
            <a:r>
              <a:rPr lang="ar-SA" sz="1600" dirty="0" smtClean="0">
                <a:solidFill>
                  <a:srgbClr val="008000"/>
                </a:solidFill>
                <a:cs typeface="DecoType Naskh" pitchFamily="2" charset="-78"/>
              </a:rPr>
              <a:t>الراعي". انه يستخدم الفتاة </a:t>
            </a:r>
            <a:r>
              <a:rPr lang="ar-SA" sz="1600" dirty="0" smtClean="0">
                <a:solidFill>
                  <a:srgbClr val="008000"/>
                </a:solidFill>
                <a:cs typeface="DecoType Naskh" pitchFamily="2" charset="-78"/>
              </a:rPr>
              <a:t>كشاعرة ، </a:t>
            </a:r>
            <a:r>
              <a:rPr lang="ar-SA" sz="1600" dirty="0" smtClean="0">
                <a:solidFill>
                  <a:srgbClr val="008000"/>
                </a:solidFill>
                <a:cs typeface="DecoType Naskh" pitchFamily="2" charset="-78"/>
              </a:rPr>
              <a:t>والاستجابة للراعي. </a:t>
            </a:r>
            <a:r>
              <a:rPr lang="ar-SA" sz="1600" dirty="0" smtClean="0">
                <a:solidFill>
                  <a:srgbClr val="008000"/>
                </a:solidFill>
                <a:cs typeface="DecoType Naskh" pitchFamily="2" charset="-78"/>
              </a:rPr>
              <a:t>لا توجد أي دلائل على الإعداد أو مظهر الفتاة المادية. الموضوعات من هذه القصيدة هي الشك والنقطة ذلك الوقت يغير </a:t>
            </a:r>
            <a:r>
              <a:rPr lang="ar-SA" sz="1600" dirty="0" err="1" smtClean="0">
                <a:solidFill>
                  <a:srgbClr val="008000"/>
                </a:solidFill>
                <a:cs typeface="DecoType Naskh" pitchFamily="2" charset="-78"/>
              </a:rPr>
              <a:t>الاوضاع</a:t>
            </a:r>
            <a:r>
              <a:rPr lang="ar-SA" sz="1600" dirty="0" smtClean="0">
                <a:solidFill>
                  <a:srgbClr val="008000"/>
                </a:solidFill>
                <a:cs typeface="DecoType Naskh" pitchFamily="2" charset="-78"/>
              </a:rPr>
              <a:t>. </a:t>
            </a:r>
            <a:r>
              <a:rPr lang="ar-SA" sz="1600" dirty="0" smtClean="0">
                <a:solidFill>
                  <a:srgbClr val="008000"/>
                </a:solidFill>
                <a:cs typeface="DecoType Naskh" pitchFamily="2" charset="-78"/>
              </a:rPr>
              <a:t>الفتاة </a:t>
            </a:r>
            <a:r>
              <a:rPr lang="ar-SA" sz="1600" dirty="0" smtClean="0">
                <a:solidFill>
                  <a:srgbClr val="008000"/>
                </a:solidFill>
                <a:cs typeface="DecoType Naskh" pitchFamily="2" charset="-78"/>
              </a:rPr>
              <a:t>تفكر </a:t>
            </a:r>
            <a:r>
              <a:rPr lang="ar-SA" sz="1600" dirty="0" smtClean="0">
                <a:solidFill>
                  <a:srgbClr val="008000"/>
                </a:solidFill>
                <a:cs typeface="DecoType Naskh" pitchFamily="2" charset="-78"/>
              </a:rPr>
              <a:t>بواقعية </a:t>
            </a:r>
            <a:r>
              <a:rPr lang="ar-SA" sz="1600" dirty="0" smtClean="0">
                <a:solidFill>
                  <a:srgbClr val="008000"/>
                </a:solidFill>
                <a:cs typeface="DecoType Naskh" pitchFamily="2" charset="-78"/>
              </a:rPr>
              <a:t>وتدحض </a:t>
            </a:r>
            <a:r>
              <a:rPr lang="ar-SA" sz="1600" dirty="0" smtClean="0">
                <a:solidFill>
                  <a:srgbClr val="008000"/>
                </a:solidFill>
                <a:cs typeface="DecoType Naskh" pitchFamily="2" charset="-78"/>
              </a:rPr>
              <a:t>الأفكار المثالية في </a:t>
            </a:r>
            <a:r>
              <a:rPr lang="ar-SA" sz="1600" dirty="0" smtClean="0">
                <a:solidFill>
                  <a:srgbClr val="008000"/>
                </a:solidFill>
                <a:cs typeface="DecoType Naskh" pitchFamily="2" charset="-78"/>
              </a:rPr>
              <a:t>العالم التي اقترحها </a:t>
            </a:r>
            <a:r>
              <a:rPr lang="ar-SA" sz="1600" dirty="0" smtClean="0">
                <a:solidFill>
                  <a:srgbClr val="008000"/>
                </a:solidFill>
                <a:cs typeface="DecoType Naskh" pitchFamily="2" charset="-78"/>
              </a:rPr>
              <a:t>الشاب لها. الراعي </a:t>
            </a:r>
            <a:r>
              <a:rPr lang="ar-SA" sz="1600" dirty="0" smtClean="0">
                <a:solidFill>
                  <a:srgbClr val="008000"/>
                </a:solidFill>
                <a:cs typeface="DecoType Naskh" pitchFamily="2" charset="-78"/>
              </a:rPr>
              <a:t>يبدو أنه متفائل </a:t>
            </a:r>
            <a:r>
              <a:rPr lang="ar-SA" sz="1600" dirty="0" smtClean="0">
                <a:solidFill>
                  <a:srgbClr val="008000"/>
                </a:solidFill>
                <a:cs typeface="DecoType Naskh" pitchFamily="2" charset="-78"/>
              </a:rPr>
              <a:t>كثيرا </a:t>
            </a:r>
            <a:r>
              <a:rPr lang="ar-SA" sz="1600" dirty="0" smtClean="0">
                <a:solidFill>
                  <a:srgbClr val="008000"/>
                </a:solidFill>
                <a:cs typeface="DecoType Naskh" pitchFamily="2" charset="-78"/>
              </a:rPr>
              <a:t>، </a:t>
            </a:r>
            <a:r>
              <a:rPr lang="ar-SA" sz="1600" dirty="0" smtClean="0">
                <a:solidFill>
                  <a:srgbClr val="008000"/>
                </a:solidFill>
                <a:cs typeface="DecoType Naskh" pitchFamily="2" charset="-78"/>
              </a:rPr>
              <a:t>في حين أن الفتاة </a:t>
            </a:r>
            <a:r>
              <a:rPr lang="ar-SA" sz="1600" dirty="0" smtClean="0">
                <a:solidFill>
                  <a:srgbClr val="008000"/>
                </a:solidFill>
                <a:cs typeface="DecoType Naskh" pitchFamily="2" charset="-78"/>
              </a:rPr>
              <a:t>متشائمة. </a:t>
            </a:r>
            <a:r>
              <a:rPr lang="ar-SA" sz="1600" dirty="0" smtClean="0">
                <a:solidFill>
                  <a:srgbClr val="008000"/>
                </a:solidFill>
                <a:cs typeface="DecoType Naskh" pitchFamily="2" charset="-78"/>
              </a:rPr>
              <a:t>هيكل هذه القصائد اثنين بالضبط. هناك ستة موشحات تتألف من أربعة أسطر لكل منهما. </a:t>
            </a:r>
            <a:r>
              <a:rPr lang="ar-SA" sz="1600" dirty="0" smtClean="0">
                <a:solidFill>
                  <a:srgbClr val="008000"/>
                </a:solidFill>
                <a:cs typeface="DecoType Naskh" pitchFamily="2" charset="-78"/>
              </a:rPr>
              <a:t>وهذا يبين أن </a:t>
            </a:r>
            <a:r>
              <a:rPr lang="ar-SA" sz="1600" dirty="0" smtClean="0">
                <a:solidFill>
                  <a:srgbClr val="008000"/>
                </a:solidFill>
                <a:cs typeface="DecoType Naskh" pitchFamily="2" charset="-78"/>
              </a:rPr>
              <a:t>”رد الفتاة على </a:t>
            </a:r>
            <a:r>
              <a:rPr lang="ar-SA" sz="1600" dirty="0" smtClean="0">
                <a:solidFill>
                  <a:srgbClr val="008000"/>
                </a:solidFill>
                <a:cs typeface="DecoType Naskh" pitchFamily="2" charset="-78"/>
              </a:rPr>
              <a:t>الراعي" هو الاستجابة مباشرة إلى الراعي في "الراعي عاطفي لحبه.</a:t>
            </a: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Effect transition="in" filter="fade">
                                      <p:cBhvr>
                                        <p:cTn id="7" dur="2000"/>
                                        <p:tgtEl>
                                          <p:spTgt spid="1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Effect transition="in" filter="fade">
                                      <p:cBhvr>
                                        <p:cTn id="12" dur="2000"/>
                                        <p:tgtEl>
                                          <p:spTgt spid="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xEl>
                                              <p:pRg st="0" end="0"/>
                                            </p:txEl>
                                          </p:spTgt>
                                        </p:tgtEl>
                                        <p:attrNameLst>
                                          <p:attrName>style.visibility</p:attrName>
                                        </p:attrNameLst>
                                      </p:cBhvr>
                                      <p:to>
                                        <p:strVal val="visible"/>
                                      </p:to>
                                    </p:set>
                                    <p:animEffect transition="in" filter="fade">
                                      <p:cBhvr>
                                        <p:cTn id="17" dur="20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p:bldP spid="7" grpId="0" build="p"/>
      <p:bldP spid="8"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260648" y="278517"/>
            <a:ext cx="3096344" cy="4293483"/>
          </a:xfrm>
          <a:prstGeom prst="rect">
            <a:avLst/>
          </a:prstGeom>
          <a:noFill/>
        </p:spPr>
        <p:txBody>
          <a:bodyPr wrap="square" rtlCol="1">
            <a:spAutoFit/>
          </a:bodyPr>
          <a:lstStyle/>
          <a:p>
            <a:pPr lvl="0" algn="l"/>
            <a:r>
              <a:rPr lang="en-US" sz="1300" dirty="0" smtClean="0"/>
              <a:t> "In each ideal proposal he gives, she gives him the realistic answer to why they cannot be together. The speaker in "The Passionate Shepherd to His Love" is a young shepherd who proposes a passionate love affair to the girl he desires. He uses nature largely to appeal to her senses. He tells her they will sit will have a life of pleasure and relaxation. He says he will make beds of  roses and give her fragrant posies. He promises to outfit her in fine clothes and that she will not want for anything. He uses all these tempting things to help his argument, but he does not make any mention of true love or marriage. It seems he only wants a passionate physical relationship. The pleasures and delights he speaks of are only temporary. His concept of time is only in the present, and he does not seem to </a:t>
            </a:r>
            <a:r>
              <a:rPr lang="en-US" sz="1300" dirty="0" smtClean="0"/>
              <a:t>think </a:t>
            </a:r>
            <a:r>
              <a:rPr lang="en-US" sz="1300" dirty="0" smtClean="0"/>
              <a:t>much about the future</a:t>
            </a:r>
            <a:r>
              <a:rPr lang="en-US" sz="1300" dirty="0" smtClean="0"/>
              <a:t>.</a:t>
            </a:r>
            <a:endParaRPr lang="en-US" sz="1300" dirty="0" smtClean="0"/>
          </a:p>
        </p:txBody>
      </p:sp>
      <p:sp>
        <p:nvSpPr>
          <p:cNvPr id="9" name="TextBox 8"/>
          <p:cNvSpPr txBox="1"/>
          <p:nvPr/>
        </p:nvSpPr>
        <p:spPr>
          <a:xfrm>
            <a:off x="3717032" y="311616"/>
            <a:ext cx="2808312" cy="3785652"/>
          </a:xfrm>
          <a:prstGeom prst="rect">
            <a:avLst/>
          </a:prstGeom>
          <a:noFill/>
        </p:spPr>
        <p:txBody>
          <a:bodyPr wrap="square" rtlCol="1">
            <a:spAutoFit/>
          </a:bodyPr>
          <a:lstStyle/>
          <a:p>
            <a:r>
              <a:rPr lang="ar-SA" sz="1600" dirty="0" smtClean="0">
                <a:solidFill>
                  <a:srgbClr val="C00000"/>
                </a:solidFill>
                <a:cs typeface="DecoType Naskh" pitchFamily="2" charset="-78"/>
              </a:rPr>
              <a:t>"في </a:t>
            </a:r>
            <a:r>
              <a:rPr lang="ar-SA" sz="1600" dirty="0" smtClean="0">
                <a:solidFill>
                  <a:srgbClr val="C00000"/>
                </a:solidFill>
                <a:cs typeface="DecoType Naskh" pitchFamily="2" charset="-78"/>
              </a:rPr>
              <a:t>كل اقتراح مثالي </a:t>
            </a:r>
            <a:r>
              <a:rPr lang="ar-SA" sz="1600" dirty="0" smtClean="0">
                <a:solidFill>
                  <a:srgbClr val="C00000"/>
                </a:solidFill>
                <a:cs typeface="DecoType Naskh" pitchFamily="2" charset="-78"/>
              </a:rPr>
              <a:t>يعطيه الشاعر، </a:t>
            </a:r>
            <a:r>
              <a:rPr lang="ar-SA" sz="1600" dirty="0" smtClean="0">
                <a:solidFill>
                  <a:srgbClr val="C00000"/>
                </a:solidFill>
                <a:cs typeface="DecoType Naskh" pitchFamily="2" charset="-78"/>
              </a:rPr>
              <a:t>وتعطيه الجواب </a:t>
            </a:r>
            <a:r>
              <a:rPr lang="ar-SA" sz="1600" dirty="0" smtClean="0">
                <a:solidFill>
                  <a:srgbClr val="C00000"/>
                </a:solidFill>
                <a:cs typeface="DecoType Naskh" pitchFamily="2" charset="-78"/>
              </a:rPr>
              <a:t>بواقعية </a:t>
            </a:r>
            <a:r>
              <a:rPr lang="ar-SA" sz="1600" dirty="0" smtClean="0">
                <a:solidFill>
                  <a:srgbClr val="C00000"/>
                </a:solidFill>
                <a:cs typeface="DecoType Naskh" pitchFamily="2" charset="-78"/>
              </a:rPr>
              <a:t>لماذا لا يمكن أن </a:t>
            </a:r>
            <a:r>
              <a:rPr lang="ar-SA" sz="1600" dirty="0" smtClean="0">
                <a:solidFill>
                  <a:srgbClr val="C00000"/>
                </a:solidFill>
                <a:cs typeface="DecoType Naskh" pitchFamily="2" charset="-78"/>
              </a:rPr>
              <a:t>نكون </a:t>
            </a:r>
            <a:r>
              <a:rPr lang="ar-SA" sz="1600" dirty="0" smtClean="0">
                <a:solidFill>
                  <a:srgbClr val="C00000"/>
                </a:solidFill>
                <a:cs typeface="DecoType Naskh" pitchFamily="2" charset="-78"/>
              </a:rPr>
              <a:t>معا. </a:t>
            </a:r>
            <a:r>
              <a:rPr lang="ar-SA" sz="1600" dirty="0" smtClean="0">
                <a:solidFill>
                  <a:srgbClr val="C00000"/>
                </a:solidFill>
                <a:cs typeface="DecoType Naskh" pitchFamily="2" charset="-78"/>
              </a:rPr>
              <a:t>الشاعر في</a:t>
            </a:r>
            <a:r>
              <a:rPr lang="ar-SA" sz="1600" dirty="0" smtClean="0">
                <a:solidFill>
                  <a:srgbClr val="C00000"/>
                </a:solidFill>
                <a:cs typeface="DecoType Naskh" pitchFamily="2" charset="-78"/>
              </a:rPr>
              <a:t>" الراعي </a:t>
            </a:r>
            <a:r>
              <a:rPr lang="ar-SA" sz="1600" dirty="0" smtClean="0">
                <a:solidFill>
                  <a:srgbClr val="C00000"/>
                </a:solidFill>
                <a:cs typeface="DecoType Naskh" pitchFamily="2" charset="-78"/>
              </a:rPr>
              <a:t>العاطفي </a:t>
            </a:r>
            <a:r>
              <a:rPr lang="ar-SA" sz="1600" dirty="0" smtClean="0">
                <a:solidFill>
                  <a:srgbClr val="C00000"/>
                </a:solidFill>
                <a:cs typeface="DecoType Naskh" pitchFamily="2" charset="-78"/>
              </a:rPr>
              <a:t>ل</a:t>
            </a:r>
            <a:r>
              <a:rPr lang="ar-SA" sz="1600" dirty="0" smtClean="0">
                <a:solidFill>
                  <a:srgbClr val="C00000"/>
                </a:solidFill>
                <a:cs typeface="DecoType Naskh" pitchFamily="2" charset="-78"/>
              </a:rPr>
              <a:t>حبه </a:t>
            </a:r>
            <a:r>
              <a:rPr lang="ar-SA" sz="1600" dirty="0" smtClean="0">
                <a:solidFill>
                  <a:srgbClr val="C00000"/>
                </a:solidFill>
                <a:cs typeface="DecoType Naskh" pitchFamily="2" charset="-78"/>
              </a:rPr>
              <a:t>"هو الراعي الشاب الذي يقترح علاقة حب </a:t>
            </a:r>
            <a:r>
              <a:rPr lang="ar-SA" sz="1600" dirty="0" smtClean="0">
                <a:solidFill>
                  <a:srgbClr val="C00000"/>
                </a:solidFill>
                <a:cs typeface="DecoType Naskh" pitchFamily="2" charset="-78"/>
              </a:rPr>
              <a:t>عاطفية لفتاة ، </a:t>
            </a:r>
            <a:r>
              <a:rPr lang="ar-SA" sz="1600" dirty="0" smtClean="0">
                <a:solidFill>
                  <a:srgbClr val="C00000"/>
                </a:solidFill>
                <a:cs typeface="DecoType Naskh" pitchFamily="2" charset="-78"/>
              </a:rPr>
              <a:t>فهو يستخدم الطبيعة إلى حد كبير نداء </a:t>
            </a:r>
            <a:r>
              <a:rPr lang="ar-SA" sz="1600" dirty="0" smtClean="0">
                <a:solidFill>
                  <a:srgbClr val="C00000"/>
                </a:solidFill>
                <a:cs typeface="DecoType Naskh" pitchFamily="2" charset="-78"/>
              </a:rPr>
              <a:t>إحساسها، </a:t>
            </a:r>
            <a:r>
              <a:rPr lang="ar-SA" sz="1600" dirty="0" smtClean="0">
                <a:solidFill>
                  <a:srgbClr val="C00000"/>
                </a:solidFill>
                <a:cs typeface="DecoType Naskh" pitchFamily="2" charset="-78"/>
              </a:rPr>
              <a:t>ويقول لها </a:t>
            </a:r>
            <a:r>
              <a:rPr lang="ar-SA" sz="1600" dirty="0" smtClean="0">
                <a:solidFill>
                  <a:srgbClr val="C00000"/>
                </a:solidFill>
                <a:cs typeface="DecoType Naskh" pitchFamily="2" charset="-78"/>
              </a:rPr>
              <a:t>أنهم سوف تضل حياتهم تنعم بالمتعة </a:t>
            </a:r>
            <a:r>
              <a:rPr lang="ar-SA" sz="1600" dirty="0" smtClean="0">
                <a:solidFill>
                  <a:srgbClr val="C00000"/>
                </a:solidFill>
                <a:cs typeface="DecoType Naskh" pitchFamily="2" charset="-78"/>
              </a:rPr>
              <a:t>والاسترخاء. </a:t>
            </a:r>
            <a:r>
              <a:rPr lang="ar-SA" sz="1600" dirty="0" smtClean="0">
                <a:solidFill>
                  <a:srgbClr val="C00000"/>
                </a:solidFill>
                <a:cs typeface="DecoType Naskh" pitchFamily="2" charset="-78"/>
              </a:rPr>
              <a:t>ويقول انه سيجعل سريرا من الورود وباقات الزهور تعطي لها عبق، وهو يعد بأن </a:t>
            </a:r>
            <a:r>
              <a:rPr lang="ar-SA" sz="1600" dirty="0" err="1" smtClean="0">
                <a:solidFill>
                  <a:srgbClr val="C00000"/>
                </a:solidFill>
                <a:cs typeface="DecoType Naskh" pitchFamily="2" charset="-78"/>
              </a:rPr>
              <a:t>الزي</a:t>
            </a:r>
            <a:r>
              <a:rPr lang="ar-SA" sz="1600" dirty="0" smtClean="0">
                <a:solidFill>
                  <a:srgbClr val="C00000"/>
                </a:solidFill>
                <a:cs typeface="DecoType Naskh" pitchFamily="2" charset="-78"/>
              </a:rPr>
              <a:t> في الملابس الجميلة، وأنها </a:t>
            </a:r>
            <a:r>
              <a:rPr lang="ar-SA" sz="1600" dirty="0" smtClean="0">
                <a:solidFill>
                  <a:srgbClr val="C00000"/>
                </a:solidFill>
                <a:cs typeface="DecoType Naskh" pitchFamily="2" charset="-78"/>
              </a:rPr>
              <a:t>لن تكون  </a:t>
            </a:r>
            <a:r>
              <a:rPr lang="ar-SA" sz="1600" dirty="0" smtClean="0">
                <a:solidFill>
                  <a:srgbClr val="C00000"/>
                </a:solidFill>
                <a:cs typeface="DecoType Naskh" pitchFamily="2" charset="-78"/>
              </a:rPr>
              <a:t>بحاجة لشيء. انه يستخدم كل هذه الأمور المغرية للمساعدة في حجته، لكنه لا يجعل من أي ذكر </a:t>
            </a:r>
            <a:r>
              <a:rPr lang="ar-SA" sz="1600" dirty="0" smtClean="0">
                <a:solidFill>
                  <a:srgbClr val="C00000"/>
                </a:solidFill>
                <a:cs typeface="DecoType Naskh" pitchFamily="2" charset="-78"/>
              </a:rPr>
              <a:t>لا لحب </a:t>
            </a:r>
            <a:r>
              <a:rPr lang="ar-SA" sz="1600" dirty="0" smtClean="0">
                <a:solidFill>
                  <a:srgbClr val="C00000"/>
                </a:solidFill>
                <a:cs typeface="DecoType Naskh" pitchFamily="2" charset="-78"/>
              </a:rPr>
              <a:t>الحقيقي أو الزواج، ويبدو انه يريد فقط علاقة عاطفية </a:t>
            </a:r>
            <a:r>
              <a:rPr lang="ar-SA" sz="1600" dirty="0" smtClean="0">
                <a:solidFill>
                  <a:srgbClr val="C00000"/>
                </a:solidFill>
                <a:cs typeface="DecoType Naskh" pitchFamily="2" charset="-78"/>
              </a:rPr>
              <a:t>المادية جسدية، </a:t>
            </a:r>
            <a:r>
              <a:rPr lang="ar-SA" sz="1600" dirty="0" smtClean="0">
                <a:solidFill>
                  <a:srgbClr val="C00000"/>
                </a:solidFill>
                <a:cs typeface="DecoType Naskh" pitchFamily="2" charset="-78"/>
              </a:rPr>
              <a:t>والمتع والمسرات انه يتحدث عن مؤقتة فقط. صاحب مفهوم الساعة فقط في الوقت الحاضر ، وانه لا يبدو </a:t>
            </a:r>
            <a:r>
              <a:rPr lang="ar-SA" sz="1600" dirty="0" smtClean="0">
                <a:solidFill>
                  <a:srgbClr val="C00000"/>
                </a:solidFill>
                <a:cs typeface="DecoType Naskh" pitchFamily="2" charset="-78"/>
              </a:rPr>
              <a:t>أنه يفكر كثيرا بالمستقبل.</a:t>
            </a:r>
            <a:endParaRPr lang="ar-SA" sz="1600" dirty="0" smtClean="0">
              <a:solidFill>
                <a:srgbClr val="C00000"/>
              </a:solidFill>
              <a:cs typeface="DecoType Naskh" pitchFamily="2" charset="-78"/>
            </a:endParaRPr>
          </a:p>
        </p:txBody>
      </p:sp>
      <p:sp>
        <p:nvSpPr>
          <p:cNvPr id="8" name="Slide Number Placeholder 7"/>
          <p:cNvSpPr>
            <a:spLocks noGrp="1"/>
          </p:cNvSpPr>
          <p:nvPr>
            <p:ph type="sldNum" sz="quarter" idx="12"/>
          </p:nvPr>
        </p:nvSpPr>
        <p:spPr>
          <a:xfrm>
            <a:off x="342900" y="8549663"/>
            <a:ext cx="1600200" cy="486833"/>
          </a:xfrm>
        </p:spPr>
        <p:txBody>
          <a:bodyPr/>
          <a:lstStyle/>
          <a:p>
            <a:fld id="{88BAE415-76A0-4309-A00B-503D7D7A0243}" type="slidenum">
              <a:rPr lang="ar-SA" smtClean="0"/>
              <a:pPr/>
              <a:t>18</a:t>
            </a:fld>
            <a:endParaRPr lang="ar-SA" dirty="0"/>
          </a:p>
        </p:txBody>
      </p:sp>
      <p:sp>
        <p:nvSpPr>
          <p:cNvPr id="11" name="TextBox 10"/>
          <p:cNvSpPr txBox="1"/>
          <p:nvPr/>
        </p:nvSpPr>
        <p:spPr>
          <a:xfrm>
            <a:off x="404664" y="7937792"/>
            <a:ext cx="6120680" cy="738664"/>
          </a:xfrm>
          <a:prstGeom prst="rect">
            <a:avLst/>
          </a:prstGeom>
          <a:noFill/>
        </p:spPr>
        <p:txBody>
          <a:bodyPr wrap="square" rtlCol="1">
            <a:spAutoFit/>
          </a:bodyPr>
          <a:lstStyle/>
          <a:p>
            <a:r>
              <a:rPr lang="ar-SA" sz="1200" dirty="0" smtClean="0">
                <a:cs typeface="+mj-cs"/>
              </a:rPr>
              <a:t>ملاحظات:</a:t>
            </a:r>
          </a:p>
          <a:p>
            <a:pPr>
              <a:lnSpc>
                <a:spcPct val="300000"/>
              </a:lnSpc>
            </a:pPr>
            <a:r>
              <a:rPr lang="ar-SA" sz="500" dirty="0" smtClean="0">
                <a:cs typeface="+mj-cs"/>
              </a:rPr>
              <a:t>............................................................................................................................................................................................................................................................................................................................................................................................................................................................................................................................................................................................................................................................................................................................................................................</a:t>
            </a:r>
            <a:endParaRPr lang="ar-SA" sz="500" dirty="0">
              <a:cs typeface="+mj-cs"/>
            </a:endParaRPr>
          </a:p>
        </p:txBody>
      </p:sp>
      <p:sp>
        <p:nvSpPr>
          <p:cNvPr id="13" name="TextBox 12"/>
          <p:cNvSpPr txBox="1"/>
          <p:nvPr/>
        </p:nvSpPr>
        <p:spPr>
          <a:xfrm>
            <a:off x="260648" y="4716016"/>
            <a:ext cx="3096344" cy="3093154"/>
          </a:xfrm>
          <a:prstGeom prst="rect">
            <a:avLst/>
          </a:prstGeom>
          <a:noFill/>
        </p:spPr>
        <p:txBody>
          <a:bodyPr wrap="square" rtlCol="1">
            <a:spAutoFit/>
          </a:bodyPr>
          <a:lstStyle/>
          <a:p>
            <a:pPr lvl="0" algn="l"/>
            <a:r>
              <a:rPr lang="en-US" sz="1300" dirty="0" smtClean="0"/>
              <a:t> In "the Nymph's Reply to the Shepherd," the young girl is responding to the shepherd's plea. She thinks about life in a practical way, so the shepherd's words have no bearing on her decision. She rebuts his argument and says that if time had no end and every man told the truth, that the pleasures he had promised would convince her to be his lover. The theme of carpe diem is usually that one should "seize the day". However, the girl turns it around and says that because life is short, we should not seize the day. The serious decisions of life such as this one should not be taken lightly and acted upon irrationally. </a:t>
            </a:r>
          </a:p>
        </p:txBody>
      </p:sp>
      <p:sp>
        <p:nvSpPr>
          <p:cNvPr id="14" name="TextBox 13"/>
          <p:cNvSpPr txBox="1"/>
          <p:nvPr/>
        </p:nvSpPr>
        <p:spPr>
          <a:xfrm>
            <a:off x="3789040" y="4632096"/>
            <a:ext cx="2808312" cy="2800767"/>
          </a:xfrm>
          <a:prstGeom prst="rect">
            <a:avLst/>
          </a:prstGeom>
          <a:noFill/>
        </p:spPr>
        <p:txBody>
          <a:bodyPr wrap="square" rtlCol="1">
            <a:spAutoFit/>
          </a:bodyPr>
          <a:lstStyle/>
          <a:p>
            <a:r>
              <a:rPr lang="ar-SA" sz="1600" dirty="0" smtClean="0">
                <a:solidFill>
                  <a:srgbClr val="008000"/>
                </a:solidFill>
                <a:cs typeface="DecoType Naskh" pitchFamily="2" charset="-78"/>
              </a:rPr>
              <a:t>في ”رد الفتاة على </a:t>
            </a:r>
            <a:r>
              <a:rPr lang="ar-SA" sz="1600" dirty="0" smtClean="0">
                <a:solidFill>
                  <a:srgbClr val="008000"/>
                </a:solidFill>
                <a:cs typeface="DecoType Naskh" pitchFamily="2" charset="-78"/>
              </a:rPr>
              <a:t>الراعي،" الفتاة </a:t>
            </a:r>
            <a:r>
              <a:rPr lang="ar-SA" sz="1600" dirty="0" smtClean="0">
                <a:solidFill>
                  <a:srgbClr val="008000"/>
                </a:solidFill>
                <a:cs typeface="DecoType Naskh" pitchFamily="2" charset="-78"/>
              </a:rPr>
              <a:t>تستجيب لنداء </a:t>
            </a:r>
            <a:r>
              <a:rPr lang="ar-SA" sz="1600" dirty="0" smtClean="0">
                <a:solidFill>
                  <a:srgbClr val="008000"/>
                </a:solidFill>
                <a:cs typeface="DecoType Naskh" pitchFamily="2" charset="-78"/>
              </a:rPr>
              <a:t>الراعي. تفكيرها عن الحياة بطريقة عملية، لذلك كلمات الراعي لم يعد </a:t>
            </a:r>
            <a:r>
              <a:rPr lang="ar-SA" sz="1600" dirty="0" smtClean="0">
                <a:solidFill>
                  <a:srgbClr val="008000"/>
                </a:solidFill>
                <a:cs typeface="DecoType Naskh" pitchFamily="2" charset="-78"/>
              </a:rPr>
              <a:t>لها </a:t>
            </a:r>
            <a:r>
              <a:rPr lang="ar-SA" sz="1600" dirty="0" smtClean="0">
                <a:solidFill>
                  <a:srgbClr val="008000"/>
                </a:solidFill>
                <a:cs typeface="DecoType Naskh" pitchFamily="2" charset="-78"/>
              </a:rPr>
              <a:t>تأثير على قرارها. </a:t>
            </a:r>
            <a:r>
              <a:rPr lang="ar-SA" sz="1600" dirty="0" err="1" smtClean="0">
                <a:solidFill>
                  <a:srgbClr val="008000"/>
                </a:solidFill>
                <a:cs typeface="DecoType Naskh" pitchFamily="2" charset="-78"/>
              </a:rPr>
              <a:t>انها</a:t>
            </a:r>
            <a:r>
              <a:rPr lang="ar-SA" sz="1600" dirty="0" smtClean="0">
                <a:solidFill>
                  <a:srgbClr val="008000"/>
                </a:solidFill>
                <a:cs typeface="DecoType Naskh" pitchFamily="2" charset="-78"/>
              </a:rPr>
              <a:t> ترد على حجته </a:t>
            </a:r>
            <a:r>
              <a:rPr lang="ar-SA" sz="1600" dirty="0" smtClean="0">
                <a:solidFill>
                  <a:srgbClr val="008000"/>
                </a:solidFill>
                <a:cs typeface="DecoType Naskh" pitchFamily="2" charset="-78"/>
              </a:rPr>
              <a:t>وتقول </a:t>
            </a:r>
            <a:r>
              <a:rPr lang="ar-SA" sz="1600" dirty="0" smtClean="0">
                <a:solidFill>
                  <a:srgbClr val="008000"/>
                </a:solidFill>
                <a:cs typeface="DecoType Naskh" pitchFamily="2" charset="-78"/>
              </a:rPr>
              <a:t>انه </a:t>
            </a:r>
            <a:r>
              <a:rPr lang="ar-SA" sz="1600" dirty="0" err="1" smtClean="0">
                <a:solidFill>
                  <a:srgbClr val="008000"/>
                </a:solidFill>
                <a:cs typeface="DecoType Naskh" pitchFamily="2" charset="-78"/>
              </a:rPr>
              <a:t>اذا</a:t>
            </a:r>
            <a:r>
              <a:rPr lang="ar-SA" sz="1600" dirty="0" smtClean="0">
                <a:solidFill>
                  <a:srgbClr val="008000"/>
                </a:solidFill>
                <a:cs typeface="DecoType Naskh" pitchFamily="2" charset="-78"/>
              </a:rPr>
              <a:t> كان الوقت لا نهاية </a:t>
            </a:r>
            <a:r>
              <a:rPr lang="ar-SA" sz="1600" dirty="0" smtClean="0">
                <a:solidFill>
                  <a:srgbClr val="008000"/>
                </a:solidFill>
                <a:cs typeface="DecoType Naskh" pitchFamily="2" charset="-78"/>
              </a:rPr>
              <a:t>له ولكل </a:t>
            </a:r>
            <a:r>
              <a:rPr lang="ar-SA" sz="1600" dirty="0" smtClean="0">
                <a:solidFill>
                  <a:srgbClr val="008000"/>
                </a:solidFill>
                <a:cs typeface="DecoType Naskh" pitchFamily="2" charset="-78"/>
              </a:rPr>
              <a:t>رجل قال الحقيقة، أن المتع </a:t>
            </a:r>
            <a:r>
              <a:rPr lang="ar-SA" sz="1600" dirty="0" smtClean="0">
                <a:solidFill>
                  <a:srgbClr val="008000"/>
                </a:solidFill>
                <a:cs typeface="DecoType Naskh" pitchFamily="2" charset="-78"/>
              </a:rPr>
              <a:t>التي كان </a:t>
            </a:r>
            <a:r>
              <a:rPr lang="ar-SA" sz="1600" dirty="0" smtClean="0">
                <a:solidFill>
                  <a:srgbClr val="008000"/>
                </a:solidFill>
                <a:cs typeface="DecoType Naskh" pitchFamily="2" charset="-78"/>
              </a:rPr>
              <a:t>قد وعد أن </a:t>
            </a:r>
            <a:r>
              <a:rPr lang="ar-SA" sz="1600" dirty="0" smtClean="0">
                <a:solidFill>
                  <a:srgbClr val="008000"/>
                </a:solidFill>
                <a:cs typeface="DecoType Naskh" pitchFamily="2" charset="-78"/>
              </a:rPr>
              <a:t>يقنعها </a:t>
            </a:r>
            <a:r>
              <a:rPr lang="ar-SA" sz="1600" dirty="0" smtClean="0">
                <a:solidFill>
                  <a:srgbClr val="008000"/>
                </a:solidFill>
                <a:cs typeface="DecoType Naskh" pitchFamily="2" charset="-78"/>
              </a:rPr>
              <a:t>أن تكون عشيقته. </a:t>
            </a:r>
            <a:r>
              <a:rPr lang="ar-SA" sz="1600" dirty="0" smtClean="0">
                <a:solidFill>
                  <a:srgbClr val="008000"/>
                </a:solidFill>
                <a:cs typeface="DecoType Naskh" pitchFamily="2" charset="-78"/>
              </a:rPr>
              <a:t>موضوع </a:t>
            </a:r>
            <a:r>
              <a:rPr lang="ar-SA" sz="1600" dirty="0" err="1" smtClean="0">
                <a:solidFill>
                  <a:srgbClr val="008000"/>
                </a:solidFill>
                <a:cs typeface="DecoType Naskh" pitchFamily="2" charset="-78"/>
              </a:rPr>
              <a:t>كارب</a:t>
            </a:r>
            <a:r>
              <a:rPr lang="ar-SA" sz="1600" dirty="0" smtClean="0">
                <a:solidFill>
                  <a:srgbClr val="008000"/>
                </a:solidFill>
                <a:cs typeface="DecoType Naskh" pitchFamily="2" charset="-78"/>
              </a:rPr>
              <a:t> </a:t>
            </a:r>
            <a:r>
              <a:rPr lang="ar-SA" sz="1600" dirty="0" err="1" smtClean="0">
                <a:solidFill>
                  <a:srgbClr val="008000"/>
                </a:solidFill>
                <a:cs typeface="DecoType Naskh" pitchFamily="2" charset="-78"/>
              </a:rPr>
              <a:t>ديم</a:t>
            </a:r>
            <a:r>
              <a:rPr lang="ar-SA" sz="1600" dirty="0" smtClean="0">
                <a:solidFill>
                  <a:srgbClr val="008000"/>
                </a:solidFill>
                <a:cs typeface="DecoType Naskh" pitchFamily="2" charset="-78"/>
              </a:rPr>
              <a:t> التي عادة ما ينبغي لأحد أن "اغتنام اليوم". ومع ذلك، فإن زوجة يحولها ويقول حول ذلك لأن الحياة قصيرة ، لا ينبغي لنا أن نغتنم اليوم. وينبغي للقرارات الخطيرة لمثل هذه الحياة واحد لا يمكن الاستخفاف </a:t>
            </a:r>
            <a:r>
              <a:rPr lang="ar-SA" sz="1600" dirty="0" err="1" smtClean="0">
                <a:solidFill>
                  <a:srgbClr val="008000"/>
                </a:solidFill>
                <a:cs typeface="DecoType Naskh" pitchFamily="2" charset="-78"/>
              </a:rPr>
              <a:t>بها</a:t>
            </a:r>
            <a:r>
              <a:rPr lang="ar-SA" sz="1600" dirty="0" smtClean="0">
                <a:solidFill>
                  <a:srgbClr val="008000"/>
                </a:solidFill>
                <a:cs typeface="DecoType Naskh" pitchFamily="2" charset="-78"/>
              </a:rPr>
              <a:t> والتصرف حيالها بصورة غير عقلانية.</a:t>
            </a: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20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xEl>
                                              <p:pRg st="0" end="0"/>
                                            </p:txEl>
                                          </p:spTgt>
                                        </p:tgtEl>
                                        <p:attrNameLst>
                                          <p:attrName>style.visibility</p:attrName>
                                        </p:attrNameLst>
                                      </p:cBhvr>
                                      <p:to>
                                        <p:strVal val="visible"/>
                                      </p:to>
                                    </p:set>
                                    <p:animEffect transition="in" filter="fade">
                                      <p:cBhvr>
                                        <p:cTn id="12" dur="2000"/>
                                        <p:tgtEl>
                                          <p:spTgt spid="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3">
                                            <p:txEl>
                                              <p:pRg st="0" end="0"/>
                                            </p:txEl>
                                          </p:spTgt>
                                        </p:tgtEl>
                                        <p:attrNameLst>
                                          <p:attrName>style.visibility</p:attrName>
                                        </p:attrNameLst>
                                      </p:cBhvr>
                                      <p:to>
                                        <p:strVal val="visible"/>
                                      </p:to>
                                    </p:set>
                                    <p:animEffect transition="in" filter="fade">
                                      <p:cBhvr>
                                        <p:cTn id="17" dur="2000"/>
                                        <p:tgtEl>
                                          <p:spTgt spid="13">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4">
                                            <p:txEl>
                                              <p:pRg st="0" end="0"/>
                                            </p:txEl>
                                          </p:spTgt>
                                        </p:tgtEl>
                                        <p:attrNameLst>
                                          <p:attrName>style.visibility</p:attrName>
                                        </p:attrNameLst>
                                      </p:cBhvr>
                                      <p:to>
                                        <p:strVal val="visible"/>
                                      </p:to>
                                    </p:set>
                                    <p:animEffect transition="in" filter="fade">
                                      <p:cBhvr>
                                        <p:cTn id="22" dur="2000"/>
                                        <p:tgtEl>
                                          <p:spTgt spid="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1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260648" y="395536"/>
            <a:ext cx="3384376" cy="3170099"/>
          </a:xfrm>
          <a:prstGeom prst="rect">
            <a:avLst/>
          </a:prstGeom>
          <a:noFill/>
        </p:spPr>
        <p:txBody>
          <a:bodyPr wrap="square" rtlCol="1">
            <a:spAutoFit/>
          </a:bodyPr>
          <a:lstStyle/>
          <a:p>
            <a:pPr algn="l"/>
            <a:r>
              <a:rPr lang="en-US" sz="1250" dirty="0" smtClean="0"/>
              <a:t>She states that flowers wither and die, and all the material possessions he offered would eventually break and be forgotten. She realizes that something substantial such as true love, is the only thing that will outlast the material items. In her mind, it is worth waiting for true love. Nothing he had to give can convince her, because she knows that he is only thinking about the present time and has no future plans for them. At the end of the poem, she reiterates the point she had made at the beginning:</a:t>
            </a:r>
            <a:br>
              <a:rPr lang="en-US" sz="1250" dirty="0" smtClean="0"/>
            </a:br>
            <a:r>
              <a:rPr lang="en-US" sz="1250" dirty="0" smtClean="0"/>
              <a:t>But </a:t>
            </a:r>
            <a:r>
              <a:rPr lang="en-US" sz="1250" dirty="0" smtClean="0"/>
              <a:t>could youth last and love still breed</a:t>
            </a:r>
            <a:br>
              <a:rPr lang="en-US" sz="1250" dirty="0" smtClean="0"/>
            </a:br>
            <a:r>
              <a:rPr lang="en-US" sz="1250" dirty="0" smtClean="0"/>
              <a:t>Had </a:t>
            </a:r>
            <a:r>
              <a:rPr lang="en-US" sz="1250" dirty="0" smtClean="0"/>
              <a:t>joys no date or age no need</a:t>
            </a:r>
            <a:br>
              <a:rPr lang="en-US" sz="1250" dirty="0" smtClean="0"/>
            </a:br>
            <a:r>
              <a:rPr lang="en-US" sz="1250" dirty="0" smtClean="0"/>
              <a:t>The </a:t>
            </a:r>
            <a:r>
              <a:rPr lang="en-US" sz="1250" dirty="0" smtClean="0"/>
              <a:t>these delights my mind might move</a:t>
            </a:r>
            <a:br>
              <a:rPr lang="en-US" sz="1250" dirty="0" smtClean="0"/>
            </a:br>
            <a:r>
              <a:rPr lang="en-US" sz="1250" dirty="0" smtClean="0"/>
              <a:t>To </a:t>
            </a:r>
            <a:r>
              <a:rPr lang="en-US" sz="1250" dirty="0" smtClean="0"/>
              <a:t>live with thee and be thy love </a:t>
            </a:r>
            <a:endParaRPr lang="en-US" sz="1250" dirty="0" smtClean="0"/>
          </a:p>
          <a:p>
            <a:pPr algn="l"/>
            <a:r>
              <a:rPr lang="en-US" sz="1250" dirty="0" smtClean="0"/>
              <a:t>(</a:t>
            </a:r>
            <a:r>
              <a:rPr lang="en-US" sz="1250" dirty="0" smtClean="0"/>
              <a:t>Raleigh 21-24).</a:t>
            </a:r>
            <a:endParaRPr lang="en-US" sz="1250" dirty="0" smtClean="0"/>
          </a:p>
        </p:txBody>
      </p:sp>
      <p:sp>
        <p:nvSpPr>
          <p:cNvPr id="9" name="TextBox 8"/>
          <p:cNvSpPr txBox="1"/>
          <p:nvPr/>
        </p:nvSpPr>
        <p:spPr>
          <a:xfrm>
            <a:off x="3717032" y="485542"/>
            <a:ext cx="2880320" cy="2954655"/>
          </a:xfrm>
          <a:prstGeom prst="rect">
            <a:avLst/>
          </a:prstGeom>
          <a:noFill/>
        </p:spPr>
        <p:txBody>
          <a:bodyPr wrap="square" rtlCol="1">
            <a:spAutoFit/>
          </a:bodyPr>
          <a:lstStyle/>
          <a:p>
            <a:r>
              <a:rPr lang="ar-SA" sz="1550" dirty="0" smtClean="0">
                <a:solidFill>
                  <a:srgbClr val="C00000"/>
                </a:solidFill>
                <a:cs typeface="DecoType Naskh" pitchFamily="2" charset="-78"/>
              </a:rPr>
              <a:t>وتقول </a:t>
            </a:r>
            <a:r>
              <a:rPr lang="ar-SA" sz="1550" dirty="0" smtClean="0">
                <a:solidFill>
                  <a:srgbClr val="C00000"/>
                </a:solidFill>
                <a:cs typeface="DecoType Naskh" pitchFamily="2" charset="-78"/>
              </a:rPr>
              <a:t>إن الزهور تذبل وتموت، وجميع ممتلكات مادية انه قدم من شأنه كسر في نهاية المطاف وتنسى. أدركت أن شيئا ما كبيرا مثل الحب الحقيقي ، هو الشيء الوحيد الذي سوف </a:t>
            </a:r>
            <a:r>
              <a:rPr lang="ar-SA" sz="1550" dirty="0" smtClean="0">
                <a:solidFill>
                  <a:srgbClr val="C00000"/>
                </a:solidFill>
                <a:cs typeface="DecoType Naskh" pitchFamily="2" charset="-78"/>
              </a:rPr>
              <a:t>يدوم العناصر </a:t>
            </a:r>
            <a:r>
              <a:rPr lang="ar-SA" sz="1550" dirty="0" smtClean="0">
                <a:solidFill>
                  <a:srgbClr val="C00000"/>
                </a:solidFill>
                <a:cs typeface="DecoType Naskh" pitchFamily="2" charset="-78"/>
              </a:rPr>
              <a:t>المادية. </a:t>
            </a:r>
            <a:r>
              <a:rPr lang="ar-SA" sz="1550" dirty="0" smtClean="0">
                <a:solidFill>
                  <a:srgbClr val="C00000"/>
                </a:solidFill>
                <a:cs typeface="DecoType Naskh" pitchFamily="2" charset="-78"/>
              </a:rPr>
              <a:t>في رأيها، والجدير انتظار الحب الحقيقي. </a:t>
            </a:r>
            <a:r>
              <a:rPr lang="ar-SA" sz="1550" dirty="0" smtClean="0">
                <a:solidFill>
                  <a:srgbClr val="C00000"/>
                </a:solidFill>
                <a:cs typeface="DecoType Naskh" pitchFamily="2" charset="-78"/>
              </a:rPr>
              <a:t>لا شيء كان عليه أن </a:t>
            </a:r>
            <a:r>
              <a:rPr lang="ar-SA" sz="1550" dirty="0" smtClean="0">
                <a:solidFill>
                  <a:srgbClr val="C00000"/>
                </a:solidFill>
                <a:cs typeface="DecoType Naskh" pitchFamily="2" charset="-78"/>
              </a:rPr>
              <a:t>يعطيها ويستطيع </a:t>
            </a:r>
            <a:r>
              <a:rPr lang="ar-SA" sz="1550" dirty="0" err="1" smtClean="0">
                <a:solidFill>
                  <a:srgbClr val="C00000"/>
                </a:solidFill>
                <a:cs typeface="DecoType Naskh" pitchFamily="2" charset="-78"/>
              </a:rPr>
              <a:t>ان</a:t>
            </a:r>
            <a:r>
              <a:rPr lang="ar-SA" sz="1550" dirty="0" smtClean="0">
                <a:solidFill>
                  <a:srgbClr val="C00000"/>
                </a:solidFill>
                <a:cs typeface="DecoType Naskh" pitchFamily="2" charset="-78"/>
              </a:rPr>
              <a:t> </a:t>
            </a:r>
            <a:r>
              <a:rPr lang="ar-SA" sz="1550" dirty="0" smtClean="0">
                <a:solidFill>
                  <a:srgbClr val="C00000"/>
                </a:solidFill>
                <a:cs typeface="DecoType Naskh" pitchFamily="2" charset="-78"/>
              </a:rPr>
              <a:t>يقنعها </a:t>
            </a:r>
            <a:r>
              <a:rPr lang="ar-SA" sz="1550" dirty="0" err="1" smtClean="0">
                <a:solidFill>
                  <a:srgbClr val="C00000"/>
                </a:solidFill>
                <a:cs typeface="DecoType Naskh" pitchFamily="2" charset="-78"/>
              </a:rPr>
              <a:t>بها</a:t>
            </a:r>
            <a:r>
              <a:rPr lang="ar-SA" sz="1550" dirty="0" smtClean="0">
                <a:solidFill>
                  <a:srgbClr val="C00000"/>
                </a:solidFill>
                <a:cs typeface="DecoType Naskh" pitchFamily="2" charset="-78"/>
              </a:rPr>
              <a:t>، لأنها تعرف انه يفكر فقط في الوقت الحاضر وليس </a:t>
            </a:r>
            <a:r>
              <a:rPr lang="ar-SA" sz="1550" dirty="0" smtClean="0">
                <a:solidFill>
                  <a:srgbClr val="C00000"/>
                </a:solidFill>
                <a:cs typeface="DecoType Naskh" pitchFamily="2" charset="-78"/>
              </a:rPr>
              <a:t>لديه </a:t>
            </a:r>
            <a:r>
              <a:rPr lang="ar-SA" sz="1550" dirty="0" smtClean="0">
                <a:solidFill>
                  <a:srgbClr val="C00000"/>
                </a:solidFill>
                <a:cs typeface="DecoType Naskh" pitchFamily="2" charset="-78"/>
              </a:rPr>
              <a:t>خطط المستقبل بالنسبة لهم. في نهاية القصيدة، فإنها تكرر التأكيد على نقطة كانت قد </a:t>
            </a:r>
            <a:r>
              <a:rPr lang="ar-SA" sz="1550" dirty="0" smtClean="0">
                <a:solidFill>
                  <a:srgbClr val="C00000"/>
                </a:solidFill>
                <a:cs typeface="DecoType Naskh" pitchFamily="2" charset="-78"/>
              </a:rPr>
              <a:t>قدمتها </a:t>
            </a:r>
            <a:r>
              <a:rPr lang="ar-SA" sz="1550" dirty="0" smtClean="0">
                <a:solidFill>
                  <a:srgbClr val="C00000"/>
                </a:solidFill>
                <a:cs typeface="DecoType Naskh" pitchFamily="2" charset="-78"/>
              </a:rPr>
              <a:t>في </a:t>
            </a:r>
            <a:r>
              <a:rPr lang="ar-SA" sz="1550" dirty="0" smtClean="0">
                <a:solidFill>
                  <a:srgbClr val="C00000"/>
                </a:solidFill>
                <a:cs typeface="DecoType Naskh" pitchFamily="2" charset="-78"/>
              </a:rPr>
              <a:t>البداية </a:t>
            </a:r>
            <a:r>
              <a:rPr lang="ar-SA" sz="1550" dirty="0" smtClean="0">
                <a:solidFill>
                  <a:srgbClr val="C00000"/>
                </a:solidFill>
                <a:cs typeface="DecoType Naskh" pitchFamily="2" charset="-78"/>
              </a:rPr>
              <a:t>: ولكن قد يستمر الشباب والحب </a:t>
            </a:r>
            <a:r>
              <a:rPr lang="ar-SA" sz="1550" dirty="0" smtClean="0">
                <a:solidFill>
                  <a:srgbClr val="C00000"/>
                </a:solidFill>
                <a:cs typeface="DecoType Naskh" pitchFamily="2" charset="-78"/>
              </a:rPr>
              <a:t>يبقى ، لا موعد ولا عمر يحتاجه ذهني لينتقل للعيش </a:t>
            </a:r>
            <a:r>
              <a:rPr lang="ar-SA" sz="1550" dirty="0" smtClean="0">
                <a:solidFill>
                  <a:srgbClr val="C00000"/>
                </a:solidFill>
                <a:cs typeface="DecoType Naskh" pitchFamily="2" charset="-78"/>
              </a:rPr>
              <a:t>معك ويكون الحب خاصتك (رالي 21-24</a:t>
            </a:r>
            <a:r>
              <a:rPr lang="ar-SA" sz="1550" dirty="0" smtClean="0">
                <a:solidFill>
                  <a:srgbClr val="C00000"/>
                </a:solidFill>
                <a:cs typeface="DecoType Naskh" pitchFamily="2" charset="-78"/>
              </a:rPr>
              <a:t>).</a:t>
            </a:r>
            <a:endParaRPr lang="ar-SA" sz="1550" dirty="0" smtClean="0">
              <a:solidFill>
                <a:srgbClr val="C00000"/>
              </a:solidFill>
              <a:cs typeface="DecoType Naskh" pitchFamily="2" charset="-78"/>
            </a:endParaRPr>
          </a:p>
        </p:txBody>
      </p:sp>
      <p:sp>
        <p:nvSpPr>
          <p:cNvPr id="8" name="Slide Number Placeholder 7"/>
          <p:cNvSpPr>
            <a:spLocks noGrp="1"/>
          </p:cNvSpPr>
          <p:nvPr>
            <p:ph type="sldNum" sz="quarter" idx="12"/>
          </p:nvPr>
        </p:nvSpPr>
        <p:spPr>
          <a:xfrm>
            <a:off x="342900" y="8549663"/>
            <a:ext cx="1600200" cy="486833"/>
          </a:xfrm>
        </p:spPr>
        <p:txBody>
          <a:bodyPr/>
          <a:lstStyle/>
          <a:p>
            <a:fld id="{88BAE415-76A0-4309-A00B-503D7D7A0243}" type="slidenum">
              <a:rPr lang="ar-SA" smtClean="0"/>
              <a:pPr/>
              <a:t>19</a:t>
            </a:fld>
            <a:endParaRPr lang="ar-SA" dirty="0"/>
          </a:p>
        </p:txBody>
      </p:sp>
      <p:sp>
        <p:nvSpPr>
          <p:cNvPr id="11" name="TextBox 10"/>
          <p:cNvSpPr txBox="1"/>
          <p:nvPr/>
        </p:nvSpPr>
        <p:spPr>
          <a:xfrm>
            <a:off x="404664" y="7937792"/>
            <a:ext cx="6120680" cy="738664"/>
          </a:xfrm>
          <a:prstGeom prst="rect">
            <a:avLst/>
          </a:prstGeom>
          <a:noFill/>
        </p:spPr>
        <p:txBody>
          <a:bodyPr wrap="square" rtlCol="1">
            <a:spAutoFit/>
          </a:bodyPr>
          <a:lstStyle/>
          <a:p>
            <a:r>
              <a:rPr lang="ar-SA" sz="1200" dirty="0" smtClean="0">
                <a:cs typeface="+mj-cs"/>
              </a:rPr>
              <a:t>ملاحظات:</a:t>
            </a:r>
          </a:p>
          <a:p>
            <a:pPr>
              <a:lnSpc>
                <a:spcPct val="300000"/>
              </a:lnSpc>
            </a:pPr>
            <a:r>
              <a:rPr lang="ar-SA" sz="500" dirty="0" smtClean="0">
                <a:cs typeface="+mj-cs"/>
              </a:rPr>
              <a:t>............................................................................................................................................................................................................................................................................................................................................................................................................................................................................................................................................................................................................................................................................................................................................................................</a:t>
            </a:r>
            <a:endParaRPr lang="ar-SA" sz="500" dirty="0">
              <a:cs typeface="+mj-cs"/>
            </a:endParaRPr>
          </a:p>
        </p:txBody>
      </p:sp>
      <p:sp>
        <p:nvSpPr>
          <p:cNvPr id="13" name="TextBox 12"/>
          <p:cNvSpPr txBox="1"/>
          <p:nvPr/>
        </p:nvSpPr>
        <p:spPr>
          <a:xfrm>
            <a:off x="260648" y="3779912"/>
            <a:ext cx="3384376" cy="4493538"/>
          </a:xfrm>
          <a:prstGeom prst="rect">
            <a:avLst/>
          </a:prstGeom>
          <a:noFill/>
        </p:spPr>
        <p:txBody>
          <a:bodyPr wrap="square" rtlCol="1">
            <a:spAutoFit/>
          </a:bodyPr>
          <a:lstStyle/>
          <a:p>
            <a:pPr lvl="0" algn="l"/>
            <a:r>
              <a:rPr lang="en-US" sz="1300" dirty="0" smtClean="0"/>
              <a:t> The use of imagery in "The Passionate Shepherd to His Love" is the main way that the shepherd's voice comes alive for the reader. He describes nature in such a vivid way that it makes them seem as if they accept his offer. The response sounds as if there is a bit of a mocking attitude towards the shepherd for his assumption that she will say yes to him. She is looking for something eternal, and all he has to offer to her are things that are fleeting. In the shepherd's poem, he alludes to the fact that he just wants a physical relationship with her. Because of this, she does not trust him and her words in the response seem to carry a negative connotation. Instead of the girl saying that time passes, she says that "Time drives the flocks from field to fold" (Raleigh 5). She speaks of rivers raging instead of running, and also speaks of the "reckoning" of the fields. The use of negative imagery really shows the distrust in the girl's mind and makes her refutation of the shepherd's pleas seem much more believable</a:t>
            </a:r>
            <a:r>
              <a:rPr lang="en-US" sz="1300" dirty="0" smtClean="0"/>
              <a:t>.</a:t>
            </a:r>
            <a:endParaRPr lang="en-US" sz="1300" dirty="0" smtClean="0"/>
          </a:p>
        </p:txBody>
      </p:sp>
      <p:sp>
        <p:nvSpPr>
          <p:cNvPr id="14" name="TextBox 13"/>
          <p:cNvSpPr txBox="1"/>
          <p:nvPr/>
        </p:nvSpPr>
        <p:spPr>
          <a:xfrm>
            <a:off x="3789040" y="3851920"/>
            <a:ext cx="2808312" cy="4147289"/>
          </a:xfrm>
          <a:prstGeom prst="rect">
            <a:avLst/>
          </a:prstGeom>
          <a:noFill/>
        </p:spPr>
        <p:txBody>
          <a:bodyPr wrap="square" rtlCol="1">
            <a:spAutoFit/>
          </a:bodyPr>
          <a:lstStyle/>
          <a:p>
            <a:r>
              <a:rPr lang="ar-SA" sz="1550" dirty="0" smtClean="0">
                <a:solidFill>
                  <a:srgbClr val="008000"/>
                </a:solidFill>
                <a:cs typeface="DecoType Naskh" pitchFamily="2" charset="-78"/>
              </a:rPr>
              <a:t>استخدام الصور في "الراعي </a:t>
            </a:r>
            <a:r>
              <a:rPr lang="ar-SA" sz="1550" dirty="0" smtClean="0">
                <a:solidFill>
                  <a:srgbClr val="008000"/>
                </a:solidFill>
                <a:cs typeface="DecoType Naskh" pitchFamily="2" charset="-78"/>
              </a:rPr>
              <a:t>العاطفي </a:t>
            </a:r>
            <a:r>
              <a:rPr lang="ar-SA" sz="1550" dirty="0" smtClean="0">
                <a:solidFill>
                  <a:srgbClr val="008000"/>
                </a:solidFill>
                <a:cs typeface="DecoType Naskh" pitchFamily="2" charset="-78"/>
              </a:rPr>
              <a:t>ل</a:t>
            </a:r>
            <a:r>
              <a:rPr lang="ar-SA" sz="1550" dirty="0" smtClean="0">
                <a:solidFill>
                  <a:srgbClr val="008000"/>
                </a:solidFill>
                <a:cs typeface="DecoType Naskh" pitchFamily="2" charset="-78"/>
              </a:rPr>
              <a:t>حبه</a:t>
            </a:r>
            <a:r>
              <a:rPr lang="ar-SA" sz="1550" dirty="0" smtClean="0">
                <a:solidFill>
                  <a:srgbClr val="008000"/>
                </a:solidFill>
                <a:cs typeface="DecoType Naskh" pitchFamily="2" charset="-78"/>
              </a:rPr>
              <a:t>" هو الطريق الرئيسي الذي صوت الراعي ويأتي على قيد الحياة للقارئ. </a:t>
            </a:r>
            <a:r>
              <a:rPr lang="ar-SA" sz="1550" dirty="0" smtClean="0">
                <a:solidFill>
                  <a:srgbClr val="008000"/>
                </a:solidFill>
                <a:cs typeface="DecoType Naskh" pitchFamily="2" charset="-78"/>
              </a:rPr>
              <a:t>يصف الطبيعة بطريقة حية أنه يجعلها تبدو كما لو أنها تقبل عرضه. </a:t>
            </a:r>
            <a:r>
              <a:rPr lang="ar-SA" sz="1550" dirty="0" smtClean="0">
                <a:solidFill>
                  <a:srgbClr val="008000"/>
                </a:solidFill>
                <a:cs typeface="DecoType Naskh" pitchFamily="2" charset="-78"/>
              </a:rPr>
              <a:t>استجابة </a:t>
            </a:r>
            <a:r>
              <a:rPr lang="ar-SA" sz="1550" dirty="0" smtClean="0">
                <a:solidFill>
                  <a:srgbClr val="008000"/>
                </a:solidFill>
                <a:cs typeface="DecoType Naskh" pitchFamily="2" charset="-78"/>
              </a:rPr>
              <a:t>الأصوات </a:t>
            </a:r>
            <a:r>
              <a:rPr lang="ar-SA" sz="1550" dirty="0" smtClean="0">
                <a:solidFill>
                  <a:srgbClr val="008000"/>
                </a:solidFill>
                <a:cs typeface="DecoType Naskh" pitchFamily="2" charset="-78"/>
              </a:rPr>
              <a:t>كأن هناك نوعا من السخرية من موقف تجاه الراعي لتوليه أنها سوف نقول نعم له. </a:t>
            </a:r>
            <a:r>
              <a:rPr lang="ar-SA" sz="1550" dirty="0" smtClean="0">
                <a:solidFill>
                  <a:srgbClr val="008000"/>
                </a:solidFill>
                <a:cs typeface="DecoType Naskh" pitchFamily="2" charset="-78"/>
              </a:rPr>
              <a:t>فهي تبحث عن شيء الخالدة، وبكل ما يملك لتقديم لها هي أمور عابرة. في قصيدة الراعي، وقال انه يلمح </a:t>
            </a:r>
            <a:r>
              <a:rPr lang="ar-SA" sz="1550" dirty="0" err="1" smtClean="0">
                <a:solidFill>
                  <a:srgbClr val="008000"/>
                </a:solidFill>
                <a:cs typeface="DecoType Naskh" pitchFamily="2" charset="-78"/>
              </a:rPr>
              <a:t>الى</a:t>
            </a:r>
            <a:r>
              <a:rPr lang="ar-SA" sz="1550" dirty="0" smtClean="0">
                <a:solidFill>
                  <a:srgbClr val="008000"/>
                </a:solidFill>
                <a:cs typeface="DecoType Naskh" pitchFamily="2" charset="-78"/>
              </a:rPr>
              <a:t> حقيقة انه يريد مجرد علاقة جسدية معها. وبسبب هذا، وقالت </a:t>
            </a:r>
            <a:r>
              <a:rPr lang="ar-SA" sz="1550" dirty="0" err="1" smtClean="0">
                <a:solidFill>
                  <a:srgbClr val="008000"/>
                </a:solidFill>
                <a:cs typeface="DecoType Naskh" pitchFamily="2" charset="-78"/>
              </a:rPr>
              <a:t>انها</a:t>
            </a:r>
            <a:r>
              <a:rPr lang="ar-SA" sz="1550" dirty="0" smtClean="0">
                <a:solidFill>
                  <a:srgbClr val="008000"/>
                </a:solidFill>
                <a:cs typeface="DecoType Naskh" pitchFamily="2" charset="-78"/>
              </a:rPr>
              <a:t> لا تثق </a:t>
            </a:r>
            <a:r>
              <a:rPr lang="ar-SA" sz="1550" dirty="0" err="1" smtClean="0">
                <a:solidFill>
                  <a:srgbClr val="008000"/>
                </a:solidFill>
                <a:cs typeface="DecoType Naskh" pitchFamily="2" charset="-78"/>
              </a:rPr>
              <a:t>به</a:t>
            </a:r>
            <a:r>
              <a:rPr lang="ar-SA" sz="1550" dirty="0" smtClean="0">
                <a:solidFill>
                  <a:srgbClr val="008000"/>
                </a:solidFill>
                <a:cs typeface="DecoType Naskh" pitchFamily="2" charset="-78"/>
              </a:rPr>
              <a:t> وكلماتها في استجابة فيما يبدو لتحمل دلالة سلبية. بدلا من الفتاة قائلا </a:t>
            </a:r>
            <a:r>
              <a:rPr lang="ar-SA" sz="1550" dirty="0" err="1" smtClean="0">
                <a:solidFill>
                  <a:srgbClr val="008000"/>
                </a:solidFill>
                <a:cs typeface="DecoType Naskh" pitchFamily="2" charset="-78"/>
              </a:rPr>
              <a:t>ان</a:t>
            </a:r>
            <a:r>
              <a:rPr lang="ar-SA" sz="1550" dirty="0" smtClean="0">
                <a:solidFill>
                  <a:srgbClr val="008000"/>
                </a:solidFill>
                <a:cs typeface="DecoType Naskh" pitchFamily="2" charset="-78"/>
              </a:rPr>
              <a:t> الوقت يمر ، وتقول </a:t>
            </a:r>
            <a:r>
              <a:rPr lang="ar-SA" sz="1550" dirty="0" err="1" smtClean="0">
                <a:solidFill>
                  <a:srgbClr val="008000"/>
                </a:solidFill>
                <a:cs typeface="DecoType Naskh" pitchFamily="2" charset="-78"/>
              </a:rPr>
              <a:t>ان</a:t>
            </a:r>
            <a:r>
              <a:rPr lang="ar-SA" sz="1550" dirty="0" smtClean="0">
                <a:solidFill>
                  <a:srgbClr val="008000"/>
                </a:solidFill>
                <a:cs typeface="DecoType Naskh" pitchFamily="2" charset="-78"/>
              </a:rPr>
              <a:t> "الوقت يدفع قطعان من الحقل إلى </a:t>
            </a:r>
            <a:r>
              <a:rPr lang="ar-SA" sz="1550" dirty="0" err="1" smtClean="0">
                <a:solidFill>
                  <a:srgbClr val="008000"/>
                </a:solidFill>
                <a:cs typeface="DecoType Naskh" pitchFamily="2" charset="-78"/>
              </a:rPr>
              <a:t>اضعاف</a:t>
            </a:r>
            <a:r>
              <a:rPr lang="ar-SA" sz="1550" dirty="0" smtClean="0">
                <a:solidFill>
                  <a:srgbClr val="008000"/>
                </a:solidFill>
                <a:cs typeface="DecoType Naskh" pitchFamily="2" charset="-78"/>
              </a:rPr>
              <a:t>" (رالي 5). تتحدث الأنهار مستعرة بدلا من تشغيل، ويتحدث أيضا عن "الحساب" من الحقول. استخدام الصور السلبية يظهر حقا انعدام الثقة في الاعتبار الفتاة ويجعل لها من تفنيد </a:t>
            </a:r>
            <a:r>
              <a:rPr lang="ar-SA" sz="1550" dirty="0" err="1" smtClean="0">
                <a:solidFill>
                  <a:srgbClr val="008000"/>
                </a:solidFill>
                <a:cs typeface="DecoType Naskh" pitchFamily="2" charset="-78"/>
              </a:rPr>
              <a:t>الدفوع</a:t>
            </a:r>
            <a:r>
              <a:rPr lang="ar-SA" sz="1550" dirty="0" smtClean="0">
                <a:solidFill>
                  <a:srgbClr val="008000"/>
                </a:solidFill>
                <a:cs typeface="DecoType Naskh" pitchFamily="2" charset="-78"/>
              </a:rPr>
              <a:t> الراعي ويبدو أكثر من ذلك بكثير تصديق</a:t>
            </a:r>
            <a:r>
              <a:rPr lang="ar-SA" sz="1550" dirty="0" smtClean="0">
                <a:solidFill>
                  <a:srgbClr val="008000"/>
                </a:solidFill>
                <a:cs typeface="DecoType Naskh" pitchFamily="2" charset="-78"/>
              </a:rPr>
              <a:t>.</a:t>
            </a:r>
            <a:endParaRPr lang="ar-SA" sz="1550" dirty="0" smtClean="0">
              <a:solidFill>
                <a:srgbClr val="008000"/>
              </a:solidFill>
              <a:cs typeface="DecoType Naskh" pitchFamily="2" charset="-78"/>
            </a:endParaRPr>
          </a:p>
        </p:txBody>
      </p:sp>
      <p:sp>
        <p:nvSpPr>
          <p:cNvPr id="10" name="Rounded Rectangle 9"/>
          <p:cNvSpPr/>
          <p:nvPr/>
        </p:nvSpPr>
        <p:spPr>
          <a:xfrm>
            <a:off x="3717032" y="7740352"/>
            <a:ext cx="1656184" cy="360040"/>
          </a:xfrm>
          <a:prstGeom prst="roundRect">
            <a:avLst/>
          </a:prstGeom>
          <a:noFill/>
          <a:ln w="3175">
            <a:solidFill>
              <a:schemeClr val="tx1">
                <a:lumMod val="65000"/>
                <a:lumOff val="3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1200" dirty="0" smtClean="0">
                <a:solidFill>
                  <a:srgbClr val="990099"/>
                </a:solidFill>
                <a:cs typeface="AL-Mohanad" pitchFamily="2" charset="-78"/>
              </a:rPr>
              <a:t>الترجمة تحتاج إعادة نظر .. </a:t>
            </a:r>
            <a:r>
              <a:rPr lang="ar-SA" sz="1200" dirty="0" smtClean="0">
                <a:solidFill>
                  <a:srgbClr val="990099"/>
                </a:solidFill>
                <a:cs typeface="AL-Mohanad" pitchFamily="2" charset="-78"/>
                <a:sym typeface="Wingdings" pitchFamily="2" charset="2"/>
              </a:rPr>
              <a:t></a:t>
            </a:r>
            <a:endParaRPr lang="ar-SA" sz="1200" dirty="0">
              <a:solidFill>
                <a:srgbClr val="990099"/>
              </a:solidFill>
              <a:cs typeface="AL-Mohanad" pitchFamily="2" charset="-78"/>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20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fade">
                                      <p:cBhvr>
                                        <p:cTn id="12" dur="2000"/>
                                        <p:tgtEl>
                                          <p:spTgt spid="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xEl>
                                              <p:pRg st="0" end="0"/>
                                            </p:txEl>
                                          </p:spTgt>
                                        </p:tgtEl>
                                        <p:attrNameLst>
                                          <p:attrName>style.visibility</p:attrName>
                                        </p:attrNameLst>
                                      </p:cBhvr>
                                      <p:to>
                                        <p:strVal val="visible"/>
                                      </p:to>
                                    </p:set>
                                    <p:animEffect transition="in" filter="fade">
                                      <p:cBhvr>
                                        <p:cTn id="17" dur="2000"/>
                                        <p:tgtEl>
                                          <p:spTgt spid="9">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3">
                                            <p:txEl>
                                              <p:pRg st="0" end="0"/>
                                            </p:txEl>
                                          </p:spTgt>
                                        </p:tgtEl>
                                        <p:attrNameLst>
                                          <p:attrName>style.visibility</p:attrName>
                                        </p:attrNameLst>
                                      </p:cBhvr>
                                      <p:to>
                                        <p:strVal val="visible"/>
                                      </p:to>
                                    </p:set>
                                    <p:animEffect transition="in" filter="fade">
                                      <p:cBhvr>
                                        <p:cTn id="22" dur="2000"/>
                                        <p:tgtEl>
                                          <p:spTgt spid="13">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4">
                                            <p:txEl>
                                              <p:pRg st="0" end="0"/>
                                            </p:txEl>
                                          </p:spTgt>
                                        </p:tgtEl>
                                        <p:attrNameLst>
                                          <p:attrName>style.visibility</p:attrName>
                                        </p:attrNameLst>
                                      </p:cBhvr>
                                      <p:to>
                                        <p:strVal val="visible"/>
                                      </p:to>
                                    </p:set>
                                    <p:animEffect transition="in" filter="fade">
                                      <p:cBhvr>
                                        <p:cTn id="27" dur="2000"/>
                                        <p:tgtEl>
                                          <p:spTgt spid="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1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88BAE415-76A0-4309-A00B-503D7D7A0243}" type="slidenum">
              <a:rPr lang="ar-SA" smtClean="0"/>
              <a:pPr/>
              <a:t>20</a:t>
            </a:fld>
            <a:endParaRPr lang="ar-SA"/>
          </a:p>
        </p:txBody>
      </p:sp>
      <p:sp>
        <p:nvSpPr>
          <p:cNvPr id="6" name="TextBox 5"/>
          <p:cNvSpPr txBox="1"/>
          <p:nvPr/>
        </p:nvSpPr>
        <p:spPr>
          <a:xfrm>
            <a:off x="908720" y="7332111"/>
            <a:ext cx="5184576" cy="1200329"/>
          </a:xfrm>
          <a:prstGeom prst="rect">
            <a:avLst/>
          </a:prstGeom>
          <a:noFill/>
          <a:ln>
            <a:solidFill>
              <a:srgbClr val="002060"/>
            </a:solidFill>
          </a:ln>
          <a:effectLst>
            <a:innerShdw blurRad="139700">
              <a:prstClr val="black">
                <a:alpha val="99000"/>
              </a:prstClr>
            </a:innerShdw>
          </a:effectLst>
        </p:spPr>
        <p:txBody>
          <a:bodyPr wrap="square" rtlCol="1">
            <a:spAutoFit/>
          </a:bodyPr>
          <a:lstStyle/>
          <a:p>
            <a:pPr algn="ctr"/>
            <a:r>
              <a:rPr lang="ar-SA" dirty="0" smtClean="0">
                <a:solidFill>
                  <a:srgbClr val="0033CC"/>
                </a:solidFill>
                <a:cs typeface="AL-Hor" pitchFamily="2" charset="-78"/>
              </a:rPr>
              <a:t>هذه المحاضرة طويلة أكثر من اللازم </a:t>
            </a:r>
            <a:r>
              <a:rPr lang="ar-SA" dirty="0" smtClean="0">
                <a:solidFill>
                  <a:srgbClr val="0033CC"/>
                </a:solidFill>
                <a:cs typeface="AL-Hor" pitchFamily="2" charset="-78"/>
                <a:sym typeface="Wingdings" pitchFamily="2" charset="2"/>
              </a:rPr>
              <a:t> ..</a:t>
            </a:r>
            <a:endParaRPr lang="ar-SA" dirty="0" smtClean="0">
              <a:solidFill>
                <a:srgbClr val="0033CC"/>
              </a:solidFill>
              <a:cs typeface="AL-Hor" pitchFamily="2" charset="-78"/>
              <a:sym typeface="Wingdings" pitchFamily="2" charset="2"/>
            </a:endParaRPr>
          </a:p>
          <a:p>
            <a:pPr algn="ctr"/>
            <a:r>
              <a:rPr lang="ar-SA" dirty="0" smtClean="0">
                <a:solidFill>
                  <a:srgbClr val="0033CC"/>
                </a:solidFill>
                <a:cs typeface="AL-Hor" pitchFamily="2" charset="-78"/>
                <a:sym typeface="Wingdings" pitchFamily="2" charset="2"/>
              </a:rPr>
              <a:t>-------</a:t>
            </a:r>
            <a:endParaRPr lang="ar-SA" dirty="0" smtClean="0">
              <a:solidFill>
                <a:srgbClr val="0033CC"/>
              </a:solidFill>
              <a:cs typeface="AL-Hor" pitchFamily="2" charset="-78"/>
            </a:endParaRPr>
          </a:p>
          <a:p>
            <a:pPr algn="ctr"/>
            <a:r>
              <a:rPr lang="ar-SA" dirty="0" smtClean="0">
                <a:solidFill>
                  <a:srgbClr val="0033CC"/>
                </a:solidFill>
                <a:cs typeface="AL-Hor" pitchFamily="2" charset="-78"/>
              </a:rPr>
              <a:t>أعذروني </a:t>
            </a:r>
            <a:r>
              <a:rPr lang="ar-SA" dirty="0" smtClean="0">
                <a:solidFill>
                  <a:srgbClr val="0033CC"/>
                </a:solidFill>
                <a:cs typeface="AL-Hor" pitchFamily="2" charset="-78"/>
              </a:rPr>
              <a:t>على الترجمة... وإذا كانت فيه أخطاء... كلنا نجتهد والتوفيق من الله</a:t>
            </a:r>
          </a:p>
          <a:p>
            <a:pPr algn="ctr"/>
            <a:r>
              <a:rPr lang="ar-SA" dirty="0" smtClean="0">
                <a:solidFill>
                  <a:srgbClr val="0033CC"/>
                </a:solidFill>
                <a:cs typeface="AL-Hor" pitchFamily="2" charset="-78"/>
              </a:rPr>
              <a:t>دعواتكم ..... ودمتم بود</a:t>
            </a:r>
            <a:endParaRPr lang="ar-SA" dirty="0">
              <a:solidFill>
                <a:srgbClr val="0033CC"/>
              </a:solidFill>
              <a:cs typeface="AL-Hor" pitchFamily="2" charset="-78"/>
            </a:endParaRPr>
          </a:p>
        </p:txBody>
      </p:sp>
      <p:sp>
        <p:nvSpPr>
          <p:cNvPr id="7" name="TextBox 6"/>
          <p:cNvSpPr txBox="1"/>
          <p:nvPr/>
        </p:nvSpPr>
        <p:spPr>
          <a:xfrm>
            <a:off x="260648" y="681821"/>
            <a:ext cx="3240360" cy="3139321"/>
          </a:xfrm>
          <a:prstGeom prst="rect">
            <a:avLst/>
          </a:prstGeom>
          <a:noFill/>
        </p:spPr>
        <p:txBody>
          <a:bodyPr wrap="square" rtlCol="1">
            <a:spAutoFit/>
          </a:bodyPr>
          <a:lstStyle/>
          <a:p>
            <a:pPr algn="l"/>
            <a:r>
              <a:rPr lang="en-US" sz="1600" dirty="0" smtClean="0"/>
              <a:t> </a:t>
            </a:r>
            <a:r>
              <a:rPr lang="en-US" sz="1400" dirty="0" smtClean="0"/>
              <a:t>These two </a:t>
            </a:r>
            <a:r>
              <a:rPr lang="en-US" sz="1400" u="sng" dirty="0" smtClean="0">
                <a:hlinkClick r:id="rId2" tooltip="poems"/>
              </a:rPr>
              <a:t>poems</a:t>
            </a:r>
            <a:r>
              <a:rPr lang="en-US" sz="1400" dirty="0" smtClean="0"/>
              <a:t> can teach a lesson even in the present day. The idealistic world that the shepherd dreamed of seemed like a wonderful thing, but there was nothing substantial to back it up. There are many instances of this in life, not just in love. The young girl had the presence of mind to realize that the things he was offering, though tempting, were not what she wished for in life. She knew that because time is short and life does not last forever, that one must think about the impact decisions made today will have on the future.</a:t>
            </a:r>
            <a:endParaRPr lang="en-US" sz="1250" dirty="0" smtClean="0"/>
          </a:p>
        </p:txBody>
      </p:sp>
      <p:sp>
        <p:nvSpPr>
          <p:cNvPr id="8" name="TextBox 7"/>
          <p:cNvSpPr txBox="1"/>
          <p:nvPr/>
        </p:nvSpPr>
        <p:spPr>
          <a:xfrm>
            <a:off x="3717032" y="699819"/>
            <a:ext cx="2880320" cy="2800767"/>
          </a:xfrm>
          <a:prstGeom prst="rect">
            <a:avLst/>
          </a:prstGeom>
          <a:noFill/>
        </p:spPr>
        <p:txBody>
          <a:bodyPr wrap="square" rtlCol="1">
            <a:spAutoFit/>
          </a:bodyPr>
          <a:lstStyle/>
          <a:p>
            <a:r>
              <a:rPr lang="ar-SA" sz="1600" dirty="0" smtClean="0">
                <a:solidFill>
                  <a:srgbClr val="C00000"/>
                </a:solidFill>
                <a:cs typeface="DecoType Naskh" pitchFamily="2" charset="-78"/>
              </a:rPr>
              <a:t>ويمكن </a:t>
            </a:r>
            <a:r>
              <a:rPr lang="ar-SA" sz="1600" dirty="0" smtClean="0">
                <a:solidFill>
                  <a:srgbClr val="C00000"/>
                </a:solidFill>
                <a:cs typeface="DecoType Naskh" pitchFamily="2" charset="-78"/>
              </a:rPr>
              <a:t>لهذه </a:t>
            </a:r>
            <a:r>
              <a:rPr lang="ar-SA" sz="1600" dirty="0" err="1" smtClean="0">
                <a:solidFill>
                  <a:srgbClr val="C00000"/>
                </a:solidFill>
                <a:cs typeface="DecoType Naskh" pitchFamily="2" charset="-78"/>
              </a:rPr>
              <a:t>القصدتين</a:t>
            </a:r>
            <a:r>
              <a:rPr lang="ar-SA" sz="1600" dirty="0" smtClean="0">
                <a:solidFill>
                  <a:srgbClr val="C00000"/>
                </a:solidFill>
                <a:cs typeface="DecoType Naskh" pitchFamily="2" charset="-78"/>
              </a:rPr>
              <a:t>  أنا تعطي درس </a:t>
            </a:r>
            <a:r>
              <a:rPr lang="ar-SA" sz="1600" dirty="0" smtClean="0">
                <a:solidFill>
                  <a:srgbClr val="C00000"/>
                </a:solidFill>
                <a:cs typeface="DecoType Naskh" pitchFamily="2" charset="-78"/>
              </a:rPr>
              <a:t>حتى في يومنا هذا. </a:t>
            </a:r>
            <a:r>
              <a:rPr lang="ar-SA" sz="1600" dirty="0" smtClean="0">
                <a:solidFill>
                  <a:srgbClr val="C00000"/>
                </a:solidFill>
                <a:cs typeface="DecoType Naskh" pitchFamily="2" charset="-78"/>
              </a:rPr>
              <a:t>ويبدو أن العالم المثالي الذي يحلم الراعي وكأنه شيء رائع، ولكن لم يكن هناك شيء كبير من احتياطية منه. وهناك حالات كثيرة من هذا في الحياة، وليس فقط في الحب. وكانت فتاة شابة وجود العقل لتحقيق ذلك هي </a:t>
            </a:r>
            <a:r>
              <a:rPr lang="ar-SA" sz="1600" dirty="0" err="1" smtClean="0">
                <a:solidFill>
                  <a:srgbClr val="C00000"/>
                </a:solidFill>
                <a:cs typeface="DecoType Naskh" pitchFamily="2" charset="-78"/>
              </a:rPr>
              <a:t>الاشياء</a:t>
            </a:r>
            <a:r>
              <a:rPr lang="ar-SA" sz="1600" dirty="0" smtClean="0">
                <a:solidFill>
                  <a:srgbClr val="C00000"/>
                </a:solidFill>
                <a:cs typeface="DecoType Naskh" pitchFamily="2" charset="-78"/>
              </a:rPr>
              <a:t> التي كان تقدم، على الرغم من المغري، ما لم تكن وأعربت عن رغبتها للفي الحياة. </a:t>
            </a:r>
            <a:r>
              <a:rPr lang="ar-SA" sz="1600" dirty="0" smtClean="0">
                <a:solidFill>
                  <a:srgbClr val="C00000"/>
                </a:solidFill>
                <a:cs typeface="DecoType Naskh" pitchFamily="2" charset="-78"/>
              </a:rPr>
              <a:t>وقالت إنها تعرف أنه بسبب ضيق الوقت والحياة لا تدوم إلى الأبد، أن واحدا يجب أن نفكر في تأثير القرارات التي تتخذ اليوم سوف يكون على المستقبل</a:t>
            </a:r>
            <a:r>
              <a:rPr lang="ar-SA" sz="1600" dirty="0" smtClean="0">
                <a:solidFill>
                  <a:srgbClr val="C00000"/>
                </a:solidFill>
                <a:cs typeface="DecoType Naskh" pitchFamily="2" charset="-78"/>
              </a:rPr>
              <a:t>.</a:t>
            </a:r>
            <a:endParaRPr lang="ar-SA" sz="1600" dirty="0" smtClean="0">
              <a:solidFill>
                <a:srgbClr val="C00000"/>
              </a:solidFill>
              <a:cs typeface="DecoType Naskh"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heckerboard(across)">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 presetClass="emph" presetSubtype="2" fill="hold" nodeType="clickEffect">
                                  <p:stCondLst>
                                    <p:cond delay="0"/>
                                  </p:stCondLst>
                                  <p:childTnLst>
                                    <p:animClr clrSpc="rgb">
                                      <p:cBhvr>
                                        <p:cTn id="11" dur="2000" fill="hold"/>
                                        <p:tgtEl>
                                          <p:spTgt spid="6"/>
                                        </p:tgtEl>
                                        <p:attrNameLst>
                                          <p:attrName>fillcolor</p:attrName>
                                        </p:attrNameLst>
                                      </p:cBhvr>
                                      <p:to>
                                        <a:srgbClr val="FFFF99"/>
                                      </p:to>
                                    </p:animClr>
                                    <p:set>
                                      <p:cBhvr>
                                        <p:cTn id="12" dur="2000" fill="hold"/>
                                        <p:tgtEl>
                                          <p:spTgt spid="6"/>
                                        </p:tgtEl>
                                        <p:attrNameLst>
                                          <p:attrName>fill.type</p:attrName>
                                        </p:attrNameLst>
                                      </p:cBhvr>
                                      <p:to>
                                        <p:strVal val="solid"/>
                                      </p:to>
                                    </p:set>
                                    <p:set>
                                      <p:cBhvr>
                                        <p:cTn id="13" dur="2000" fill="hold"/>
                                        <p:tgtEl>
                                          <p:spTgt spid="6"/>
                                        </p:tgtEl>
                                        <p:attrNameLst>
                                          <p:attrName>fill.on</p:attrName>
                                        </p:attrNameLst>
                                      </p:cBhvr>
                                      <p:to>
                                        <p:strVal val="true"/>
                                      </p:to>
                                    </p:se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7">
                                            <p:txEl>
                                              <p:pRg st="0" end="0"/>
                                            </p:txEl>
                                          </p:spTgt>
                                        </p:tgtEl>
                                        <p:attrNameLst>
                                          <p:attrName>style.visibility</p:attrName>
                                        </p:attrNameLst>
                                      </p:cBhvr>
                                      <p:to>
                                        <p:strVal val="visible"/>
                                      </p:to>
                                    </p:set>
                                    <p:animEffect transition="in" filter="fade">
                                      <p:cBhvr>
                                        <p:cTn id="18" dur="2000"/>
                                        <p:tgtEl>
                                          <p:spTgt spid="7">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8">
                                            <p:txEl>
                                              <p:pRg st="0" end="0"/>
                                            </p:txEl>
                                          </p:spTgt>
                                        </p:tgtEl>
                                        <p:attrNameLst>
                                          <p:attrName>style.visibility</p:attrName>
                                        </p:attrNameLst>
                                      </p:cBhvr>
                                      <p:to>
                                        <p:strVal val="visible"/>
                                      </p:to>
                                    </p:set>
                                    <p:animEffect transition="in" filter="fade">
                                      <p:cBhvr>
                                        <p:cTn id="23" dur="20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3488</TotalTime>
  <Words>7144</Words>
  <Application>Microsoft Office PowerPoint</Application>
  <PresentationFormat>On-screen Show (4:3)</PresentationFormat>
  <Paragraphs>297</Paragraphs>
  <Slides>20</Slides>
  <Notes>18</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Office Theme</vt:lpstr>
      <vt:lpstr>Lecture 5</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Hewlett-Packard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dc:title>
  <dc:creator>hp</dc:creator>
  <cp:lastModifiedBy>hp</cp:lastModifiedBy>
  <cp:revision>331</cp:revision>
  <dcterms:created xsi:type="dcterms:W3CDTF">2011-03-15T05:52:04Z</dcterms:created>
  <dcterms:modified xsi:type="dcterms:W3CDTF">2011-04-04T15:30:08Z</dcterms:modified>
</cp:coreProperties>
</file>