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5" r:id="rId1"/>
  </p:sldMasterIdLst>
  <p:notesMasterIdLst>
    <p:notesMasterId r:id="rId35"/>
  </p:notesMasterIdLst>
  <p:handoutMasterIdLst>
    <p:handoutMasterId r:id="rId36"/>
  </p:handoutMasterIdLst>
  <p:sldIdLst>
    <p:sldId id="486" r:id="rId2"/>
    <p:sldId id="487" r:id="rId3"/>
    <p:sldId id="455" r:id="rId4"/>
    <p:sldId id="456" r:id="rId5"/>
    <p:sldId id="457" r:id="rId6"/>
    <p:sldId id="458" r:id="rId7"/>
    <p:sldId id="459" r:id="rId8"/>
    <p:sldId id="460" r:id="rId9"/>
    <p:sldId id="461" r:id="rId10"/>
    <p:sldId id="462" r:id="rId11"/>
    <p:sldId id="463" r:id="rId12"/>
    <p:sldId id="464" r:id="rId13"/>
    <p:sldId id="465" r:id="rId14"/>
    <p:sldId id="466" r:id="rId15"/>
    <p:sldId id="467" r:id="rId16"/>
    <p:sldId id="468" r:id="rId17"/>
    <p:sldId id="469" r:id="rId18"/>
    <p:sldId id="471" r:id="rId19"/>
    <p:sldId id="472" r:id="rId20"/>
    <p:sldId id="473" r:id="rId21"/>
    <p:sldId id="474" r:id="rId22"/>
    <p:sldId id="475" r:id="rId23"/>
    <p:sldId id="476" r:id="rId24"/>
    <p:sldId id="477" r:id="rId25"/>
    <p:sldId id="478" r:id="rId26"/>
    <p:sldId id="479" r:id="rId27"/>
    <p:sldId id="480" r:id="rId28"/>
    <p:sldId id="481" r:id="rId29"/>
    <p:sldId id="482" r:id="rId30"/>
    <p:sldId id="484" r:id="rId31"/>
    <p:sldId id="485" r:id="rId32"/>
    <p:sldId id="483" r:id="rId33"/>
    <p:sldId id="325" r:id="rId34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91695" autoAdjust="0"/>
  </p:normalViewPr>
  <p:slideViewPr>
    <p:cSldViewPr>
      <p:cViewPr>
        <p:scale>
          <a:sx n="70" d="100"/>
          <a:sy n="70" d="100"/>
        </p:scale>
        <p:origin x="-804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857567-6602-4324-8234-F346ACAD17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56BC05F3-BEDE-4FEC-94EA-502D432E63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1D40E-A1FB-4916-B13A-ADD9A105F8D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</a:t>
            </a:r>
            <a:fld id="{1C50C2D9-4B3E-4100-B204-7BFC0F91ABFA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54D37-36EF-4F55-A14C-D6746A2FF688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8B967-4104-4A00-8196-6D35D111895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D3E32-46FA-44B6-A94C-DA06898E7EBD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D8E-1154-4026-A871-AA67646B6EEC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ar-EG" noProof="0" smtClean="0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83CD3-6D0B-4F35-9B47-C110AAC70C1B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72D6C6C-E646-422A-A1FD-1867A22DCA9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286249" y="4648200"/>
            <a:ext cx="485775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23528" y="2924944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ar-EG" sz="5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5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قـــواعـــــــــد الــبيـانــــات</a:t>
            </a:r>
            <a:endParaRPr lang="en-US" sz="40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مصــــلح </a:t>
            </a:r>
            <a:r>
              <a:rPr lang="ar-SA" sz="40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العضـــــــايله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latin typeface="ae_AlMateen" pitchFamily="2" charset="-78"/>
                <a:cs typeface="ae_AlMateen" pitchFamily="2" charset="-78"/>
              </a:rPr>
              <a:t>الثالثة عشر - 2 </a:t>
            </a:r>
            <a:endParaRPr lang="en-US" spc="-150" dirty="0" smtClean="0"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3645024"/>
            <a:ext cx="7632848" cy="1752600"/>
          </a:xfrm>
        </p:spPr>
        <p:txBody>
          <a:bodyPr/>
          <a:lstStyle/>
          <a:p>
            <a:r>
              <a:rPr lang="ar-SA" b="1" dirty="0" smtClean="0"/>
              <a:t>برنامج إدارة قواعد البيانات</a:t>
            </a:r>
          </a:p>
          <a:p>
            <a:r>
              <a:rPr lang="ar-SA" b="1" dirty="0" smtClean="0"/>
              <a:t>مايكروسوفت أكسس 2007</a:t>
            </a:r>
          </a:p>
          <a:p>
            <a:r>
              <a:rPr lang="en-US" b="1" dirty="0" smtClean="0"/>
              <a:t>Microsoft Access 2007</a:t>
            </a:r>
            <a:endParaRPr lang="ar-SA" b="1" dirty="0" smtClean="0"/>
          </a:p>
          <a:p>
            <a:r>
              <a:rPr lang="ar-SA" b="1" dirty="0" smtClean="0"/>
              <a:t>إنشاء الاستعلام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56984" cy="4824535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التكرار</a:t>
            </a:r>
          </a:p>
          <a:p>
            <a:pPr marL="571500" indent="-514350" algn="just"/>
            <a:r>
              <a:rPr lang="ar-SA" sz="2800" dirty="0" smtClean="0"/>
              <a:t>مثال: أنشئ </a:t>
            </a:r>
            <a:r>
              <a:rPr lang="ar-SA" sz="2800" dirty="0" err="1" smtClean="0"/>
              <a:t>إستعلام</a:t>
            </a:r>
            <a:r>
              <a:rPr lang="ar-SA" sz="2800" dirty="0" smtClean="0"/>
              <a:t> تكرار، موضحا فيه المقررات متعددة الشعب في جدول الشعب الفصلي</a:t>
            </a:r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1966064" y="2780928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56984" cy="4824535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التكرار</a:t>
            </a:r>
          </a:p>
          <a:p>
            <a:pPr marL="571500" indent="-514350" algn="just"/>
            <a:r>
              <a:rPr lang="ar-SA" sz="2800" dirty="0" smtClean="0"/>
              <a:t>مثال: أنشئ </a:t>
            </a:r>
            <a:r>
              <a:rPr lang="ar-SA" sz="2800" dirty="0" err="1" smtClean="0"/>
              <a:t>إستعلام</a:t>
            </a:r>
            <a:r>
              <a:rPr lang="ar-SA" sz="2800" dirty="0" smtClean="0"/>
              <a:t> تكرار، موضحا فيه المقررات متعددة الشعب في جدول الشعب الفصلي</a:t>
            </a:r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045"/>
          <a:stretch>
            <a:fillRect/>
          </a:stretch>
        </p:blipFill>
        <p:spPr bwMode="auto">
          <a:xfrm>
            <a:off x="1547664" y="2708920"/>
            <a:ext cx="518457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56984" cy="4824535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التكرار</a:t>
            </a:r>
          </a:p>
          <a:p>
            <a:pPr marL="571500" indent="-514350" algn="just"/>
            <a:r>
              <a:rPr lang="ar-SA" sz="2800" dirty="0" smtClean="0"/>
              <a:t>مثال: أنشئ </a:t>
            </a:r>
            <a:r>
              <a:rPr lang="ar-SA" sz="2800" dirty="0" err="1" smtClean="0"/>
              <a:t>إستعلام</a:t>
            </a:r>
            <a:r>
              <a:rPr lang="ar-SA" sz="2800" dirty="0" smtClean="0"/>
              <a:t> تكرار، موضحا فيه المقررات متعددة الشعب في جدول الشعب الفصلي</a:t>
            </a:r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1619672" y="2780928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56984" cy="4824535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التكرار</a:t>
            </a:r>
          </a:p>
          <a:p>
            <a:pPr marL="571500" indent="-514350" algn="just"/>
            <a:r>
              <a:rPr lang="ar-SA" sz="2800" dirty="0" smtClean="0"/>
              <a:t>مثال: أنشئ </a:t>
            </a:r>
            <a:r>
              <a:rPr lang="ar-SA" sz="2800" dirty="0" err="1" smtClean="0"/>
              <a:t>إستعلام</a:t>
            </a:r>
            <a:r>
              <a:rPr lang="ar-SA" sz="2800" dirty="0" smtClean="0"/>
              <a:t> تكرار، موضحا فيه المقررات متعددة الشعب في جدول الشعب الفصلي</a:t>
            </a:r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1691680" y="2780928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856984" cy="4824535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التكرار</a:t>
            </a:r>
          </a:p>
          <a:p>
            <a:pPr marL="571500" indent="-514350" algn="just"/>
            <a:r>
              <a:rPr lang="ar-SA" sz="2800" dirty="0" smtClean="0"/>
              <a:t>مثال: أنشئ </a:t>
            </a:r>
            <a:r>
              <a:rPr lang="ar-SA" sz="2800" dirty="0" err="1" smtClean="0"/>
              <a:t>إستعلام</a:t>
            </a:r>
            <a:r>
              <a:rPr lang="ar-SA" sz="2800" dirty="0" smtClean="0"/>
              <a:t> تكرار، موضحا فيه المقررات متعددة الشعب في جدول الشعب الفصلي</a:t>
            </a:r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32184" t="29880" r="15841" b="19090"/>
          <a:stretch>
            <a:fillRect/>
          </a:stretch>
        </p:blipFill>
        <p:spPr bwMode="auto">
          <a:xfrm>
            <a:off x="1349056" y="2852936"/>
            <a:ext cx="63367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8512" y="1412776"/>
            <a:ext cx="4499992" cy="4752527"/>
          </a:xfrm>
        </p:spPr>
        <p:txBody>
          <a:bodyPr>
            <a:normAutofit fontScale="92500" lnSpcReduction="10000"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b="1" dirty="0" smtClean="0"/>
              <a:t>	</a:t>
            </a:r>
            <a:r>
              <a:rPr lang="ar-SA" dirty="0" smtClean="0"/>
              <a:t>ينشئ هذا المعالج استعلام للبحث عن السجلات الموجودة في جدول ،وليس لها سجلات مرتبطة في جدول آخر</a:t>
            </a:r>
          </a:p>
          <a:p>
            <a:pPr marL="571500" indent="-514350" algn="just"/>
            <a:r>
              <a:rPr lang="ar-SA" b="1" dirty="0" smtClean="0"/>
              <a:t>مثال:</a:t>
            </a:r>
            <a:r>
              <a:rPr lang="ar-SA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5728" t="21375" r="25000" b="36100"/>
          <a:stretch>
            <a:fillRect/>
          </a:stretch>
        </p:blipFill>
        <p:spPr bwMode="auto">
          <a:xfrm>
            <a:off x="251520" y="1988840"/>
            <a:ext cx="424847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4896543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sz="2400" b="1" dirty="0" smtClean="0"/>
              <a:t>مثال:</a:t>
            </a:r>
            <a:r>
              <a:rPr lang="ar-SA" sz="2400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sz="2400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2123728" y="2780928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شكل بيضاوي 6"/>
          <p:cNvSpPr/>
          <p:nvPr/>
        </p:nvSpPr>
        <p:spPr>
          <a:xfrm>
            <a:off x="2524712" y="3672320"/>
            <a:ext cx="352839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2051720" y="2780928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4896543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sz="2400" b="1" dirty="0" smtClean="0"/>
              <a:t>مثال:</a:t>
            </a:r>
            <a:r>
              <a:rPr lang="ar-SA" sz="2400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sz="2400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sp>
        <p:nvSpPr>
          <p:cNvPr id="7" name="شكل بيضاوي 6"/>
          <p:cNvSpPr/>
          <p:nvPr/>
        </p:nvSpPr>
        <p:spPr>
          <a:xfrm>
            <a:off x="2524712" y="2924944"/>
            <a:ext cx="352839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1979712" y="2852936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4896543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sz="2400" b="1" dirty="0" smtClean="0"/>
              <a:t>مثال:</a:t>
            </a:r>
            <a:r>
              <a:rPr lang="ar-SA" sz="2400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sz="2400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sp>
        <p:nvSpPr>
          <p:cNvPr id="7" name="شكل بيضاوي 6"/>
          <p:cNvSpPr/>
          <p:nvPr/>
        </p:nvSpPr>
        <p:spPr>
          <a:xfrm>
            <a:off x="3491880" y="2996952"/>
            <a:ext cx="2592288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3347864" y="5373216"/>
            <a:ext cx="2592288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28641" t="15705" r="28835" b="37990"/>
          <a:stretch>
            <a:fillRect/>
          </a:stretch>
        </p:blipFill>
        <p:spPr bwMode="auto">
          <a:xfrm>
            <a:off x="2123728" y="2780928"/>
            <a:ext cx="51845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4896543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sz="2400" b="1" dirty="0" smtClean="0"/>
              <a:t>مثال:</a:t>
            </a:r>
            <a:r>
              <a:rPr lang="ar-SA" sz="2400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sz="2400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sp>
        <p:nvSpPr>
          <p:cNvPr id="7" name="شكل بيضاوي 6"/>
          <p:cNvSpPr/>
          <p:nvPr/>
        </p:nvSpPr>
        <p:spPr>
          <a:xfrm>
            <a:off x="3491880" y="2996952"/>
            <a:ext cx="2592288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4896543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sz="2400" b="1" dirty="0" smtClean="0"/>
              <a:t>مثال:</a:t>
            </a:r>
            <a:r>
              <a:rPr lang="ar-SA" sz="2400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sz="2400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28050" t="15705" r="28835" b="37990"/>
          <a:stretch>
            <a:fillRect/>
          </a:stretch>
        </p:blipFill>
        <p:spPr bwMode="auto">
          <a:xfrm>
            <a:off x="2051720" y="2780928"/>
            <a:ext cx="525658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14350"/>
            <a:r>
              <a:rPr lang="ar-SA" sz="4000" b="1" dirty="0" smtClean="0"/>
              <a:t>إنشاء الاستعلام  باستخدام ”معالج الاستعلامات“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4896543"/>
          </a:xfrm>
        </p:spPr>
        <p:txBody>
          <a:bodyPr>
            <a:normAutofit/>
          </a:bodyPr>
          <a:lstStyle/>
          <a:p>
            <a:pPr marL="571500" indent="-514350" algn="just">
              <a:buFont typeface="Arial" pitchFamily="34" charset="0"/>
              <a:buChar char="•"/>
            </a:pPr>
            <a:r>
              <a:rPr lang="ar-SA" b="1" dirty="0" smtClean="0"/>
              <a:t>معالج استعلام البحث عن غير المتطابقات</a:t>
            </a:r>
          </a:p>
          <a:p>
            <a:pPr marL="571500" indent="-514350" algn="just"/>
            <a:r>
              <a:rPr lang="ar-SA" sz="2400" b="1" dirty="0" smtClean="0"/>
              <a:t>مثال:</a:t>
            </a:r>
            <a:r>
              <a:rPr lang="ar-SA" sz="2400" dirty="0" smtClean="0"/>
              <a:t>أنشئ استعلام بحث عن غير متطابقات ، لايجاد الطلاب الذين ليس لهم مقررات مسجلة في جدول الطالب الفصلي</a:t>
            </a:r>
            <a:endParaRPr lang="ar-SA" sz="2400" b="1" dirty="0" smtClean="0"/>
          </a:p>
          <a:p>
            <a:pPr marL="571500" indent="-514350" algn="just"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32184" t="29880" r="40057" b="48385"/>
          <a:stretch>
            <a:fillRect/>
          </a:stretch>
        </p:blipFill>
        <p:spPr bwMode="auto">
          <a:xfrm>
            <a:off x="1043607" y="2708920"/>
            <a:ext cx="691589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dirty="0" smtClean="0"/>
              <a:t>يمكن إنشاء </a:t>
            </a:r>
            <a:r>
              <a:rPr lang="ar-SA" dirty="0" err="1" smtClean="0"/>
              <a:t>الإستعلام</a:t>
            </a:r>
            <a:r>
              <a:rPr lang="ar-SA" dirty="0" smtClean="0"/>
              <a:t> من التبويب إنشاء- مجموعة </a:t>
            </a:r>
            <a:r>
              <a:rPr lang="ar-SA" dirty="0" err="1" smtClean="0"/>
              <a:t>غيرذلك</a:t>
            </a:r>
            <a:r>
              <a:rPr lang="ar-SA" dirty="0" smtClean="0"/>
              <a:t> بإحدى طريقتين:</a:t>
            </a:r>
          </a:p>
          <a:p>
            <a:pPr marL="971550" lvl="1" indent="-514350" algn="just">
              <a:buFont typeface="+mj-lt"/>
              <a:buAutoNum type="arabicPeriod" startAt="2"/>
            </a:pPr>
            <a:r>
              <a:rPr lang="ar-SA" dirty="0" smtClean="0"/>
              <a:t>تصميم الاستعلام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35138" b="82405"/>
          <a:stretch>
            <a:fillRect/>
          </a:stretch>
        </p:blipFill>
        <p:spPr bwMode="auto">
          <a:xfrm>
            <a:off x="107504" y="3573016"/>
            <a:ext cx="891897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شكل بيضاوي 4"/>
          <p:cNvSpPr/>
          <p:nvPr/>
        </p:nvSpPr>
        <p:spPr>
          <a:xfrm>
            <a:off x="570616" y="4221088"/>
            <a:ext cx="689016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ar-SA" dirty="0" smtClean="0"/>
              <a:t>إن عملية إنشاء استعلام بطريقة تصميم الاستعلام تتسم بالسهولة واليسر ، ولكن يواجه بعض الطلاب مشكلة في صياغة الشرط في الإستعلام.</a:t>
            </a:r>
          </a:p>
          <a:p>
            <a:pPr algn="just">
              <a:buFont typeface="Arial" pitchFamily="34" charset="0"/>
              <a:buChar char="•"/>
            </a:pPr>
            <a:r>
              <a:rPr lang="ar-SA" dirty="0" smtClean="0"/>
              <a:t>يمكن تلخيص خطوات تصميم الاستعلام كما يلي: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ar-SA" dirty="0" err="1" smtClean="0"/>
              <a:t>إختيار</a:t>
            </a:r>
            <a:r>
              <a:rPr lang="ar-SA" dirty="0" smtClean="0"/>
              <a:t> مصدر المعلومات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ar-SA" dirty="0" smtClean="0"/>
              <a:t>ربط مصادر المعلومات في حالة عدم وجود علاقة ربط لتفادي تكرار المعلومات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ar-SA" dirty="0" err="1" smtClean="0"/>
              <a:t>إختيار</a:t>
            </a:r>
            <a:r>
              <a:rPr lang="ar-SA" dirty="0" smtClean="0"/>
              <a:t> الحقول المراد عرضها من ذلك المصدر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ar-SA" dirty="0" err="1" smtClean="0"/>
              <a:t>إختيار</a:t>
            </a:r>
            <a:r>
              <a:rPr lang="ar-SA" dirty="0" smtClean="0"/>
              <a:t> الحقول المراد وضع شرط عليها إن لم تكن قد </a:t>
            </a:r>
            <a:r>
              <a:rPr lang="ar-SA" dirty="0" err="1" smtClean="0"/>
              <a:t>أختيرت</a:t>
            </a:r>
            <a:r>
              <a:rPr lang="ar-SA" dirty="0" smtClean="0"/>
              <a:t> في الخطوة السابقة(2)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ar-SA" dirty="0" smtClean="0"/>
              <a:t>وضع الشرط المطلوب، أو مجموعة الشروط المطلوبة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 fontScale="92500"/>
          </a:bodyPr>
          <a:lstStyle/>
          <a:p>
            <a:pPr algn="just">
              <a:buFont typeface="Arial" pitchFamily="34" charset="0"/>
              <a:buChar char="•"/>
            </a:pPr>
            <a:r>
              <a:rPr lang="ar-SA" dirty="0" smtClean="0"/>
              <a:t>مثال : أنشئ إستعلام يقوم بعرض أسماء الطلاب الناجحين في مادة مدخل إلى تقنية المعلومات، إذا علمت ان علامة النجاح هي 60 فما فوق</a:t>
            </a:r>
          </a:p>
          <a:p>
            <a:pPr algn="just">
              <a:buFont typeface="Arial" pitchFamily="34" charset="0"/>
              <a:buChar char="•"/>
            </a:pPr>
            <a:r>
              <a:rPr lang="ar-SA" dirty="0" smtClean="0"/>
              <a:t>التحليل للسؤال: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الحقول المطلوب عرضها: اسم الطالب.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الحقول المطلوب شرطها : حقل العلامة ،وحقل إسم المقرر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الشرط:</a:t>
            </a:r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الشرط الأول : حقل العلامة أكبر(&gt;) من 60</a:t>
            </a:r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الشرط الثاني : حقل اسم المقرر يساوي(=) القيمة ”مدخل إلى تقنية المعلومات“</a:t>
            </a:r>
          </a:p>
          <a:p>
            <a:pPr lvl="2" algn="just">
              <a:buFont typeface="Arial" pitchFamily="34" charset="0"/>
              <a:buChar char="•"/>
            </a:pPr>
            <a:r>
              <a:rPr lang="ar-SA" dirty="0" smtClean="0"/>
              <a:t>الشرط الأول والشرط الثاني يتحققان معا (و) (</a:t>
            </a:r>
            <a:r>
              <a:rPr lang="en-US" dirty="0" smtClean="0"/>
              <a:t>AND</a:t>
            </a:r>
            <a:r>
              <a:rPr lang="ar-SA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مثال</a:t>
            </a:r>
            <a:r>
              <a:rPr lang="ar-SA" sz="2800" dirty="0" smtClean="0"/>
              <a:t> : أنشئ إستعلام يقوم بعرض أسماء الطلاب الناجحين في مادة مدخل إلى تقنية المعلومات، إذا علمت ان علامة النجاح هي 60 فما فوق</a:t>
            </a:r>
          </a:p>
          <a:p>
            <a:pPr algn="ctr"/>
            <a:r>
              <a:rPr lang="ar-SA" dirty="0" smtClean="0"/>
              <a:t>الحل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64" y="1294997"/>
            <a:ext cx="8988152" cy="499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752" y="1194408"/>
            <a:ext cx="8628112" cy="510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3995936" y="2348880"/>
            <a:ext cx="720080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62811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4067944" y="2348880"/>
            <a:ext cx="504056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31594" b="35155"/>
          <a:stretch>
            <a:fillRect/>
          </a:stretch>
        </p:blipFill>
        <p:spPr bwMode="auto">
          <a:xfrm>
            <a:off x="539552" y="1412776"/>
            <a:ext cx="834008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سهم لأعلى 6"/>
          <p:cNvSpPr/>
          <p:nvPr/>
        </p:nvSpPr>
        <p:spPr>
          <a:xfrm rot="19427163">
            <a:off x="8419488" y="2095680"/>
            <a:ext cx="683568" cy="432048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23916" t="14760" r="40056" b="49330"/>
          <a:stretch>
            <a:fillRect/>
          </a:stretch>
        </p:blipFill>
        <p:spPr bwMode="auto">
          <a:xfrm>
            <a:off x="1547664" y="1484783"/>
            <a:ext cx="6717588" cy="418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err="1" smtClean="0"/>
              <a:t>اذا</a:t>
            </a:r>
            <a:r>
              <a:rPr lang="ar-SA" dirty="0" smtClean="0"/>
              <a:t> يجدر التنويه هنا إلى أن التركيز على الشرط، وإذا كان هناك أكثر من شرط فيجب التركيز على العلاقة بينهما ”و“</a:t>
            </a:r>
            <a:r>
              <a:rPr lang="en-US" dirty="0" smtClean="0"/>
              <a:t>AND 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ar-SA" dirty="0" smtClean="0"/>
              <a:t>أم ”أو“ </a:t>
            </a:r>
            <a:r>
              <a:rPr lang="en-US" dirty="0" smtClean="0"/>
              <a:t>OR</a:t>
            </a:r>
            <a:endParaRPr lang="ar-SA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58172" t="46305" b="35155"/>
          <a:stretch>
            <a:fillRect/>
          </a:stretch>
        </p:blipFill>
        <p:spPr bwMode="auto">
          <a:xfrm>
            <a:off x="395535" y="2996952"/>
            <a:ext cx="805778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5076056" y="4005064"/>
            <a:ext cx="2808312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العلاقات المنطقية</a:t>
            </a:r>
          </a:p>
          <a:p>
            <a:r>
              <a:rPr lang="ar-SA" dirty="0" smtClean="0"/>
              <a:t>	أكبر </a:t>
            </a:r>
            <a:r>
              <a:rPr lang="en-US" dirty="0" smtClean="0"/>
              <a:t>&lt;</a:t>
            </a:r>
            <a:r>
              <a:rPr lang="ar-SA" dirty="0" smtClean="0"/>
              <a:t>، أصغر </a:t>
            </a:r>
            <a:r>
              <a:rPr lang="en-US" dirty="0" smtClean="0"/>
              <a:t>&gt;</a:t>
            </a:r>
            <a:r>
              <a:rPr lang="ar-SA" dirty="0" smtClean="0"/>
              <a:t>، يساوي =، لايساوي </a:t>
            </a:r>
            <a:r>
              <a:rPr lang="en-US" dirty="0" smtClean="0"/>
              <a:t>&lt;&gt;</a:t>
            </a:r>
            <a:r>
              <a:rPr lang="ar-SA" dirty="0" smtClean="0"/>
              <a:t>، اكبر </a:t>
            </a:r>
            <a:r>
              <a:rPr lang="ar-SA" dirty="0" err="1" smtClean="0"/>
              <a:t>او</a:t>
            </a:r>
            <a:r>
              <a:rPr lang="ar-SA" dirty="0" smtClean="0"/>
              <a:t> يساوي</a:t>
            </a:r>
            <a:r>
              <a:rPr lang="en-US" dirty="0" smtClean="0"/>
              <a:t>&gt;=</a:t>
            </a:r>
            <a:r>
              <a:rPr lang="ar-SA" dirty="0" smtClean="0"/>
              <a:t>، أصغر أو يساوي </a:t>
            </a:r>
            <a:r>
              <a:rPr lang="en-US" dirty="0" smtClean="0"/>
              <a:t>&lt;=</a:t>
            </a:r>
            <a:endParaRPr lang="ar-SA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العمليات المنطقية</a:t>
            </a:r>
          </a:p>
          <a:p>
            <a:r>
              <a:rPr lang="en-US" dirty="0" smtClean="0"/>
              <a:t>	AND</a:t>
            </a:r>
            <a:r>
              <a:rPr lang="ar-SA" dirty="0" smtClean="0"/>
              <a:t>،</a:t>
            </a:r>
            <a:r>
              <a:rPr lang="en-US" dirty="0" smtClean="0"/>
              <a:t>OR</a:t>
            </a:r>
            <a:r>
              <a:rPr lang="ar-SA" dirty="0" smtClean="0"/>
              <a:t>،</a:t>
            </a:r>
            <a:r>
              <a:rPr lang="en-US" dirty="0" smtClean="0"/>
              <a:t>NOT</a:t>
            </a:r>
            <a:endParaRPr lang="ar-SA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العمليات على الفترة </a:t>
            </a:r>
          </a:p>
          <a:p>
            <a:r>
              <a:rPr lang="ar-SA" dirty="0" smtClean="0"/>
              <a:t>	</a:t>
            </a:r>
            <a:r>
              <a:rPr lang="en-US" dirty="0" smtClean="0"/>
              <a:t>BETWEEN</a:t>
            </a:r>
            <a:endParaRPr lang="ar-SA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العمليات على السلاسل الرمزية</a:t>
            </a:r>
          </a:p>
          <a:p>
            <a:r>
              <a:rPr lang="ar-SA" dirty="0" smtClean="0"/>
              <a:t>	</a:t>
            </a:r>
            <a:r>
              <a:rPr lang="en-US" dirty="0" smtClean="0"/>
              <a:t>LIKE</a:t>
            </a:r>
            <a:r>
              <a:rPr lang="ar-SA" dirty="0" smtClean="0"/>
              <a:t>، </a:t>
            </a:r>
            <a:r>
              <a:rPr lang="ar-SA" dirty="0" err="1" smtClean="0"/>
              <a:t>بالاضافة</a:t>
            </a:r>
            <a:r>
              <a:rPr lang="ar-SA" dirty="0" smtClean="0"/>
              <a:t> لاستخدام رمز التصفية والبحث </a:t>
            </a:r>
            <a:r>
              <a:rPr lang="en-US" dirty="0" smtClean="0"/>
              <a:t>‘*’</a:t>
            </a:r>
            <a:r>
              <a:rPr lang="ar-SA" dirty="0" smtClean="0"/>
              <a:t>، </a:t>
            </a:r>
            <a:r>
              <a:rPr lang="en-US" dirty="0" smtClean="0"/>
              <a:t>‘$’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س: لو طلب منك </a:t>
            </a:r>
            <a:r>
              <a:rPr lang="ar-SA" dirty="0" err="1" smtClean="0"/>
              <a:t>اسماء</a:t>
            </a:r>
            <a:r>
              <a:rPr lang="ar-SA" dirty="0" smtClean="0"/>
              <a:t> الطلاب الذين تاريخ ميلادهم في العام 1985، ما هو الشرط على التاريخ</a:t>
            </a:r>
          </a:p>
          <a:p>
            <a:r>
              <a:rPr lang="ar-SA" dirty="0" smtClean="0"/>
              <a:t>جواب 1:</a:t>
            </a:r>
          </a:p>
          <a:p>
            <a:pPr algn="l"/>
            <a:r>
              <a:rPr lang="en-US" dirty="0" smtClean="0"/>
              <a:t>LIKE “*1985”</a:t>
            </a:r>
          </a:p>
          <a:p>
            <a:r>
              <a:rPr lang="ar-SA" dirty="0" smtClean="0"/>
              <a:t>جواب2:</a:t>
            </a:r>
          </a:p>
          <a:p>
            <a:pPr algn="l" rtl="0"/>
            <a:r>
              <a:rPr lang="en-US" dirty="0" smtClean="0"/>
              <a:t>&gt;= #1/1/1985# AND &lt;= #31/12/1985#</a:t>
            </a:r>
          </a:p>
          <a:p>
            <a:pPr algn="r"/>
            <a:r>
              <a:rPr lang="ar-SA" dirty="0" smtClean="0"/>
              <a:t>جواب3:</a:t>
            </a:r>
          </a:p>
          <a:p>
            <a:pPr algn="l" rtl="0"/>
            <a:r>
              <a:rPr lang="en-US" dirty="0" smtClean="0"/>
              <a:t>BETWEEN (#1/1/1985# AND #31/12/1985#)</a:t>
            </a:r>
          </a:p>
          <a:p>
            <a:r>
              <a:rPr lang="ar-SA" dirty="0" smtClean="0"/>
              <a:t>جواب 4:</a:t>
            </a:r>
          </a:p>
          <a:p>
            <a:pPr algn="l"/>
            <a:r>
              <a:rPr lang="en-US" dirty="0" smtClean="0"/>
              <a:t>LIKE “*/*/1985”</a:t>
            </a:r>
          </a:p>
          <a:p>
            <a:pPr algn="l" rtl="0"/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س:</a:t>
            </a:r>
          </a:p>
          <a:p>
            <a:r>
              <a:rPr lang="ar-SA" dirty="0" smtClean="0"/>
              <a:t> لو طلب منك </a:t>
            </a:r>
            <a:r>
              <a:rPr lang="ar-SA" dirty="0" err="1" smtClean="0"/>
              <a:t>اسماء</a:t>
            </a:r>
            <a:r>
              <a:rPr lang="ar-SA" dirty="0" smtClean="0"/>
              <a:t> الطلاب الذين تبدأ أسماءهم بحرف ”م“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جواب :</a:t>
            </a:r>
          </a:p>
          <a:p>
            <a:pPr algn="l" rtl="0"/>
            <a:r>
              <a:rPr lang="en-US" dirty="0" smtClean="0"/>
              <a:t>LIKE “</a:t>
            </a:r>
            <a:r>
              <a:rPr lang="ar-SA" dirty="0" smtClean="0"/>
              <a:t>*م</a:t>
            </a:r>
            <a:r>
              <a:rPr lang="en-US" dirty="0" smtClean="0"/>
              <a:t>”</a:t>
            </a:r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س:</a:t>
            </a:r>
          </a:p>
          <a:p>
            <a:pPr algn="r"/>
            <a:r>
              <a:rPr lang="ar-SA" dirty="0" smtClean="0"/>
              <a:t> لو طلب منك </a:t>
            </a:r>
            <a:r>
              <a:rPr lang="ar-SA" dirty="0" err="1" smtClean="0"/>
              <a:t>اسماء</a:t>
            </a:r>
            <a:r>
              <a:rPr lang="ar-SA" dirty="0" smtClean="0"/>
              <a:t> الطلاب الذين ثاني حرف من </a:t>
            </a:r>
            <a:r>
              <a:rPr lang="ar-SA" dirty="0" err="1" smtClean="0"/>
              <a:t>إسمهم</a:t>
            </a:r>
            <a:r>
              <a:rPr lang="ar-SA" dirty="0" smtClean="0"/>
              <a:t> ”م“</a:t>
            </a:r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جواب:</a:t>
            </a:r>
          </a:p>
          <a:p>
            <a:pPr algn="l" rtl="0"/>
            <a:r>
              <a:rPr lang="en-US" dirty="0" smtClean="0"/>
              <a:t>LIKE “$</a:t>
            </a:r>
            <a:r>
              <a:rPr lang="ar-SA" dirty="0" smtClean="0"/>
              <a:t>م</a:t>
            </a:r>
            <a:r>
              <a:rPr lang="en-US" dirty="0" smtClean="0"/>
              <a:t>*”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س:</a:t>
            </a:r>
          </a:p>
          <a:p>
            <a:r>
              <a:rPr lang="ar-SA" dirty="0" smtClean="0"/>
              <a:t> لو طلب منك </a:t>
            </a:r>
            <a:r>
              <a:rPr lang="ar-SA" dirty="0" err="1" smtClean="0"/>
              <a:t>اسماء</a:t>
            </a:r>
            <a:r>
              <a:rPr lang="ar-SA" dirty="0" smtClean="0"/>
              <a:t> الطلاب الذين ثاني حرف من </a:t>
            </a:r>
            <a:r>
              <a:rPr lang="ar-SA" dirty="0" err="1" smtClean="0"/>
              <a:t>إسمهم</a:t>
            </a:r>
            <a:r>
              <a:rPr lang="ar-SA" dirty="0" smtClean="0"/>
              <a:t> ”م“ ، ورابع حرف ”د“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جواب:</a:t>
            </a:r>
          </a:p>
          <a:p>
            <a:pPr algn="l" rtl="0"/>
            <a:r>
              <a:rPr lang="en-US" dirty="0" smtClean="0"/>
              <a:t>LIKE “$</a:t>
            </a:r>
            <a:r>
              <a:rPr lang="ar-SA" dirty="0" smtClean="0"/>
              <a:t>م</a:t>
            </a:r>
            <a:r>
              <a:rPr lang="en-US" dirty="0" smtClean="0"/>
              <a:t>$</a:t>
            </a:r>
            <a:r>
              <a:rPr lang="ar-SA" dirty="0" smtClean="0"/>
              <a:t>د</a:t>
            </a:r>
            <a:r>
              <a:rPr lang="en-US" dirty="0" smtClean="0"/>
              <a:t>*”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س:</a:t>
            </a:r>
          </a:p>
          <a:p>
            <a:r>
              <a:rPr lang="ar-SA" dirty="0" smtClean="0"/>
              <a:t>لو طلب منك </a:t>
            </a:r>
            <a:r>
              <a:rPr lang="ar-SA" dirty="0" err="1" smtClean="0"/>
              <a:t>اسماء</a:t>
            </a:r>
            <a:r>
              <a:rPr lang="ar-SA" dirty="0" smtClean="0"/>
              <a:t> الطلاب  الناجحين في مقرر ”مدخل“ </a:t>
            </a:r>
            <a:r>
              <a:rPr lang="ar-SA" dirty="0" smtClean="0">
                <a:solidFill>
                  <a:srgbClr val="FF0000"/>
                </a:solidFill>
              </a:rPr>
              <a:t>و</a:t>
            </a:r>
            <a:r>
              <a:rPr lang="ar-SA" dirty="0" smtClean="0"/>
              <a:t> يسكنون ”عمان“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جواب :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هنا شرطين مربوطين بعلاقة ”و“ ، اذا نكتب الشرطين في نفس سطر المعايير (</a:t>
            </a:r>
            <a:r>
              <a:rPr lang="en-US" dirty="0" smtClean="0"/>
              <a:t>criteria</a:t>
            </a:r>
            <a:r>
              <a:rPr lang="ar-SA" dirty="0" smtClean="0"/>
              <a:t>)، كل حسب حقله</a:t>
            </a:r>
          </a:p>
          <a:p>
            <a:pPr lvl="2">
              <a:buFont typeface="Arial" pitchFamily="34" charset="0"/>
              <a:buChar char="•"/>
            </a:pPr>
            <a:r>
              <a:rPr lang="ar-SA" dirty="0" smtClean="0"/>
              <a:t>شرط النجاح(</a:t>
            </a:r>
            <a:r>
              <a:rPr lang="en-US" dirty="0" smtClean="0"/>
              <a:t>&gt;=60</a:t>
            </a:r>
            <a:r>
              <a:rPr lang="ar-SA" dirty="0" smtClean="0"/>
              <a:t>)على حقل العلامة</a:t>
            </a:r>
          </a:p>
          <a:p>
            <a:pPr lvl="2">
              <a:buFont typeface="Arial" pitchFamily="34" charset="0"/>
              <a:buChar char="•"/>
            </a:pPr>
            <a:r>
              <a:rPr lang="ar-SA" dirty="0" smtClean="0"/>
              <a:t>شرط العنوان (”عمان“</a:t>
            </a:r>
            <a:r>
              <a:rPr lang="en-US" dirty="0" smtClean="0"/>
              <a:t>LIKE </a:t>
            </a:r>
            <a:r>
              <a:rPr lang="ar-SA" dirty="0" smtClean="0"/>
              <a:t>)على حقل العنوان</a:t>
            </a:r>
          </a:p>
          <a:p>
            <a:pPr lvl="2">
              <a:buFont typeface="Arial" pitchFamily="34" charset="0"/>
              <a:buChar char="•"/>
            </a:pP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إنشاء الاستعلام  باستخدام ”تصميم الاستعلام“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 vert="vert270">
            <a:normAutofit/>
          </a:bodyPr>
          <a:lstStyle/>
          <a:p>
            <a:pPr lvl="2">
              <a:buFont typeface="Arial" pitchFamily="34" charset="0"/>
              <a:buChar char="•"/>
            </a:pP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8172" t="46305" b="35155"/>
          <a:stretch>
            <a:fillRect/>
          </a:stretch>
        </p:blipFill>
        <p:spPr bwMode="auto">
          <a:xfrm>
            <a:off x="395535" y="2996952"/>
            <a:ext cx="805778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سهم للأسفل 4"/>
          <p:cNvSpPr/>
          <p:nvPr/>
        </p:nvSpPr>
        <p:spPr>
          <a:xfrm rot="2071433">
            <a:off x="2811287" y="1421580"/>
            <a:ext cx="936104" cy="246309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عدم إظهار الحقل في النتيجة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6" name="سهم للأسفل 5"/>
          <p:cNvSpPr/>
          <p:nvPr/>
        </p:nvSpPr>
        <p:spPr>
          <a:xfrm rot="2071433">
            <a:off x="6482138" y="1700040"/>
            <a:ext cx="936104" cy="2203495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ar-SA" dirty="0" err="1" smtClean="0">
                <a:solidFill>
                  <a:srgbClr val="FF0000"/>
                </a:solidFill>
              </a:rPr>
              <a:t>اظهار</a:t>
            </a:r>
            <a:r>
              <a:rPr lang="ar-SA" dirty="0" smtClean="0">
                <a:solidFill>
                  <a:srgbClr val="FF0000"/>
                </a:solidFill>
              </a:rPr>
              <a:t> الحقل في النتيجة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pPr algn="ctr"/>
            <a:r>
              <a:rPr lang="ar-SA" dirty="0" smtClean="0"/>
              <a:t>مثال تطبيقي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9191" t="10980" r="19385" b="10000"/>
          <a:stretch>
            <a:fillRect/>
          </a:stretch>
        </p:blipFill>
        <p:spPr bwMode="auto">
          <a:xfrm>
            <a:off x="395536" y="836712"/>
            <a:ext cx="842493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pPr algn="ctr"/>
            <a:r>
              <a:rPr lang="ar-SA" dirty="0" smtClean="0"/>
              <a:t>مثال تطبيقي</a:t>
            </a:r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19191" t="35550" r="27436" b="25705"/>
          <a:stretch>
            <a:fillRect/>
          </a:stretch>
        </p:blipFill>
        <p:spPr bwMode="auto">
          <a:xfrm>
            <a:off x="251519" y="1556792"/>
            <a:ext cx="872913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مايكروسوفت أكسس 2007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88424" cy="4752527"/>
          </a:xfrm>
        </p:spPr>
        <p:txBody>
          <a:bodyPr vert="horz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النصيحة التي نود توجيهها للطالب فيما يتعلق بجزئية الأكسس في هذا المقرر:</a:t>
            </a:r>
          </a:p>
          <a:p>
            <a:pPr lvl="1" algn="just">
              <a:buFont typeface="Arial" pitchFamily="34" charset="0"/>
              <a:buChar char="•"/>
            </a:pPr>
            <a:r>
              <a:rPr lang="ar-SA" dirty="0" smtClean="0"/>
              <a:t>بالرغم من أن الاختبار النهائي نظري، إلا أن التطبيق العملي له الأثر الكبير في تعميق فهم الطالب ، وترسيخ المعلومة، وعليه فإن التطبيق العملي يساعد الطالب على الإجابة على أسئلة الإختبار وإن كانت نظرية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أسئلة </a:t>
            </a:r>
            <a:r>
              <a:rPr lang="ar-SA" dirty="0" err="1" smtClean="0"/>
              <a:t>إختبار</a:t>
            </a:r>
            <a:r>
              <a:rPr lang="ar-SA" dirty="0" smtClean="0"/>
              <a:t> الأكسس قد تتضمن شاشات من التطبيق ، ومن ثم السؤال عنها</a:t>
            </a:r>
          </a:p>
          <a:p>
            <a:pPr lvl="1">
              <a:buFont typeface="Arial" pitchFamily="34" charset="0"/>
              <a:buChar char="•"/>
            </a:pPr>
            <a:r>
              <a:rPr lang="ar-SA" dirty="0" smtClean="0"/>
              <a:t>نسأل لله لكم التوفيق في هذا المقرر وكل مقررات </a:t>
            </a:r>
            <a:r>
              <a:rPr lang="ar-SA" dirty="0" err="1" smtClean="0"/>
              <a:t>الإنتساب</a:t>
            </a:r>
            <a:endParaRPr lang="ar-SA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algn="r"/>
            <a:endParaRPr lang="en-US" dirty="0" smtClean="0"/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Lect2</Template>
  <TotalTime>6781</TotalTime>
  <Words>981</Words>
  <Application>Microsoft Office PowerPoint</Application>
  <PresentationFormat>عرض على الشاشة (3:4)‏</PresentationFormat>
  <Paragraphs>135</Paragraphs>
  <Slides>33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المحاضرة التمهيدية</vt:lpstr>
      <vt:lpstr>الشريحة 1</vt:lpstr>
      <vt:lpstr>المحاضرة الثالثة عشر - 2 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”معالج الاستعلامات“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إنشاء الاستعلام  باستخدام ”تصميم الاستعلام“</vt:lpstr>
      <vt:lpstr>مثال تطبيقي</vt:lpstr>
      <vt:lpstr>مثال تطبيقي</vt:lpstr>
      <vt:lpstr>مايكروسوفت أكسس 2007</vt:lpstr>
      <vt:lpstr>الشريحة 33</vt:lpstr>
    </vt:vector>
  </TitlesOfParts>
  <Company>ksu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Database Systems Concepts and Architecture</dc:title>
  <dc:creator>taha</dc:creator>
  <cp:lastModifiedBy>madaileh</cp:lastModifiedBy>
  <cp:revision>699</cp:revision>
  <dcterms:created xsi:type="dcterms:W3CDTF">2001-02-14T05:04:12Z</dcterms:created>
  <dcterms:modified xsi:type="dcterms:W3CDTF">2011-12-03T17:31:58Z</dcterms:modified>
</cp:coreProperties>
</file>