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5" r:id="rId1"/>
  </p:sldMasterIdLst>
  <p:notesMasterIdLst>
    <p:notesMasterId r:id="rId38"/>
  </p:notesMasterIdLst>
  <p:handoutMasterIdLst>
    <p:handoutMasterId r:id="rId39"/>
  </p:handoutMasterIdLst>
  <p:sldIdLst>
    <p:sldId id="322" r:id="rId2"/>
    <p:sldId id="324" r:id="rId3"/>
    <p:sldId id="326" r:id="rId4"/>
    <p:sldId id="355" r:id="rId5"/>
    <p:sldId id="357" r:id="rId6"/>
    <p:sldId id="359" r:id="rId7"/>
    <p:sldId id="362" r:id="rId8"/>
    <p:sldId id="363" r:id="rId9"/>
    <p:sldId id="364" r:id="rId10"/>
    <p:sldId id="365" r:id="rId11"/>
    <p:sldId id="366" r:id="rId12"/>
    <p:sldId id="367" r:id="rId13"/>
    <p:sldId id="368" r:id="rId14"/>
    <p:sldId id="369" r:id="rId15"/>
    <p:sldId id="370" r:id="rId16"/>
    <p:sldId id="371" r:id="rId17"/>
    <p:sldId id="374" r:id="rId18"/>
    <p:sldId id="375" r:id="rId19"/>
    <p:sldId id="376" r:id="rId20"/>
    <p:sldId id="377" r:id="rId21"/>
    <p:sldId id="378" r:id="rId22"/>
    <p:sldId id="379" r:id="rId23"/>
    <p:sldId id="380" r:id="rId24"/>
    <p:sldId id="381" r:id="rId25"/>
    <p:sldId id="382" r:id="rId26"/>
    <p:sldId id="383" r:id="rId27"/>
    <p:sldId id="384" r:id="rId28"/>
    <p:sldId id="385" r:id="rId29"/>
    <p:sldId id="386" r:id="rId30"/>
    <p:sldId id="387" r:id="rId31"/>
    <p:sldId id="388" r:id="rId32"/>
    <p:sldId id="389" r:id="rId33"/>
    <p:sldId id="390" r:id="rId34"/>
    <p:sldId id="391" r:id="rId35"/>
    <p:sldId id="392" r:id="rId36"/>
    <p:sldId id="325" r:id="rId37"/>
  </p:sldIdLst>
  <p:sldSz cx="9144000" cy="6858000" type="screen4x3"/>
  <p:notesSz cx="66690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33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4" autoAdjust="0"/>
    <p:restoredTop sz="94624" autoAdjust="0"/>
  </p:normalViewPr>
  <p:slideViewPr>
    <p:cSldViewPr>
      <p:cViewPr>
        <p:scale>
          <a:sx n="80" d="100"/>
          <a:sy n="80" d="100"/>
        </p:scale>
        <p:origin x="-204" y="1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28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3" name="Rectangle 3"/>
          <p:cNvSpPr>
            <a:spLocks noGrp="1" noChangeArrowheads="1"/>
          </p:cNvSpPr>
          <p:nvPr>
            <p:ph type="dt" sz="quarter"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0484" name="Rectangle 4"/>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5" name="Rectangle 5"/>
          <p:cNvSpPr>
            <a:spLocks noGrp="1" noChangeArrowheads="1"/>
          </p:cNvSpPr>
          <p:nvPr>
            <p:ph type="sldNum" sz="quarter" idx="3"/>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E5857567-6602-4324-8234-F346ACAD1716}"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56BC05F3-BEDE-4FEC-94EA-502D432E63E6}"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94F1D40E-A1FB-4916-B13A-ADD9A105F8DB}" type="slidenum">
              <a:rPr lang="ar-SA"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04D54D37-36EF-4F55-A14C-D6746A2FF688}"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EB98B967-4104-4A00-8196-6D35D111895A}" type="slidenum">
              <a:rPr lang="ar-SA"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576D3E32-46FA-44B6-A94C-DA06898E7EBD}"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D2186D8E-1154-4026-A871-AA67646B6EEC}" type="slidenum">
              <a:rPr lang="ar-SA"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EG"/>
          </a:p>
        </p:txBody>
      </p:sp>
      <p:sp>
        <p:nvSpPr>
          <p:cNvPr id="3" name="Table Placeholder 2"/>
          <p:cNvSpPr>
            <a:spLocks noGrp="1"/>
          </p:cNvSpPr>
          <p:nvPr>
            <p:ph type="tbl" idx="1"/>
          </p:nvPr>
        </p:nvSpPr>
        <p:spPr>
          <a:xfrm>
            <a:off x="457200" y="1600200"/>
            <a:ext cx="8229600" cy="4533900"/>
          </a:xfrm>
        </p:spPr>
        <p:txBody>
          <a:bodyPr/>
          <a:lstStyle/>
          <a:p>
            <a:pPr lvl="0"/>
            <a:r>
              <a:rPr lang="en-US" noProof="0" smtClean="0"/>
              <a:t>Click icon to add table</a:t>
            </a:r>
            <a:endParaRPr lang="ar-EG"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62483CD3-6D0B-4F35-9B47-C110AAC70C1B}" type="slidenum">
              <a:rPr lang="ar-SA" smtClean="0"/>
              <a:pPr>
                <a:defRPr/>
              </a:pPr>
              <a:t>‹#›</a:t>
            </a:fld>
            <a:endParaRPr lang="en-US"/>
          </a:p>
        </p:txBody>
      </p:sp>
      <p:sp>
        <p:nvSpPr>
          <p:cNvPr id="5" name="Rectangle 219"/>
          <p:cNvSpPr>
            <a:spLocks noGrp="1" noChangeArrowheads="1"/>
          </p:cNvSpPr>
          <p:nvPr>
            <p:ph type="dt" sz="half" idx="11"/>
          </p:nvPr>
        </p:nvSpPr>
        <p:spPr>
          <a:xfrm>
            <a:off x="457200" y="6243638"/>
            <a:ext cx="2133600" cy="457200"/>
          </a:xfrm>
          <a:prstGeom prst="rect">
            <a:avLst/>
          </a:prstGeom>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xfrm>
            <a:off x="3124200" y="6243638"/>
            <a:ext cx="2895600" cy="457200"/>
          </a:xfrm>
          <a:prstGeom prst="rect">
            <a:avLst/>
          </a:prstGeom>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C72D6C6C-E646-422A-A1FD-1867A22DCA93}" type="slidenum">
              <a:rPr lang="ar-SA" smtClean="0"/>
              <a:pPr>
                <a:defRPr/>
              </a:pPr>
              <a:t>‹#›</a:t>
            </a:fld>
            <a:endParaRPr lang="en-US"/>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5"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572001" y="4648200"/>
            <a:ext cx="457200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323528" y="2708920"/>
            <a:ext cx="4706815" cy="1981200"/>
          </a:xfrm>
          <a:prstGeom prst="rect">
            <a:avLst/>
          </a:prstGeom>
          <a:noFill/>
          <a:ln w="9525">
            <a:noFill/>
            <a:miter lim="800000"/>
            <a:headEnd/>
            <a:tailEnd/>
          </a:ln>
        </p:spPr>
        <p:txBody>
          <a:bodyPr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EG" sz="5400" b="1" dirty="0" smtClean="0">
                <a:solidFill>
                  <a:schemeClr val="accent1">
                    <a:lumMod val="50000"/>
                  </a:schemeClr>
                </a:solidFill>
                <a:latin typeface="AYM Wadiy S_U normal."/>
                <a:cs typeface="Times New Roman" pitchFamily="18" charset="0"/>
              </a:rPr>
              <a:t>اسم المقرر</a:t>
            </a:r>
            <a:endParaRPr lang="ar-SA" sz="5400" b="1" dirty="0" smtClean="0">
              <a:solidFill>
                <a:schemeClr val="accent1">
                  <a:lumMod val="50000"/>
                </a:schemeClr>
              </a:solidFill>
              <a:latin typeface="AYM Wadiy S_U normal."/>
              <a:cs typeface="Times New Roman" pitchFamily="18" charset="0"/>
            </a:endParaRPr>
          </a:p>
          <a:p>
            <a:pPr algn="ctr">
              <a:defRPr/>
            </a:pPr>
            <a:r>
              <a:rPr lang="ar-SA" sz="4000" b="1" dirty="0" smtClean="0">
                <a:solidFill>
                  <a:srgbClr val="7F7F7F"/>
                </a:solidFill>
                <a:latin typeface="Calibri" pitchFamily="34" charset="0"/>
                <a:cs typeface="Times New Roman" pitchFamily="18" charset="0"/>
              </a:rPr>
              <a:t>قـــواعـــــــــد الــبيـانــــات</a:t>
            </a:r>
            <a:endParaRPr lang="en-US" sz="4000" b="1" dirty="0" smtClean="0">
              <a:solidFill>
                <a:srgbClr val="7F7F7F"/>
              </a:solidFill>
              <a:latin typeface="Calibri" pitchFamily="34" charset="0"/>
            </a:endParaRPr>
          </a:p>
          <a:p>
            <a:pPr algn="ctr">
              <a:defRPr/>
            </a:pPr>
            <a:r>
              <a:rPr lang="ar-SA" sz="4000" b="1" dirty="0" smtClean="0">
                <a:solidFill>
                  <a:srgbClr val="7F7F7F"/>
                </a:solidFill>
                <a:latin typeface="Calibri" pitchFamily="34" charset="0"/>
                <a:cs typeface="Times New Roman" pitchFamily="18" charset="0"/>
              </a:rPr>
              <a:t>د. مصــــلح </a:t>
            </a:r>
            <a:r>
              <a:rPr lang="ar-SA" sz="4000" b="1" dirty="0" err="1" smtClean="0">
                <a:solidFill>
                  <a:srgbClr val="7F7F7F"/>
                </a:solidFill>
                <a:latin typeface="Calibri" pitchFamily="34" charset="0"/>
                <a:cs typeface="Times New Roman" pitchFamily="18" charset="0"/>
              </a:rPr>
              <a:t>العضـــــــايله</a:t>
            </a:r>
            <a:endParaRPr lang="en-US" sz="40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latin typeface="ae_AlMateen" pitchFamily="2" charset="-78"/>
                <a:cs typeface="ae_AlMateen" pitchFamily="2" charset="-78"/>
              </a:rPr>
              <a:t>المحاضرة </a:t>
            </a:r>
            <a:r>
              <a:rPr lang="ar-SA" spc="-150" dirty="0" smtClean="0">
                <a:latin typeface="ae_AlMateen" pitchFamily="2" charset="-78"/>
                <a:cs typeface="ae_AlMateen" pitchFamily="2" charset="-78"/>
              </a:rPr>
              <a:t>الرابعة عشر</a:t>
            </a:r>
            <a:endParaRPr lang="en-US" spc="-150" dirty="0" smtClean="0">
              <a:latin typeface="ae_AlMateen" pitchFamily="2" charset="-78"/>
              <a:cs typeface="ae_AlMateen" pitchFamily="2" charset="-78"/>
            </a:endParaRPr>
          </a:p>
        </p:txBody>
      </p:sp>
      <p:sp>
        <p:nvSpPr>
          <p:cNvPr id="4" name="Subtitle 3"/>
          <p:cNvSpPr>
            <a:spLocks noGrp="1"/>
          </p:cNvSpPr>
          <p:nvPr>
            <p:ph type="subTitle" idx="1"/>
          </p:nvPr>
        </p:nvSpPr>
        <p:spPr>
          <a:xfrm>
            <a:off x="827584" y="3260576"/>
            <a:ext cx="7632848" cy="1752600"/>
          </a:xfrm>
        </p:spPr>
        <p:txBody>
          <a:bodyPr/>
          <a:lstStyle/>
          <a:p>
            <a:r>
              <a:rPr lang="ar-SA" b="1" dirty="0" smtClean="0"/>
              <a:t>تصميم قواعد البيانات </a:t>
            </a:r>
            <a:r>
              <a:rPr lang="ar-SA" b="1" dirty="0" err="1" smtClean="0"/>
              <a:t>العلاقية</a:t>
            </a:r>
            <a:endParaRPr lang="ar-SA" b="1" dirty="0" smtClean="0"/>
          </a:p>
          <a:p>
            <a:r>
              <a:rPr lang="ar-SA" b="1" dirty="0" smtClean="0"/>
              <a:t>مراجعة عامة</a:t>
            </a:r>
            <a:endParaRPr lang="ar-SA" b="1" dirty="0" smtClean="0"/>
          </a:p>
          <a:p>
            <a:r>
              <a:rPr lang="en-US" b="1" dirty="0" smtClean="0"/>
              <a:t>Design of Relational Database</a:t>
            </a:r>
            <a:endParaRPr lang="ar-SA" b="1" dirty="0" smtClean="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429904" y="1494664"/>
            <a:ext cx="8174544" cy="4824535"/>
          </a:xfrm>
        </p:spPr>
        <p:txBody>
          <a:bodyPr>
            <a:normAutofit/>
          </a:bodyPr>
          <a:lstStyle/>
          <a:p>
            <a:pPr lvl="0">
              <a:buFont typeface="Arial" pitchFamily="34" charset="0"/>
              <a:buChar char="•"/>
            </a:pPr>
            <a:r>
              <a:rPr lang="ar-SA" sz="2800" b="1" dirty="0" smtClean="0"/>
              <a:t>مخطط </a:t>
            </a:r>
            <a:r>
              <a:rPr lang="ar-SA" sz="2800" b="1" dirty="0" smtClean="0"/>
              <a:t>قواعد البيانات </a:t>
            </a:r>
            <a:r>
              <a:rPr lang="en-US" sz="2800" b="1" dirty="0" smtClean="0"/>
              <a:t>Database Schema</a:t>
            </a:r>
            <a:endParaRPr lang="ar-SA" sz="2800" b="1" dirty="0" smtClean="0"/>
          </a:p>
          <a:p>
            <a:pPr lvl="0">
              <a:buFont typeface="Arial" pitchFamily="34" charset="0"/>
              <a:buChar char="•"/>
            </a:pPr>
            <a:r>
              <a:rPr lang="ar-SA" sz="2800" b="1" dirty="0" smtClean="0"/>
              <a:t>التحويل من مخطط الكيان العلائقي إلى مخطط قواعد بيانات</a:t>
            </a:r>
            <a:endParaRPr lang="en-US" sz="2800" dirty="0" smtClean="0"/>
          </a:p>
          <a:p>
            <a:pPr lvl="1">
              <a:buFont typeface="Calibri" pitchFamily="34" charset="0"/>
              <a:buChar char="₋"/>
            </a:pPr>
            <a:r>
              <a:rPr lang="ar-SA" sz="2400" dirty="0" smtClean="0"/>
              <a:t>تحويل الكيان</a:t>
            </a:r>
          </a:p>
          <a:p>
            <a:pPr lvl="1">
              <a:buFont typeface="Calibri" pitchFamily="34" charset="0"/>
              <a:buChar char="₋"/>
            </a:pPr>
            <a:r>
              <a:rPr lang="ar-SA" sz="2400" dirty="0" smtClean="0"/>
              <a:t>تحويل الصفة المركبة والصفة متعددة القيمة </a:t>
            </a:r>
          </a:p>
          <a:p>
            <a:pPr lvl="1">
              <a:buFont typeface="Calibri" pitchFamily="34" charset="0"/>
              <a:buChar char="₋"/>
            </a:pPr>
            <a:r>
              <a:rPr lang="ar-SA" sz="2400" dirty="0" smtClean="0"/>
              <a:t>تحوي الكيان الضعيف</a:t>
            </a:r>
          </a:p>
          <a:p>
            <a:pPr lvl="1">
              <a:buFont typeface="Calibri" pitchFamily="34" charset="0"/>
              <a:buChar char="₋"/>
            </a:pPr>
            <a:r>
              <a:rPr lang="ar-SA" sz="2400" dirty="0" smtClean="0"/>
              <a:t>تحويل العلاقات</a:t>
            </a:r>
          </a:p>
          <a:p>
            <a:pPr>
              <a:buFont typeface="Arial" pitchFamily="34" charset="0"/>
              <a:buChar char="•"/>
            </a:pPr>
            <a:r>
              <a:rPr lang="ar-SA" sz="2800" dirty="0" smtClean="0"/>
              <a:t>مثال1(مخطط الكيان العلاقة لجامعة)</a:t>
            </a:r>
          </a:p>
          <a:p>
            <a:pPr lvl="0">
              <a:buFont typeface="Arial" pitchFamily="34" charset="0"/>
              <a:buChar char="•"/>
            </a:pPr>
            <a:endParaRPr lang="ar-SA" dirty="0" smtClean="0"/>
          </a:p>
          <a:p>
            <a:pPr>
              <a:buFont typeface="Arial" pitchFamily="34" charset="0"/>
              <a:buChar char="•"/>
            </a:pPr>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3200" b="1" dirty="0" smtClean="0"/>
              <a:t>دورة حیاة قاعدة البیانات </a:t>
            </a:r>
            <a:r>
              <a:rPr lang="en-US" sz="3200" b="1" dirty="0" smtClean="0"/>
              <a:t>Database Life Cycle (DBLC)</a:t>
            </a:r>
            <a:endParaRPr lang="ar-SA" sz="3200" dirty="0"/>
          </a:p>
        </p:txBody>
      </p:sp>
      <p:sp>
        <p:nvSpPr>
          <p:cNvPr id="3" name="Content Placeholder 2"/>
          <p:cNvSpPr>
            <a:spLocks noGrp="1"/>
          </p:cNvSpPr>
          <p:nvPr>
            <p:ph idx="1"/>
          </p:nvPr>
        </p:nvSpPr>
        <p:spPr/>
        <p:txBody>
          <a:bodyPr/>
          <a:lstStyle/>
          <a:p>
            <a:pPr marL="95250" indent="0" algn="just">
              <a:buFont typeface="Arial" pitchFamily="34" charset="0"/>
              <a:buChar char="•"/>
            </a:pPr>
            <a:r>
              <a:rPr lang="ar-SA" dirty="0" smtClean="0"/>
              <a:t>إن عملیة تطویر قاعدة البیانات تمر بمجموعة من المراحل،ھذه المراحل المتتالیة تسمى بدورة حیاة قاعدة البیانات.</a:t>
            </a:r>
          </a:p>
          <a:p>
            <a:pPr marL="95250" indent="0" algn="just">
              <a:buFont typeface="Arial" pitchFamily="34" charset="0"/>
              <a:buChar char="•"/>
            </a:pPr>
            <a:r>
              <a:rPr lang="ar-SA" dirty="0" smtClean="0"/>
              <a:t>ھذه المراحل أو دورة الحیاة تمر بصورة متزامنة ضمن مراحل دورة حیاة نظام المعلومات، كما یوضح الشكل التالي</a:t>
            </a:r>
          </a:p>
          <a:p>
            <a:pPr marL="95250" indent="0" algn="just">
              <a:buFont typeface="Arial" pitchFamily="34" charset="0"/>
              <a:buChar char="•"/>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دورة حیاة قاعدة البیانات </a:t>
            </a:r>
            <a:r>
              <a:rPr lang="en-US" sz="3200" b="1" dirty="0" smtClean="0"/>
              <a:t>Database Life Cycle (DBLC)</a:t>
            </a:r>
            <a:endParaRPr lang="ar-SA" sz="3200" dirty="0"/>
          </a:p>
        </p:txBody>
      </p:sp>
      <p:sp>
        <p:nvSpPr>
          <p:cNvPr id="3" name="Content Placeholder 2"/>
          <p:cNvSpPr>
            <a:spLocks noGrp="1"/>
          </p:cNvSpPr>
          <p:nvPr>
            <p:ph idx="1"/>
          </p:nvPr>
        </p:nvSpPr>
        <p:spPr/>
        <p:txBody>
          <a:bodyPr anchor="t">
            <a:normAutofit lnSpcReduction="10000"/>
          </a:bodyPr>
          <a:lstStyle/>
          <a:p>
            <a:r>
              <a:rPr lang="ar-SA" b="1" dirty="0" smtClean="0"/>
              <a:t>تتكون</a:t>
            </a:r>
            <a:r>
              <a:rPr lang="ar-SA" dirty="0" smtClean="0"/>
              <a:t> </a:t>
            </a:r>
            <a:r>
              <a:rPr lang="ar-SA" b="1" dirty="0" smtClean="0"/>
              <a:t>دورة حیاة قاعدة البیانات من المراحل التالیة:</a:t>
            </a:r>
          </a:p>
          <a:p>
            <a:pPr marL="514350" indent="-514350" algn="just">
              <a:buFont typeface="+mj-lt"/>
              <a:buAutoNum type="arabicPeriod"/>
            </a:pPr>
            <a:r>
              <a:rPr lang="ar-SA" b="1" dirty="0" smtClean="0"/>
              <a:t> تحدید المواصفات والمتطلبات الخاصة بقاعدة البیانات، </a:t>
            </a:r>
            <a:r>
              <a:rPr lang="ar-SA" dirty="0" smtClean="0"/>
              <a:t>وھي مرحلة جزئیة ضمن جمع مواصفات ومتطلبات نظام المعلومات في مرحلة التحلیل.</a:t>
            </a:r>
          </a:p>
          <a:p>
            <a:pPr marL="514350" indent="-514350" algn="just">
              <a:buFont typeface="+mj-lt"/>
              <a:buAutoNum type="arabicPeriod"/>
            </a:pPr>
            <a:r>
              <a:rPr lang="ar-SA" b="1" dirty="0" smtClean="0"/>
              <a:t>إعداد</a:t>
            </a:r>
            <a:r>
              <a:rPr lang="ar-SA" dirty="0" smtClean="0"/>
              <a:t> </a:t>
            </a:r>
            <a:r>
              <a:rPr lang="ar-SA" b="1" dirty="0" smtClean="0"/>
              <a:t>قاعدة البیانات الأولیة، </a:t>
            </a:r>
            <a:r>
              <a:rPr lang="ar-SA" dirty="0" smtClean="0"/>
              <a:t>وفیھا یتم تصمیم نموذج اولي للبیانات بواسطة مخططات الكيان العلاقة</a:t>
            </a:r>
            <a:r>
              <a:rPr lang="en-US" dirty="0" smtClean="0"/>
              <a:t>.( E-RD)</a:t>
            </a:r>
            <a:endParaRPr lang="ar-SA" dirty="0" smtClean="0"/>
          </a:p>
          <a:p>
            <a:pPr marL="514350" indent="-514350" algn="just">
              <a:buFont typeface="+mj-lt"/>
              <a:buAutoNum type="arabicPeriod"/>
            </a:pPr>
            <a:r>
              <a:rPr lang="ar-SA" b="1" dirty="0" smtClean="0"/>
              <a:t>تصمیم</a:t>
            </a:r>
            <a:r>
              <a:rPr lang="ar-SA" dirty="0" smtClean="0"/>
              <a:t> </a:t>
            </a:r>
            <a:r>
              <a:rPr lang="ar-SA" b="1" dirty="0" smtClean="0"/>
              <a:t>قاعدة البیانات المنطقیة، </a:t>
            </a:r>
            <a:r>
              <a:rPr lang="ar-SA" dirty="0" smtClean="0"/>
              <a:t>تحویل قاعدة البیانات الأولیة، أو مخطط الكيان/العلاقة إلى مخطط الاسكیما ، وذلك بإتباع قواعد التحویل</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4000" b="1" dirty="0" smtClean="0"/>
              <a:t>مخطط قواعد البيانات </a:t>
            </a:r>
            <a:r>
              <a:rPr lang="en-US" sz="4000" b="1" dirty="0" smtClean="0"/>
              <a:t>Database Schema</a:t>
            </a:r>
            <a:endParaRPr lang="ar-SA" sz="4000" dirty="0"/>
          </a:p>
        </p:txBody>
      </p:sp>
      <p:sp>
        <p:nvSpPr>
          <p:cNvPr id="3" name="Content Placeholder 2"/>
          <p:cNvSpPr>
            <a:spLocks noGrp="1"/>
          </p:cNvSpPr>
          <p:nvPr>
            <p:ph idx="1"/>
          </p:nvPr>
        </p:nvSpPr>
        <p:spPr/>
        <p:txBody>
          <a:bodyPr/>
          <a:lstStyle/>
          <a:p>
            <a:pPr>
              <a:buFont typeface="Arial" pitchFamily="34" charset="0"/>
              <a:buChar char="•"/>
            </a:pPr>
            <a:r>
              <a:rPr lang="ar-SA" dirty="0" smtClean="0"/>
              <a:t>مخطط قواعد البيانات</a:t>
            </a:r>
            <a:r>
              <a:rPr lang="en-US" dirty="0" smtClean="0"/>
              <a:t>Database Schema</a:t>
            </a:r>
            <a:r>
              <a:rPr lang="ar-SA" dirty="0" smtClean="0"/>
              <a:t> : هو مخطط يصف قاعدة البيانات بشكل رسومي تمهيدا لبنائه على شكل جداول في نظام إدراة قواعد بيانات </a:t>
            </a:r>
            <a:r>
              <a:rPr lang="en-US" dirty="0" smtClean="0"/>
              <a:t>DBMS</a:t>
            </a:r>
            <a:endParaRPr lang="ar-SA" dirty="0" smtClean="0"/>
          </a:p>
          <a:p>
            <a:pPr>
              <a:buFont typeface="Arial" pitchFamily="34" charset="0"/>
              <a:buChar char="•"/>
            </a:pPr>
            <a:r>
              <a:rPr lang="ar-SA" dirty="0" smtClean="0"/>
              <a:t>مخطط قواعد البيانات هو مخطط ينتج عن عملية إخضاع مخطط الكيان العلاقة لخوارزمية التحويل</a:t>
            </a:r>
            <a:r>
              <a:rPr lang="en-US" dirty="0" smtClean="0"/>
              <a:t>Mapping Algorithm</a:t>
            </a:r>
            <a:endParaRPr lang="ar-SA" dirty="0" smtClean="0"/>
          </a:p>
          <a:p>
            <a:pPr>
              <a:buFont typeface="Arial" pitchFamily="34" charset="0"/>
              <a:buChar char="•"/>
            </a:pP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marL="0" indent="0" algn="just"/>
            <a:r>
              <a:rPr lang="ar-SA" dirty="0" smtClean="0"/>
              <a:t>تتم عملیة تحویل مخطط </a:t>
            </a:r>
            <a:r>
              <a:rPr lang="en-US" dirty="0" smtClean="0"/>
              <a:t>ERD</a:t>
            </a:r>
            <a:r>
              <a:rPr lang="ar-SA" dirty="0" smtClean="0"/>
              <a:t>، بتطبیق مجموعة من الخطوات البسیطة، تسمى خوارزمیة التحویل</a:t>
            </a:r>
            <a:r>
              <a:rPr lang="en-US" dirty="0" smtClean="0"/>
              <a:t>Mapping Algorithm</a:t>
            </a:r>
            <a:r>
              <a:rPr lang="ar-SA" dirty="0" smtClean="0"/>
              <a:t>، وتتكون ھذه الخطوات من جمیع الحالات البسیطة المحتملة، التي قد تكون موجودة في النموذج الأولى، ویتم تطبیق ھذه الخوارزمیة كاملة، مع تجاوز الحالات التي لم تظھر في النموذج الأولي</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6" name="Content Placeholder 5"/>
          <p:cNvSpPr>
            <a:spLocks noGrp="1"/>
          </p:cNvSpPr>
          <p:nvPr>
            <p:ph idx="1"/>
          </p:nvPr>
        </p:nvSpPr>
        <p:spPr/>
        <p:txBody>
          <a:bodyPr/>
          <a:lstStyle/>
          <a:p>
            <a:pPr lvl="0">
              <a:buFont typeface="Arial" pitchFamily="34" charset="0"/>
              <a:buChar char="•"/>
            </a:pPr>
            <a:r>
              <a:rPr lang="ar-SA" b="1" dirty="0" smtClean="0"/>
              <a:t>خوارزمية التحويل (</a:t>
            </a:r>
            <a:r>
              <a:rPr lang="en-US" b="1" dirty="0" smtClean="0"/>
              <a:t>Mapping Algorithm</a:t>
            </a:r>
            <a:r>
              <a:rPr lang="ar-SA" b="1" dirty="0" smtClean="0"/>
              <a:t>):</a:t>
            </a:r>
            <a:endParaRPr lang="en-US" dirty="0" smtClean="0"/>
          </a:p>
          <a:p>
            <a:pPr marL="914400" lvl="1" indent="-514350">
              <a:buFont typeface="+mj-lt"/>
              <a:buAutoNum type="arabicPeriod"/>
            </a:pPr>
            <a:r>
              <a:rPr lang="ar-SA" dirty="0" smtClean="0"/>
              <a:t>تحويل الكيانات العادية (القوية)</a:t>
            </a:r>
            <a:endParaRPr lang="en-US" dirty="0" smtClean="0"/>
          </a:p>
          <a:p>
            <a:pPr marL="914400" lvl="1" indent="-514350">
              <a:buFont typeface="+mj-lt"/>
              <a:buAutoNum type="arabicPeriod"/>
            </a:pPr>
            <a:r>
              <a:rPr lang="ar-SA" dirty="0" smtClean="0"/>
              <a:t>تحويل الكيانات الضعيفة</a:t>
            </a:r>
            <a:endParaRPr lang="en-US" dirty="0" smtClean="0"/>
          </a:p>
          <a:p>
            <a:pPr marL="914400" lvl="1" indent="-514350">
              <a:buFont typeface="+mj-lt"/>
              <a:buAutoNum type="arabicPeriod"/>
            </a:pPr>
            <a:r>
              <a:rPr lang="ar-SA" dirty="0" smtClean="0"/>
              <a:t>تحويل العلاقات الثنائية من النوع</a:t>
            </a:r>
            <a:r>
              <a:rPr lang="en-US" dirty="0" smtClean="0"/>
              <a:t>1:1 </a:t>
            </a:r>
          </a:p>
          <a:p>
            <a:pPr marL="914400" lvl="1" indent="-514350">
              <a:buFont typeface="+mj-lt"/>
              <a:buAutoNum type="arabicPeriod"/>
            </a:pPr>
            <a:r>
              <a:rPr lang="ar-SA" dirty="0" smtClean="0"/>
              <a:t>تحويل العلاقات الثنائية من النوع </a:t>
            </a:r>
            <a:r>
              <a:rPr lang="en-US" dirty="0" smtClean="0"/>
              <a:t>1:N</a:t>
            </a:r>
          </a:p>
          <a:p>
            <a:pPr marL="914400" lvl="1" indent="-514350">
              <a:buFont typeface="+mj-lt"/>
              <a:buAutoNum type="arabicPeriod"/>
            </a:pPr>
            <a:r>
              <a:rPr lang="ar-SA" dirty="0" smtClean="0"/>
              <a:t>تحويل العلاقات الثنائية من النوع </a:t>
            </a:r>
            <a:r>
              <a:rPr lang="en-US" dirty="0" smtClean="0"/>
              <a:t>N:M</a:t>
            </a:r>
          </a:p>
          <a:p>
            <a:pPr marL="914400" lvl="1" indent="-514350">
              <a:buFont typeface="+mj-lt"/>
              <a:buAutoNum type="arabicPeriod"/>
            </a:pPr>
            <a:r>
              <a:rPr lang="ar-SA" dirty="0" smtClean="0"/>
              <a:t>تحويل الصفات متعددة القيم</a:t>
            </a:r>
            <a:endParaRPr lang="en-US" dirty="0" smtClean="0"/>
          </a:p>
          <a:p>
            <a:pPr marL="914400" lvl="1" indent="-514350">
              <a:buFont typeface="+mj-lt"/>
              <a:buAutoNum type="arabicPeriod"/>
            </a:pPr>
            <a:r>
              <a:rPr lang="ar-SA" dirty="0" smtClean="0"/>
              <a:t>تحويل العلاقات فوق الثنائية</a:t>
            </a:r>
            <a:endParaRPr lang="en-US" dirty="0" smtClean="0"/>
          </a:p>
          <a:p>
            <a:endParaRPr lang="ar-SA" dirty="0"/>
          </a:p>
        </p:txBody>
      </p:sp>
      <p:sp>
        <p:nvSpPr>
          <p:cNvPr id="4" name="Slide Number Placeholder 3"/>
          <p:cNvSpPr>
            <a:spLocks noGrp="1"/>
          </p:cNvSpPr>
          <p:nvPr>
            <p:ph type="sldNum" sz="quarter" idx="4294967295"/>
          </p:nvPr>
        </p:nvSpPr>
        <p:spPr>
          <a:xfrm>
            <a:off x="0" y="6376988"/>
            <a:ext cx="527050" cy="365125"/>
          </a:xfrm>
          <a:prstGeom prst="rect">
            <a:avLst/>
          </a:prstGeom>
        </p:spPr>
        <p:txBody>
          <a:bodyPr/>
          <a:lstStyle/>
          <a:p>
            <a:pPr>
              <a:defRPr/>
            </a:pPr>
            <a:r>
              <a:rPr lang="en-US" smtClean="0"/>
              <a:t>Slide 1- </a:t>
            </a:r>
            <a:fld id="{C2A61F35-9597-49F9-AB25-F1CC0DEA4BE6}" type="slidenum">
              <a:rPr lang="en-US" smtClean="0"/>
              <a:pPr>
                <a:defRPr/>
              </a:pPr>
              <a:t>8</a:t>
            </a:fld>
            <a:endParaRPr lang="en-C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r>
              <a:rPr lang="ar-SA" b="1" dirty="0" smtClean="0"/>
              <a:t>١. تحویل أنواع الكیانات العادیة:</a:t>
            </a:r>
            <a:r>
              <a:rPr lang="ar-SA" dirty="0" smtClean="0"/>
              <a:t> یتم ھنا تحویل جمیع الكیانات العادیة، أي الكیانات غیر الضعیفة، بإنشاء جدول یتكون من الحقول التي تقابل صفات</a:t>
            </a:r>
            <a:r>
              <a:rPr lang="en-US" dirty="0" smtClean="0"/>
              <a:t> </a:t>
            </a:r>
            <a:r>
              <a:rPr lang="ar-SA" dirty="0" smtClean="0"/>
              <a:t>ذلك الكیان. ویتم تحدید أحد مفاتیح الكیان، وتسمیتھ بالمفتاح الرئیسي</a:t>
            </a:r>
            <a:r>
              <a:rPr lang="en-US" dirty="0" smtClean="0"/>
              <a:t> primary key(PK)</a:t>
            </a:r>
            <a:r>
              <a:rPr lang="ar-SA" dirty="0" smtClean="0"/>
              <a:t> وإذا كانت الصفة التي تمثل</a:t>
            </a:r>
            <a:r>
              <a:rPr lang="en-US" dirty="0" smtClean="0"/>
              <a:t> </a:t>
            </a:r>
            <a:r>
              <a:rPr lang="ar-SA" dirty="0" smtClean="0"/>
              <a:t>المفتاح من النوع المركب</a:t>
            </a:r>
            <a:r>
              <a:rPr lang="en-US" dirty="0" smtClean="0"/>
              <a:t> </a:t>
            </a:r>
            <a:r>
              <a:rPr lang="ar-SA" dirty="0" smtClean="0"/>
              <a:t>فإن المفتاح الرئیسي سیكون مجموعة الحقول التي تنشأ من</a:t>
            </a:r>
            <a:r>
              <a:rPr lang="en-US" dirty="0" smtClean="0"/>
              <a:t> </a:t>
            </a:r>
            <a:r>
              <a:rPr lang="ar-SA" dirty="0" smtClean="0"/>
              <a:t>الصفة المركبة.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r>
              <a:rPr lang="ar-SA" b="1" dirty="0" smtClean="0"/>
              <a:t>٢. تحویل الكیانات الضعیفة:</a:t>
            </a:r>
            <a:r>
              <a:rPr lang="ar-SA" dirty="0" smtClean="0"/>
              <a:t> یتم تحویل كل واحدة من الكیانات الضعیفة، بإنشاء جدول یتكون من الحقول التي تقابل صفات ذلك الكیان، كما یجب</a:t>
            </a:r>
            <a:r>
              <a:rPr lang="en-US" dirty="0" smtClean="0"/>
              <a:t> </a:t>
            </a:r>
            <a:r>
              <a:rPr lang="ar-SA" dirty="0" smtClean="0"/>
              <a:t>إضافة المفتاح الرئیسي للكیان القوي الذي یتبعھ ذلك الكیان الضعیف، ویكون المفتاح الرئیسي</a:t>
            </a:r>
            <a:r>
              <a:rPr lang="en-US" dirty="0" smtClean="0"/>
              <a:t> PK</a:t>
            </a:r>
            <a:r>
              <a:rPr lang="ar-SA" dirty="0" smtClean="0"/>
              <a:t> للجدول الجدید، عبارة عن مفتاح مركب مكون من المفتاح الأجنبي</a:t>
            </a:r>
            <a:r>
              <a:rPr lang="en-US" dirty="0" smtClean="0"/>
              <a:t> FK</a:t>
            </a:r>
            <a:r>
              <a:rPr lang="ar-SA" dirty="0" smtClean="0"/>
              <a:t> بالإضافة إلى المفتاح الجزئي</a:t>
            </a:r>
            <a:r>
              <a:rPr lang="en-US" dirty="0" smtClean="0"/>
              <a:t> (Partial Key)</a:t>
            </a:r>
            <a:r>
              <a:rPr lang="ar-SA" dirty="0" smtClean="0"/>
              <a:t> الخاص بھ.</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٣. تحویل العلاقات الثنائیة من النوع (</a:t>
            </a:r>
            <a:r>
              <a:rPr lang="en-US" b="1" dirty="0" smtClean="0"/>
              <a:t>1:1</a:t>
            </a:r>
            <a:r>
              <a:rPr lang="ar-SA" b="1" dirty="0" smtClean="0"/>
              <a:t>):</a:t>
            </a:r>
            <a:r>
              <a:rPr lang="ar-SA" dirty="0" smtClean="0"/>
              <a:t> إذا كانت العلاقة بین الكیانین علاقة واحد-إلى-واحد فإن عملیة التحویل تتم وفق عدة خیارات أشھرھا، خیار یسمى </a:t>
            </a:r>
            <a:r>
              <a:rPr lang="ar-SA" b="1" dirty="0" smtClean="0"/>
              <a:t>بطریقة المفتاح الأجنبي، وفیھ یتم إضافة المفتاح الرئیسي </a:t>
            </a:r>
            <a:r>
              <a:rPr lang="ar-SA" dirty="0" smtClean="0"/>
              <a:t>لأحد الجدولین إلى الجدول الآخر كمفتاح أجنبي ویفضل أن یكون الجدول الذي یحتوي على المفتاح الأجنبي، ھو الجدول الذي یكون نوع قید اشتراكھ في العلاقة، من نوع (الاشتراك الكلي)</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٤. تحویل العلاقات الثنائیة من النوع </a:t>
            </a:r>
            <a:r>
              <a:rPr lang="en-US" b="1" dirty="0" smtClean="0"/>
              <a:t>(1:N)</a:t>
            </a:r>
            <a:r>
              <a:rPr lang="ar-SA" b="1" dirty="0" smtClean="0"/>
              <a:t>:</a:t>
            </a:r>
            <a:r>
              <a:rPr lang="ar-SA" dirty="0" smtClean="0"/>
              <a:t> یتم ھنا إنشاء جدولین لتمثیل الكیانین المرتبطین، على أن یتم تطبیق </a:t>
            </a:r>
            <a:r>
              <a:rPr lang="ar-SA" b="1" dirty="0" smtClean="0"/>
              <a:t>طریقة المفتاح الأجنبي السابقة، وذلك بإضافة </a:t>
            </a:r>
            <a:r>
              <a:rPr lang="ar-SA" dirty="0" smtClean="0"/>
              <a:t>المفتاح الرئیسي للجدول من جھة العلاقة</a:t>
            </a:r>
            <a:r>
              <a:rPr lang="en-US" dirty="0" smtClean="0"/>
              <a:t> (N)</a:t>
            </a:r>
            <a:r>
              <a:rPr lang="ar-SA" dirty="0" smtClean="0"/>
              <a:t> إلى الجدول الآخر المرتبط بالعلاقة ( ١)، بغض النظر عن نوع قید الاشتراك.</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٥. تحویل العلاقات الثنائیة من النوع </a:t>
            </a:r>
            <a:r>
              <a:rPr lang="en-US" b="1" dirty="0" smtClean="0"/>
              <a:t>(N:M)</a:t>
            </a:r>
            <a:r>
              <a:rPr lang="ar-SA" b="1" dirty="0" smtClean="0"/>
              <a:t>:</a:t>
            </a:r>
            <a:r>
              <a:rPr lang="ar-SA" dirty="0" smtClean="0"/>
              <a:t> في ھذا النوع من العلاقات، یتم استحداث جدول جدید، فیكون الناتج من ھذه العلاقة ثلاثة جداول، جدولین لتمثیل الكیانین المرتبطین بالعلاقة ویضم الجدول الثالث حقلین كمفتاحین أجنبیین یمثلان المفتاحین الرئیسیین في الجدولین، ویمكن إضافة أي حقل آخر یكون لھ مغزى، كأن تكون العلاقة لھا صفة بذاتھا، فتتحول الصفة إلى حقل في الجدول الجدید.</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٦. تحویل الصفات متعددة القیم:</a:t>
            </a:r>
            <a:r>
              <a:rPr lang="ar-SA" dirty="0" smtClean="0"/>
              <a:t> یتم في ھذه الحالة، عادة، إنشاء جدول جدید یضم الصفة المتعددة القیم كحقل، ویضاف إلى الجدول مفتاح أجنبي</a:t>
            </a:r>
            <a:r>
              <a:rPr lang="en-US" dirty="0" smtClean="0"/>
              <a:t> FK</a:t>
            </a:r>
            <a:r>
              <a:rPr lang="ar-SA" dirty="0" smtClean="0"/>
              <a:t> یكون ممثلا للمفتاح الرئیسي في الجدول الناتج من الكیان الذي یحتوي على الصفة متعددة القیم. أما الصفات المركبة فتتحول إلى صفات بسیط، فحقول عادیة كما أوضحنا أعلاه، والصفات ذات القیم المشتقة تلغى من الجدول، لأنھا صفات قابلھا للاشتقاق من صفات أخرى، فلا داعي لوجودھا</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٧. تحویل العلاقات غیر الثنائیة، كالعلاقة الثلاثیة وما فوقھا:</a:t>
            </a:r>
            <a:r>
              <a:rPr lang="ar-SA" dirty="0" smtClean="0"/>
              <a:t>  في حالات نادرة تظھر لدینا علاقات معقدة، كالعلاقة الثلاثیة (بین ثلاثة كیانات) والرباعیة وما فوقھا، وتعالج ھذه الحالة بطریقة معالجة الحالة الخامسة (حالة تحویل العلاقات الثنائیة من النوع (</a:t>
            </a:r>
            <a:r>
              <a:rPr lang="en-US" dirty="0" smtClean="0"/>
              <a:t>(N:M</a:t>
            </a:r>
            <a:r>
              <a:rPr lang="ar-SA" dirty="0" smtClean="0"/>
              <a:t> حیث یتم إنشاء جدول جدید، وإضافة المفاتیح الرئیسیة للجداول المشتركة، حسب عددھا، إلى الجدول الجدید كمفاتیح أجنبیة مكونة بمجموعھا، مفتاحا مركبا یمثل المفتاح الرئیسي للجدول.</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smtClean="0"/>
          </a:p>
        </p:txBody>
      </p:sp>
      <p:sp>
        <p:nvSpPr>
          <p:cNvPr id="4099" name="Content Placeholder 2"/>
          <p:cNvSpPr>
            <a:spLocks noGrp="1"/>
          </p:cNvSpPr>
          <p:nvPr>
            <p:ph idx="1"/>
          </p:nvPr>
        </p:nvSpPr>
        <p:spPr/>
        <p:txBody>
          <a:bodyPr/>
          <a:lstStyle/>
          <a:p>
            <a:pPr marL="0" indent="0" algn="just"/>
            <a:r>
              <a:rPr lang="ar-SA" altLang="zh-CN" b="1" dirty="0" smtClean="0">
                <a:solidFill>
                  <a:schemeClr val="tx2"/>
                </a:solidFill>
                <a:cs typeface="Arial" pitchFamily="34" charset="0"/>
              </a:rPr>
              <a:t>تمرين: حول كل من نماذج الكيان العلاقة</a:t>
            </a:r>
            <a:r>
              <a:rPr lang="ar-SA" b="1" dirty="0" smtClean="0"/>
              <a:t> </a:t>
            </a:r>
            <a:r>
              <a:rPr lang="ar-SA" altLang="zh-CN" b="1" dirty="0" smtClean="0">
                <a:solidFill>
                  <a:schemeClr val="tx2"/>
                </a:solidFill>
                <a:cs typeface="Arial" pitchFamily="34" charset="0"/>
              </a:rPr>
              <a:t>التاليين إلى ما يقابلهما من مخطط قواعد البيانات </a:t>
            </a:r>
            <a:r>
              <a:rPr lang="en-US" altLang="zh-CN" b="1" dirty="0" smtClean="0">
                <a:solidFill>
                  <a:schemeClr val="tx2"/>
                </a:solidFill>
                <a:cs typeface="Arial" pitchFamily="34" charset="0"/>
              </a:rPr>
              <a:t>Database Schema</a:t>
            </a:r>
          </a:p>
          <a:p>
            <a:pPr algn="l" rtl="0" eaLnBrk="1" hangingPunct="1"/>
            <a:endParaRPr lang="en-US" altLang="zh-CN" b="1" dirty="0" smtClean="0">
              <a:solidFill>
                <a:schemeClr val="tx2"/>
              </a:solidFill>
              <a:cs typeface="Arial" pitchFamily="34" charset="0"/>
            </a:endParaRPr>
          </a:p>
          <a:p>
            <a:pPr algn="l" rtl="0" eaLnBrk="1" hangingPunct="1"/>
            <a:endParaRPr lang="ar-SA"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pic>
        <p:nvPicPr>
          <p:cNvPr id="4" name="Picture 3"/>
          <p:cNvPicPr>
            <a:picLocks noGrp="1" noChangeAspect="1" noChangeArrowheads="1"/>
          </p:cNvPicPr>
          <p:nvPr/>
        </p:nvPicPr>
        <p:blipFill>
          <a:blip r:embed="rId2" cstate="print"/>
          <a:srcRect r="4000"/>
          <a:stretch>
            <a:fillRect/>
          </a:stretch>
        </p:blipFill>
        <p:spPr bwMode="auto">
          <a:xfrm>
            <a:off x="896144" y="1459300"/>
            <a:ext cx="7315200" cy="4273956"/>
          </a:xfrm>
          <a:prstGeom prst="rect">
            <a:avLst/>
          </a:prstGeom>
          <a:noFill/>
          <a:ln w="9525">
            <a:noFill/>
            <a:miter lim="800000"/>
            <a:headEnd/>
            <a:tailEnd/>
          </a:ln>
        </p:spPr>
      </p:pic>
      <p:grpSp>
        <p:nvGrpSpPr>
          <p:cNvPr id="5" name="Group 4"/>
          <p:cNvGrpSpPr/>
          <p:nvPr/>
        </p:nvGrpSpPr>
        <p:grpSpPr>
          <a:xfrm>
            <a:off x="2267744" y="2276871"/>
            <a:ext cx="4641879" cy="2546782"/>
            <a:chOff x="1371600" y="1339205"/>
            <a:chExt cx="4641879" cy="3799949"/>
          </a:xfrm>
        </p:grpSpPr>
        <p:sp>
          <p:nvSpPr>
            <p:cNvPr id="6" name="مربع نص 4"/>
            <p:cNvSpPr txBox="1"/>
            <p:nvPr/>
          </p:nvSpPr>
          <p:spPr>
            <a:xfrm>
              <a:off x="1371600" y="1346388"/>
              <a:ext cx="356188"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M</a:t>
              </a:r>
              <a:endParaRPr lang="ar-SA" sz="1600" dirty="0"/>
            </a:p>
          </p:txBody>
        </p:sp>
        <p:grpSp>
          <p:nvGrpSpPr>
            <p:cNvPr id="7" name="Group 6"/>
            <p:cNvGrpSpPr/>
            <p:nvPr/>
          </p:nvGrpSpPr>
          <p:grpSpPr>
            <a:xfrm>
              <a:off x="2037568" y="1339205"/>
              <a:ext cx="3975911" cy="3799949"/>
              <a:chOff x="2037568" y="1339205"/>
              <a:chExt cx="3975911" cy="3799949"/>
            </a:xfrm>
          </p:grpSpPr>
          <p:sp>
            <p:nvSpPr>
              <p:cNvPr id="8" name="مربع نص 5"/>
              <p:cNvSpPr txBox="1"/>
              <p:nvPr/>
            </p:nvSpPr>
            <p:spPr>
              <a:xfrm>
                <a:off x="2743200" y="1339205"/>
                <a:ext cx="332142"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N</a:t>
                </a:r>
                <a:endParaRPr lang="ar-SA" sz="1600" dirty="0"/>
              </a:p>
            </p:txBody>
          </p:sp>
          <p:sp>
            <p:nvSpPr>
              <p:cNvPr id="9" name="مربع نص 6"/>
              <p:cNvSpPr txBox="1"/>
              <p:nvPr/>
            </p:nvSpPr>
            <p:spPr>
              <a:xfrm>
                <a:off x="4419600" y="1339205"/>
                <a:ext cx="356188"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M</a:t>
                </a:r>
                <a:endParaRPr lang="ar-SA" sz="1600" dirty="0"/>
              </a:p>
            </p:txBody>
          </p:sp>
          <p:sp>
            <p:nvSpPr>
              <p:cNvPr id="10" name="مربع نص 7"/>
              <p:cNvSpPr txBox="1"/>
              <p:nvPr/>
            </p:nvSpPr>
            <p:spPr>
              <a:xfrm>
                <a:off x="5715000" y="1339205"/>
                <a:ext cx="298479"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1</a:t>
                </a:r>
                <a:endParaRPr lang="ar-SA" sz="1600" dirty="0"/>
              </a:p>
            </p:txBody>
          </p:sp>
          <p:sp>
            <p:nvSpPr>
              <p:cNvPr id="11" name="مربع نص 8"/>
              <p:cNvSpPr txBox="1"/>
              <p:nvPr/>
            </p:nvSpPr>
            <p:spPr>
              <a:xfrm>
                <a:off x="3886200" y="2057400"/>
                <a:ext cx="356188"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M</a:t>
                </a:r>
                <a:endParaRPr lang="ar-SA" sz="1600" dirty="0"/>
              </a:p>
            </p:txBody>
          </p:sp>
          <p:sp>
            <p:nvSpPr>
              <p:cNvPr id="12" name="مربع نص 9"/>
              <p:cNvSpPr txBox="1"/>
              <p:nvPr/>
            </p:nvSpPr>
            <p:spPr>
              <a:xfrm>
                <a:off x="3943909" y="4038600"/>
                <a:ext cx="298479"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1</a:t>
                </a:r>
                <a:endParaRPr lang="ar-SA" sz="1600" dirty="0"/>
              </a:p>
            </p:txBody>
          </p:sp>
          <p:sp>
            <p:nvSpPr>
              <p:cNvPr id="13" name="مربع نص 4"/>
              <p:cNvSpPr txBox="1"/>
              <p:nvPr/>
            </p:nvSpPr>
            <p:spPr>
              <a:xfrm>
                <a:off x="2037568" y="4207877"/>
                <a:ext cx="356188"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M</a:t>
                </a:r>
                <a:endParaRPr lang="ar-SA" sz="1600" dirty="0"/>
              </a:p>
            </p:txBody>
          </p:sp>
          <p:sp>
            <p:nvSpPr>
              <p:cNvPr id="14" name="مربع نص 5"/>
              <p:cNvSpPr txBox="1"/>
              <p:nvPr/>
            </p:nvSpPr>
            <p:spPr>
              <a:xfrm>
                <a:off x="2037568" y="4800600"/>
                <a:ext cx="332142"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N</a:t>
                </a:r>
                <a:endParaRPr lang="ar-SA" sz="1600" dirty="0"/>
              </a:p>
            </p:txBody>
          </p:sp>
        </p:gr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marL="514350" lvl="0" indent="-514350">
              <a:buFont typeface="+mj-lt"/>
              <a:buAutoNum type="arabicPeriod"/>
            </a:pPr>
            <a:r>
              <a:rPr lang="ar-SA" b="1" dirty="0" smtClean="0"/>
              <a:t>نبدأ بتحويل الكيان العادي:</a:t>
            </a:r>
            <a:endParaRPr lang="en-US" dirty="0" smtClean="0"/>
          </a:p>
          <a:p>
            <a:r>
              <a:rPr lang="en-US" b="1" dirty="0" smtClean="0"/>
              <a:t> </a:t>
            </a:r>
            <a:endParaRPr lang="en-US" dirty="0" smtClean="0"/>
          </a:p>
          <a:p>
            <a:pPr lvl="0">
              <a:buFont typeface="Arial" pitchFamily="34" charset="0"/>
              <a:buChar char="•"/>
            </a:pPr>
            <a:r>
              <a:rPr lang="ar-SA" dirty="0" smtClean="0"/>
              <a:t>يتم تمثيل الكيان العادي (القوي) بشكل المستطيل أحادي الإطار، ويحتوي مخطط الكيان العلائقي السابق على ثلاث   كيانات هي:</a:t>
            </a:r>
            <a:endParaRPr lang="en-US" dirty="0" smtClean="0"/>
          </a:p>
          <a:p>
            <a:pPr lvl="1">
              <a:buFont typeface="Courier New" pitchFamily="49" charset="0"/>
              <a:buChar char="o"/>
            </a:pPr>
            <a:r>
              <a:rPr lang="ar-SA" dirty="0" smtClean="0"/>
              <a:t>الطالب (</a:t>
            </a:r>
            <a:r>
              <a:rPr lang="en-US" dirty="0" smtClean="0"/>
              <a:t>Student</a:t>
            </a:r>
            <a:r>
              <a:rPr lang="ar-SA" dirty="0" smtClean="0"/>
              <a:t>)</a:t>
            </a:r>
            <a:endParaRPr lang="en-US" dirty="0" smtClean="0"/>
          </a:p>
          <a:p>
            <a:pPr lvl="1">
              <a:buFont typeface="Courier New" pitchFamily="49" charset="0"/>
              <a:buChar char="o"/>
            </a:pPr>
            <a:r>
              <a:rPr lang="ar-SA" dirty="0" smtClean="0"/>
              <a:t>المحاضر(</a:t>
            </a:r>
            <a:r>
              <a:rPr lang="en-US" dirty="0" smtClean="0"/>
              <a:t>Instructor</a:t>
            </a:r>
            <a:r>
              <a:rPr lang="ar-SA" dirty="0" smtClean="0"/>
              <a:t>)</a:t>
            </a:r>
            <a:endParaRPr lang="en-US" dirty="0" smtClean="0"/>
          </a:p>
          <a:p>
            <a:pPr lvl="1">
              <a:buFont typeface="Courier New" pitchFamily="49" charset="0"/>
              <a:buChar char="o"/>
            </a:pPr>
            <a:r>
              <a:rPr lang="ar-SA" dirty="0" smtClean="0"/>
              <a:t>المقرر(</a:t>
            </a:r>
            <a:r>
              <a:rPr lang="en-US" dirty="0" smtClean="0"/>
              <a:t>Course</a:t>
            </a:r>
            <a:r>
              <a:rPr lang="ar-SA" dirty="0" smtClean="0"/>
              <a:t>)</a:t>
            </a:r>
            <a:endParaRPr lang="en-US"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normAutofit fontScale="92500" lnSpcReduction="20000"/>
          </a:bodyPr>
          <a:lstStyle/>
          <a:p>
            <a:pPr lvl="0" algn="just">
              <a:buFont typeface="Arial" pitchFamily="34" charset="0"/>
              <a:buChar char="•"/>
            </a:pPr>
            <a:r>
              <a:rPr lang="ar-SA" dirty="0" smtClean="0"/>
              <a:t>وتتم عملية تحويل الكيانات القوية بتمثيل كل منها بجدول يحمل إسم الكيان ، ويحتوي حقولا تمثل الصفات(تمثل الصفات بالشكل البيضاوي) المرتبطة(الارتباط يمثل بخط مستقيم) بالكيان.</a:t>
            </a:r>
          </a:p>
          <a:p>
            <a:pPr lvl="0" algn="just">
              <a:buFont typeface="Arial" pitchFamily="34" charset="0"/>
              <a:buChar char="•"/>
            </a:pPr>
            <a:r>
              <a:rPr lang="ar-SA" dirty="0" smtClean="0"/>
              <a:t>في حالة الصفة المركبة(شكل بيضاوي مرتبط باشكال بيضاوية جزئية) يتم  أخذ الأجزاء المكونة للصفة المركبة.</a:t>
            </a:r>
          </a:p>
          <a:p>
            <a:pPr lvl="0" algn="just">
              <a:buFont typeface="Arial" pitchFamily="34" charset="0"/>
              <a:buChar char="•"/>
            </a:pPr>
            <a:r>
              <a:rPr lang="ar-SA" dirty="0" smtClean="0"/>
              <a:t>يتم تجاهل الصفة المشتقة(تمثل  بشكل بيضاوي متقطع الاطار) بسبب القدرة على إشتقاقها بجملة إستعلام.</a:t>
            </a:r>
          </a:p>
          <a:p>
            <a:pPr lvl="0" algn="just">
              <a:buFont typeface="Arial" pitchFamily="34" charset="0"/>
              <a:buChar char="•"/>
            </a:pPr>
            <a:r>
              <a:rPr lang="ar-SA" dirty="0" smtClean="0"/>
              <a:t> أما الصفة متعددة القيمة(تمثل بشكل بيضاوي مزدوج الإطار) فيتم إنشاؤها في جدول مستقل يحمل إسم الكيان والصفة متعددة القيمة، ويحتوي حقولا تمثل الصفة متعددة القيمة وصفة المفتاح الرئيسي للكيان. </a:t>
            </a:r>
            <a:endParaRPr lang="en-US" dirty="0" smtClean="0"/>
          </a:p>
          <a:p>
            <a:pPr algn="just"/>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972815"/>
          </a:xfrm>
        </p:spPr>
        <p:txBody>
          <a:bodyPr/>
          <a:lstStyle/>
          <a:p>
            <a:pPr lvl="1">
              <a:buFont typeface="Courier New" pitchFamily="49" charset="0"/>
              <a:buChar char="o"/>
            </a:pPr>
            <a:r>
              <a:rPr lang="ar-SA" dirty="0" smtClean="0"/>
              <a:t>نلاحظ في هذا المثال أن كل الصفات من النوع البسيط</a:t>
            </a:r>
            <a:endParaRPr lang="en-US" dirty="0" smtClean="0"/>
          </a:p>
          <a:p>
            <a:pPr lvl="1">
              <a:buFont typeface="Courier New" pitchFamily="49" charset="0"/>
              <a:buChar char="o"/>
            </a:pPr>
            <a:r>
              <a:rPr lang="ar-SA" dirty="0" smtClean="0"/>
              <a:t>ويكون المفتاح الرئيسي (</a:t>
            </a:r>
            <a:r>
              <a:rPr lang="en-US" dirty="0" smtClean="0"/>
              <a:t>Primary Key</a:t>
            </a:r>
            <a:r>
              <a:rPr lang="ar-SA" dirty="0" smtClean="0"/>
              <a:t>)للجدول هو مجموعة صفات المفتاح الرئيسي المرتبطة بالكيان</a:t>
            </a:r>
            <a:endParaRPr lang="en-US" dirty="0" smtClean="0"/>
          </a:p>
          <a:p>
            <a:pPr lvl="1">
              <a:buFont typeface="Courier New" pitchFamily="49" charset="0"/>
              <a:buChar char="o"/>
            </a:pPr>
            <a:r>
              <a:rPr lang="ar-SA" dirty="0" smtClean="0"/>
              <a:t>وينتج عن عملية التحويل الجداول التالية:</a:t>
            </a:r>
            <a:endParaRPr lang="en-US" dirty="0" smtClean="0"/>
          </a:p>
          <a:p>
            <a:endParaRPr lang="ar-SA" dirty="0"/>
          </a:p>
        </p:txBody>
      </p:sp>
      <p:graphicFrame>
        <p:nvGraphicFramePr>
          <p:cNvPr id="4" name="Table 3"/>
          <p:cNvGraphicFramePr>
            <a:graphicFrameLocks noGrp="1"/>
          </p:cNvGraphicFramePr>
          <p:nvPr/>
        </p:nvGraphicFramePr>
        <p:xfrm>
          <a:off x="323528" y="3645024"/>
          <a:ext cx="6096000" cy="245364"/>
        </p:xfrm>
        <a:graphic>
          <a:graphicData uri="http://schemas.openxmlformats.org/drawingml/2006/table">
            <a:tbl>
              <a:tblPr/>
              <a:tblGrid>
                <a:gridCol w="1524000"/>
                <a:gridCol w="1524000"/>
                <a:gridCol w="1524000"/>
                <a:gridCol w="1524000"/>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STUDENT </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a:latin typeface="Calibri"/>
                          <a:ea typeface="Calibri"/>
                          <a:cs typeface="Arial"/>
                        </a:rPr>
                        <a:t>sid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name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program</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23528" y="4077072"/>
          <a:ext cx="6096000" cy="245364"/>
        </p:xfrm>
        <a:graphic>
          <a:graphicData uri="http://schemas.openxmlformats.org/drawingml/2006/table">
            <a:tbl>
              <a:tblPr/>
              <a:tblGrid>
                <a:gridCol w="1219200"/>
                <a:gridCol w="1219200"/>
                <a:gridCol w="1219200"/>
                <a:gridCol w="1219200"/>
                <a:gridCol w="1219200"/>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INSTRUCTOR</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iid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name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dept</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title</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323528" y="4509120"/>
          <a:ext cx="6096000" cy="245364"/>
        </p:xfrm>
        <a:graphic>
          <a:graphicData uri="http://schemas.openxmlformats.org/drawingml/2006/table">
            <a:tbl>
              <a:tblPr/>
              <a:tblGrid>
                <a:gridCol w="1219200"/>
                <a:gridCol w="1219200"/>
                <a:gridCol w="1219200"/>
                <a:gridCol w="1219200"/>
                <a:gridCol w="1219200"/>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COURSE</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a:latin typeface="Calibri"/>
                          <a:ea typeface="Calibri"/>
                          <a:cs typeface="Arial"/>
                        </a:rPr>
                        <a:t>courseno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title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syllabus</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Credits</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normAutofit fontScale="85000" lnSpcReduction="10000"/>
          </a:bodyPr>
          <a:lstStyle/>
          <a:p>
            <a:pPr lvl="0"/>
            <a:r>
              <a:rPr lang="ar-SA" b="1" dirty="0" smtClean="0"/>
              <a:t>2. تحويل الكيان الضعيف:</a:t>
            </a:r>
          </a:p>
          <a:p>
            <a:pPr lvl="1" algn="just">
              <a:buFont typeface="Courier New" pitchFamily="49" charset="0"/>
              <a:buChar char="o"/>
            </a:pPr>
            <a:r>
              <a:rPr lang="ar-SA" dirty="0" smtClean="0"/>
              <a:t>يتم تمثيل الكيان الضعيف بشكل مستطيل مزدوج الإطار، وسبب ضعف الكيان ، ينتج من عدم وجود صفة مفتاح رئيسي له، ولكن يحتوي على صفة مفتاح جزئي، ولدينا في هذا المثال كيان ضعيف واحد هو:</a:t>
            </a:r>
            <a:endParaRPr lang="en-US" dirty="0" smtClean="0"/>
          </a:p>
          <a:p>
            <a:pPr lvl="1">
              <a:buFont typeface="Courier New" pitchFamily="49" charset="0"/>
              <a:buChar char="o"/>
            </a:pPr>
            <a:r>
              <a:rPr lang="ar-SA" dirty="0" smtClean="0"/>
              <a:t>كيان الشعب الفصلية المقترحة(</a:t>
            </a:r>
            <a:r>
              <a:rPr lang="en-US" dirty="0" smtClean="0"/>
              <a:t>Course-Offerings</a:t>
            </a:r>
            <a:r>
              <a:rPr lang="ar-SA" dirty="0" smtClean="0"/>
              <a:t>)</a:t>
            </a:r>
            <a:endParaRPr lang="en-US" dirty="0" smtClean="0"/>
          </a:p>
          <a:p>
            <a:pPr lvl="1">
              <a:buFont typeface="Courier New" pitchFamily="49" charset="0"/>
              <a:buChar char="o"/>
            </a:pPr>
            <a:r>
              <a:rPr lang="ar-SA" dirty="0" smtClean="0"/>
              <a:t>ويحتوي هذا الكيان على صفات المفتاح الجزئي التالية:</a:t>
            </a:r>
            <a:endParaRPr lang="en-US" dirty="0" smtClean="0"/>
          </a:p>
          <a:p>
            <a:pPr marL="1371600" lvl="2" indent="-457200">
              <a:buFont typeface="+mj-cs"/>
              <a:buAutoNum type="arabic2Minus"/>
            </a:pPr>
            <a:r>
              <a:rPr lang="ar-SA" dirty="0" smtClean="0"/>
              <a:t>السنة(</a:t>
            </a:r>
            <a:r>
              <a:rPr lang="en-US" u="dash" dirty="0" smtClean="0"/>
              <a:t>Year</a:t>
            </a:r>
            <a:r>
              <a:rPr lang="ar-SA" dirty="0" smtClean="0"/>
              <a:t>)</a:t>
            </a:r>
            <a:endParaRPr lang="en-US" dirty="0" smtClean="0"/>
          </a:p>
          <a:p>
            <a:pPr marL="1371600" lvl="2" indent="-457200">
              <a:buFont typeface="+mj-cs"/>
              <a:buAutoNum type="arabic2Minus"/>
            </a:pPr>
            <a:r>
              <a:rPr lang="ar-SA" dirty="0" smtClean="0"/>
              <a:t>الفصل(</a:t>
            </a:r>
            <a:r>
              <a:rPr lang="en-US" u="dash" dirty="0" smtClean="0"/>
              <a:t>Semester</a:t>
            </a:r>
            <a:r>
              <a:rPr lang="ar-SA" dirty="0" smtClean="0"/>
              <a:t>)</a:t>
            </a:r>
            <a:endParaRPr lang="en-US" dirty="0" smtClean="0"/>
          </a:p>
          <a:p>
            <a:pPr marL="1371600" lvl="2" indent="-457200">
              <a:buFont typeface="+mj-cs"/>
              <a:buAutoNum type="arabic2Minus"/>
            </a:pPr>
            <a:r>
              <a:rPr lang="ar-SA" dirty="0" smtClean="0"/>
              <a:t>رقم الشعبة(</a:t>
            </a:r>
            <a:r>
              <a:rPr lang="en-US" u="dash" dirty="0" smtClean="0"/>
              <a:t>Section-no</a:t>
            </a:r>
            <a:r>
              <a:rPr lang="ar-SA" dirty="0" smtClean="0"/>
              <a:t>)</a:t>
            </a:r>
          </a:p>
          <a:p>
            <a:pPr marL="971550" lvl="1" indent="-457200">
              <a:buFont typeface="Courier New" pitchFamily="49" charset="0"/>
              <a:buChar char="o"/>
            </a:pPr>
            <a:r>
              <a:rPr lang="ar-SA" dirty="0" smtClean="0"/>
              <a:t>ويجب أن يرتبط الكيان الضعيف بكيان قوي بواسطة علاقة تعريف(تمثل علاقة التعريف بشكل معين مزدوج الإطار)، وذلك في سبيل تقوية الكيان الضعيف.</a:t>
            </a:r>
            <a:endParaRPr lang="en-US" dirty="0" smtClean="0"/>
          </a:p>
          <a:p>
            <a:pPr marL="1371600" lvl="2" indent="-457200">
              <a:buFont typeface="+mj-cs"/>
              <a:buAutoNum type="arabic2Minus"/>
            </a:pPr>
            <a:endParaRPr lang="en-US" dirty="0" smtClean="0"/>
          </a:p>
          <a:p>
            <a:pPr lvl="0"/>
            <a:endParaRPr lang="en-US"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412777"/>
            <a:ext cx="8229600" cy="3528391"/>
          </a:xfrm>
        </p:spPr>
        <p:txBody>
          <a:bodyPr/>
          <a:lstStyle/>
          <a:p>
            <a:pPr lvl="1" algn="just">
              <a:buFont typeface="Courier New" pitchFamily="49" charset="0"/>
              <a:buChar char="o"/>
            </a:pPr>
            <a:r>
              <a:rPr lang="ar-SA" dirty="0" smtClean="0"/>
              <a:t>وتتم عملية تحويل الكيان الضعيف بتحويله إلى جدول يحمل إسم الكيان الضعيف،ويحتوي حقولا من الصفات المرتبطة به ، بالاضافة إلى حقل المفتاح الرئيسي من جدول الكيان القوي المرتبط معه بعلاقة تعريف،وفي حال وجود أي صفة على علاقة التعريف، يتم تمثيلها بحقل في الجدول. ويكون المفتاح الرئيسي للجدول هو مفتاح الكيان القوي بالإضافة الى المفاتيح الجزئية في الكيان الضعيف.</a:t>
            </a:r>
            <a:endParaRPr lang="en-US" dirty="0" smtClean="0"/>
          </a:p>
          <a:p>
            <a:pPr lvl="1">
              <a:buFont typeface="Courier New" pitchFamily="49" charset="0"/>
              <a:buChar char="o"/>
            </a:pPr>
            <a:r>
              <a:rPr lang="ar-SA" dirty="0" smtClean="0"/>
              <a:t>وينتج عن عملية التحويل الجدول التالي:</a:t>
            </a:r>
            <a:endParaRPr lang="en-US" dirty="0" smtClean="0"/>
          </a:p>
          <a:p>
            <a:endParaRPr lang="ar-SA" dirty="0"/>
          </a:p>
        </p:txBody>
      </p:sp>
      <p:graphicFrame>
        <p:nvGraphicFramePr>
          <p:cNvPr id="4" name="Table 3"/>
          <p:cNvGraphicFramePr>
            <a:graphicFrameLocks noGrp="1"/>
          </p:cNvGraphicFramePr>
          <p:nvPr/>
        </p:nvGraphicFramePr>
        <p:xfrm>
          <a:off x="611560" y="5013176"/>
          <a:ext cx="7344813" cy="288032"/>
        </p:xfrm>
        <a:graphic>
          <a:graphicData uri="http://schemas.openxmlformats.org/drawingml/2006/table">
            <a:tbl>
              <a:tblPr/>
              <a:tblGrid>
                <a:gridCol w="1656184"/>
                <a:gridCol w="1584176"/>
                <a:gridCol w="936104"/>
                <a:gridCol w="864096"/>
                <a:gridCol w="1008112"/>
                <a:gridCol w="576064"/>
                <a:gridCol w="720077"/>
              </a:tblGrid>
              <a:tr h="288032">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COURSE-OFFERINGS</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dirty="0">
                          <a:latin typeface="Calibri"/>
                          <a:ea typeface="Calibri"/>
                          <a:cs typeface="Arial"/>
                        </a:rPr>
                        <a:t> </a:t>
                      </a:r>
                      <a:r>
                        <a:rPr lang="en-US" sz="1400" b="1" i="1" u="sng" dirty="0" err="1">
                          <a:latin typeface="Calibri"/>
                          <a:ea typeface="Calibri"/>
                          <a:cs typeface="Arial"/>
                        </a:rPr>
                        <a:t>courseno</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secno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year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semester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time </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room</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396751"/>
          </a:xfrm>
        </p:spPr>
        <p:txBody>
          <a:bodyPr/>
          <a:lstStyle/>
          <a:p>
            <a:pPr lvl="1" algn="just">
              <a:buFont typeface="Courier New" pitchFamily="49" charset="0"/>
              <a:buChar char="o"/>
            </a:pPr>
            <a:r>
              <a:rPr lang="ar-SA" dirty="0" smtClean="0"/>
              <a:t>وبذلك يرتبط جدول الشعب الفصلية المقترحة(</a:t>
            </a:r>
            <a:r>
              <a:rPr lang="en-US" dirty="0" smtClean="0"/>
              <a:t>Course-Offerings</a:t>
            </a:r>
            <a:r>
              <a:rPr lang="ar-SA" dirty="0" smtClean="0"/>
              <a:t>) بجدول المقرر(</a:t>
            </a:r>
            <a:r>
              <a:rPr lang="en-US" dirty="0" smtClean="0"/>
              <a:t>Course</a:t>
            </a:r>
            <a:r>
              <a:rPr lang="ar-SA" dirty="0" smtClean="0"/>
              <a:t>) بوجود المفتاح الأجنبي(</a:t>
            </a:r>
            <a:r>
              <a:rPr lang="en-US" dirty="0" smtClean="0"/>
              <a:t>Foreign Key</a:t>
            </a:r>
            <a:r>
              <a:rPr lang="ar-SA" dirty="0" smtClean="0"/>
              <a:t>)رقم المقرر (</a:t>
            </a:r>
            <a:r>
              <a:rPr lang="en-US" dirty="0" err="1" smtClean="0"/>
              <a:t>courseno</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1187624" y="3645024"/>
            <a:ext cx="6160913" cy="12064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0"/>
            <a:r>
              <a:rPr lang="ar-SA" b="1" dirty="0" smtClean="0"/>
              <a:t>3.تحويل العلاقات: </a:t>
            </a:r>
            <a:endParaRPr lang="en-US" sz="2400" dirty="0" smtClean="0"/>
          </a:p>
          <a:p>
            <a:pPr lvl="1">
              <a:buFont typeface="Courier New" pitchFamily="49" charset="0"/>
              <a:buChar char="o"/>
            </a:pPr>
            <a:r>
              <a:rPr lang="ar-SA" dirty="0" smtClean="0"/>
              <a:t>يتم تمثيل العلاقة بشكل معين أحادي الإطار</a:t>
            </a:r>
            <a:endParaRPr lang="en-US" sz="2000" dirty="0" smtClean="0"/>
          </a:p>
          <a:p>
            <a:pPr lvl="1">
              <a:buFont typeface="Courier New" pitchFamily="49" charset="0"/>
              <a:buChar char="o"/>
            </a:pPr>
            <a:r>
              <a:rPr lang="ar-SA" dirty="0" smtClean="0"/>
              <a:t>في هذه الحالة يتم التعامل مع العلاقة حسب نوعها كل على حده، حيث تصنف العلاقات إلى الأنواع التالية:</a:t>
            </a:r>
            <a:endParaRPr lang="en-US" sz="2000" dirty="0" smtClean="0"/>
          </a:p>
          <a:p>
            <a:pPr marL="1371600" lvl="2" indent="-457200">
              <a:buFont typeface="+mj-cs"/>
              <a:buAutoNum type="arabic2Minus"/>
            </a:pPr>
            <a:r>
              <a:rPr lang="ar-SA" dirty="0" smtClean="0"/>
              <a:t>علاقة واحد إلى واحد (</a:t>
            </a:r>
            <a:r>
              <a:rPr lang="en-US" dirty="0" smtClean="0"/>
              <a:t>One-to-One Relationship</a:t>
            </a:r>
            <a:r>
              <a:rPr lang="ar-SA" dirty="0" smtClean="0"/>
              <a:t>)</a:t>
            </a:r>
            <a:endParaRPr lang="en-US" sz="1600" dirty="0" smtClean="0"/>
          </a:p>
          <a:p>
            <a:pPr marL="1371600" lvl="2" indent="-457200">
              <a:buFont typeface="+mj-cs"/>
              <a:buAutoNum type="arabic2Minus"/>
            </a:pPr>
            <a:r>
              <a:rPr lang="ar-SA" dirty="0" smtClean="0"/>
              <a:t>علاقة واحد إلى كثير (</a:t>
            </a:r>
            <a:r>
              <a:rPr lang="en-US" dirty="0" smtClean="0"/>
              <a:t>One-to-Many</a:t>
            </a:r>
            <a:r>
              <a:rPr lang="ar-SA" dirty="0" smtClean="0"/>
              <a:t>)</a:t>
            </a:r>
            <a:endParaRPr lang="en-US" sz="1600" dirty="0" smtClean="0"/>
          </a:p>
          <a:p>
            <a:pPr marL="1371600" lvl="2" indent="-457200">
              <a:buFont typeface="+mj-cs"/>
              <a:buAutoNum type="arabic2Minus"/>
            </a:pPr>
            <a:r>
              <a:rPr lang="ar-SA" dirty="0" smtClean="0"/>
              <a:t>علاقة كثير إلى كثير(</a:t>
            </a:r>
            <a:r>
              <a:rPr lang="en-US" dirty="0" smtClean="0"/>
              <a:t>Many-to-Many</a:t>
            </a:r>
            <a:r>
              <a:rPr lang="ar-SA" dirty="0" smtClean="0"/>
              <a:t>)</a:t>
            </a:r>
            <a:endParaRPr lang="en-US" sz="1600" dirty="0" smtClean="0"/>
          </a:p>
          <a:p>
            <a:pPr lvl="1" algn="just">
              <a:buFont typeface="Courier New" pitchFamily="49" charset="0"/>
              <a:buChar char="o"/>
            </a:pPr>
            <a:r>
              <a:rPr lang="ar-SA" dirty="0" smtClean="0"/>
              <a:t>يتم تجاهل علاقة التعريف (شكل معين مزدوج الإطار)، لانه تم بناؤها مسبقا عند تحويل الكيان الضعيف</a:t>
            </a:r>
            <a:endParaRPr lang="en-US" dirty="0" smtClean="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r>
              <a:rPr lang="ar-SA" b="1" dirty="0" smtClean="0"/>
              <a:t>3.أ) تحويل علاقة واحد إلى واحد:</a:t>
            </a:r>
            <a:endParaRPr lang="en-US" dirty="0" smtClean="0"/>
          </a:p>
          <a:p>
            <a:pPr lvl="1" algn="just">
              <a:buFont typeface="Courier New" pitchFamily="49" charset="0"/>
              <a:buChar char="o"/>
            </a:pPr>
            <a:r>
              <a:rPr lang="ar-SA" dirty="0" smtClean="0"/>
              <a:t>إذا كانت العلاقة بین الكیانین علاقة واحد-إلى-واحد فإن عملیة التحویل تتم وفق عدة خیارات أشھرھا، خیار یسمى بطریقة المفتاح الأجنبي، وفیھ یتم إضافة المفتاح الرئیسي لأحد الجدولین إلى الجدول الآخر كمفتاح أجنبي ویفضل أن یكون الجدول الذي یحتوي على المفتاح الأجنبي، ھو الجدول الذي یكون نوع قید اشتراكھ في العلاقة، من نوع (الاشتراك الكلي).وفي حال وجود صفة على العلاقة يتم إضافتها كحقل إضافي مع المفتاح الأجنبي.</a:t>
            </a:r>
            <a:endParaRPr lang="en-US" dirty="0" smtClean="0"/>
          </a:p>
          <a:p>
            <a:pPr lvl="1" algn="just">
              <a:buFont typeface="Courier New" pitchFamily="49" charset="0"/>
              <a:buChar char="o"/>
            </a:pPr>
            <a:r>
              <a:rPr lang="ar-SA" dirty="0" smtClean="0"/>
              <a:t>في هذا المثال لاتوجد علاقة من النوع واحد- إلى- واحد</a:t>
            </a:r>
            <a:endParaRPr lang="en-US" dirty="0" smtClean="0"/>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r>
              <a:rPr lang="ar-SA" b="1" dirty="0" smtClean="0"/>
              <a:t>3.ب) تحويل علاقة واحد إلى كثير:</a:t>
            </a:r>
            <a:endParaRPr lang="en-US" dirty="0" smtClean="0"/>
          </a:p>
          <a:p>
            <a:pPr lvl="1" algn="just">
              <a:buFont typeface="Courier New" pitchFamily="49" charset="0"/>
              <a:buChar char="o"/>
            </a:pPr>
            <a:r>
              <a:rPr lang="ar-SA" dirty="0" smtClean="0"/>
              <a:t>في هذه الحالة يتم أخذ نسخة من المفتاح الرئيسي من الجدول ذو طرف العلاقة واحد ويتم إضافته كحقل مفتاح أجنبي في جدول طرف العلاقة كثير. وفي حال وجود صفة على العلاقة يتم إضافتها كحقل إضافي مع المفتاح الأجنبي.</a:t>
            </a:r>
            <a:endParaRPr lang="en-US" dirty="0" smtClean="0"/>
          </a:p>
          <a:p>
            <a:pPr lvl="1" algn="just">
              <a:buFont typeface="Courier New" pitchFamily="49" charset="0"/>
              <a:buChar char="o"/>
            </a:pPr>
            <a:r>
              <a:rPr lang="ar-SA" dirty="0" smtClean="0"/>
              <a:t>في هذا المثال لدينا علاقة يُدرس(</a:t>
            </a:r>
            <a:r>
              <a:rPr lang="en-US" dirty="0" smtClean="0"/>
              <a:t>teaches</a:t>
            </a:r>
            <a:r>
              <a:rPr lang="ar-SA" dirty="0" smtClean="0"/>
              <a:t>)بين كيان المحاضر(</a:t>
            </a:r>
            <a:r>
              <a:rPr lang="en-US" dirty="0" smtClean="0"/>
              <a:t>Instructor</a:t>
            </a:r>
            <a:r>
              <a:rPr lang="ar-SA" dirty="0" smtClean="0"/>
              <a:t>) وكيان الشعب الفصلية المقترحة(</a:t>
            </a:r>
            <a:r>
              <a:rPr lang="en-US" dirty="0" smtClean="0"/>
              <a:t>Course-Offerings</a:t>
            </a:r>
            <a:r>
              <a:rPr lang="ar-SA" dirty="0" smtClean="0"/>
              <a:t>)، </a:t>
            </a:r>
            <a:endParaRPr lang="en-US" dirty="0" smtClean="0"/>
          </a:p>
          <a:p>
            <a:endParaRPr lang="ar-S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579296" cy="964703"/>
          </a:xfrm>
        </p:spPr>
        <p:txBody>
          <a:bodyPr/>
          <a:lstStyle/>
          <a:p>
            <a:pPr marL="534988" lvl="2" indent="-261938" algn="just">
              <a:buFont typeface="Courier New" pitchFamily="49" charset="0"/>
              <a:buChar char="o"/>
            </a:pPr>
            <a:r>
              <a:rPr lang="ar-SA" dirty="0" smtClean="0"/>
              <a:t>في هذا المثال لدينا علاقة يُدرس(</a:t>
            </a:r>
            <a:r>
              <a:rPr lang="en-US" dirty="0" smtClean="0"/>
              <a:t>teaches</a:t>
            </a:r>
            <a:r>
              <a:rPr lang="ar-SA" dirty="0" smtClean="0"/>
              <a:t>)بين كيان المحاضر (</a:t>
            </a:r>
            <a:r>
              <a:rPr lang="en-US" dirty="0" smtClean="0"/>
              <a:t>Instructor</a:t>
            </a:r>
            <a:r>
              <a:rPr lang="ar-SA" dirty="0" smtClean="0"/>
              <a:t>) وكيان الشعب الفصلية المقترحة (</a:t>
            </a:r>
            <a:r>
              <a:rPr lang="en-US" dirty="0" smtClean="0"/>
              <a:t>Course-Offerings</a:t>
            </a:r>
            <a:r>
              <a:rPr lang="ar-SA" dirty="0" smtClean="0"/>
              <a:t>).</a:t>
            </a:r>
            <a:endParaRPr lang="en-US" dirty="0" smtClean="0"/>
          </a:p>
        </p:txBody>
      </p:sp>
      <p:pic>
        <p:nvPicPr>
          <p:cNvPr id="4" name="Picture 3"/>
          <p:cNvPicPr/>
          <p:nvPr/>
        </p:nvPicPr>
        <p:blipFill>
          <a:blip r:embed="rId2" cstate="print"/>
          <a:srcRect/>
          <a:stretch>
            <a:fillRect/>
          </a:stretch>
        </p:blipFill>
        <p:spPr bwMode="auto">
          <a:xfrm>
            <a:off x="1331640" y="2492896"/>
            <a:ext cx="6480720" cy="3744416"/>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756791"/>
          </a:xfrm>
        </p:spPr>
        <p:txBody>
          <a:bodyPr/>
          <a:lstStyle/>
          <a:p>
            <a:pPr lvl="1" algn="just">
              <a:buFont typeface="Courier New" pitchFamily="49" charset="0"/>
              <a:buChar char="o"/>
            </a:pPr>
            <a:r>
              <a:rPr lang="ar-SA" dirty="0" smtClean="0"/>
              <a:t>وعليه يتم أخذ المفتاح الرئيسي (</a:t>
            </a:r>
            <a:r>
              <a:rPr lang="en-US" dirty="0" err="1" smtClean="0"/>
              <a:t>iid</a:t>
            </a:r>
            <a:r>
              <a:rPr lang="ar-SA" dirty="0" smtClean="0"/>
              <a:t>) من جدول </a:t>
            </a:r>
            <a:r>
              <a:rPr lang="en-US" dirty="0" smtClean="0"/>
              <a:t>Instructor</a:t>
            </a:r>
            <a:r>
              <a:rPr lang="ar-SA" dirty="0" smtClean="0"/>
              <a:t> كونه طرف العلاقة واحد ، ويضاف كمفتاح أجنبي في جدول </a:t>
            </a:r>
            <a:r>
              <a:rPr lang="en-US" dirty="0" smtClean="0"/>
              <a:t>course-offerings</a:t>
            </a:r>
            <a:r>
              <a:rPr lang="ar-SA" dirty="0" smtClean="0"/>
              <a:t>، وبالتالي يتم تعديل جدول </a:t>
            </a:r>
            <a:r>
              <a:rPr lang="en-US" dirty="0" smtClean="0"/>
              <a:t>Course-Offerings</a:t>
            </a:r>
            <a:r>
              <a:rPr lang="ar-SA" dirty="0" smtClean="0"/>
              <a:t> ليصبح بالشكل التالي:</a:t>
            </a:r>
            <a:endParaRPr lang="en-US" dirty="0" smtClean="0"/>
          </a:p>
          <a:p>
            <a:endParaRPr lang="ar-SA" dirty="0"/>
          </a:p>
        </p:txBody>
      </p:sp>
      <p:graphicFrame>
        <p:nvGraphicFramePr>
          <p:cNvPr id="4" name="Table 3"/>
          <p:cNvGraphicFramePr>
            <a:graphicFrameLocks noGrp="1"/>
          </p:cNvGraphicFramePr>
          <p:nvPr/>
        </p:nvGraphicFramePr>
        <p:xfrm>
          <a:off x="467544" y="3645024"/>
          <a:ext cx="7560840" cy="245364"/>
        </p:xfrm>
        <a:graphic>
          <a:graphicData uri="http://schemas.openxmlformats.org/drawingml/2006/table">
            <a:tbl>
              <a:tblPr/>
              <a:tblGrid>
                <a:gridCol w="2088232"/>
                <a:gridCol w="1224136"/>
                <a:gridCol w="792088"/>
                <a:gridCol w="864096"/>
                <a:gridCol w="936104"/>
                <a:gridCol w="576064"/>
                <a:gridCol w="576064"/>
                <a:gridCol w="504056"/>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COURSE-OFFERINGS</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courseno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secno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year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semester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a:t>
                      </a:r>
                      <a:r>
                        <a:rPr lang="en-US" sz="1400" b="1" i="1" dirty="0" smtClean="0">
                          <a:latin typeface="Calibri"/>
                          <a:ea typeface="Calibri"/>
                          <a:cs typeface="Arial"/>
                        </a:rPr>
                        <a:t>time </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room</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err="1">
                          <a:latin typeface="Calibri"/>
                          <a:ea typeface="Calibri"/>
                          <a:cs typeface="Arial"/>
                        </a:rPr>
                        <a:t>iid</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468759"/>
          </a:xfrm>
        </p:spPr>
        <p:txBody>
          <a:bodyPr/>
          <a:lstStyle/>
          <a:p>
            <a:pPr lvl="1" algn="just">
              <a:buFont typeface="Courier New" pitchFamily="49" charset="0"/>
              <a:buChar char="o"/>
            </a:pPr>
            <a:r>
              <a:rPr lang="ar-SA" dirty="0" smtClean="0"/>
              <a:t>وبذلك يرتبط جدول الشعب الفصلية المقترحة(</a:t>
            </a:r>
            <a:r>
              <a:rPr lang="en-US" dirty="0" smtClean="0"/>
              <a:t>Course-Offerings</a:t>
            </a:r>
            <a:r>
              <a:rPr lang="ar-SA" dirty="0" smtClean="0"/>
              <a:t>) بجدول المحاضر (</a:t>
            </a:r>
            <a:r>
              <a:rPr lang="en-US" dirty="0" smtClean="0"/>
              <a:t>Instructor</a:t>
            </a:r>
            <a:r>
              <a:rPr lang="ar-SA" dirty="0" smtClean="0"/>
              <a:t>) بوجود المفتاح الأجنبي رقم المحاضر (</a:t>
            </a:r>
            <a:r>
              <a:rPr lang="en-US" dirty="0" err="1" smtClean="0"/>
              <a:t>iid</a:t>
            </a:r>
            <a:r>
              <a:rPr lang="ar-SA" dirty="0" smtClean="0"/>
              <a:t>)</a:t>
            </a:r>
            <a:endParaRPr lang="en-US" dirty="0" smtClean="0"/>
          </a:p>
          <a:p>
            <a:pPr rtl="0"/>
            <a:r>
              <a:rPr lang="en-US" dirty="0" smtClean="0"/>
              <a:t> </a:t>
            </a:r>
          </a:p>
          <a:p>
            <a:endParaRPr lang="ar-SA" dirty="0"/>
          </a:p>
        </p:txBody>
      </p:sp>
      <p:pic>
        <p:nvPicPr>
          <p:cNvPr id="4" name="Picture 3"/>
          <p:cNvPicPr/>
          <p:nvPr/>
        </p:nvPicPr>
        <p:blipFill>
          <a:blip r:embed="rId2" cstate="print"/>
          <a:srcRect/>
          <a:stretch>
            <a:fillRect/>
          </a:stretch>
        </p:blipFill>
        <p:spPr bwMode="auto">
          <a:xfrm>
            <a:off x="1259632" y="3356992"/>
            <a:ext cx="6384079" cy="16490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r>
              <a:rPr lang="ar-SA" b="1" dirty="0" smtClean="0"/>
              <a:t>3.ج) تحويل علاقة كثير إلى كثير:</a:t>
            </a:r>
            <a:endParaRPr lang="en-US" dirty="0" smtClean="0"/>
          </a:p>
          <a:p>
            <a:pPr lvl="1" algn="just">
              <a:buFont typeface="Courier New" pitchFamily="49" charset="0"/>
              <a:buChar char="o"/>
            </a:pPr>
            <a:r>
              <a:rPr lang="ar-SA" dirty="0" smtClean="0"/>
              <a:t>في هذا النوع من العلاقات يتم إنشاء جدول جديد يحمل إسم العلاقة، وتكون حقوله هي حقول المفتاح الرئيسي من كلا الجدولين المشاركين في العلاقة مكونة المفتاح الرئيسي للجدول الجديد، وفي حال وجود صفة على العلاقة يتم إضافتها كحقل إضافي في الجدول</a:t>
            </a:r>
            <a:endParaRPr lang="en-US" dirty="0" smtClean="0"/>
          </a:p>
          <a:p>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036711"/>
          </a:xfrm>
        </p:spPr>
        <p:txBody>
          <a:bodyPr/>
          <a:lstStyle/>
          <a:p>
            <a:pPr lvl="1">
              <a:buFont typeface="Courier New" pitchFamily="49" charset="0"/>
              <a:buChar char="o"/>
            </a:pPr>
            <a:r>
              <a:rPr lang="ar-SA" dirty="0" smtClean="0"/>
              <a:t>في هذا المثال، يوجد لدينا علاقتين من نوع كثير إلى كثير، هما:</a:t>
            </a:r>
            <a:endParaRPr lang="en-US" dirty="0" smtClean="0"/>
          </a:p>
          <a:p>
            <a:pPr marL="1371600" lvl="2" indent="-457200">
              <a:buFont typeface="+mj-lt"/>
              <a:buAutoNum type="arabicPeriod"/>
            </a:pPr>
            <a:r>
              <a:rPr lang="ar-SA" dirty="0" smtClean="0"/>
              <a:t>علاقة يُسَجِّل (</a:t>
            </a:r>
            <a:r>
              <a:rPr lang="en-US" dirty="0" err="1" smtClean="0"/>
              <a:t>enrols</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1619672" y="2708920"/>
            <a:ext cx="5760640" cy="3528392"/>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435280" cy="604663"/>
          </a:xfrm>
        </p:spPr>
        <p:txBody>
          <a:bodyPr/>
          <a:lstStyle/>
          <a:p>
            <a:pPr marL="534988" lvl="1" indent="-357188">
              <a:buFont typeface="Courier New" pitchFamily="49" charset="0"/>
              <a:buChar char="o"/>
            </a:pPr>
            <a:r>
              <a:rPr lang="ar-SA" sz="2400" dirty="0" smtClean="0"/>
              <a:t>ينتج عن هذه العلاقة الجدول التالي:</a:t>
            </a:r>
            <a:endParaRPr lang="en-US" sz="2400" dirty="0" smtClean="0"/>
          </a:p>
          <a:p>
            <a:endParaRPr lang="ar-SA" dirty="0"/>
          </a:p>
        </p:txBody>
      </p:sp>
      <p:graphicFrame>
        <p:nvGraphicFramePr>
          <p:cNvPr id="4" name="Table 3"/>
          <p:cNvGraphicFramePr>
            <a:graphicFrameLocks noGrp="1"/>
          </p:cNvGraphicFramePr>
          <p:nvPr/>
        </p:nvGraphicFramePr>
        <p:xfrm>
          <a:off x="1187624" y="2276872"/>
          <a:ext cx="6095999" cy="245364"/>
        </p:xfrm>
        <a:graphic>
          <a:graphicData uri="http://schemas.openxmlformats.org/drawingml/2006/table">
            <a:tbl>
              <a:tblPr/>
              <a:tblGrid>
                <a:gridCol w="870857"/>
                <a:gridCol w="870857"/>
                <a:gridCol w="870857"/>
                <a:gridCol w="870857"/>
                <a:gridCol w="870857"/>
                <a:gridCol w="870857"/>
                <a:gridCol w="870857"/>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ENROLS </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a:latin typeface="Calibri"/>
                          <a:ea typeface="Calibri"/>
                          <a:cs typeface="Arial"/>
                        </a:rPr>
                        <a:t>sid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courseno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secno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u="sng">
                          <a:latin typeface="Calibri"/>
                          <a:ea typeface="Calibri"/>
                          <a:cs typeface="Arial"/>
                        </a:rPr>
                        <a:t>year</a:t>
                      </a:r>
                      <a:r>
                        <a:rPr lang="en-US" sz="1400" b="1" i="1">
                          <a:latin typeface="Calibri"/>
                          <a:ea typeface="Calibri"/>
                          <a:cs typeface="Arial"/>
                        </a:rPr>
                        <a:t> </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u="sng">
                          <a:latin typeface="Calibri"/>
                          <a:ea typeface="Calibri"/>
                          <a:cs typeface="Arial"/>
                        </a:rPr>
                        <a:t>semester</a:t>
                      </a:r>
                      <a:r>
                        <a:rPr lang="en-US" sz="1400" b="1" i="1">
                          <a:latin typeface="Calibri"/>
                          <a:ea typeface="Calibri"/>
                          <a:cs typeface="Arial"/>
                        </a:rPr>
                        <a:t> </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grade</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323528" y="2636912"/>
            <a:ext cx="8568952" cy="18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34988" lvl="0" indent="-357188" algn="just" rtl="1">
              <a:spcBef>
                <a:spcPct val="20000"/>
              </a:spcBef>
              <a:buFont typeface="Courier New" pitchFamily="49" charset="0"/>
              <a:buChar char="o"/>
            </a:pPr>
            <a:r>
              <a:rPr lang="ar-SA" sz="2400" dirty="0" smtClean="0">
                <a:latin typeface="+mn-lt"/>
                <a:cs typeface="Arial" charset="0"/>
              </a:rPr>
              <a:t>وبذلك يرتبط جدول الشعب الفصلية المقترحة (</a:t>
            </a:r>
            <a:r>
              <a:rPr lang="en-US" sz="2400" dirty="0" smtClean="0">
                <a:latin typeface="+mn-lt"/>
                <a:cs typeface="Arial" charset="0"/>
              </a:rPr>
              <a:t>Course-Offerings</a:t>
            </a:r>
            <a:r>
              <a:rPr lang="ar-SA" sz="2400" dirty="0" smtClean="0">
                <a:latin typeface="+mn-lt"/>
                <a:cs typeface="Arial" charset="0"/>
              </a:rPr>
              <a:t>) بجدول الطالب (</a:t>
            </a:r>
            <a:r>
              <a:rPr lang="en-US" sz="2400" dirty="0" smtClean="0">
                <a:latin typeface="+mn-lt"/>
                <a:cs typeface="Arial" charset="0"/>
              </a:rPr>
              <a:t>Student</a:t>
            </a:r>
            <a:r>
              <a:rPr lang="ar-SA" sz="2400" dirty="0" smtClean="0">
                <a:latin typeface="+mn-lt"/>
                <a:cs typeface="Arial" charset="0"/>
              </a:rPr>
              <a:t>) وجدول يُسجل (</a:t>
            </a:r>
            <a:r>
              <a:rPr lang="en-US" sz="2400" dirty="0" smtClean="0">
                <a:latin typeface="+mn-lt"/>
                <a:cs typeface="Arial" charset="0"/>
              </a:rPr>
              <a:t>Enrolls</a:t>
            </a:r>
            <a:r>
              <a:rPr lang="ar-SA" sz="2400" dirty="0" smtClean="0">
                <a:latin typeface="+mn-lt"/>
                <a:cs typeface="Arial" charset="0"/>
              </a:rPr>
              <a:t>)بوجود المفتاح الأجنبي رقم الطالب (</a:t>
            </a:r>
            <a:r>
              <a:rPr lang="en-US" sz="2400" dirty="0" err="1" smtClean="0">
                <a:latin typeface="+mn-lt"/>
                <a:cs typeface="Arial" charset="0"/>
              </a:rPr>
              <a:t>sid</a:t>
            </a:r>
            <a:r>
              <a:rPr lang="ar-SA" sz="2400" dirty="0" smtClean="0">
                <a:latin typeface="+mn-lt"/>
                <a:cs typeface="Arial" charset="0"/>
              </a:rPr>
              <a:t>) من جدول الطالب، والمفتاح الأجنبي (</a:t>
            </a:r>
            <a:r>
              <a:rPr lang="en-US" sz="2400" dirty="0" err="1" smtClean="0">
                <a:latin typeface="+mn-lt"/>
                <a:cs typeface="Arial" charset="0"/>
              </a:rPr>
              <a:t>courseno</a:t>
            </a:r>
            <a:r>
              <a:rPr lang="en-US" sz="2400" dirty="0" smtClean="0">
                <a:latin typeface="+mn-lt"/>
                <a:cs typeface="Arial" charset="0"/>
              </a:rPr>
              <a:t>,  </a:t>
            </a:r>
            <a:r>
              <a:rPr lang="en-US" sz="2400" dirty="0" err="1" smtClean="0">
                <a:latin typeface="+mn-lt"/>
                <a:cs typeface="Arial" charset="0"/>
              </a:rPr>
              <a:t>secno</a:t>
            </a:r>
            <a:r>
              <a:rPr lang="en-US" sz="2400" dirty="0" smtClean="0">
                <a:latin typeface="+mn-lt"/>
                <a:cs typeface="Arial" charset="0"/>
              </a:rPr>
              <a:t>,  semester, year</a:t>
            </a:r>
            <a:r>
              <a:rPr lang="ar-SA" sz="2400" dirty="0" smtClean="0">
                <a:latin typeface="+mn-lt"/>
                <a:cs typeface="Arial" charset="0"/>
              </a:rPr>
              <a:t>)من جدول الشعب الفصلية المقترحة (</a:t>
            </a:r>
            <a:r>
              <a:rPr lang="en-US" sz="2400" dirty="0" smtClean="0">
                <a:latin typeface="+mn-lt"/>
                <a:cs typeface="Arial" charset="0"/>
              </a:rPr>
              <a:t>Course-Offerings</a:t>
            </a:r>
            <a:r>
              <a:rPr lang="ar-SA" sz="2400" dirty="0" smtClean="0">
                <a:latin typeface="+mn-lt"/>
                <a:cs typeface="Arial" charset="0"/>
              </a:rPr>
              <a:t>)</a:t>
            </a:r>
            <a:endParaRPr lang="en-US" sz="2400" dirty="0" smtClean="0">
              <a:latin typeface="+mn-lt"/>
              <a:cs typeface="Arial" charset="0"/>
            </a:endParaRPr>
          </a:p>
          <a:p>
            <a:pPr algn="r" rtl="1">
              <a:spcBef>
                <a:spcPct val="20000"/>
              </a:spcBef>
            </a:pPr>
            <a:endParaRPr lang="ar-SA" sz="2800" dirty="0" smtClean="0">
              <a:latin typeface="+mn-lt"/>
              <a:cs typeface="Arial" charset="0"/>
            </a:endParaRPr>
          </a:p>
        </p:txBody>
      </p:sp>
      <p:pic>
        <p:nvPicPr>
          <p:cNvPr id="6" name="Picture 5"/>
          <p:cNvPicPr/>
          <p:nvPr/>
        </p:nvPicPr>
        <p:blipFill>
          <a:blip r:embed="rId2" cstate="print"/>
          <a:srcRect/>
          <a:stretch>
            <a:fillRect/>
          </a:stretch>
        </p:blipFill>
        <p:spPr bwMode="auto">
          <a:xfrm>
            <a:off x="1259632" y="4149080"/>
            <a:ext cx="6189340" cy="1908423"/>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532655"/>
          </a:xfrm>
        </p:spPr>
        <p:txBody>
          <a:bodyPr/>
          <a:lstStyle/>
          <a:p>
            <a:pPr lvl="2"/>
            <a:r>
              <a:rPr lang="ar-SA" dirty="0" smtClean="0"/>
              <a:t>2)علاقة يتطلب (</a:t>
            </a:r>
            <a:r>
              <a:rPr lang="en-US" dirty="0" smtClean="0"/>
              <a:t>Requires</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539552" y="1484784"/>
            <a:ext cx="4010025" cy="2162175"/>
          </a:xfrm>
          <a:prstGeom prst="rect">
            <a:avLst/>
          </a:prstGeom>
          <a:noFill/>
          <a:ln w="9525">
            <a:noFill/>
            <a:miter lim="800000"/>
            <a:headEnd/>
            <a:tailEnd/>
          </a:ln>
        </p:spPr>
      </p:pic>
      <p:sp>
        <p:nvSpPr>
          <p:cNvPr id="5" name="Content Placeholder 2"/>
          <p:cNvSpPr txBox="1">
            <a:spLocks/>
          </p:cNvSpPr>
          <p:nvPr/>
        </p:nvSpPr>
        <p:spPr bwMode="auto">
          <a:xfrm>
            <a:off x="467544" y="3789040"/>
            <a:ext cx="8229600" cy="21602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0850" lvl="2" indent="-273050" algn="just" rtl="1">
              <a:buFont typeface="Courier New" pitchFamily="49" charset="0"/>
              <a:buChar char="o"/>
            </a:pPr>
            <a:r>
              <a:rPr lang="ar-SA" sz="2400" dirty="0" smtClean="0">
                <a:latin typeface="+mn-lt"/>
                <a:cs typeface="Arial" charset="0"/>
              </a:rPr>
              <a:t>هذه العلاقة تسمى علاقة تغذية راجعة (</a:t>
            </a:r>
            <a:r>
              <a:rPr lang="en-US" sz="2400" dirty="0" smtClean="0">
                <a:latin typeface="+mn-lt"/>
                <a:cs typeface="Arial" charset="0"/>
              </a:rPr>
              <a:t>Recursive Relationship</a:t>
            </a:r>
            <a:r>
              <a:rPr lang="ar-SA" sz="2400" dirty="0" smtClean="0">
                <a:latin typeface="+mn-lt"/>
                <a:cs typeface="Arial" charset="0"/>
              </a:rPr>
              <a:t>)،أو علاقة كيان مع نفسه،ويمكن تصنيفها كعلاقة أحادية ذات تغذية راجعة، وفي هذا النوع من العلاقات يتم وضع التسمية المقترحة لحقول الجدول الناتج كون الحقول ناتجة عن حقل واحد هو حقل المفتاح الرئيسي، وبالتالي يجدر بنا إعادة التسمية لتفادي الخطأ في تشابه الإسم.</a:t>
            </a:r>
            <a:endParaRPr lang="en-US" sz="2400" dirty="0" smtClean="0">
              <a:latin typeface="+mn-lt"/>
              <a:cs typeface="Arial" charset="0"/>
            </a:endParaRPr>
          </a:p>
          <a:p>
            <a:pPr marL="342900" marR="0" lvl="0" indent="-342900" algn="just" defTabSz="914400" rtl="1" eaLnBrk="1" fontAlgn="base" latinLnBrk="0" hangingPunct="1">
              <a:lnSpc>
                <a:spcPct val="100000"/>
              </a:lnSpc>
              <a:spcBef>
                <a:spcPct val="20000"/>
              </a:spcBef>
              <a:spcAft>
                <a:spcPct val="0"/>
              </a:spcAft>
              <a:buClrTx/>
              <a:buSzTx/>
              <a:buFont typeface="Courier New" pitchFamily="49" charset="0"/>
              <a:buChar char="o"/>
              <a:tabLst/>
              <a:defRPr/>
            </a:pP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532655"/>
          </a:xfrm>
        </p:spPr>
        <p:txBody>
          <a:bodyPr/>
          <a:lstStyle/>
          <a:p>
            <a:pPr lvl="2">
              <a:buFont typeface="Courier New" pitchFamily="49" charset="0"/>
              <a:buChar char="o"/>
            </a:pPr>
            <a:r>
              <a:rPr lang="ar-SA" dirty="0" smtClean="0"/>
              <a:t>وينتج عن هذه العلاقة الجدول التالي:</a:t>
            </a:r>
            <a:endParaRPr lang="en-US" dirty="0" smtClean="0"/>
          </a:p>
          <a:p>
            <a:endParaRPr lang="ar-SA" dirty="0"/>
          </a:p>
        </p:txBody>
      </p:sp>
      <p:sp>
        <p:nvSpPr>
          <p:cNvPr id="4" name="Content Placeholder 2"/>
          <p:cNvSpPr txBox="1">
            <a:spLocks/>
          </p:cNvSpPr>
          <p:nvPr/>
        </p:nvSpPr>
        <p:spPr bwMode="auto">
          <a:xfrm>
            <a:off x="467544" y="2564904"/>
            <a:ext cx="8229600" cy="5326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143000" lvl="2" indent="-228600" algn="r" rtl="1">
              <a:spcBef>
                <a:spcPct val="20000"/>
              </a:spcBef>
              <a:buFont typeface="Courier New" pitchFamily="49" charset="0"/>
              <a:buChar char="o"/>
            </a:pPr>
            <a:r>
              <a:rPr lang="ar-SA" sz="2400" dirty="0" smtClean="0">
                <a:latin typeface="+mn-lt"/>
                <a:cs typeface="Arial" charset="0"/>
              </a:rPr>
              <a:t>وبذلك يرتبط جدول يتطلب(</a:t>
            </a:r>
            <a:r>
              <a:rPr lang="en-US" sz="2400" dirty="0" smtClean="0">
                <a:latin typeface="+mn-lt"/>
                <a:cs typeface="Arial" charset="0"/>
              </a:rPr>
              <a:t>Requires</a:t>
            </a:r>
            <a:r>
              <a:rPr lang="ar-SA" sz="2400" dirty="0" smtClean="0">
                <a:latin typeface="+mn-lt"/>
                <a:cs typeface="Arial" charset="0"/>
              </a:rPr>
              <a:t>) مع جدول المقرر(</a:t>
            </a:r>
            <a:r>
              <a:rPr lang="en-US" sz="2400" dirty="0" smtClean="0">
                <a:latin typeface="+mn-lt"/>
                <a:cs typeface="Arial" charset="0"/>
              </a:rPr>
              <a:t>course</a:t>
            </a:r>
            <a:r>
              <a:rPr lang="ar-SA" sz="2400" dirty="0" smtClean="0">
                <a:latin typeface="+mn-lt"/>
                <a:cs typeface="Arial" charset="0"/>
              </a:rPr>
              <a:t>) </a:t>
            </a:r>
            <a:endParaRPr lang="en-US" sz="2400" dirty="0" smtClean="0">
              <a:latin typeface="+mn-lt"/>
              <a:cs typeface="Arial" charset="0"/>
            </a:endParaRPr>
          </a:p>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5" name="Table 4"/>
          <p:cNvGraphicFramePr>
            <a:graphicFrameLocks noGrp="1"/>
          </p:cNvGraphicFramePr>
          <p:nvPr/>
        </p:nvGraphicFramePr>
        <p:xfrm>
          <a:off x="827584" y="2204864"/>
          <a:ext cx="6096000" cy="280416"/>
        </p:xfrm>
        <a:graphic>
          <a:graphicData uri="http://schemas.openxmlformats.org/drawingml/2006/table">
            <a:tbl>
              <a:tblPr/>
              <a:tblGrid>
                <a:gridCol w="2032000"/>
                <a:gridCol w="2032000"/>
                <a:gridCol w="2032000"/>
              </a:tblGrid>
              <a:tr h="0">
                <a:tc>
                  <a:txBody>
                    <a:bodyPr/>
                    <a:lstStyle/>
                    <a:p>
                      <a:pPr algn="l" rtl="0">
                        <a:lnSpc>
                          <a:spcPct val="115000"/>
                        </a:lnSpc>
                        <a:spcAft>
                          <a:spcPts val="0"/>
                        </a:spcAft>
                      </a:pPr>
                      <a:r>
                        <a:rPr lang="en-US" sz="1600" b="1" i="1" dirty="0">
                          <a:solidFill>
                            <a:schemeClr val="bg1">
                              <a:lumMod val="95000"/>
                            </a:schemeClr>
                          </a:solidFill>
                          <a:latin typeface="Calibri"/>
                          <a:ea typeface="Calibri"/>
                          <a:cs typeface="Arial"/>
                        </a:rPr>
                        <a:t>REQUIRES</a:t>
                      </a:r>
                      <a:endParaRPr lang="en-US" sz="12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600" b="1" i="1" u="sng">
                          <a:latin typeface="Calibri"/>
                          <a:ea typeface="Calibri"/>
                          <a:cs typeface="Arial"/>
                        </a:rPr>
                        <a:t>maincourseno</a:t>
                      </a:r>
                      <a:endParaRPr lang="en-US" sz="12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b="1" i="1" dirty="0">
                          <a:latin typeface="Calibri"/>
                          <a:ea typeface="Calibri"/>
                          <a:cs typeface="Arial"/>
                        </a:rPr>
                        <a:t> </a:t>
                      </a:r>
                      <a:r>
                        <a:rPr lang="en-US" sz="1600" b="1" i="1" u="sng" dirty="0" err="1">
                          <a:latin typeface="Calibri"/>
                          <a:ea typeface="Calibri"/>
                          <a:cs typeface="Arial"/>
                        </a:rPr>
                        <a:t>prerequisiteno</a:t>
                      </a:r>
                      <a:endParaRPr lang="en-US" sz="12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 name="Picture 5"/>
          <p:cNvPicPr/>
          <p:nvPr/>
        </p:nvPicPr>
        <p:blipFill>
          <a:blip r:embed="rId2" cstate="print"/>
          <a:srcRect/>
          <a:stretch>
            <a:fillRect/>
          </a:stretch>
        </p:blipFill>
        <p:spPr bwMode="auto">
          <a:xfrm>
            <a:off x="2051720" y="3429000"/>
            <a:ext cx="4122960" cy="15849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971600" y="2204864"/>
            <a:ext cx="7056784" cy="3024336"/>
          </a:xfrm>
          <a:prstGeom prst="rect">
            <a:avLst/>
          </a:prstGeom>
          <a:noFill/>
          <a:ln w="9525">
            <a:noFill/>
            <a:miter lim="800000"/>
            <a:headEnd/>
            <a:tailEnd/>
          </a:ln>
        </p:spPr>
      </p:pic>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412776"/>
            <a:ext cx="8229600" cy="820687"/>
          </a:xfrm>
        </p:spPr>
        <p:txBody>
          <a:bodyPr/>
          <a:lstStyle/>
          <a:p>
            <a:pPr>
              <a:buFont typeface="Arial" pitchFamily="34" charset="0"/>
              <a:buChar char="•"/>
            </a:pPr>
            <a:r>
              <a:rPr lang="ar-SA" sz="2400" b="1" dirty="0" smtClean="0"/>
              <a:t>وبذلك نكون قد أنشأنا مخطط قواعد البيانات الناتج عن التحويل للمثال رقم (1)، وهو على الشكل التالي:</a:t>
            </a:r>
            <a:endParaRPr lang="en-US" sz="2400" dirty="0" smtClean="0"/>
          </a:p>
          <a:p>
            <a:pPr>
              <a:buFont typeface="Arial" pitchFamily="34" charset="0"/>
              <a:buChar char="•"/>
            </a:pPr>
            <a:endParaRPr lang="ar-SA" dirty="0"/>
          </a:p>
        </p:txBody>
      </p:sp>
      <p:sp>
        <p:nvSpPr>
          <p:cNvPr id="5" name="Content Placeholder 2"/>
          <p:cNvSpPr txBox="1">
            <a:spLocks/>
          </p:cNvSpPr>
          <p:nvPr/>
        </p:nvSpPr>
        <p:spPr bwMode="auto">
          <a:xfrm>
            <a:off x="179512" y="5181700"/>
            <a:ext cx="8445624" cy="820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r" rtl="1">
              <a:spcBef>
                <a:spcPct val="20000"/>
              </a:spcBef>
              <a:buFont typeface="Arial" pitchFamily="34" charset="0"/>
              <a:buChar char="•"/>
            </a:pPr>
            <a:r>
              <a:rPr lang="ar-SA" sz="2400" b="1" dirty="0" smtClean="0"/>
              <a:t>نلاحظ الارتباط الوثيق بين جداول قاعدة البيانات، فلا يجوز أن يكون هناك جدول دون علاقة بباقي الجداول، أو بمعزل عن الجداول الأخرى في قاعدة البيانات</a:t>
            </a: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Lect2</Template>
  <TotalTime>5018</TotalTime>
  <Words>2118</Words>
  <Application>Microsoft Office PowerPoint</Application>
  <PresentationFormat>عرض على الشاشة (3:4)‏</PresentationFormat>
  <Paragraphs>182</Paragraphs>
  <Slides>36</Slides>
  <Notes>1</Notes>
  <HiddenSlides>0</HiddenSlides>
  <MMClips>0</MMClips>
  <ScaleCrop>false</ScaleCrop>
  <HeadingPairs>
    <vt:vector size="4" baseType="variant">
      <vt:variant>
        <vt:lpstr>سمة</vt:lpstr>
      </vt:variant>
      <vt:variant>
        <vt:i4>1</vt:i4>
      </vt:variant>
      <vt:variant>
        <vt:lpstr>عناوين الشرائح</vt:lpstr>
      </vt:variant>
      <vt:variant>
        <vt:i4>36</vt:i4>
      </vt:variant>
    </vt:vector>
  </HeadingPairs>
  <TitlesOfParts>
    <vt:vector size="37" baseType="lpstr">
      <vt:lpstr>المحاضرة التمهيدية</vt:lpstr>
      <vt:lpstr>الشريحة 1</vt:lpstr>
      <vt:lpstr>المحاضرة الرابعة عشر</vt:lpstr>
      <vt:lpstr>عناصر المحاضرة</vt:lpstr>
      <vt:lpstr>دورة حیاة قاعدة البیانات Database Life Cycle (DBLC)</vt:lpstr>
      <vt:lpstr>دورة حیاة قاعدة البیانات Database Life Cycle (DBLC)</vt:lpstr>
      <vt:lpstr>مخطط قواعد البيانات Database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الشريحة 36</vt:lpstr>
    </vt:vector>
  </TitlesOfParts>
  <Company>ksu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Database Systems Concepts and Architecture</dc:title>
  <dc:creator>taha</dc:creator>
  <cp:lastModifiedBy>Start01</cp:lastModifiedBy>
  <cp:revision>329</cp:revision>
  <dcterms:created xsi:type="dcterms:W3CDTF">2001-02-14T05:04:12Z</dcterms:created>
  <dcterms:modified xsi:type="dcterms:W3CDTF">2011-12-01T15:49:48Z</dcterms:modified>
</cp:coreProperties>
</file>