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319"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5" r:id="rId20"/>
    <p:sldId id="286" r:id="rId21"/>
    <p:sldId id="290" r:id="rId22"/>
    <p:sldId id="292" r:id="rId23"/>
    <p:sldId id="293" r:id="rId24"/>
    <p:sldId id="294" r:id="rId25"/>
    <p:sldId id="295" r:id="rId26"/>
    <p:sldId id="299" r:id="rId27"/>
    <p:sldId id="300" r:id="rId28"/>
    <p:sldId id="301" r:id="rId29"/>
    <p:sldId id="309" r:id="rId30"/>
    <p:sldId id="310" r:id="rId31"/>
    <p:sldId id="312" r:id="rId32"/>
    <p:sldId id="313" r:id="rId33"/>
    <p:sldId id="314" r:id="rId34"/>
    <p:sldId id="315" r:id="rId35"/>
    <p:sldId id="317" r:id="rId36"/>
    <p:sldId id="266" r:id="rId3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67" d="100"/>
          <a:sy n="67" d="100"/>
        </p:scale>
        <p:origin x="-270"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x-none"/>
              <a:pPr>
                <a:defRPr/>
              </a:pPr>
              <a:t>‹#›</a:t>
            </a:fld>
            <a:endParaRPr lang="en-US"/>
          </a:p>
        </p:txBody>
      </p:sp>
    </p:spTree>
    <p:extLst>
      <p:ext uri="{BB962C8B-B14F-4D97-AF65-F5344CB8AC3E}">
        <p14:creationId xmlns:p14="http://schemas.microsoft.com/office/powerpoint/2010/main" xmlns="" val="5281312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x-none"/>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x-none"/>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x-none"/>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x-none"/>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x-none"/>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x-none"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x-none" sz="1600" b="1" dirty="0" smtClean="0">
                <a:solidFill>
                  <a:schemeClr val="bg1"/>
                </a:solidFill>
                <a:latin typeface="+mn-lt"/>
                <a:cs typeface="+mn-cs"/>
              </a:rPr>
              <a:t>عمادة التعلم</a:t>
            </a:r>
            <a:r>
              <a:rPr lang="x-none"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x-none"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gradesaver.com/character.html?character=18639" TargetMode="External"/><Relationship Id="rId2" Type="http://schemas.openxmlformats.org/officeDocument/2006/relationships/hyperlink" Target="http://www.gradesaver.com/character.html?character=18637"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associatedcontent.com/topic/7199/poems.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x-none"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x-none"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x-none"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Fouzi Slisli</a:t>
            </a: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x-none"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200" b="1" spc="-150" dirty="0" smtClean="0">
                <a:solidFill>
                  <a:srgbClr val="376092"/>
                </a:solidFill>
                <a:latin typeface="ae_AlMateen" pitchFamily="2" charset="-78"/>
                <a:cs typeface="ae_AlMateen" pitchFamily="2" charset="-78"/>
              </a:rPr>
              <a:t>Lecture </a:t>
            </a:r>
            <a:r>
              <a:rPr lang="en-US" sz="3200" spc="-150" dirty="0" smtClean="0">
                <a:solidFill>
                  <a:srgbClr val="376092"/>
                </a:solidFill>
                <a:latin typeface="ae_AlMateen" pitchFamily="2" charset="-78"/>
                <a:cs typeface="ae_AlMateen" pitchFamily="2" charset="-78"/>
              </a:rPr>
              <a:t>13</a:t>
            </a:r>
          </a:p>
        </p:txBody>
      </p:sp>
      <p:sp>
        <p:nvSpPr>
          <p:cNvPr id="6147" name="Subtitle 5"/>
          <p:cNvSpPr>
            <a:spLocks noGrp="1"/>
          </p:cNvSpPr>
          <p:nvPr>
            <p:ph type="subTitle" idx="1"/>
          </p:nvPr>
        </p:nvSpPr>
        <p:spPr>
          <a:xfrm>
            <a:off x="990600" y="3886200"/>
            <a:ext cx="7429500" cy="1752600"/>
          </a:xfrm>
        </p:spPr>
        <p:txBody>
          <a:bodyPr/>
          <a:lstStyle/>
          <a:p>
            <a:r>
              <a:rPr lang="en-US" sz="3600" b="1" dirty="0" smtClean="0"/>
              <a:t> </a:t>
            </a:r>
            <a:endParaRPr lang="en-US" sz="3600" dirty="0" smtClean="0"/>
          </a:p>
          <a:p>
            <a:pPr eaLnBrk="1" hangingPunct="1"/>
            <a:r>
              <a:rPr lang="en-US" b="1" dirty="0" smtClean="0"/>
              <a:t>Christopher Marlowe and Sir Walter Raleigh : </a:t>
            </a:r>
            <a:r>
              <a:rPr lang="en-US" b="1" smtClean="0"/>
              <a:t>The Pastoral</a:t>
            </a:r>
            <a:endParaRPr lang="en-US" dirty="0" smtClean="0"/>
          </a:p>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solidFill>
                  <a:schemeClr val="tx1"/>
                </a:solidFill>
                <a:latin typeface="Times New Roman"/>
                <a:cs typeface="Times New Roman"/>
              </a:rPr>
              <a:t>Definition</a:t>
            </a:r>
            <a:endParaRPr lang="en-US" sz="3200" b="1" dirty="0">
              <a:solidFill>
                <a:schemeClr val="tx1"/>
              </a:solidFill>
              <a:latin typeface="Times New Roman"/>
              <a:cs typeface="Times New Roman"/>
            </a:endParaRPr>
          </a:p>
        </p:txBody>
      </p:sp>
      <p:sp>
        <p:nvSpPr>
          <p:cNvPr id="4" name="عنصر نائب للمحتوى 3"/>
          <p:cNvSpPr>
            <a:spLocks noGrp="1"/>
          </p:cNvSpPr>
          <p:nvPr>
            <p:ph idx="1"/>
          </p:nvPr>
        </p:nvSpPr>
        <p:spPr/>
        <p:txBody>
          <a:bodyPr/>
          <a:lstStyle/>
          <a:p>
            <a:pPr marL="0" indent="0" algn="l">
              <a:spcBef>
                <a:spcPts val="0"/>
              </a:spcBef>
            </a:pPr>
            <a:r>
              <a:rPr lang="en-US" sz="2000" b="1" dirty="0" smtClean="0">
                <a:latin typeface="Times New Roman"/>
                <a:cs typeface="Times New Roman"/>
              </a:rPr>
              <a:t>pastoral</a:t>
            </a:r>
            <a:r>
              <a:rPr lang="en-US" sz="2000" dirty="0" smtClean="0">
                <a:latin typeface="Times New Roman"/>
                <a:cs typeface="Times New Roman"/>
              </a:rPr>
              <a:t> (L 'pertaining to shepherds') A minor but important mode which, by convention, is concerned with the lives of shepherds. It is of great antiquity and interpenetrates many works in Classical and modern European literature. It is doubtful if pastoral ever had much to do with the daily working-life of shepherds, though it is not too difficult to find shepherds in Europe (in Montenegro, Albania, Greece and Sardinia, for instance) who compose poetry sing songs and while away the hours playing the flute. </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marL="0" indent="0" algn="l">
              <a:spcBef>
                <a:spcPts val="0"/>
              </a:spcBef>
            </a:pPr>
            <a:r>
              <a:rPr lang="en-US" sz="2000" dirty="0" smtClean="0">
                <a:latin typeface="Times New Roman"/>
                <a:cs typeface="Times New Roman"/>
              </a:rPr>
              <a:t>For the most part pastoral tends to be an idealization of shepherd life, and, by so being, creates an image of a peaceful and uncorrupted existence; a kind of a clean world.</a:t>
            </a:r>
          </a:p>
          <a:p>
            <a:pPr marL="0" indent="0" algn="l">
              <a:spcBef>
                <a:spcPts val="0"/>
              </a:spcBef>
            </a:pPr>
            <a:endParaRPr lang="en-US" sz="2000" dirty="0" smtClean="0">
              <a:latin typeface="Times New Roman"/>
              <a:cs typeface="Times New Roman"/>
            </a:endParaRPr>
          </a:p>
          <a:p>
            <a:pPr marL="0" indent="0" algn="l">
              <a:spcBef>
                <a:spcPts val="0"/>
              </a:spcBef>
            </a:pPr>
            <a:endParaRPr lang="en-US" sz="2000" dirty="0">
              <a:latin typeface="Times New Roman"/>
              <a:cs typeface="Times New Roman"/>
            </a:endParaRPr>
          </a:p>
          <a:p>
            <a:pPr marL="0" indent="0" algn="l">
              <a:spcBef>
                <a:spcPts val="0"/>
              </a:spcBef>
            </a:pPr>
            <a:r>
              <a:rPr lang="en-US" sz="2000" dirty="0" smtClean="0">
                <a:latin typeface="Times New Roman"/>
                <a:cs typeface="Times New Roman"/>
              </a:rPr>
              <a:t>Marlowe’s poem and Raleigh’s carefully symmetrical response were printed together in </a:t>
            </a:r>
            <a:r>
              <a:rPr lang="en-US" sz="2000" i="1" dirty="0" smtClean="0">
                <a:latin typeface="Times New Roman"/>
                <a:cs typeface="Times New Roman"/>
              </a:rPr>
              <a:t>England’s Helicon </a:t>
            </a:r>
            <a:r>
              <a:rPr lang="en-US" sz="2000" dirty="0" smtClean="0">
                <a:latin typeface="Times New Roman"/>
                <a:cs typeface="Times New Roman"/>
              </a:rPr>
              <a:t>(1600); the attribution of the second to Raleigh is first made by Izaak Walton in </a:t>
            </a:r>
            <a:r>
              <a:rPr lang="en-US" sz="2000" i="1" dirty="0" smtClean="0">
                <a:latin typeface="Times New Roman"/>
                <a:cs typeface="Times New Roman"/>
              </a:rPr>
              <a:t>The Complete Angler  </a:t>
            </a:r>
            <a:r>
              <a:rPr lang="en-US" sz="2000" dirty="0" smtClean="0">
                <a:latin typeface="Times New Roman"/>
                <a:cs typeface="Times New Roman"/>
              </a:rPr>
              <a:t>(1653), where both poems are reprinted.</a:t>
            </a:r>
            <a:endParaRPr lang="x-none" sz="2000" dirty="0">
              <a:latin typeface="Times New Roman"/>
              <a:cs typeface="Times New Roman"/>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marL="0" indent="0" algn="l">
              <a:spcBef>
                <a:spcPts val="0"/>
              </a:spcBef>
            </a:pPr>
            <a:r>
              <a:rPr lang="en-US" sz="2000" dirty="0" smtClean="0">
                <a:latin typeface="Times New Roman"/>
                <a:cs typeface="Times New Roman"/>
              </a:rPr>
              <a:t>Slightly longer versions appear in Walton’s second edition (1655). Donne’s “The Bait” (also quoted by Walton) is inspired by the exchange. Marlowe’s poem embodies the classic example of </a:t>
            </a:r>
            <a:r>
              <a:rPr lang="en-US" sz="2000" i="1" dirty="0" smtClean="0">
                <a:latin typeface="Times New Roman"/>
                <a:cs typeface="Times New Roman"/>
              </a:rPr>
              <a:t>carpe diem</a:t>
            </a:r>
            <a:r>
              <a:rPr lang="en-US" sz="2000" dirty="0" smtClean="0">
                <a:latin typeface="Times New Roman"/>
                <a:cs typeface="Times New Roman"/>
              </a:rPr>
              <a:t>, as can be seen in the shepherd’s attitude, while Raleigh’s nymph finds in them an argument precisely for not seizing the day. </a:t>
            </a:r>
          </a:p>
          <a:p>
            <a:pPr marL="0" indent="0" algn="l">
              <a:spcBef>
                <a:spcPts val="0"/>
              </a:spcBef>
            </a:pPr>
            <a:endParaRPr lang="en-US" sz="2000" dirty="0" smtClean="0">
              <a:latin typeface="Times New Roman"/>
              <a:cs typeface="Times New Roman"/>
            </a:endParaRPr>
          </a:p>
          <a:p>
            <a:pPr marL="0" indent="0" algn="l">
              <a:spcBef>
                <a:spcPts val="0"/>
              </a:spcBef>
            </a:pPr>
            <a:endParaRPr lang="en-US" sz="2000" dirty="0">
              <a:latin typeface="Times New Roman"/>
              <a:cs typeface="Times New Roman"/>
            </a:endParaRPr>
          </a:p>
          <a:p>
            <a:pPr marL="0" indent="0" algn="l">
              <a:spcBef>
                <a:spcPts val="0"/>
              </a:spcBef>
            </a:pPr>
            <a:r>
              <a:rPr lang="en-US" sz="2000" dirty="0" smtClean="0">
                <a:latin typeface="Times New Roman"/>
                <a:cs typeface="Times New Roman"/>
              </a:rPr>
              <a:t>In the late r6th c. many other works amplified the pastoral tradition, such as Marlowe's The Passionate Shepherd to His Love, which evoked a memorable reply from Sir 'Walter Raleigh.</a:t>
            </a:r>
          </a:p>
          <a:p>
            <a:pPr algn="l"/>
            <a:r>
              <a:rPr lang="en-US" sz="2800" dirty="0" smtClean="0"/>
              <a:t> </a:t>
            </a:r>
          </a:p>
          <a:p>
            <a:pPr algn="l"/>
            <a:endParaRPr lang="x-none"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marL="0" indent="0" algn="ctr">
              <a:spcBef>
                <a:spcPts val="0"/>
              </a:spcBef>
            </a:pPr>
            <a:r>
              <a:rPr lang="en-US" sz="1800" b="1" dirty="0" smtClean="0">
                <a:latin typeface="Times New Roman"/>
                <a:cs typeface="Times New Roman"/>
              </a:rPr>
              <a:t>The Passionate Shepherd to his Love</a:t>
            </a:r>
            <a:endParaRPr lang="en-US" sz="1800" dirty="0" smtClean="0">
              <a:latin typeface="Times New Roman"/>
              <a:cs typeface="Times New Roman"/>
            </a:endParaRPr>
          </a:p>
          <a:p>
            <a:pPr marL="0" indent="0" algn="ctr">
              <a:spcBef>
                <a:spcPts val="0"/>
              </a:spcBef>
            </a:pPr>
            <a:r>
              <a:rPr lang="en-US" sz="1800" dirty="0" smtClean="0">
                <a:latin typeface="Times New Roman"/>
                <a:cs typeface="Times New Roman"/>
              </a:rPr>
              <a:t> </a:t>
            </a:r>
          </a:p>
          <a:p>
            <a:pPr marL="0" indent="0" algn="ctr">
              <a:spcBef>
                <a:spcPts val="0"/>
              </a:spcBef>
            </a:pPr>
            <a:r>
              <a:rPr lang="en-US" sz="1800" dirty="0" smtClean="0">
                <a:latin typeface="Times New Roman"/>
                <a:cs typeface="Times New Roman"/>
              </a:rPr>
              <a:t>Come live with me and be my love,</a:t>
            </a:r>
          </a:p>
          <a:p>
            <a:pPr marL="0" indent="0" algn="ctr">
              <a:spcBef>
                <a:spcPts val="0"/>
              </a:spcBef>
            </a:pPr>
            <a:r>
              <a:rPr lang="en-US" sz="1800" dirty="0" smtClean="0">
                <a:latin typeface="Times New Roman"/>
                <a:cs typeface="Times New Roman"/>
              </a:rPr>
              <a:t>And we will all the pleasures prove</a:t>
            </a:r>
          </a:p>
          <a:p>
            <a:pPr marL="0" indent="0" algn="ctr">
              <a:spcBef>
                <a:spcPts val="0"/>
              </a:spcBef>
            </a:pPr>
            <a:r>
              <a:rPr lang="en-US" sz="1800" dirty="0" smtClean="0">
                <a:latin typeface="Times New Roman"/>
                <a:cs typeface="Times New Roman"/>
              </a:rPr>
              <a:t>That valleys, groves, hills and fields,</a:t>
            </a:r>
          </a:p>
          <a:p>
            <a:pPr marL="0" indent="0" algn="ctr">
              <a:spcBef>
                <a:spcPts val="0"/>
              </a:spcBef>
            </a:pPr>
            <a:r>
              <a:rPr lang="en-US" sz="1800" dirty="0" smtClean="0">
                <a:latin typeface="Times New Roman"/>
                <a:cs typeface="Times New Roman"/>
              </a:rPr>
              <a:t>Woods or steepy mountain yields.</a:t>
            </a:r>
          </a:p>
          <a:p>
            <a:pPr marL="0" indent="0" algn="ctr">
              <a:spcBef>
                <a:spcPts val="0"/>
              </a:spcBef>
            </a:pPr>
            <a:r>
              <a:rPr lang="en-US" sz="1800" dirty="0" smtClean="0">
                <a:latin typeface="Times New Roman"/>
                <a:cs typeface="Times New Roman"/>
              </a:rPr>
              <a:t>And we will sit upon the rocks,                               5</a:t>
            </a:r>
          </a:p>
          <a:p>
            <a:pPr marL="0" indent="0" algn="ctr">
              <a:spcBef>
                <a:spcPts val="0"/>
              </a:spcBef>
            </a:pPr>
            <a:r>
              <a:rPr lang="en-US" sz="1800" dirty="0" smtClean="0">
                <a:latin typeface="Times New Roman"/>
                <a:cs typeface="Times New Roman"/>
              </a:rPr>
              <a:t>Seeing the shepherds feed their flocks,</a:t>
            </a:r>
          </a:p>
          <a:p>
            <a:pPr marL="0" indent="0" algn="ctr">
              <a:spcBef>
                <a:spcPts val="0"/>
              </a:spcBef>
            </a:pPr>
            <a:r>
              <a:rPr lang="en-US" sz="1800" dirty="0" smtClean="0">
                <a:latin typeface="Times New Roman"/>
                <a:cs typeface="Times New Roman"/>
              </a:rPr>
              <a:t>By shallow rivers, to whose falls</a:t>
            </a:r>
          </a:p>
          <a:p>
            <a:pPr marL="0" indent="0" algn="ctr">
              <a:spcBef>
                <a:spcPts val="0"/>
              </a:spcBef>
            </a:pPr>
            <a:r>
              <a:rPr lang="en-US" sz="1800" dirty="0" smtClean="0">
                <a:latin typeface="Times New Roman"/>
                <a:cs typeface="Times New Roman"/>
              </a:rPr>
              <a:t>Melodious birds sing madrigals.</a:t>
            </a:r>
          </a:p>
          <a:p>
            <a:pPr marL="0" indent="0" algn="ctr">
              <a:spcBef>
                <a:spcPts val="0"/>
              </a:spcBef>
            </a:pPr>
            <a:r>
              <a:rPr lang="en-US" sz="1800" dirty="0" smtClean="0">
                <a:latin typeface="Times New Roman"/>
                <a:cs typeface="Times New Roman"/>
              </a:rPr>
              <a:t>And I will make thee beds of roses</a:t>
            </a:r>
          </a:p>
          <a:p>
            <a:pPr marL="0" indent="0" algn="ctr">
              <a:spcBef>
                <a:spcPts val="0"/>
              </a:spcBef>
            </a:pPr>
            <a:r>
              <a:rPr lang="en-US" sz="1800" dirty="0" smtClean="0">
                <a:latin typeface="Times New Roman"/>
                <a:cs typeface="Times New Roman"/>
              </a:rPr>
              <a:t>And a thousand fragrant posies;                            10</a:t>
            </a:r>
          </a:p>
          <a:p>
            <a:pPr marL="0" indent="0" algn="ctr">
              <a:spcBef>
                <a:spcPts val="0"/>
              </a:spcBef>
            </a:pPr>
            <a:r>
              <a:rPr lang="en-US" sz="1800" dirty="0" smtClean="0">
                <a:latin typeface="Times New Roman"/>
                <a:cs typeface="Times New Roman"/>
              </a:rPr>
              <a:t>A cap of flowers, and a kirtle</a:t>
            </a:r>
          </a:p>
          <a:p>
            <a:pPr algn="ctr"/>
            <a:endParaRPr lang="x-none"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marL="0" indent="0" algn="ctr">
              <a:spcBef>
                <a:spcPts val="0"/>
              </a:spcBef>
            </a:pPr>
            <a:r>
              <a:rPr lang="en-US" sz="2000" dirty="0" smtClean="0">
                <a:latin typeface="Times New Roman"/>
                <a:cs typeface="Times New Roman"/>
              </a:rPr>
              <a:t>Embroidered all with leaves of myrtle;</a:t>
            </a:r>
          </a:p>
          <a:p>
            <a:pPr marL="0" indent="0" algn="ctr">
              <a:spcBef>
                <a:spcPts val="0"/>
              </a:spcBef>
            </a:pPr>
            <a:r>
              <a:rPr lang="en-US" sz="2000" dirty="0" smtClean="0">
                <a:latin typeface="Times New Roman"/>
                <a:cs typeface="Times New Roman"/>
              </a:rPr>
              <a:t>A gown made of the finest wool</a:t>
            </a:r>
          </a:p>
          <a:p>
            <a:pPr marL="0" indent="0" algn="ctr">
              <a:spcBef>
                <a:spcPts val="0"/>
              </a:spcBef>
            </a:pPr>
            <a:r>
              <a:rPr lang="en-US" sz="2000" dirty="0" smtClean="0">
                <a:latin typeface="Times New Roman"/>
                <a:cs typeface="Times New Roman"/>
              </a:rPr>
              <a:t> Which from our pretty lambs we pull;</a:t>
            </a:r>
          </a:p>
          <a:p>
            <a:pPr marL="0" indent="0" algn="ctr">
              <a:spcBef>
                <a:spcPts val="0"/>
              </a:spcBef>
            </a:pPr>
            <a:r>
              <a:rPr lang="en-US" sz="2000" dirty="0" smtClean="0">
                <a:latin typeface="Times New Roman"/>
                <a:cs typeface="Times New Roman"/>
              </a:rPr>
              <a:t>                         Fair linèd slippers for the cold,                              15</a:t>
            </a:r>
          </a:p>
          <a:p>
            <a:pPr marL="0" indent="0" algn="ctr">
              <a:spcBef>
                <a:spcPts val="0"/>
              </a:spcBef>
            </a:pPr>
            <a:r>
              <a:rPr lang="en-US" sz="2000" dirty="0" smtClean="0">
                <a:latin typeface="Times New Roman"/>
                <a:cs typeface="Times New Roman"/>
              </a:rPr>
              <a:t>With buckles of the purest gold;</a:t>
            </a:r>
          </a:p>
          <a:p>
            <a:pPr marL="0" indent="0" algn="ctr">
              <a:spcBef>
                <a:spcPts val="0"/>
              </a:spcBef>
            </a:pPr>
            <a:r>
              <a:rPr lang="en-US" sz="2000" dirty="0" smtClean="0">
                <a:latin typeface="Times New Roman"/>
                <a:cs typeface="Times New Roman"/>
              </a:rPr>
              <a:t>A belt of straw and ivy buds,</a:t>
            </a:r>
          </a:p>
          <a:p>
            <a:pPr marL="0" indent="0" algn="ctr">
              <a:spcBef>
                <a:spcPts val="0"/>
              </a:spcBef>
            </a:pPr>
            <a:r>
              <a:rPr lang="en-US" sz="2000" dirty="0" smtClean="0">
                <a:latin typeface="Times New Roman"/>
                <a:cs typeface="Times New Roman"/>
              </a:rPr>
              <a:t>With coral clasps and amber studs.</a:t>
            </a:r>
          </a:p>
          <a:p>
            <a:pPr marL="0" indent="0" algn="ctr">
              <a:spcBef>
                <a:spcPts val="0"/>
              </a:spcBef>
            </a:pPr>
            <a:r>
              <a:rPr lang="en-US" sz="2000" dirty="0" smtClean="0">
                <a:latin typeface="Times New Roman"/>
                <a:cs typeface="Times New Roman"/>
              </a:rPr>
              <a:t>And if these pleasures may thee move,</a:t>
            </a:r>
          </a:p>
          <a:p>
            <a:pPr marL="0" indent="0" algn="ctr">
              <a:spcBef>
                <a:spcPts val="0"/>
              </a:spcBef>
            </a:pPr>
            <a:r>
              <a:rPr lang="en-US" sz="2000" dirty="0" smtClean="0">
                <a:latin typeface="Times New Roman"/>
                <a:cs typeface="Times New Roman"/>
              </a:rPr>
              <a:t>Come live with me and be my love. </a:t>
            </a:r>
            <a:endParaRPr lang="x-none" sz="2000" dirty="0">
              <a:latin typeface="Times New Roman"/>
              <a:cs typeface="Times New Roman"/>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ctr"/>
            <a:endParaRPr lang="en-US" sz="2800" dirty="0" smtClean="0"/>
          </a:p>
          <a:p>
            <a:pPr algn="ctr"/>
            <a:endParaRPr lang="en-US" sz="2800" dirty="0" smtClean="0"/>
          </a:p>
          <a:p>
            <a:pPr marL="0" indent="0" algn="ctr">
              <a:spcBef>
                <a:spcPts val="0"/>
              </a:spcBef>
            </a:pPr>
            <a:r>
              <a:rPr lang="en-US" sz="2000" dirty="0" smtClean="0">
                <a:latin typeface="Times New Roman"/>
                <a:cs typeface="Times New Roman"/>
              </a:rPr>
              <a:t>The shepherds’ swains shall dance and sing</a:t>
            </a:r>
          </a:p>
          <a:p>
            <a:pPr marL="0" indent="0" algn="ctr">
              <a:spcBef>
                <a:spcPts val="0"/>
              </a:spcBef>
            </a:pPr>
            <a:r>
              <a:rPr lang="en-US" sz="2000" dirty="0" smtClean="0">
                <a:latin typeface="Times New Roman"/>
                <a:cs typeface="Times New Roman"/>
              </a:rPr>
              <a:t>For thy delight each May morning.</a:t>
            </a:r>
          </a:p>
          <a:p>
            <a:pPr marL="0" indent="0" algn="ctr">
              <a:spcBef>
                <a:spcPts val="0"/>
              </a:spcBef>
            </a:pPr>
            <a:r>
              <a:rPr lang="en-US" sz="2000" dirty="0" smtClean="0">
                <a:latin typeface="Times New Roman"/>
                <a:cs typeface="Times New Roman"/>
              </a:rPr>
              <a:t>If these delights thy mind may move,</a:t>
            </a:r>
          </a:p>
          <a:p>
            <a:pPr marL="0" indent="0" algn="ctr">
              <a:spcBef>
                <a:spcPts val="0"/>
              </a:spcBef>
            </a:pPr>
            <a:r>
              <a:rPr lang="en-US" sz="2000" dirty="0" smtClean="0">
                <a:latin typeface="Times New Roman"/>
                <a:cs typeface="Times New Roman"/>
              </a:rPr>
              <a:t>Then live with me and be my love.</a:t>
            </a:r>
          </a:p>
          <a:p>
            <a:pPr marL="0" indent="0" algn="ctr">
              <a:spcBef>
                <a:spcPts val="0"/>
              </a:spcBef>
            </a:pP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marL="0" indent="0" algn="ctr">
              <a:spcBef>
                <a:spcPts val="0"/>
              </a:spcBef>
            </a:pPr>
            <a:r>
              <a:rPr lang="en-US" sz="2000" b="1" u="sng" dirty="0" smtClean="0">
                <a:latin typeface="Times New Roman"/>
                <a:cs typeface="Times New Roman"/>
              </a:rPr>
              <a:t>The Nymph’s Reply to the Shepherd</a:t>
            </a:r>
            <a:endParaRPr lang="en-US" sz="2000" u="sng" dirty="0" smtClean="0">
              <a:latin typeface="Times New Roman"/>
              <a:cs typeface="Times New Roman"/>
            </a:endParaRPr>
          </a:p>
          <a:p>
            <a:pPr marL="0" indent="0" algn="ctr">
              <a:spcBef>
                <a:spcPts val="0"/>
              </a:spcBef>
            </a:pPr>
            <a:r>
              <a:rPr lang="en-US" sz="2000" b="1" dirty="0" smtClean="0">
                <a:latin typeface="Times New Roman"/>
                <a:cs typeface="Times New Roman"/>
              </a:rPr>
              <a:t> </a:t>
            </a:r>
            <a:endParaRPr lang="en-US" sz="2000" dirty="0" smtClean="0">
              <a:latin typeface="Times New Roman"/>
              <a:cs typeface="Times New Roman"/>
            </a:endParaRPr>
          </a:p>
          <a:p>
            <a:pPr marL="0" indent="0" algn="ctr">
              <a:spcBef>
                <a:spcPts val="0"/>
              </a:spcBef>
            </a:pPr>
            <a:r>
              <a:rPr lang="en-US" sz="2000" dirty="0" smtClean="0">
                <a:latin typeface="Times New Roman"/>
                <a:cs typeface="Times New Roman"/>
              </a:rPr>
              <a:t>If all the world and love were young,</a:t>
            </a:r>
          </a:p>
          <a:p>
            <a:pPr marL="0" indent="0" algn="ctr">
              <a:spcBef>
                <a:spcPts val="0"/>
              </a:spcBef>
            </a:pPr>
            <a:r>
              <a:rPr lang="en-US" sz="2000" dirty="0" smtClean="0">
                <a:latin typeface="Times New Roman"/>
                <a:cs typeface="Times New Roman"/>
              </a:rPr>
              <a:t>And truth in every shepherd’s tongue,</a:t>
            </a:r>
          </a:p>
          <a:p>
            <a:pPr marL="0" indent="0" algn="ctr">
              <a:spcBef>
                <a:spcPts val="0"/>
              </a:spcBef>
            </a:pPr>
            <a:r>
              <a:rPr lang="en-US" sz="2000" dirty="0" smtClean="0">
                <a:latin typeface="Times New Roman"/>
                <a:cs typeface="Times New Roman"/>
              </a:rPr>
              <a:t>These pretty pleasures might me move</a:t>
            </a:r>
          </a:p>
          <a:p>
            <a:pPr marL="0" indent="0" algn="ctr">
              <a:spcBef>
                <a:spcPts val="0"/>
              </a:spcBef>
            </a:pPr>
            <a:r>
              <a:rPr lang="en-US" sz="2000" dirty="0" smtClean="0">
                <a:latin typeface="Times New Roman"/>
                <a:cs typeface="Times New Roman"/>
              </a:rPr>
              <a:t>To live with thee and be thy love.</a:t>
            </a:r>
          </a:p>
          <a:p>
            <a:pPr marL="0" indent="0" algn="ctr">
              <a:spcBef>
                <a:spcPts val="0"/>
              </a:spcBef>
            </a:pPr>
            <a:r>
              <a:rPr lang="en-US" sz="2000" dirty="0" smtClean="0">
                <a:latin typeface="Times New Roman"/>
                <a:cs typeface="Times New Roman"/>
              </a:rPr>
              <a:t>                Time drives the flocks from field to fold;           5</a:t>
            </a:r>
          </a:p>
          <a:p>
            <a:pPr marL="0" indent="0" algn="ctr">
              <a:spcBef>
                <a:spcPts val="0"/>
              </a:spcBef>
            </a:pPr>
            <a:r>
              <a:rPr lang="en-US" sz="2000" dirty="0" smtClean="0">
                <a:latin typeface="Times New Roman"/>
                <a:cs typeface="Times New Roman"/>
              </a:rPr>
              <a:t>When rivers rage and rocks grow cold</a:t>
            </a:r>
          </a:p>
          <a:p>
            <a:pPr marL="0" indent="0" algn="ctr">
              <a:spcBef>
                <a:spcPts val="0"/>
              </a:spcBef>
            </a:pPr>
            <a:r>
              <a:rPr lang="en-US" sz="2000" dirty="0" smtClean="0">
                <a:latin typeface="Times New Roman"/>
                <a:cs typeface="Times New Roman"/>
              </a:rPr>
              <a:t>And Philomel becometh dumb,</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marL="0" indent="0" algn="ctr">
              <a:spcBef>
                <a:spcPts val="0"/>
              </a:spcBef>
            </a:pPr>
            <a:r>
              <a:rPr lang="en-US" sz="2000" b="1" dirty="0" smtClean="0">
                <a:latin typeface="Times New Roman"/>
                <a:cs typeface="Times New Roman"/>
              </a:rPr>
              <a:t>The Nymph’s Reply to the Shepherd </a:t>
            </a:r>
            <a:endParaRPr lang="en-US" sz="2000" dirty="0" smtClean="0">
              <a:latin typeface="Times New Roman"/>
              <a:cs typeface="Times New Roman"/>
            </a:endParaRPr>
          </a:p>
          <a:p>
            <a:pPr marL="0" indent="0" algn="ctr">
              <a:spcBef>
                <a:spcPts val="0"/>
              </a:spcBef>
            </a:pPr>
            <a:r>
              <a:rPr lang="en-US" sz="2000" dirty="0" smtClean="0">
                <a:latin typeface="Times New Roman"/>
                <a:cs typeface="Times New Roman"/>
              </a:rPr>
              <a:t>If all the world and love were young,</a:t>
            </a:r>
          </a:p>
          <a:p>
            <a:pPr marL="0" indent="0" algn="ctr">
              <a:spcBef>
                <a:spcPts val="0"/>
              </a:spcBef>
            </a:pPr>
            <a:r>
              <a:rPr lang="en-US" sz="2000" dirty="0" smtClean="0">
                <a:latin typeface="Times New Roman"/>
                <a:cs typeface="Times New Roman"/>
              </a:rPr>
              <a:t>And truth in every shepherd’s tongue,</a:t>
            </a:r>
          </a:p>
          <a:p>
            <a:pPr marL="0" indent="0" algn="ctr">
              <a:spcBef>
                <a:spcPts val="0"/>
              </a:spcBef>
            </a:pPr>
            <a:r>
              <a:rPr lang="en-US" sz="2000" dirty="0" smtClean="0">
                <a:latin typeface="Times New Roman"/>
                <a:cs typeface="Times New Roman"/>
              </a:rPr>
              <a:t>These pretty pleasures might me move</a:t>
            </a:r>
          </a:p>
          <a:p>
            <a:pPr marL="0" indent="0" algn="ctr">
              <a:spcBef>
                <a:spcPts val="0"/>
              </a:spcBef>
            </a:pPr>
            <a:r>
              <a:rPr lang="en-US" sz="2000" dirty="0" smtClean="0">
                <a:latin typeface="Times New Roman"/>
                <a:cs typeface="Times New Roman"/>
              </a:rPr>
              <a:t>To live with thee and be thy love.</a:t>
            </a:r>
          </a:p>
          <a:p>
            <a:pPr marL="0" indent="0" algn="ctr">
              <a:spcBef>
                <a:spcPts val="0"/>
              </a:spcBef>
            </a:pPr>
            <a:r>
              <a:rPr lang="en-US" sz="2000" dirty="0" smtClean="0">
                <a:latin typeface="Times New Roman"/>
                <a:cs typeface="Times New Roman"/>
              </a:rPr>
              <a:t>              Time drives the flocks from field to fold;           5</a:t>
            </a:r>
          </a:p>
          <a:p>
            <a:pPr marL="0" indent="0" algn="ctr">
              <a:spcBef>
                <a:spcPts val="0"/>
              </a:spcBef>
            </a:pPr>
            <a:r>
              <a:rPr lang="en-US" sz="2000" dirty="0" smtClean="0">
                <a:latin typeface="Times New Roman"/>
                <a:cs typeface="Times New Roman"/>
              </a:rPr>
              <a:t>When rivers rage and rocks grow cold</a:t>
            </a:r>
          </a:p>
          <a:p>
            <a:pPr marL="0" indent="0" algn="ctr">
              <a:spcBef>
                <a:spcPts val="0"/>
              </a:spcBef>
            </a:pPr>
            <a:r>
              <a:rPr lang="en-US" sz="2000" dirty="0" smtClean="0">
                <a:latin typeface="Times New Roman"/>
                <a:cs typeface="Times New Roman"/>
              </a:rPr>
              <a:t>And Philomel becometh dumb,</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endParaRPr lang="en-US" sz="2800" dirty="0" smtClean="0"/>
          </a:p>
          <a:p>
            <a:pPr algn="ctr"/>
            <a:r>
              <a:rPr lang="en-US" sz="2800" dirty="0" smtClean="0"/>
              <a:t> </a:t>
            </a:r>
          </a:p>
          <a:p>
            <a:pPr algn="ctr"/>
            <a:r>
              <a:rPr lang="en-US" sz="2000" dirty="0" smtClean="0">
                <a:latin typeface="Times New Roman"/>
                <a:cs typeface="Times New Roman"/>
              </a:rPr>
              <a:t>The rest complains of cares to come.</a:t>
            </a:r>
          </a:p>
          <a:p>
            <a:pPr algn="ctr"/>
            <a:r>
              <a:rPr lang="en-US" sz="2000" dirty="0" smtClean="0">
                <a:latin typeface="Times New Roman"/>
                <a:cs typeface="Times New Roman"/>
              </a:rPr>
              <a:t>      The flowers do fade, and wanton fields</a:t>
            </a:r>
          </a:p>
          <a:p>
            <a:pPr algn="ctr"/>
            <a:r>
              <a:rPr lang="en-US" sz="2000" dirty="0" smtClean="0">
                <a:latin typeface="Times New Roman"/>
                <a:cs typeface="Times New Roman"/>
              </a:rPr>
              <a:t>                    To wayward winter reckoning yields;             10</a:t>
            </a:r>
          </a:p>
          <a:p>
            <a:pPr algn="ctr"/>
            <a:r>
              <a:rPr lang="en-US" sz="2000" dirty="0" smtClean="0">
                <a:latin typeface="Times New Roman"/>
                <a:cs typeface="Times New Roman"/>
              </a:rPr>
              <a:t>A honey tongue, a heart of gall</a:t>
            </a:r>
          </a:p>
          <a:p>
            <a:pPr algn="ctr"/>
            <a:r>
              <a:rPr lang="en-US" sz="2000" dirty="0" smtClean="0">
                <a:latin typeface="Times New Roman"/>
                <a:cs typeface="Times New Roman"/>
              </a:rPr>
              <a:t>Is fancy’s spring but sorrow’s fall.</a:t>
            </a:r>
          </a:p>
          <a:p>
            <a:pPr algn="ct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endParaRPr lang="en-US" sz="3600" dirty="0" smtClean="0"/>
          </a:p>
          <a:p>
            <a:pPr algn="ctr"/>
            <a:r>
              <a:rPr lang="en-US" sz="2000" dirty="0" smtClean="0">
                <a:latin typeface="Times New Roman"/>
                <a:cs typeface="Times New Roman"/>
              </a:rPr>
              <a:t>Thy gowns, thy shoes, thy beds of roses,</a:t>
            </a:r>
          </a:p>
          <a:p>
            <a:pPr algn="ctr"/>
            <a:r>
              <a:rPr lang="en-US" sz="2000" dirty="0" smtClean="0">
                <a:latin typeface="Times New Roman"/>
                <a:cs typeface="Times New Roman"/>
              </a:rPr>
              <a:t>Thy cap, thy kirtle, and thy posies</a:t>
            </a:r>
          </a:p>
          <a:p>
            <a:pPr algn="ctr"/>
            <a:r>
              <a:rPr lang="en-US" sz="2000" dirty="0" smtClean="0">
                <a:latin typeface="Times New Roman"/>
                <a:cs typeface="Times New Roman"/>
              </a:rPr>
              <a:t>   Soon break, soon wither, soon forgotten,        </a:t>
            </a:r>
          </a:p>
          <a:p>
            <a:pPr algn="ctr"/>
            <a:r>
              <a:rPr lang="en-US" sz="2000" dirty="0" smtClean="0">
                <a:latin typeface="Times New Roman"/>
                <a:cs typeface="Times New Roman"/>
              </a:rPr>
              <a:t>In folly ripe, in reason rotten.</a:t>
            </a:r>
          </a:p>
          <a:p>
            <a:pPr algn="ctr"/>
            <a:r>
              <a:rPr lang="en-US" sz="2000" dirty="0" smtClean="0">
                <a:latin typeface="Times New Roman"/>
                <a:cs typeface="Times New Roman"/>
              </a:rPr>
              <a:t>Thy belt of straw and ivy buds,</a:t>
            </a:r>
          </a:p>
          <a:p>
            <a:pPr algn="ct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ctr"/>
            <a:endParaRPr lang="en-US" sz="2400" dirty="0" smtClean="0"/>
          </a:p>
          <a:p>
            <a:pPr marL="0" indent="0" algn="ctr">
              <a:spcBef>
                <a:spcPts val="0"/>
              </a:spcBef>
            </a:pPr>
            <a:r>
              <a:rPr lang="en-US" sz="2000" dirty="0" smtClean="0">
                <a:latin typeface="Times New Roman"/>
                <a:cs typeface="Times New Roman"/>
              </a:rPr>
              <a:t>Thy coral clasps and amber studs,</a:t>
            </a:r>
          </a:p>
          <a:p>
            <a:pPr marL="0" indent="0" algn="ctr">
              <a:spcBef>
                <a:spcPts val="0"/>
              </a:spcBef>
            </a:pPr>
            <a:r>
              <a:rPr lang="en-US" sz="2000" dirty="0" smtClean="0">
                <a:latin typeface="Times New Roman"/>
                <a:cs typeface="Times New Roman"/>
              </a:rPr>
              <a:t>All these in me no means can move</a:t>
            </a:r>
          </a:p>
          <a:p>
            <a:pPr marL="0" indent="0" algn="ctr">
              <a:spcBef>
                <a:spcPts val="0"/>
              </a:spcBef>
            </a:pPr>
            <a:r>
              <a:rPr lang="en-US" sz="2000" dirty="0" smtClean="0">
                <a:latin typeface="Times New Roman"/>
                <a:cs typeface="Times New Roman"/>
              </a:rPr>
              <a:t>                   To come to thee and be thy love.                    20</a:t>
            </a:r>
          </a:p>
          <a:p>
            <a:pPr marL="0" indent="0" algn="ctr">
              <a:spcBef>
                <a:spcPts val="0"/>
              </a:spcBef>
            </a:pPr>
            <a:r>
              <a:rPr lang="en-US" sz="2000" dirty="0" smtClean="0">
                <a:latin typeface="Times New Roman"/>
                <a:cs typeface="Times New Roman"/>
              </a:rPr>
              <a:t>      But could youth last and love still breed,</a:t>
            </a:r>
          </a:p>
          <a:p>
            <a:pPr marL="0" indent="0" algn="ctr">
              <a:spcBef>
                <a:spcPts val="0"/>
              </a:spcBef>
            </a:pPr>
            <a:r>
              <a:rPr lang="en-US" sz="2000" dirty="0" smtClean="0">
                <a:latin typeface="Times New Roman"/>
                <a:cs typeface="Times New Roman"/>
              </a:rPr>
              <a:t>Had joys no date, nor age no need,</a:t>
            </a:r>
          </a:p>
          <a:p>
            <a:pPr marL="0" indent="0" algn="ctr">
              <a:spcBef>
                <a:spcPts val="0"/>
              </a:spcBef>
            </a:pPr>
            <a:r>
              <a:rPr lang="en-US" sz="2000" dirty="0" smtClean="0">
                <a:latin typeface="Times New Roman"/>
                <a:cs typeface="Times New Roman"/>
              </a:rPr>
              <a:t>       Then these delights my mind might move</a:t>
            </a:r>
          </a:p>
          <a:p>
            <a:pPr marL="0" indent="0" algn="ctr">
              <a:spcBef>
                <a:spcPts val="0"/>
              </a:spcBef>
            </a:pPr>
            <a:r>
              <a:rPr lang="en-US" sz="2000" dirty="0" smtClean="0">
                <a:latin typeface="Times New Roman"/>
                <a:cs typeface="Times New Roman"/>
              </a:rPr>
              <a:t>To live with thee and be thy love.</a:t>
            </a:r>
          </a:p>
          <a:p>
            <a:pPr algn="ct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marL="0" indent="0" algn="ctr">
              <a:spcBef>
                <a:spcPts val="0"/>
              </a:spcBef>
            </a:pPr>
            <a:r>
              <a:rPr lang="en-US" sz="2000" b="1" dirty="0" smtClean="0">
                <a:latin typeface="Times New Roman"/>
                <a:cs typeface="Times New Roman"/>
              </a:rPr>
              <a:t>Notes</a:t>
            </a:r>
            <a:r>
              <a:rPr lang="en-US" sz="2000" dirty="0" smtClean="0">
                <a:latin typeface="Times New Roman"/>
                <a:cs typeface="Times New Roman"/>
              </a:rPr>
              <a:t> </a:t>
            </a:r>
          </a:p>
          <a:p>
            <a:pPr marL="0" indent="0" algn="l">
              <a:spcBef>
                <a:spcPts val="0"/>
              </a:spcBef>
            </a:pPr>
            <a:r>
              <a:rPr lang="en-US" sz="2000" dirty="0" smtClean="0">
                <a:latin typeface="Times New Roman"/>
                <a:cs typeface="Times New Roman"/>
              </a:rPr>
              <a:t>1.  prove: test, try out </a:t>
            </a:r>
            <a:br>
              <a:rPr lang="en-US" sz="2000" dirty="0" smtClean="0">
                <a:latin typeface="Times New Roman"/>
                <a:cs typeface="Times New Roman"/>
              </a:rPr>
            </a:br>
            <a:r>
              <a:rPr lang="en-US" sz="2000" dirty="0" smtClean="0">
                <a:latin typeface="Times New Roman"/>
                <a:cs typeface="Times New Roman"/>
              </a:rPr>
              <a:t>2.  madrigals: poems set to music and sung by two to six voices with  </a:t>
            </a:r>
            <a:br>
              <a:rPr lang="en-US" sz="2000" dirty="0" smtClean="0">
                <a:latin typeface="Times New Roman"/>
                <a:cs typeface="Times New Roman"/>
              </a:rPr>
            </a:br>
            <a:r>
              <a:rPr lang="en-US" sz="2000" dirty="0" smtClean="0">
                <a:latin typeface="Times New Roman"/>
                <a:cs typeface="Times New Roman"/>
              </a:rPr>
              <a:t>      a single melody or interweaving melodies </a:t>
            </a:r>
            <a:br>
              <a:rPr lang="en-US" sz="2000" dirty="0" smtClean="0">
                <a:latin typeface="Times New Roman"/>
                <a:cs typeface="Times New Roman"/>
              </a:rPr>
            </a:br>
            <a:r>
              <a:rPr lang="en-US" sz="2000" dirty="0" smtClean="0">
                <a:latin typeface="Times New Roman"/>
                <a:cs typeface="Times New Roman"/>
              </a:rPr>
              <a:t>3.  kirtle: dress or skirt </a:t>
            </a:r>
            <a:br>
              <a:rPr lang="en-US" sz="2000" dirty="0" smtClean="0">
                <a:latin typeface="Times New Roman"/>
                <a:cs typeface="Times New Roman"/>
              </a:rPr>
            </a:br>
            <a:r>
              <a:rPr lang="en-US" sz="2000" dirty="0" smtClean="0">
                <a:latin typeface="Times New Roman"/>
                <a:cs typeface="Times New Roman"/>
              </a:rPr>
              <a:t>4.  myrtle: shrub with evergreen leaves, white or pink flowers, and dark </a:t>
            </a:r>
            <a:br>
              <a:rPr lang="en-US" sz="2000" dirty="0" smtClean="0">
                <a:latin typeface="Times New Roman"/>
                <a:cs typeface="Times New Roman"/>
              </a:rPr>
            </a:br>
            <a:r>
              <a:rPr lang="en-US" sz="2000" dirty="0" smtClean="0">
                <a:latin typeface="Times New Roman"/>
                <a:cs typeface="Times New Roman"/>
              </a:rPr>
              <a:t>     berries. In Greek mythology, a symbol of love. </a:t>
            </a:r>
            <a:br>
              <a:rPr lang="en-US" sz="2000" dirty="0" smtClean="0">
                <a:latin typeface="Times New Roman"/>
                <a:cs typeface="Times New Roman"/>
              </a:rPr>
            </a:br>
            <a:r>
              <a:rPr lang="en-US" sz="2000" dirty="0" smtClean="0">
                <a:latin typeface="Times New Roman"/>
                <a:cs typeface="Times New Roman"/>
              </a:rPr>
              <a:t>5.  coral: yellowish red;  </a:t>
            </a:r>
            <a:br>
              <a:rPr lang="en-US" sz="2000" dirty="0" smtClean="0">
                <a:latin typeface="Times New Roman"/>
                <a:cs typeface="Times New Roman"/>
              </a:rPr>
            </a:br>
            <a:r>
              <a:rPr lang="en-US" sz="2000" dirty="0" smtClean="0">
                <a:latin typeface="Times New Roman"/>
                <a:cs typeface="Times New Roman"/>
              </a:rPr>
              <a:t>6.  amber: yellow or brownish yellow </a:t>
            </a:r>
            <a:br>
              <a:rPr lang="en-US" sz="2000" dirty="0" smtClean="0">
                <a:latin typeface="Times New Roman"/>
                <a:cs typeface="Times New Roman"/>
              </a:rPr>
            </a:br>
            <a:r>
              <a:rPr lang="en-US" sz="2000" dirty="0" smtClean="0">
                <a:latin typeface="Times New Roman"/>
                <a:cs typeface="Times New Roman"/>
              </a:rPr>
              <a:t>7.  swains: country youths.</a:t>
            </a:r>
          </a:p>
          <a:p>
            <a:pPr marL="0" indent="0" algn="l">
              <a:spcBef>
                <a:spcPts val="0"/>
              </a:spcBef>
            </a:pPr>
            <a:r>
              <a:rPr lang="en-US" sz="2000" dirty="0" smtClean="0">
                <a:latin typeface="Times New Roman"/>
                <a:cs typeface="Times New Roman"/>
              </a:rPr>
              <a:t>      8.  Philomel : </a:t>
            </a:r>
            <a:r>
              <a:rPr lang="en-US" sz="2000" i="1" dirty="0" smtClean="0">
                <a:latin typeface="Times New Roman"/>
                <a:cs typeface="Times New Roman"/>
              </a:rPr>
              <a:t> </a:t>
            </a:r>
            <a:r>
              <a:rPr lang="en-US" sz="2000" dirty="0" smtClean="0">
                <a:latin typeface="Times New Roman"/>
                <a:cs typeface="Times New Roman"/>
              </a:rPr>
              <a:t>the nightingale.</a:t>
            </a:r>
          </a:p>
          <a:p>
            <a:pPr marL="0" indent="0" algn="ctr">
              <a:spcBef>
                <a:spcPts val="0"/>
              </a:spcBef>
            </a:pP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endParaRPr lang="en-US" sz="2800" b="1" dirty="0" smtClean="0"/>
          </a:p>
          <a:p>
            <a:pPr marL="0" indent="0" algn="l">
              <a:spcBef>
                <a:spcPts val="0"/>
              </a:spcBef>
            </a:pPr>
            <a:r>
              <a:rPr lang="en-US" sz="2000" b="1" dirty="0" smtClean="0">
                <a:latin typeface="Times New Roman"/>
                <a:cs typeface="Times New Roman"/>
              </a:rPr>
              <a:t>Type of Work</a:t>
            </a:r>
            <a:r>
              <a:rPr lang="en-US" sz="2000" dirty="0" smtClean="0">
                <a:latin typeface="Times New Roman"/>
                <a:cs typeface="Times New Roman"/>
              </a:rPr>
              <a:t> </a:t>
            </a:r>
          </a:p>
          <a:p>
            <a:pPr marL="0" indent="0" algn="l">
              <a:spcBef>
                <a:spcPts val="0"/>
              </a:spcBef>
            </a:pPr>
            <a:r>
              <a:rPr lang="en-US" sz="2000" dirty="0" smtClean="0">
                <a:latin typeface="Times New Roman"/>
                <a:cs typeface="Times New Roman"/>
              </a:rPr>
              <a:t>    “The Passionate Shepherd” is a pastoral poem. Pastoral poems generally center on the love of a shepherd for a maiden (as in Marlowe’s poem), on the death of a friend, or on the quiet simplicity of rural life. The writer of a pastoral poem may be an educated city dweller, like Marlowe, who extolls the virtues of a shepherd girl or longs for the peace and quiet of the country. </a:t>
            </a:r>
            <a:r>
              <a:rPr lang="en-US" sz="2000" i="1" dirty="0" smtClean="0">
                <a:latin typeface="Times New Roman"/>
                <a:cs typeface="Times New Roman"/>
              </a:rPr>
              <a:t>Pastoral</a:t>
            </a:r>
            <a:r>
              <a:rPr lang="en-US" sz="2000" dirty="0" smtClean="0">
                <a:latin typeface="Times New Roman"/>
                <a:cs typeface="Times New Roman"/>
              </a:rPr>
              <a:t> is derived from the Latin word </a:t>
            </a:r>
            <a:r>
              <a:rPr lang="en-US" sz="2000" i="1" dirty="0" smtClean="0">
                <a:latin typeface="Times New Roman"/>
                <a:cs typeface="Times New Roman"/>
              </a:rPr>
              <a:t>pastor</a:t>
            </a:r>
            <a:r>
              <a:rPr lang="en-US" sz="2000" dirty="0" smtClean="0">
                <a:latin typeface="Times New Roman"/>
                <a:cs typeface="Times New Roman"/>
              </a:rPr>
              <a:t>, meaning </a:t>
            </a:r>
            <a:r>
              <a:rPr lang="en-US" sz="2000" i="1" dirty="0" smtClean="0">
                <a:latin typeface="Times New Roman"/>
                <a:cs typeface="Times New Roman"/>
              </a:rPr>
              <a:t>shepherd</a:t>
            </a:r>
            <a:r>
              <a:rPr lang="en-US" sz="2000" dirty="0" smtClean="0">
                <a:latin typeface="Times New Roman"/>
                <a:cs typeface="Times New Roman"/>
              </a:rPr>
              <a:t>. </a:t>
            </a:r>
          </a:p>
          <a:p>
            <a:pPr algn="l"/>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marL="0" indent="0" algn="l">
              <a:spcBef>
                <a:spcPts val="0"/>
              </a:spcBef>
            </a:pPr>
            <a:r>
              <a:rPr lang="en-US" sz="2000" b="1" dirty="0" smtClean="0">
                <a:latin typeface="Times New Roman"/>
                <a:cs typeface="Times New Roman"/>
              </a:rPr>
              <a:t>Setting</a:t>
            </a:r>
            <a:r>
              <a:rPr lang="en-US" sz="2000" dirty="0" smtClean="0">
                <a:latin typeface="Times New Roman"/>
                <a:cs typeface="Times New Roman"/>
              </a:rPr>
              <a:t> </a:t>
            </a:r>
          </a:p>
          <a:p>
            <a:pPr marL="0" indent="0" algn="l">
              <a:spcBef>
                <a:spcPts val="0"/>
              </a:spcBef>
            </a:pPr>
            <a:r>
              <a:rPr lang="en-US" sz="2000" dirty="0" smtClean="0">
                <a:latin typeface="Times New Roman"/>
                <a:cs typeface="Times New Roman"/>
              </a:rPr>
              <a:t>    Christopher Marlowe sets the poem in early spring in a rural locale (presumably in England) where shepherds tend their flocks. The use of the word madrigals (line 8)—referring to poems set to music and sung by two to six voices with a single melody or interweaving melodies—suggests that the time is the sixteenth century, when madrigals were highly popular in England and elsewhere in Europe. However, the poem could be about any shepherd of any age in any country, for such is the universality of its theme.  </a:t>
            </a:r>
          </a:p>
          <a:p>
            <a:pPr algn="l"/>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p:txBody>
          <a:bodyPr/>
          <a:lstStyle/>
          <a:p>
            <a:pPr algn="l"/>
            <a:r>
              <a:rPr lang="en-US" sz="2000" b="1" dirty="0" smtClean="0">
                <a:latin typeface="Times New Roman"/>
                <a:cs typeface="Times New Roman"/>
              </a:rPr>
              <a:t>Characters</a:t>
            </a:r>
            <a:r>
              <a:rPr lang="en-US" sz="2000" dirty="0" smtClean="0">
                <a:latin typeface="Times New Roman"/>
                <a:cs typeface="Times New Roman"/>
              </a:rPr>
              <a:t> </a:t>
            </a:r>
            <a:br>
              <a:rPr lang="en-US" sz="2000" dirty="0" smtClean="0">
                <a:latin typeface="Times New Roman"/>
                <a:cs typeface="Times New Roman"/>
              </a:rPr>
            </a:br>
            <a:r>
              <a:rPr lang="en-US" sz="2000" dirty="0" smtClean="0">
                <a:latin typeface="Times New Roman"/>
                <a:cs typeface="Times New Roman"/>
              </a:rPr>
              <a:t/>
            </a:r>
            <a:br>
              <a:rPr lang="en-US" sz="2000" dirty="0" smtClean="0">
                <a:latin typeface="Times New Roman"/>
                <a:cs typeface="Times New Roman"/>
              </a:rPr>
            </a:br>
            <a:r>
              <a:rPr lang="en-US" sz="2000" b="1" dirty="0" smtClean="0">
                <a:latin typeface="Times New Roman"/>
                <a:cs typeface="Times New Roman"/>
              </a:rPr>
              <a:t>The Passionate Shepherd</a:t>
            </a:r>
            <a:r>
              <a:rPr lang="en-US" sz="2000" dirty="0" smtClean="0">
                <a:latin typeface="Times New Roman"/>
                <a:cs typeface="Times New Roman"/>
              </a:rPr>
              <a:t>: He importunes a woman—presumably a young and pretty country girl—to become his sweetheart and enjoy with him all the pleasures that nature has to offer. </a:t>
            </a:r>
          </a:p>
          <a:p>
            <a:pPr algn="l"/>
            <a:r>
              <a:rPr lang="en-US" sz="2000" dirty="0" smtClean="0">
                <a:latin typeface="Times New Roman"/>
                <a:cs typeface="Times New Roman"/>
              </a:rPr>
              <a:t/>
            </a:r>
            <a:br>
              <a:rPr lang="en-US" sz="2000" dirty="0" smtClean="0">
                <a:latin typeface="Times New Roman"/>
                <a:cs typeface="Times New Roman"/>
              </a:rPr>
            </a:br>
            <a:r>
              <a:rPr lang="en-US" sz="2000" b="1" dirty="0" smtClean="0">
                <a:latin typeface="Times New Roman"/>
                <a:cs typeface="Times New Roman"/>
              </a:rPr>
              <a:t>The Shepherd’s Love</a:t>
            </a:r>
            <a:r>
              <a:rPr lang="en-US" sz="2000" dirty="0" smtClean="0">
                <a:latin typeface="Times New Roman"/>
                <a:cs typeface="Times New Roman"/>
              </a:rPr>
              <a:t>: The young woman who receives the Passionate Shepherd’s message. </a:t>
            </a:r>
            <a:br>
              <a:rPr lang="en-US" sz="2000" dirty="0" smtClean="0">
                <a:latin typeface="Times New Roman"/>
                <a:cs typeface="Times New Roman"/>
              </a:rPr>
            </a:br>
            <a:r>
              <a:rPr lang="en-US" sz="2000" b="1" dirty="0" smtClean="0">
                <a:latin typeface="Times New Roman"/>
                <a:cs typeface="Times New Roman"/>
              </a:rPr>
              <a:t>Swains</a:t>
            </a:r>
            <a:r>
              <a:rPr lang="en-US" sz="2000" dirty="0" smtClean="0">
                <a:latin typeface="Times New Roman"/>
                <a:cs typeface="Times New Roman"/>
              </a:rPr>
              <a:t>: Young country fellows whom the Passionate Shepherd promises will dance for his beloved. </a:t>
            </a:r>
          </a:p>
          <a:p>
            <a:pPr algn="l"/>
            <a:endParaRPr lang="x-none"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b="1" dirty="0" smtClean="0"/>
              <a:t>   </a:t>
            </a:r>
            <a:r>
              <a:rPr lang="en-US" sz="2000" b="1" dirty="0" smtClean="0">
                <a:latin typeface="Times New Roman"/>
                <a:cs typeface="Times New Roman"/>
              </a:rPr>
              <a:t>Theme</a:t>
            </a:r>
            <a:r>
              <a:rPr lang="en-US" sz="2000" dirty="0" smtClean="0">
                <a:latin typeface="Times New Roman"/>
                <a:cs typeface="Times New Roman"/>
              </a:rPr>
              <a:t> :</a:t>
            </a:r>
          </a:p>
          <a:p>
            <a:pPr algn="l"/>
            <a:endParaRPr lang="en-US" sz="2000" dirty="0" smtClean="0">
              <a:latin typeface="Times New Roman"/>
              <a:cs typeface="Times New Roman"/>
            </a:endParaRPr>
          </a:p>
          <a:p>
            <a:pPr algn="l"/>
            <a:r>
              <a:rPr lang="en-US" sz="2000" dirty="0" smtClean="0">
                <a:latin typeface="Times New Roman"/>
                <a:cs typeface="Times New Roman"/>
              </a:rPr>
              <a:t>   The theme of “The Passionate Shepherd” is the rapture of springtime love in a simple, rural setting. Implicit in this theme is the motif of </a:t>
            </a:r>
            <a:r>
              <a:rPr lang="en-US" sz="2000" i="1" dirty="0" smtClean="0">
                <a:latin typeface="Times New Roman"/>
                <a:cs typeface="Times New Roman"/>
              </a:rPr>
              <a:t>carpe diem</a:t>
            </a:r>
            <a:r>
              <a:rPr lang="en-US" sz="2000" dirty="0" smtClean="0">
                <a:latin typeface="Times New Roman"/>
                <a:cs typeface="Times New Roman"/>
              </a:rPr>
              <a:t>—Latin for “seize the day.” </a:t>
            </a:r>
            <a:r>
              <a:rPr lang="en-US" sz="2000" i="1" dirty="0" smtClean="0">
                <a:latin typeface="Times New Roman"/>
                <a:cs typeface="Times New Roman"/>
              </a:rPr>
              <a:t>Carpe diem</a:t>
            </a:r>
            <a:r>
              <a:rPr lang="en-US" sz="2000" dirty="0" smtClean="0">
                <a:latin typeface="Times New Roman"/>
                <a:cs typeface="Times New Roman"/>
              </a:rPr>
              <a:t> urges people to enjoy the moment without worrying about the future.  </a:t>
            </a:r>
          </a:p>
          <a:p>
            <a:pPr algn="l"/>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000" b="1" dirty="0" smtClean="0"/>
              <a:t>  </a:t>
            </a:r>
          </a:p>
          <a:p>
            <a:pPr algn="l"/>
            <a:r>
              <a:rPr lang="en-US" sz="2000" b="1" dirty="0" smtClean="0"/>
              <a:t>      Meter</a:t>
            </a:r>
            <a:r>
              <a:rPr lang="en-US" sz="2000" dirty="0" smtClean="0"/>
              <a:t> </a:t>
            </a:r>
          </a:p>
          <a:p>
            <a:pPr algn="l"/>
            <a:r>
              <a:rPr lang="en-US" sz="2000" dirty="0" smtClean="0"/>
              <a:t>      The meter is iambic pentameter , with eight syllables (four iambic feet) per line. (An iambic foot consists of an unstressed syllable followed by a stressed syllable.) The following graphic presentation illustrates the meter of the first stanza. </a:t>
            </a:r>
          </a:p>
          <a:p>
            <a:pPr algn="l"/>
            <a:r>
              <a:rPr lang="en-US" sz="2000" dirty="0" smtClean="0"/>
              <a:t>........1................2...............3...............4 </a:t>
            </a:r>
            <a:br>
              <a:rPr lang="en-US" sz="2000" dirty="0" smtClean="0"/>
            </a:br>
            <a:r>
              <a:rPr lang="en-US" sz="2000" dirty="0" smtClean="0"/>
              <a:t>Come </a:t>
            </a:r>
            <a:r>
              <a:rPr lang="en-US" sz="2000" b="1" dirty="0" smtClean="0"/>
              <a:t>LIVE</a:t>
            </a:r>
            <a:r>
              <a:rPr lang="en-US" sz="2000" dirty="0" smtClean="0"/>
              <a:t>..|..with </a:t>
            </a:r>
            <a:r>
              <a:rPr lang="en-US" sz="2000" b="1" dirty="0" smtClean="0"/>
              <a:t>ME</a:t>
            </a:r>
            <a:r>
              <a:rPr lang="en-US" sz="2000" dirty="0" smtClean="0"/>
              <a:t>..|..and </a:t>
            </a:r>
            <a:r>
              <a:rPr lang="en-US" sz="2000" b="1" dirty="0" smtClean="0"/>
              <a:t>BE</a:t>
            </a:r>
            <a:r>
              <a:rPr lang="en-US" sz="2000" dirty="0" smtClean="0"/>
              <a:t>..|..my </a:t>
            </a:r>
            <a:r>
              <a:rPr lang="en-US" sz="2000" b="1" dirty="0" smtClean="0"/>
              <a:t>LOVE</a:t>
            </a:r>
            <a:r>
              <a:rPr lang="en-US" sz="2000" dirty="0" smtClean="0"/>
              <a:t>,  </a:t>
            </a:r>
          </a:p>
          <a:p>
            <a:pPr algn="l"/>
            <a:r>
              <a:rPr lang="en-US" sz="2000" dirty="0" smtClean="0"/>
              <a:t>......1...............2...............3..................4 </a:t>
            </a:r>
            <a:br>
              <a:rPr lang="en-US" sz="2000" dirty="0" smtClean="0"/>
            </a:br>
            <a:r>
              <a:rPr lang="en-US" sz="2000" dirty="0" smtClean="0"/>
              <a:t>And </a:t>
            </a:r>
            <a:r>
              <a:rPr lang="en-US" sz="2000" b="1" dirty="0" smtClean="0"/>
              <a:t>WE</a:t>
            </a:r>
            <a:r>
              <a:rPr lang="en-US" sz="2000" dirty="0" smtClean="0"/>
              <a:t>..|..will </a:t>
            </a:r>
            <a:r>
              <a:rPr lang="en-US" sz="2000" b="1" dirty="0" smtClean="0"/>
              <a:t>ALL</a:t>
            </a:r>
            <a:r>
              <a:rPr lang="en-US" sz="2000" dirty="0" smtClean="0"/>
              <a:t>..|..the </a:t>
            </a:r>
            <a:r>
              <a:rPr lang="en-US" sz="2000" b="1" dirty="0" smtClean="0"/>
              <a:t>PLEA</a:t>
            </a:r>
            <a:r>
              <a:rPr lang="en-US" sz="2000" dirty="0" smtClean="0"/>
              <a:t>..|..sures </a:t>
            </a:r>
            <a:r>
              <a:rPr lang="en-US" sz="2000" b="1" dirty="0" smtClean="0"/>
              <a:t>PROVE</a:t>
            </a:r>
            <a:r>
              <a:rPr lang="en-US" sz="2000" dirty="0" smtClean="0"/>
              <a:t> </a:t>
            </a:r>
          </a:p>
          <a:p>
            <a:pPr algn="l"/>
            <a:r>
              <a:rPr lang="en-US" sz="2000" dirty="0" smtClean="0"/>
              <a:t>........1.................2..................3...................4 </a:t>
            </a:r>
            <a:br>
              <a:rPr lang="en-US" sz="2000" dirty="0" smtClean="0"/>
            </a:br>
            <a:r>
              <a:rPr lang="en-US" sz="2000" dirty="0" smtClean="0"/>
              <a:t>That </a:t>
            </a:r>
            <a:r>
              <a:rPr lang="en-US" sz="2000" b="1" dirty="0" smtClean="0"/>
              <a:t>HILLS</a:t>
            </a:r>
            <a:r>
              <a:rPr lang="en-US" sz="2000" dirty="0" smtClean="0"/>
              <a:t>..|..and </a:t>
            </a:r>
            <a:r>
              <a:rPr lang="en-US" sz="2000" b="1" dirty="0" smtClean="0"/>
              <a:t>VALL</a:t>
            </a:r>
            <a:r>
              <a:rPr lang="en-US" sz="2000" dirty="0" smtClean="0"/>
              <a:t>..|..eys, </a:t>
            </a:r>
            <a:r>
              <a:rPr lang="en-US" sz="2000" b="1" dirty="0" smtClean="0"/>
              <a:t>DALE</a:t>
            </a:r>
            <a:r>
              <a:rPr lang="en-US" sz="2000" dirty="0" smtClean="0"/>
              <a:t>..|..and </a:t>
            </a:r>
            <a:r>
              <a:rPr lang="en-US" sz="2000" b="1" dirty="0" smtClean="0"/>
              <a:t>FIELD</a:t>
            </a:r>
            <a:r>
              <a:rPr lang="en-US" sz="2000" dirty="0" smtClean="0"/>
              <a:t>,  </a:t>
            </a:r>
          </a:p>
          <a:p>
            <a:pPr algn="l"/>
            <a:r>
              <a:rPr lang="en-US" sz="2000" dirty="0" smtClean="0"/>
              <a:t>......1..................2.................3.................4 </a:t>
            </a:r>
            <a:br>
              <a:rPr lang="en-US" sz="2000" dirty="0" smtClean="0"/>
            </a:br>
            <a:r>
              <a:rPr lang="en-US" sz="2000" dirty="0" smtClean="0"/>
              <a:t>And </a:t>
            </a:r>
            <a:r>
              <a:rPr lang="en-US" sz="2000" b="1" dirty="0" smtClean="0"/>
              <a:t>ALL</a:t>
            </a:r>
            <a:r>
              <a:rPr lang="en-US" sz="2000" dirty="0" smtClean="0"/>
              <a:t>..|..the </a:t>
            </a:r>
            <a:r>
              <a:rPr lang="en-US" sz="2000" b="1" dirty="0" smtClean="0"/>
              <a:t>CRAG</a:t>
            </a:r>
            <a:r>
              <a:rPr lang="en-US" sz="2000" dirty="0" smtClean="0"/>
              <a:t>..|..gy </a:t>
            </a:r>
            <a:r>
              <a:rPr lang="en-US" sz="2000" b="1" dirty="0" smtClean="0"/>
              <a:t>MOUNT</a:t>
            </a:r>
            <a:r>
              <a:rPr lang="en-US" sz="2000" dirty="0" smtClean="0"/>
              <a:t>..|..ains </a:t>
            </a:r>
            <a:r>
              <a:rPr lang="en-US" sz="2000" b="1" dirty="0" smtClean="0"/>
              <a:t>YIELD</a:t>
            </a:r>
            <a:r>
              <a:rPr lang="en-US" sz="2000" dirty="0" smtClean="0"/>
              <a:t>. </a:t>
            </a:r>
          </a:p>
          <a:p>
            <a:pPr algn="l"/>
            <a:endParaRPr lang="en-US"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000" b="1" dirty="0" smtClean="0">
                <a:latin typeface="Times New Roman"/>
                <a:cs typeface="Times New Roman"/>
              </a:rPr>
              <a:t>Rhyme:</a:t>
            </a:r>
            <a:r>
              <a:rPr lang="en-US" sz="2000" dirty="0" smtClean="0">
                <a:latin typeface="Times New Roman"/>
                <a:cs typeface="Times New Roman"/>
              </a:rPr>
              <a:t> </a:t>
            </a:r>
          </a:p>
          <a:p>
            <a:pPr algn="l"/>
            <a:r>
              <a:rPr lang="en-US" sz="2000" dirty="0" smtClean="0">
                <a:latin typeface="Times New Roman"/>
                <a:cs typeface="Times New Roman"/>
              </a:rPr>
              <a:t>In each stanza, the first line rhymes with the second, and the third rhymes with the </a:t>
            </a:r>
          </a:p>
          <a:p>
            <a:pPr algn="l"/>
            <a:r>
              <a:rPr lang="en-US" sz="2000" dirty="0" smtClean="0">
                <a:latin typeface="Times New Roman"/>
                <a:cs typeface="Times New Roman"/>
              </a:rPr>
              <a:t>fourth. </a:t>
            </a:r>
            <a:endParaRPr lang="en-US" sz="2000" dirty="0">
              <a:latin typeface="Times New Roman"/>
              <a:cs typeface="Times New Roman"/>
            </a:endParaRPr>
          </a:p>
          <a:p>
            <a:pPr algn="l"/>
            <a:r>
              <a:rPr lang="en-US" sz="2000" b="1" dirty="0">
                <a:latin typeface="Times New Roman"/>
                <a:cs typeface="Times New Roman"/>
              </a:rPr>
              <a:t>Structure</a:t>
            </a:r>
            <a:r>
              <a:rPr lang="en-US" sz="2000" dirty="0">
                <a:latin typeface="Times New Roman"/>
                <a:cs typeface="Times New Roman"/>
              </a:rPr>
              <a:t> :</a:t>
            </a:r>
          </a:p>
          <a:p>
            <a:pPr algn="l"/>
            <a:r>
              <a:rPr lang="en-US" sz="2000" dirty="0">
                <a:latin typeface="Times New Roman"/>
                <a:cs typeface="Times New Roman"/>
              </a:rPr>
              <a:t>     The poem contains seven quatrains (four-line stanzas) for a total of twenty-eight lines. Marlowe structures the poem as follows: </a:t>
            </a:r>
          </a:p>
          <a:p>
            <a:pPr algn="l"/>
            <a:r>
              <a:rPr lang="en-US" sz="2000" dirty="0">
                <a:latin typeface="Times New Roman"/>
                <a:cs typeface="Times New Roman"/>
              </a:rPr>
              <a:t>     </a:t>
            </a:r>
            <a:r>
              <a:rPr lang="en-US" sz="2000" u="sng" dirty="0">
                <a:latin typeface="Times New Roman"/>
                <a:cs typeface="Times New Roman"/>
              </a:rPr>
              <a:t>Stanza 1</a:t>
            </a:r>
            <a:r>
              <a:rPr lang="en-US" sz="2000" dirty="0">
                <a:latin typeface="Times New Roman"/>
                <a:cs typeface="Times New Roman"/>
              </a:rPr>
              <a:t>:   The shepherd asks the young lady to "live with me and be my love," noting that they will enjoy all the pleasures of nature. </a:t>
            </a:r>
            <a:br>
              <a:rPr lang="en-US" sz="2000" dirty="0">
                <a:latin typeface="Times New Roman"/>
                <a:cs typeface="Times New Roman"/>
              </a:rPr>
            </a:br>
            <a:r>
              <a:rPr lang="en-US" sz="2000" u="sng" dirty="0">
                <a:latin typeface="Times New Roman"/>
                <a:cs typeface="Times New Roman"/>
              </a:rPr>
              <a:t>Stanzas 2-4</a:t>
            </a:r>
            <a:r>
              <a:rPr lang="en-US" sz="2000" dirty="0">
                <a:latin typeface="Times New Roman"/>
                <a:cs typeface="Times New Roman"/>
              </a:rPr>
              <a:t>:   The shepherd makes promises that he hopes will persuade the young lady to accept his proposal.  </a:t>
            </a:r>
            <a:br>
              <a:rPr lang="en-US" sz="2000" dirty="0">
                <a:latin typeface="Times New Roman"/>
                <a:cs typeface="Times New Roman"/>
              </a:rPr>
            </a:br>
            <a:r>
              <a:rPr lang="en-US" sz="2000" u="sng" dirty="0">
                <a:latin typeface="Times New Roman"/>
                <a:cs typeface="Times New Roman"/>
              </a:rPr>
              <a:t>Stanzas 5-7</a:t>
            </a:r>
            <a:r>
              <a:rPr lang="en-US" sz="2000" dirty="0">
                <a:latin typeface="Times New Roman"/>
                <a:cs typeface="Times New Roman"/>
              </a:rPr>
              <a:t>:   After making additional promises, the shepherd twice more  asks the lady to "live with me and be my love." </a:t>
            </a:r>
          </a:p>
          <a:p>
            <a:pPr algn="l"/>
            <a:r>
              <a:rPr lang="en-US" sz="2000" dirty="0">
                <a:latin typeface="Times New Roman"/>
                <a:cs typeface="Times New Roman"/>
              </a:rPr>
              <a:t> </a:t>
            </a:r>
          </a:p>
          <a:p>
            <a:pPr algn="l"/>
            <a:r>
              <a:rPr lang="en-US" sz="2000" dirty="0" smtClean="0">
                <a:latin typeface="Times New Roman"/>
                <a:cs typeface="Times New Roman"/>
              </a:rPr>
              <a:t> </a:t>
            </a:r>
          </a:p>
          <a:p>
            <a:pPr algn="l"/>
            <a:endParaRPr lang="en-US" sz="3600" dirty="0" smtClean="0"/>
          </a:p>
          <a:p>
            <a:pPr algn="l"/>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a:t>
            </a:r>
            <a:r>
              <a:rPr lang="en-US" sz="2000" dirty="0" smtClean="0">
                <a:latin typeface="Times New Roman"/>
                <a:cs typeface="Times New Roman"/>
              </a:rPr>
              <a:t> In the </a:t>
            </a:r>
            <a:r>
              <a:rPr lang="en-US" sz="2000" u="sng" dirty="0" smtClean="0">
                <a:latin typeface="Times New Roman"/>
                <a:cs typeface="Times New Roman"/>
              </a:rPr>
              <a:t>first</a:t>
            </a:r>
            <a:r>
              <a:rPr lang="en-US" sz="2000" dirty="0" smtClean="0">
                <a:latin typeface="Times New Roman"/>
                <a:cs typeface="Times New Roman"/>
              </a:rPr>
              <a:t> stanza, the Shepherd invites his love to come with him and "pleasures prove" (line 2.) This immediate reference to pleasure gives a mildly sexual tone to this poem, but it is of the totally innocent, almost naïve kind. The Shepherd makes no innuendo of a sordid type, but rather gently and directly calls to his love. He implies that the entire geography of the countryside of England "Valleys, groves, hills and fields/Woods or steepy mountains" will prove to contain pleasure of all kinds for the lovers. </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a:t>
            </a:r>
          </a:p>
          <a:p>
            <a:pPr algn="l"/>
            <a:r>
              <a:rPr lang="en-US" sz="2400" dirty="0" smtClean="0"/>
              <a:t>    </a:t>
            </a:r>
            <a:r>
              <a:rPr lang="en-US" sz="2000" dirty="0" smtClean="0">
                <a:latin typeface="Times New Roman"/>
                <a:cs typeface="Times New Roman"/>
              </a:rPr>
              <a:t> The </a:t>
            </a:r>
            <a:r>
              <a:rPr lang="en-US" sz="2000" u="sng" dirty="0" smtClean="0">
                <a:latin typeface="Times New Roman"/>
                <a:cs typeface="Times New Roman"/>
              </a:rPr>
              <a:t>next</a:t>
            </a:r>
            <a:r>
              <a:rPr lang="en-US" sz="2000" dirty="0" smtClean="0">
                <a:latin typeface="Times New Roman"/>
                <a:cs typeface="Times New Roman"/>
              </a:rPr>
              <a:t> stanza suggests that the lovers will take their entertainment not in a theatre or at a banquet, but sitting upon rocks or by rivers. They will watch shepherds (of which the titular speaker is ostensibly one, except here it is implied that he will have ample leisure) feeding their flocks, or listening to waterfalls and the songs of birds. The enticements of such auditory and visual pleasures can be seen as a marked contrast to the "hurly-burly" (a phrase Marlowe used in his later play, </a:t>
            </a:r>
            <a:r>
              <a:rPr lang="en-US" sz="2000" i="1" dirty="0" smtClean="0">
                <a:latin typeface="Times New Roman"/>
                <a:cs typeface="Times New Roman"/>
              </a:rPr>
              <a:t>Dido, Queen of Carthage</a:t>
            </a:r>
            <a:r>
              <a:rPr lang="en-US" sz="2000" dirty="0" smtClean="0">
                <a:latin typeface="Times New Roman"/>
                <a:cs typeface="Times New Roman"/>
              </a:rPr>
              <a:t>, Act IV, Scene 1) of the London stage plays which Marlowe would write. These are entirely bucolic, traditional entertainments; the idea of Marlowe, the young man about town who chose to live in London, actually enjoying these rustic pleasures exclusively and leaving the city behind is laughable</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r>
              <a:rPr lang="en-US" sz="2000" dirty="0" smtClean="0">
                <a:latin typeface="Times New Roman"/>
                <a:cs typeface="Times New Roman"/>
              </a:rPr>
              <a:t> Again, these invitations are not to be taken literally. Marlowe may well have admired pastoral verse, and the ideals of it (such as Ovid's ideals of aggressive, adulterous heterosexual love) were not necessarily those he would espouse for himself.</a:t>
            </a:r>
          </a:p>
          <a:p>
            <a:pPr algn="l"/>
            <a:r>
              <a:rPr lang="en-US" sz="2000" dirty="0" smtClean="0">
                <a:latin typeface="Times New Roman"/>
                <a:cs typeface="Times New Roman"/>
              </a:rPr>
              <a:t>    The </a:t>
            </a:r>
            <a:r>
              <a:rPr lang="en-US" sz="2000" u="sng" dirty="0" smtClean="0">
                <a:latin typeface="Times New Roman"/>
                <a:cs typeface="Times New Roman"/>
              </a:rPr>
              <a:t>third</a:t>
            </a:r>
            <a:r>
              <a:rPr lang="en-US" sz="2000" dirty="0" smtClean="0">
                <a:latin typeface="Times New Roman"/>
                <a:cs typeface="Times New Roman"/>
              </a:rPr>
              <a:t>, fourth, and fifth stanzas are a kind of list of the "delights", mostly sartorial, that the Shepherd will make for his lady love. Here it becomes clearer that the "Shepherd" is really none of the same; indeed, he is more like a feudal landowner who employs shepherds. </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a:t>
            </a:r>
            <a:r>
              <a:rPr lang="en-US" sz="2000" dirty="0" smtClean="0">
                <a:latin typeface="Times New Roman"/>
                <a:cs typeface="Times New Roman"/>
              </a:rPr>
              <a:t>The list of the things he will make for his lady: "beds of roses" (a phrase, incidentally, first coined by Marlowe, which has survived to this day in common speech, though in the negative , "no bed of roses" meaning "not a pleasant situation") "thousand fragrant posies," "cap of flowers," "kirtle embroidered with leaves of myrtle," "gown made of the finest wool/Which from our pretty lambs we pull," "fair-linèd slippers," "buckles of the purest gold," "belt of straw and ivy buds," "coral clasps," and "amber studs") reveal a great deal about the situation of the "Shepherd" and what he can offer his love. </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a:t>
            </a:r>
            <a:r>
              <a:rPr lang="en-US" sz="2000" dirty="0" smtClean="0">
                <a:latin typeface="Times New Roman"/>
                <a:cs typeface="Times New Roman"/>
              </a:rPr>
              <a:t>While certainly many of the adornments Marlowe lists would be within the power of a real shepherd to procure or make (the slippers, the belt, possibly the bed of roses (in season), the cap of flowers, and the many posies, and possibly even the kirtle embroidered with myrtle and the lambs wool gown,) but the gold buckles, the coral clasps, and the amber studs would not be easily available to the smallholder or tenant shepherds who actually did the work of sheepherding. This increasingly fanciful list of gifts could only come from a member of the gentry, or a merchant in a town. </a:t>
            </a:r>
          </a:p>
          <a:p>
            <a:pPr algn="l"/>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p>
          <a:p>
            <a:pPr algn="l"/>
            <a:r>
              <a:rPr lang="en-US" sz="2800" dirty="0" smtClean="0"/>
              <a:t>    </a:t>
            </a:r>
            <a:r>
              <a:rPr lang="en-US" sz="2000" dirty="0" smtClean="0">
                <a:latin typeface="Times New Roman"/>
                <a:cs typeface="Times New Roman"/>
              </a:rPr>
              <a:t>The poem ends with an "if" statement, and contains a slightly somber note. There is no guarantee that the lady will find these country enticements enough to follow the Shepherd, and since the construction of them is preposterous and fantastical to begin with, the reader is left with the very real possibility that the Shepherd will be disappointed. </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b="1" i="1" dirty="0" smtClean="0"/>
              <a:t>   </a:t>
            </a:r>
            <a:r>
              <a:rPr lang="en-US" sz="2000" b="1" i="1" dirty="0" smtClean="0">
                <a:latin typeface="Times New Roman"/>
                <a:cs typeface="Times New Roman"/>
              </a:rPr>
              <a:t>  Analysis</a:t>
            </a:r>
          </a:p>
          <a:p>
            <a:pPr algn="l"/>
            <a:r>
              <a:rPr lang="en-US" sz="2000" dirty="0" smtClean="0">
                <a:latin typeface="Times New Roman"/>
                <a:cs typeface="Times New Roman"/>
              </a:rPr>
              <a:t>     “The Passionate Shepherd to His Love” was composed sometime in Marlowe’s early years, (between the ages of sixteen and twenty-three) around the same time he translated Ovid’s </a:t>
            </a:r>
            <a:r>
              <a:rPr lang="en-US" sz="2000" i="1" dirty="0" err="1" smtClean="0">
                <a:latin typeface="Times New Roman"/>
                <a:cs typeface="Times New Roman"/>
              </a:rPr>
              <a:t>Amores</a:t>
            </a:r>
            <a:r>
              <a:rPr lang="en-US" sz="2000" dirty="0" smtClean="0">
                <a:latin typeface="Times New Roman"/>
                <a:cs typeface="Times New Roman"/>
              </a:rPr>
              <a:t>. This is to say, Marlowe wrote this poem before he went to London to become a playwright. Thornton suggests that Marlowe’s poetic and dramatic career follows an “</a:t>
            </a:r>
            <a:r>
              <a:rPr lang="en-US" sz="2000" dirty="0" err="1" smtClean="0">
                <a:latin typeface="Times New Roman"/>
                <a:cs typeface="Times New Roman"/>
              </a:rPr>
              <a:t>Ovidian</a:t>
            </a:r>
            <a:r>
              <a:rPr lang="en-US" sz="2000" dirty="0" smtClean="0">
                <a:latin typeface="Times New Roman"/>
                <a:cs typeface="Times New Roman"/>
              </a:rPr>
              <a:t> career model” (xiv), with his amatory poems belonging to his youth, followed later by epic poems (such as </a:t>
            </a:r>
            <a:r>
              <a:rPr lang="en-US" sz="2000" i="1" u="sng" dirty="0" smtClean="0">
                <a:latin typeface="Times New Roman"/>
                <a:cs typeface="Times New Roman"/>
                <a:hlinkClick r:id="rId2"/>
              </a:rPr>
              <a:t>Hero</a:t>
            </a:r>
            <a:r>
              <a:rPr lang="en-US" sz="2000" i="1" dirty="0" smtClean="0">
                <a:latin typeface="Times New Roman"/>
                <a:cs typeface="Times New Roman"/>
              </a:rPr>
              <a:t> and </a:t>
            </a:r>
            <a:r>
              <a:rPr lang="en-US" sz="2000" i="1" u="sng" dirty="0" smtClean="0">
                <a:latin typeface="Times New Roman"/>
                <a:cs typeface="Times New Roman"/>
                <a:hlinkClick r:id="rId3"/>
              </a:rPr>
              <a:t>Leander</a:t>
            </a:r>
            <a:r>
              <a:rPr lang="en-US" sz="2000" dirty="0" smtClean="0">
                <a:latin typeface="Times New Roman"/>
                <a:cs typeface="Times New Roman"/>
              </a:rPr>
              <a:t>) and </a:t>
            </a:r>
            <a:r>
              <a:rPr lang="en-US" sz="2000" i="1" dirty="0" smtClean="0">
                <a:latin typeface="Times New Roman"/>
                <a:cs typeface="Times New Roman"/>
              </a:rPr>
              <a:t>Lucan’s First Book</a:t>
            </a:r>
            <a:r>
              <a:rPr lang="en-US" sz="2000" dirty="0" smtClean="0">
                <a:latin typeface="Times New Roman"/>
                <a:cs typeface="Times New Roman"/>
              </a:rPr>
              <a:t>). The energy and fanciful nature of youth is evident in “Passionate Shepherd”, which has been called “an extended invitation to rustic retirement” (xv). </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r>
              <a:rPr lang="en-US" sz="2000" dirty="0" smtClean="0"/>
              <a:t>  It is headlong in its rush of sentiment, though, upon examination, it reveals itself to be a particularly well-balanced piece of poetry. This poem is justly famous: though it may not be immediately identifiable as Marlowe's (it is often mistakenly thought to be a sonnet of Shakespeare, though that is incorrect in both authorship and poetic form) it has a place in most anthologies of love-poetry. It may well be the most widely recognized piece that Marlowe ever wrote, despite the popularity of certain of his plays.</a:t>
            </a:r>
          </a:p>
          <a:p>
            <a:pPr algn="l"/>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b="1" dirty="0" smtClean="0"/>
              <a:t>      </a:t>
            </a:r>
          </a:p>
          <a:p>
            <a:pPr algn="l"/>
            <a:r>
              <a:rPr lang="en-US" sz="2400" b="1" dirty="0" smtClean="0"/>
              <a:t>     </a:t>
            </a:r>
            <a:r>
              <a:rPr lang="en-US" sz="2000" b="1" dirty="0" smtClean="0">
                <a:latin typeface="Times New Roman"/>
                <a:cs typeface="Times New Roman"/>
              </a:rPr>
              <a:t> Comparison</a:t>
            </a:r>
            <a:r>
              <a:rPr lang="en-US" sz="2000" dirty="0" smtClean="0">
                <a:latin typeface="Times New Roman"/>
                <a:cs typeface="Times New Roman"/>
              </a:rPr>
              <a:t> :</a:t>
            </a:r>
          </a:p>
          <a:p>
            <a:pPr algn="l"/>
            <a:r>
              <a:rPr lang="en-US" sz="2000" b="1" i="1" dirty="0" smtClean="0">
                <a:latin typeface="Times New Roman"/>
                <a:cs typeface="Times New Roman"/>
              </a:rPr>
              <a:t>      Notes for "The Nymph's Reply to the Shepherd."</a:t>
            </a:r>
          </a:p>
          <a:p>
            <a:pPr algn="l"/>
            <a:r>
              <a:rPr lang="en-US" sz="2000" dirty="0" smtClean="0">
                <a:latin typeface="Times New Roman"/>
                <a:cs typeface="Times New Roman"/>
              </a:rPr>
              <a:t>      Raleigh argues that it is not society that taints sexual love.  We are already tainted before we enter society.  Raleigh combines </a:t>
            </a:r>
            <a:r>
              <a:rPr lang="en-US" sz="2000" i="1" dirty="0" smtClean="0">
                <a:latin typeface="Times New Roman"/>
                <a:cs typeface="Times New Roman"/>
              </a:rPr>
              <a:t>carpe diem</a:t>
            </a:r>
            <a:r>
              <a:rPr lang="en-US" sz="2000" dirty="0" smtClean="0">
                <a:latin typeface="Times New Roman"/>
                <a:cs typeface="Times New Roman"/>
              </a:rPr>
              <a:t> with </a:t>
            </a:r>
            <a:r>
              <a:rPr lang="en-US" sz="2000" i="1" dirty="0" smtClean="0">
                <a:latin typeface="Times New Roman"/>
                <a:cs typeface="Times New Roman"/>
              </a:rPr>
              <a:t>tempus fugit</a:t>
            </a:r>
            <a:r>
              <a:rPr lang="en-US" sz="2000" dirty="0" smtClean="0">
                <a:latin typeface="Times New Roman"/>
                <a:cs typeface="Times New Roman"/>
              </a:rPr>
              <a:t> in an unusual way.  Normally we should seize the day because time flies.  Raleigh argues that because time flies, we should NOT seize the day.  There will be consequences to their roll in the grass.  Time does not stand still; winter inevitably follows the spring; therefore, we cannot act on impulses until we have examined the consequences. </a:t>
            </a:r>
          </a:p>
          <a:p>
            <a:pPr algn="l"/>
            <a:endParaRPr lang="en-US"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lvl="0" algn="l"/>
            <a:endParaRPr lang="en-US" sz="2400" dirty="0" smtClean="0"/>
          </a:p>
          <a:p>
            <a:pPr lvl="0" algn="l"/>
            <a:r>
              <a:rPr lang="en-US" sz="2400" dirty="0" smtClean="0"/>
              <a:t> *</a:t>
            </a:r>
            <a:r>
              <a:rPr lang="en-US" sz="2000" dirty="0" smtClean="0">
                <a:latin typeface="Times New Roman"/>
                <a:cs typeface="Times New Roman"/>
              </a:rPr>
              <a:t>rocks grow cold </a:t>
            </a:r>
          </a:p>
          <a:p>
            <a:pPr lvl="0" algn="l"/>
            <a:r>
              <a:rPr lang="en-US" sz="2000" dirty="0" smtClean="0">
                <a:latin typeface="Times New Roman"/>
                <a:cs typeface="Times New Roman"/>
              </a:rPr>
              <a:t> *fields yield to the harvest </a:t>
            </a:r>
          </a:p>
          <a:p>
            <a:pPr lvl="0" algn="l"/>
            <a:r>
              <a:rPr lang="en-US" sz="2000" dirty="0" smtClean="0">
                <a:latin typeface="Times New Roman"/>
                <a:cs typeface="Times New Roman"/>
              </a:rPr>
              <a:t> *the flocks are driven to fold in winter </a:t>
            </a:r>
          </a:p>
          <a:p>
            <a:pPr lvl="0" algn="l"/>
            <a:r>
              <a:rPr lang="en-US" sz="2000" dirty="0" smtClean="0">
                <a:latin typeface="Times New Roman"/>
                <a:cs typeface="Times New Roman"/>
              </a:rPr>
              <a:t> *rivers rage </a:t>
            </a:r>
          </a:p>
          <a:p>
            <a:pPr lvl="0" algn="l"/>
            <a:r>
              <a:rPr lang="en-US" sz="2000" dirty="0" smtClean="0">
                <a:latin typeface="Times New Roman"/>
                <a:cs typeface="Times New Roman"/>
              </a:rPr>
              <a:t> *birds complain of winter (a reference to the story of Philomela who was raped and turned into a nightingale). </a:t>
            </a:r>
            <a:br>
              <a:rPr lang="en-US" sz="2000" dirty="0" smtClean="0">
                <a:latin typeface="Times New Roman"/>
                <a:cs typeface="Times New Roman"/>
              </a:rPr>
            </a:br>
            <a:r>
              <a:rPr lang="en-US" sz="2000" dirty="0" smtClean="0">
                <a:latin typeface="Times New Roman"/>
                <a:cs typeface="Times New Roman"/>
              </a:rPr>
              <a:t>We live in a fallen world.  Free love in the grass in impossible now because the world is not in some eternal spring.  The seasons pass, as does time.  Nymphs grow old, and shepherds grow cold</a:t>
            </a:r>
            <a:r>
              <a:rPr lang="en-US" sz="2400" dirty="0" smtClean="0"/>
              <a:t>.</a:t>
            </a:r>
          </a:p>
          <a:p>
            <a:pPr algn="l"/>
            <a:endParaRPr lang="en-US"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r>
              <a:rPr lang="en-US" sz="2000" dirty="0" smtClean="0">
                <a:latin typeface="Times New Roman"/>
                <a:cs typeface="Times New Roman"/>
              </a:rPr>
              <a:t>Sir Walter Raleigh wrote a response to this poem in 1600 called "The Nymph's Reply to the Shepherd." He uses the young girl as the speaker, responding to the shepherd. There are no clues to the setting or the girl's physical appearance. The themes of this poem are doubt and the point that time changes things. The young girl thinks realistically and refutes the ideas of the idyllic world the young man had proposed to her. The shepherd seems to be very much of an optimist, whereas the young girl is a pessimist. The structure of these two  poems is exact. There are six stanzas consisting of four lines  each. This shows that "The Nymph's Reply to the Shepherd" is responding directly to the shepherd in "The Passionate Shepherd to His Love.</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000" dirty="0" smtClean="0"/>
              <a:t>     </a:t>
            </a:r>
            <a:r>
              <a:rPr lang="en-US" sz="2000" dirty="0" smtClean="0">
                <a:latin typeface="Times New Roman"/>
                <a:cs typeface="Times New Roman"/>
              </a:rPr>
              <a:t> "In each ideal proposal he gives, she gives him the realistic answer to why they cannot be together. The speaker in "The Passionate Shepherd to His Love" is a young shepherd who proposes a passionate love affair to the girl he desires. He uses nature largely to appeal to her senses. He tells her they will sit will have a life of pleasure and relaxation. He says he will make beds of  roses and give her fragrant posies. He promises to outfit her in fine clothes and that she will not want for anything. He uses all these tempting things to help his argument, but he does not make any mention of true love or marriage. It seems he only wants a passionate physical relationship. The pleasures and delights he speaks of are only temporary. His concept of time is only in the present, and he does not seem to think much about the future.</a:t>
            </a:r>
            <a:br>
              <a:rPr lang="en-US" sz="2000" dirty="0" smtClean="0">
                <a:latin typeface="Times New Roman"/>
                <a:cs typeface="Times New Roman"/>
              </a:rPr>
            </a:b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400" dirty="0" smtClean="0"/>
              <a:t>    </a:t>
            </a:r>
          </a:p>
          <a:p>
            <a:pPr algn="l"/>
            <a:r>
              <a:rPr lang="en-US" sz="2400" dirty="0" smtClean="0"/>
              <a:t>     </a:t>
            </a:r>
            <a:r>
              <a:rPr lang="en-US" sz="2000" dirty="0" smtClean="0">
                <a:latin typeface="Times New Roman"/>
                <a:cs typeface="Times New Roman"/>
              </a:rPr>
              <a:t>In "the Nymph's Reply to the Shepherd," the young girl is responding to the shepherd's plea. She thinks about life in a practical way, so the shepherd's words have no bearing on her decision. She rebuts his argument and says that if time had no end and every man told the truth, that the pleasures he had promised would convince her to be his lover. The theme of carpe diem is usually that one should "seize the day". However, the girl turns it around and says that because life is short, we should not seize the day. The serious decisions of life such as this one should not be taken lightly and acted upon irrationally. </a:t>
            </a:r>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000" dirty="0" smtClean="0"/>
              <a:t>     </a:t>
            </a:r>
            <a:r>
              <a:rPr lang="en-US" sz="2000" dirty="0" smtClean="0">
                <a:latin typeface="Times New Roman"/>
                <a:cs typeface="Times New Roman"/>
              </a:rPr>
              <a:t> She states that flowers wither and die, and all the material possessions he offered would eventually break and be forgotten. She realizes that something substantial such as true love, is the only thing that will outlast the material items. In her mind, it is worth waiting for true love. Nothing he had to give can convince her, because she knows that he is only thinking about the present time and has no future plans for them. At the end of the poem, she reiterates the point she had made at the beginning:</a:t>
            </a:r>
            <a:br>
              <a:rPr lang="en-US" sz="2000" dirty="0" smtClean="0">
                <a:latin typeface="Times New Roman"/>
                <a:cs typeface="Times New Roman"/>
              </a:rPr>
            </a:br>
            <a:r>
              <a:rPr lang="en-US" sz="2000" dirty="0" smtClean="0">
                <a:latin typeface="Times New Roman"/>
                <a:cs typeface="Times New Roman"/>
              </a:rPr>
              <a:t/>
            </a:r>
            <a:br>
              <a:rPr lang="en-US" sz="2000" dirty="0" smtClean="0">
                <a:latin typeface="Times New Roman"/>
                <a:cs typeface="Times New Roman"/>
              </a:rPr>
            </a:br>
            <a:r>
              <a:rPr lang="en-US" sz="2000" dirty="0" smtClean="0">
                <a:latin typeface="Times New Roman"/>
                <a:cs typeface="Times New Roman"/>
              </a:rPr>
              <a:t>But could youth last and love still breed</a:t>
            </a:r>
            <a:br>
              <a:rPr lang="en-US" sz="2000" dirty="0" smtClean="0">
                <a:latin typeface="Times New Roman"/>
                <a:cs typeface="Times New Roman"/>
              </a:rPr>
            </a:br>
            <a:r>
              <a:rPr lang="en-US" sz="2000" dirty="0" smtClean="0">
                <a:latin typeface="Times New Roman"/>
                <a:cs typeface="Times New Roman"/>
              </a:rPr>
              <a:t/>
            </a:r>
            <a:br>
              <a:rPr lang="en-US" sz="2000" dirty="0" smtClean="0">
                <a:latin typeface="Times New Roman"/>
                <a:cs typeface="Times New Roman"/>
              </a:rPr>
            </a:br>
            <a:r>
              <a:rPr lang="en-US" sz="2000" dirty="0" smtClean="0">
                <a:latin typeface="Times New Roman"/>
                <a:cs typeface="Times New Roman"/>
              </a:rPr>
              <a:t>Had joys no date or age no need</a:t>
            </a:r>
            <a:br>
              <a:rPr lang="en-US" sz="2000" dirty="0" smtClean="0">
                <a:latin typeface="Times New Roman"/>
                <a:cs typeface="Times New Roman"/>
              </a:rPr>
            </a:br>
            <a:r>
              <a:rPr lang="en-US" sz="2000" dirty="0" smtClean="0">
                <a:latin typeface="Times New Roman"/>
                <a:cs typeface="Times New Roman"/>
              </a:rPr>
              <a:t/>
            </a:r>
            <a:br>
              <a:rPr lang="en-US" sz="2000" dirty="0" smtClean="0">
                <a:latin typeface="Times New Roman"/>
                <a:cs typeface="Times New Roman"/>
              </a:rPr>
            </a:br>
            <a:r>
              <a:rPr lang="en-US" sz="2000" dirty="0" smtClean="0">
                <a:latin typeface="Times New Roman"/>
                <a:cs typeface="Times New Roman"/>
              </a:rPr>
              <a:t>The these delights my mind might move</a:t>
            </a:r>
            <a:br>
              <a:rPr lang="en-US" sz="2000" dirty="0" smtClean="0">
                <a:latin typeface="Times New Roman"/>
                <a:cs typeface="Times New Roman"/>
              </a:rPr>
            </a:br>
            <a:r>
              <a:rPr lang="en-US" sz="2000" dirty="0" smtClean="0">
                <a:latin typeface="Times New Roman"/>
                <a:cs typeface="Times New Roman"/>
              </a:rPr>
              <a:t/>
            </a:r>
            <a:br>
              <a:rPr lang="en-US" sz="2000" dirty="0" smtClean="0">
                <a:latin typeface="Times New Roman"/>
                <a:cs typeface="Times New Roman"/>
              </a:rPr>
            </a:br>
            <a:r>
              <a:rPr lang="en-US" sz="2000" dirty="0" smtClean="0">
                <a:latin typeface="Times New Roman"/>
                <a:cs typeface="Times New Roman"/>
              </a:rPr>
              <a:t>To live with thee and be thy love (Raleigh 21-24).</a:t>
            </a:r>
          </a:p>
          <a:p>
            <a:pPr algn="l"/>
            <a:endParaRPr lang="en-US" sz="2000" dirty="0">
              <a:latin typeface="Times New Roman"/>
              <a:cs typeface="Times New Roman"/>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457200" y="1295400"/>
            <a:ext cx="8915400" cy="4525963"/>
          </a:xfrm>
        </p:spPr>
        <p:txBody>
          <a:bodyPr/>
          <a:lstStyle/>
          <a:p>
            <a:pPr algn="l"/>
            <a:r>
              <a:rPr lang="en-US" sz="2800" dirty="0" smtClean="0"/>
              <a:t>   </a:t>
            </a:r>
            <a:r>
              <a:rPr lang="en-US" sz="2000" dirty="0" smtClean="0">
                <a:latin typeface="Times New Roman"/>
                <a:cs typeface="Times New Roman"/>
              </a:rPr>
              <a:t>  These two </a:t>
            </a:r>
            <a:r>
              <a:rPr lang="en-US" sz="2000" u="sng" dirty="0" smtClean="0">
                <a:latin typeface="Times New Roman"/>
                <a:cs typeface="Times New Roman"/>
                <a:hlinkClick r:id="rId2" tooltip="poems"/>
              </a:rPr>
              <a:t>poems</a:t>
            </a:r>
            <a:r>
              <a:rPr lang="en-US" sz="2000" dirty="0" smtClean="0">
                <a:latin typeface="Times New Roman"/>
                <a:cs typeface="Times New Roman"/>
              </a:rPr>
              <a:t> can teach a lesson even in the present day. The idealistic world that the shepherd dreamed of seemed like a wonderful thing, but there was nothing substantial to back it up. There are many instances of this in life, not just in love. The young girl had the presence of mind to realize that the things he was offering, though tempting, were not what she wished for in life. She knew that because time is short and life does not last forever, that one must think about the impact decisions made today will have on the future.</a:t>
            </a:r>
          </a:p>
          <a:p>
            <a:pPr algn="l"/>
            <a:r>
              <a:rPr lang="en-US" sz="2000" dirty="0" smtClean="0">
                <a:latin typeface="Times New Roman"/>
                <a:cs typeface="Times New Roman"/>
              </a:rPr>
              <a:t>     </a:t>
            </a:r>
          </a:p>
          <a:p>
            <a:pPr algn="l"/>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1745</TotalTime>
  <Words>2574</Words>
  <Application>Microsoft Office PowerPoint</Application>
  <PresentationFormat>A4 Paper (210x297 mm)‎</PresentationFormat>
  <Paragraphs>151</Paragraphs>
  <Slides>36</Slides>
  <Notes>0</Notes>
  <HiddenSlides>0</HiddenSlides>
  <MMClips>0</MMClips>
  <ScaleCrop>false</ScaleCrop>
  <HeadingPairs>
    <vt:vector size="4" baseType="variant">
      <vt:variant>
        <vt:lpstr>سمة</vt:lpstr>
      </vt:variant>
      <vt:variant>
        <vt:i4>1</vt:i4>
      </vt:variant>
      <vt:variant>
        <vt:lpstr>عناوين الشرائح</vt:lpstr>
      </vt:variant>
      <vt:variant>
        <vt:i4>36</vt:i4>
      </vt:variant>
    </vt:vector>
  </HeadingPairs>
  <TitlesOfParts>
    <vt:vector size="37" baseType="lpstr">
      <vt:lpstr>Office Theme</vt:lpstr>
      <vt:lpstr>الشريحة 1</vt:lpstr>
      <vt:lpstr>Lecture 13</vt:lpstr>
      <vt:lpstr>Definition</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142</cp:revision>
  <dcterms:created xsi:type="dcterms:W3CDTF">2009-10-14T19:14:34Z</dcterms:created>
  <dcterms:modified xsi:type="dcterms:W3CDTF">2012-11-23T11:48:00Z</dcterms:modified>
</cp:coreProperties>
</file>