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8"/>
  </p:notesMasterIdLst>
  <p:handoutMasterIdLst>
    <p:handoutMasterId r:id="rId9"/>
  </p:handoutMasterIdLst>
  <p:sldIdLst>
    <p:sldId id="256" r:id="rId2"/>
    <p:sldId id="282" r:id="rId3"/>
    <p:sldId id="257" r:id="rId4"/>
    <p:sldId id="259" r:id="rId5"/>
    <p:sldId id="276" r:id="rId6"/>
    <p:sldId id="264" r:id="rId7"/>
  </p:sldIdLst>
  <p:sldSz cx="6858000" cy="9144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0099"/>
    <a:srgbClr val="0033CC"/>
    <a:srgbClr val="0000FF"/>
    <a:srgbClr val="008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110" d="100"/>
          <a:sy n="110" d="100"/>
        </p:scale>
        <p:origin x="-708" y="-60"/>
      </p:cViewPr>
      <p:guideLst>
        <p:guide orient="horz" pos="2880"/>
        <p:guide pos="216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r>
              <a:rPr lang="ar-SA" smtClean="0"/>
              <a:t>بدويه</a:t>
            </a:r>
            <a:endParaRPr lang="ar-SA"/>
          </a:p>
        </p:txBody>
      </p:sp>
      <p:sp>
        <p:nvSpPr>
          <p:cNvPr id="3" name="Date Placeholder 2"/>
          <p:cNvSpPr>
            <a:spLocks noGrp="1"/>
          </p:cNvSpPr>
          <p:nvPr>
            <p:ph type="dt" sz="quarter" idx="1"/>
          </p:nvPr>
        </p:nvSpPr>
        <p:spPr>
          <a:xfrm>
            <a:off x="1588" y="0"/>
            <a:ext cx="2971800" cy="457200"/>
          </a:xfrm>
          <a:prstGeom prst="rect">
            <a:avLst/>
          </a:prstGeom>
        </p:spPr>
        <p:txBody>
          <a:bodyPr vert="horz" lIns="91440" tIns="45720" rIns="91440" bIns="45720" rtlCol="1"/>
          <a:lstStyle>
            <a:lvl1pPr algn="l">
              <a:defRPr sz="1200"/>
            </a:lvl1pPr>
          </a:lstStyle>
          <a:p>
            <a:fld id="{83E38F3B-FB6C-4153-A4A7-90B3E362409C}" type="datetimeFigureOut">
              <a:rPr lang="ar-SA" smtClean="0"/>
              <a:pPr/>
              <a:t>06/05/32</a:t>
            </a:fld>
            <a:endParaRPr lang="ar-SA"/>
          </a:p>
        </p:txBody>
      </p:sp>
      <p:sp>
        <p:nvSpPr>
          <p:cNvPr id="4" name="Footer Placeholder 3"/>
          <p:cNvSpPr>
            <a:spLocks noGrp="1"/>
          </p:cNvSpPr>
          <p:nvPr>
            <p:ph type="ftr" sz="quarter" idx="2"/>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5" name="Slide Number Placeholder 4"/>
          <p:cNvSpPr>
            <a:spLocks noGrp="1"/>
          </p:cNvSpPr>
          <p:nvPr>
            <p:ph type="sldNum" sz="quarter" idx="3"/>
          </p:nvPr>
        </p:nvSpPr>
        <p:spPr>
          <a:xfrm>
            <a:off x="1588" y="8685213"/>
            <a:ext cx="2971800" cy="457200"/>
          </a:xfrm>
          <a:prstGeom prst="rect">
            <a:avLst/>
          </a:prstGeom>
        </p:spPr>
        <p:txBody>
          <a:bodyPr vert="horz" lIns="91440" tIns="45720" rIns="91440" bIns="45720" rtlCol="1" anchor="b"/>
          <a:lstStyle>
            <a:lvl1pPr algn="l">
              <a:defRPr sz="1200"/>
            </a:lvl1pPr>
          </a:lstStyle>
          <a:p>
            <a:fld id="{90FFD0C2-B08E-451E-91EB-08A9E6429F60}" type="slidenum">
              <a:rPr lang="ar-SA" smtClean="0"/>
              <a:pPr/>
              <a:t>‹#›</a:t>
            </a:fld>
            <a:endParaRPr lang="ar-SA"/>
          </a:p>
        </p:txBody>
      </p:sp>
    </p:spTree>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r>
              <a:rPr lang="ar-SA" smtClean="0"/>
              <a:t>بدويه</a:t>
            </a:r>
            <a:endParaRPr lang="ar-SA"/>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E54E9BFB-38B1-4825-858A-5590D9F0A34D}" type="datetimeFigureOut">
              <a:rPr lang="ar-SA" smtClean="0"/>
              <a:pPr/>
              <a:t>06/05/32</a:t>
            </a:fld>
            <a:endParaRPr lang="ar-SA"/>
          </a:p>
        </p:txBody>
      </p:sp>
      <p:sp>
        <p:nvSpPr>
          <p:cNvPr id="4" name="Slide Image Placeholder 3"/>
          <p:cNvSpPr>
            <a:spLocks noGrp="1" noRot="1" noChangeAspect="1"/>
          </p:cNvSpPr>
          <p:nvPr>
            <p:ph type="sldImg" idx="2"/>
          </p:nvPr>
        </p:nvSpPr>
        <p:spPr>
          <a:xfrm>
            <a:off x="2143125" y="685800"/>
            <a:ext cx="257175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0A91814F-C704-421C-B930-98FC6F61FCA1}" type="slidenum">
              <a:rPr lang="ar-SA" smtClean="0"/>
              <a:pPr/>
              <a:t>‹#›</a:t>
            </a:fld>
            <a:endParaRPr lang="ar-SA"/>
          </a:p>
        </p:txBody>
      </p:sp>
    </p:spTree>
  </p:cSld>
  <p:clrMap bg1="lt1" tx1="dk1" bg2="lt2" tx2="dk2" accent1="accent1" accent2="accent2" accent3="accent3" accent4="accent4" accent5="accent5" accent6="accent6" hlink="hlink" folHlink="folHlink"/>
  <p:hf sldNum="0" hdr="0" ftr="0" dt="0"/>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25" y="685800"/>
            <a:ext cx="2571750" cy="3429000"/>
          </a:xfrm>
        </p:spPr>
      </p:sp>
      <p:sp>
        <p:nvSpPr>
          <p:cNvPr id="3" name="Notes Placeholder 2"/>
          <p:cNvSpPr>
            <a:spLocks noGrp="1"/>
          </p:cNvSpPr>
          <p:nvPr>
            <p:ph type="body" idx="1"/>
          </p:nvPr>
        </p:nvSpPr>
        <p:spPr/>
        <p:txBody>
          <a:bodyPr>
            <a:normAutofit/>
          </a:bodyPr>
          <a:lstStyle/>
          <a:p>
            <a:endParaRPr lang="ar-S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25" y="685800"/>
            <a:ext cx="2571750" cy="3429000"/>
          </a:xfrm>
        </p:spPr>
      </p:sp>
      <p:sp>
        <p:nvSpPr>
          <p:cNvPr id="3" name="Notes Placeholder 2"/>
          <p:cNvSpPr>
            <a:spLocks noGrp="1"/>
          </p:cNvSpPr>
          <p:nvPr>
            <p:ph type="body" idx="1"/>
          </p:nvPr>
        </p:nvSpPr>
        <p:spPr/>
        <p:txBody>
          <a:bodyPr>
            <a:normAutofit/>
          </a:bodyPr>
          <a:lstStyle/>
          <a:p>
            <a:endParaRPr lang="ar-S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25" y="685800"/>
            <a:ext cx="2571750" cy="3429000"/>
          </a:xfrm>
        </p:spPr>
      </p:sp>
      <p:sp>
        <p:nvSpPr>
          <p:cNvPr id="3" name="Notes Placeholder 2"/>
          <p:cNvSpPr>
            <a:spLocks noGrp="1"/>
          </p:cNvSpPr>
          <p:nvPr>
            <p:ph type="body" idx="1"/>
          </p:nvPr>
        </p:nvSpPr>
        <p:spPr/>
        <p:txBody>
          <a:bodyPr>
            <a:normAutofit/>
          </a:bodyPr>
          <a:lstStyle/>
          <a:p>
            <a:endParaRPr lang="ar-S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25" y="685800"/>
            <a:ext cx="2571750" cy="3429000"/>
          </a:xfrm>
        </p:spPr>
      </p:sp>
      <p:sp>
        <p:nvSpPr>
          <p:cNvPr id="3" name="Notes Placeholder 2"/>
          <p:cNvSpPr>
            <a:spLocks noGrp="1"/>
          </p:cNvSpPr>
          <p:nvPr>
            <p:ph type="body" idx="1"/>
          </p:nvPr>
        </p:nvSpPr>
        <p:spPr/>
        <p:txBody>
          <a:bodyPr>
            <a:normAutofit/>
          </a:bodyPr>
          <a:lstStyle/>
          <a:p>
            <a:endParaRPr lang="ar-SA"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25" y="685800"/>
            <a:ext cx="2571750" cy="3429000"/>
          </a:xfrm>
        </p:spPr>
      </p:sp>
      <p:sp>
        <p:nvSpPr>
          <p:cNvPr id="3" name="Notes Placeholder 2"/>
          <p:cNvSpPr>
            <a:spLocks noGrp="1"/>
          </p:cNvSpPr>
          <p:nvPr>
            <p:ph type="body" idx="1"/>
          </p:nvPr>
        </p:nvSpPr>
        <p:spPr/>
        <p:txBody>
          <a:bodyPr>
            <a:normAutofit/>
          </a:bodyPr>
          <a:lstStyle/>
          <a:p>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68"/>
            <a:ext cx="5829300" cy="1960033"/>
          </a:xfrm>
        </p:spPr>
        <p:txBody>
          <a:bodyPr/>
          <a:lstStyle/>
          <a:p>
            <a:r>
              <a:rPr lang="en-US" smtClean="0"/>
              <a:t>Click to edit Master title style</a:t>
            </a:r>
            <a:endParaRPr lang="ar-SA"/>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ar-SA"/>
          </a:p>
        </p:txBody>
      </p:sp>
      <p:sp>
        <p:nvSpPr>
          <p:cNvPr id="4" name="Date Placeholder 3"/>
          <p:cNvSpPr>
            <a:spLocks noGrp="1"/>
          </p:cNvSpPr>
          <p:nvPr>
            <p:ph type="dt" sz="half" idx="10"/>
          </p:nvPr>
        </p:nvSpPr>
        <p:spPr/>
        <p:txBody>
          <a:bodyPr/>
          <a:lstStyle/>
          <a:p>
            <a:fld id="{C8E04A80-C23F-4A72-8BFE-98A6BE1DA68D}" type="datetime1">
              <a:rPr lang="ar-SA" smtClean="0"/>
              <a:pPr/>
              <a:t>06/05/32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88BAE415-76A0-4309-A00B-503D7D7A0243}"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0AE673A9-5DC9-4A68-BD56-E6A22633471E}" type="datetime1">
              <a:rPr lang="ar-SA" smtClean="0"/>
              <a:pPr/>
              <a:t>06/05/32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88BAE415-76A0-4309-A00B-503D7D7A0243}"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r">
              <a:defRPr sz="4000" b="1" cap="all"/>
            </a:lvl1pPr>
          </a:lstStyle>
          <a:p>
            <a:r>
              <a:rPr lang="en-US" smtClean="0"/>
              <a:t>Click to edit Master title style</a:t>
            </a:r>
            <a:endParaRPr lang="ar-SA"/>
          </a:p>
        </p:txBody>
      </p:sp>
      <p:sp>
        <p:nvSpPr>
          <p:cNvPr id="3" name="Text Placeholder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1C8D44-305E-45AF-BA64-B1BEB1730637}" type="datetime1">
              <a:rPr lang="ar-SA" smtClean="0"/>
              <a:pPr/>
              <a:t>06/05/32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88BAE415-76A0-4309-A00B-503D7D7A0243}"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sz="half" idx="1"/>
          </p:nvPr>
        </p:nvSpPr>
        <p:spPr>
          <a:xfrm>
            <a:off x="34290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348615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Date Placeholder 4"/>
          <p:cNvSpPr>
            <a:spLocks noGrp="1"/>
          </p:cNvSpPr>
          <p:nvPr>
            <p:ph type="dt" sz="half" idx="10"/>
          </p:nvPr>
        </p:nvSpPr>
        <p:spPr/>
        <p:txBody>
          <a:bodyPr/>
          <a:lstStyle/>
          <a:p>
            <a:fld id="{D69C489C-FEC2-426C-AFC9-501BB6018D8E}" type="datetime1">
              <a:rPr lang="ar-SA" smtClean="0"/>
              <a:pPr/>
              <a:t>06/05/32</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88BAE415-76A0-4309-A00B-503D7D7A0243}"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SA"/>
          </a:p>
        </p:txBody>
      </p:sp>
      <p:sp>
        <p:nvSpPr>
          <p:cNvPr id="3" name="Text Placeholder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Text Placeholder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7" name="Date Placeholder 6"/>
          <p:cNvSpPr>
            <a:spLocks noGrp="1"/>
          </p:cNvSpPr>
          <p:nvPr>
            <p:ph type="dt" sz="half" idx="10"/>
          </p:nvPr>
        </p:nvSpPr>
        <p:spPr/>
        <p:txBody>
          <a:bodyPr/>
          <a:lstStyle/>
          <a:p>
            <a:fld id="{36F27411-6680-4A5B-88F4-8E28BB107306}" type="datetime1">
              <a:rPr lang="ar-SA" smtClean="0"/>
              <a:pPr/>
              <a:t>06/05/32</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88BAE415-76A0-4309-A00B-503D7D7A0243}"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Date Placeholder 2"/>
          <p:cNvSpPr>
            <a:spLocks noGrp="1"/>
          </p:cNvSpPr>
          <p:nvPr>
            <p:ph type="dt" sz="half" idx="10"/>
          </p:nvPr>
        </p:nvSpPr>
        <p:spPr/>
        <p:txBody>
          <a:bodyPr/>
          <a:lstStyle/>
          <a:p>
            <a:fld id="{1D1241BF-C446-4965-94AB-8C092E1F8B08}" type="datetime1">
              <a:rPr lang="ar-SA" smtClean="0"/>
              <a:pPr/>
              <a:t>06/05/32</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88BAE415-76A0-4309-A00B-503D7D7A0243}"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56D26C-03F5-4E94-A5CB-A3BAB5D90629}" type="datetime1">
              <a:rPr lang="ar-SA" smtClean="0"/>
              <a:pPr/>
              <a:t>06/05/32</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88BAE415-76A0-4309-A00B-503D7D7A0243}"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4067"/>
            <a:ext cx="2256235" cy="1549400"/>
          </a:xfrm>
        </p:spPr>
        <p:txBody>
          <a:bodyPr anchor="b"/>
          <a:lstStyle>
            <a:lvl1pPr algn="r">
              <a:defRPr sz="2000" b="1"/>
            </a:lvl1pPr>
          </a:lstStyle>
          <a:p>
            <a:r>
              <a:rPr lang="en-US" smtClean="0"/>
              <a:t>Click to edit Master title style</a:t>
            </a:r>
            <a:endParaRPr lang="ar-SA"/>
          </a:p>
        </p:txBody>
      </p:sp>
      <p:sp>
        <p:nvSpPr>
          <p:cNvPr id="3" name="Content Placeholder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Text Placeholder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8DAB4D-4375-42C5-ACBC-F74FCC0C7B8E}" type="datetime1">
              <a:rPr lang="ar-SA" smtClean="0"/>
              <a:pPr/>
              <a:t>06/05/32</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88BAE415-76A0-4309-A00B-503D7D7A0243}"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0"/>
            <a:ext cx="4114800" cy="755651"/>
          </a:xfrm>
        </p:spPr>
        <p:txBody>
          <a:bodyPr anchor="b"/>
          <a:lstStyle>
            <a:lvl1pPr algn="r">
              <a:defRPr sz="2000" b="1"/>
            </a:lvl1pPr>
          </a:lstStyle>
          <a:p>
            <a:r>
              <a:rPr lang="en-US" smtClean="0"/>
              <a:t>Click to edit Master title style</a:t>
            </a:r>
            <a:endParaRPr lang="ar-SA"/>
          </a:p>
        </p:txBody>
      </p:sp>
      <p:sp>
        <p:nvSpPr>
          <p:cNvPr id="3" name="Picture Placeholder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Text Placeholder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2680FB0-7714-4E4C-A276-DB75531DEC60}" type="datetime1">
              <a:rPr lang="ar-SA" smtClean="0"/>
              <a:pPr/>
              <a:t>06/05/32</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88BAE415-76A0-4309-A00B-503D7D7A0243}"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59E98AEC-49CC-4083-8F2F-1448D0531573}" type="datetime1">
              <a:rPr lang="ar-SA" smtClean="0"/>
              <a:pPr/>
              <a:t>06/05/32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88BAE415-76A0-4309-A00B-503D7D7A0243}"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366185"/>
            <a:ext cx="1543050" cy="7802033"/>
          </a:xfrm>
        </p:spPr>
        <p:txBody>
          <a:bodyPr vert="eaVert"/>
          <a:lstStyle/>
          <a:p>
            <a:r>
              <a:rPr lang="en-US" smtClean="0"/>
              <a:t>Click to edit Master title style</a:t>
            </a:r>
            <a:endParaRPr lang="ar-SA"/>
          </a:p>
        </p:txBody>
      </p:sp>
      <p:sp>
        <p:nvSpPr>
          <p:cNvPr id="3" name="Vertical Text Placeholder 2"/>
          <p:cNvSpPr>
            <a:spLocks noGrp="1"/>
          </p:cNvSpPr>
          <p:nvPr>
            <p:ph type="body" orient="vert" idx="1"/>
          </p:nvPr>
        </p:nvSpPr>
        <p:spPr>
          <a:xfrm>
            <a:off x="342900" y="366185"/>
            <a:ext cx="4514850" cy="780203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478C60C6-29BC-46B6-8D03-97C49F194FEE}" type="datetime1">
              <a:rPr lang="ar-SA" smtClean="0"/>
              <a:pPr/>
              <a:t>06/05/32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88BAE415-76A0-4309-A00B-503D7D7A0243}"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66184"/>
            <a:ext cx="6172200" cy="1524000"/>
          </a:xfrm>
          <a:prstGeom prst="rect">
            <a:avLst/>
          </a:prstGeom>
        </p:spPr>
        <p:txBody>
          <a:bodyPr vert="horz" lIns="91440" tIns="45720" rIns="91440" bIns="45720" rtlCol="1" anchor="ctr">
            <a:normAutofit/>
          </a:bodyPr>
          <a:lstStyle/>
          <a:p>
            <a:r>
              <a:rPr lang="en-US" smtClean="0"/>
              <a:t>Click to edit Master title style</a:t>
            </a:r>
            <a:endParaRPr lang="ar-SA"/>
          </a:p>
        </p:txBody>
      </p:sp>
      <p:sp>
        <p:nvSpPr>
          <p:cNvPr id="3" name="Text Placeholder 2"/>
          <p:cNvSpPr>
            <a:spLocks noGrp="1"/>
          </p:cNvSpPr>
          <p:nvPr>
            <p:ph type="body" idx="1"/>
          </p:nvPr>
        </p:nvSpPr>
        <p:spPr>
          <a:xfrm>
            <a:off x="342900" y="2133601"/>
            <a:ext cx="6172200" cy="6034617"/>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2"/>
          </p:nvPr>
        </p:nvSpPr>
        <p:spPr>
          <a:xfrm>
            <a:off x="4914900" y="8475134"/>
            <a:ext cx="1600200" cy="486833"/>
          </a:xfrm>
          <a:prstGeom prst="rect">
            <a:avLst/>
          </a:prstGeom>
        </p:spPr>
        <p:txBody>
          <a:bodyPr vert="horz" lIns="91440" tIns="45720" rIns="91440" bIns="45720" rtlCol="1" anchor="ctr"/>
          <a:lstStyle>
            <a:lvl1pPr algn="r">
              <a:defRPr sz="1200">
                <a:solidFill>
                  <a:schemeClr val="tx1">
                    <a:tint val="75000"/>
                  </a:schemeClr>
                </a:solidFill>
              </a:defRPr>
            </a:lvl1pPr>
          </a:lstStyle>
          <a:p>
            <a:fld id="{C4124056-F77B-4751-9AD5-8BADD1445E8B}" type="datetime1">
              <a:rPr lang="ar-SA" smtClean="0"/>
              <a:pPr/>
              <a:t>06/05/32</a:t>
            </a:fld>
            <a:endParaRPr lang="ar-SA"/>
          </a:p>
        </p:txBody>
      </p:sp>
      <p:sp>
        <p:nvSpPr>
          <p:cNvPr id="5" name="Footer Placeholder 4"/>
          <p:cNvSpPr>
            <a:spLocks noGrp="1"/>
          </p:cNvSpPr>
          <p:nvPr>
            <p:ph type="ftr" sz="quarter" idx="3"/>
          </p:nvPr>
        </p:nvSpPr>
        <p:spPr>
          <a:xfrm>
            <a:off x="2343150" y="8475134"/>
            <a:ext cx="2171700" cy="486833"/>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Slide Number Placeholder 5"/>
          <p:cNvSpPr>
            <a:spLocks noGrp="1"/>
          </p:cNvSpPr>
          <p:nvPr>
            <p:ph type="sldNum" sz="quarter" idx="4"/>
          </p:nvPr>
        </p:nvSpPr>
        <p:spPr>
          <a:xfrm>
            <a:off x="342900" y="8475134"/>
            <a:ext cx="1600200" cy="486833"/>
          </a:xfrm>
          <a:prstGeom prst="rect">
            <a:avLst/>
          </a:prstGeom>
        </p:spPr>
        <p:txBody>
          <a:bodyPr vert="horz" lIns="91440" tIns="45720" rIns="91440" bIns="45720" rtlCol="1" anchor="ctr"/>
          <a:lstStyle>
            <a:lvl1pPr algn="l">
              <a:defRPr sz="1200">
                <a:solidFill>
                  <a:schemeClr val="tx1">
                    <a:tint val="75000"/>
                  </a:schemeClr>
                </a:solidFill>
              </a:defRPr>
            </a:lvl1pPr>
          </a:lstStyle>
          <a:p>
            <a:fld id="{88BAE415-76A0-4309-A00B-503D7D7A0243}"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787692"/>
            <a:ext cx="5829300" cy="1960033"/>
          </a:xfrm>
        </p:spPr>
        <p:txBody>
          <a:bodyPr/>
          <a:lstStyle/>
          <a:p>
            <a:r>
              <a:rPr lang="en-US" spc="-150" dirty="0" smtClean="0">
                <a:solidFill>
                  <a:srgbClr val="376092"/>
                </a:solidFill>
                <a:latin typeface="ae_AlMateen" pitchFamily="2" charset="-78"/>
                <a:cs typeface="ae_AlMateen" pitchFamily="2" charset="-78"/>
              </a:rPr>
              <a:t>Lecture 6</a:t>
            </a:r>
            <a:endParaRPr lang="ar-SA" dirty="0"/>
          </a:p>
        </p:txBody>
      </p:sp>
      <p:sp>
        <p:nvSpPr>
          <p:cNvPr id="5" name="Subtitle 5"/>
          <p:cNvSpPr txBox="1">
            <a:spLocks/>
          </p:cNvSpPr>
          <p:nvPr/>
        </p:nvSpPr>
        <p:spPr>
          <a:xfrm>
            <a:off x="620688" y="3779912"/>
            <a:ext cx="5782394" cy="4344483"/>
          </a:xfrm>
          <a:prstGeom prst="rect">
            <a:avLst/>
          </a:prstGeom>
        </p:spPr>
        <p:txBody>
          <a:bodyPr vert="horz" lIns="91440" tIns="45720" rIns="91440" bIns="45720" rtlCol="1">
            <a:normAutofit fontScale="77500" lnSpcReduction="20000"/>
          </a:bodyPr>
          <a:lstStyle/>
          <a:p>
            <a:pPr algn="ctr">
              <a:spcBef>
                <a:spcPct val="20000"/>
              </a:spcBef>
              <a:defRPr/>
            </a:pPr>
            <a:r>
              <a:rPr lang="en-US" sz="3700" b="1" dirty="0" smtClean="0"/>
              <a:t>The Shakespearean Sonnet</a:t>
            </a:r>
            <a:endParaRPr lang="en-US" sz="3600" dirty="0" smtClean="0"/>
          </a:p>
          <a:p>
            <a:pPr algn="ctr">
              <a:spcBef>
                <a:spcPct val="20000"/>
              </a:spcBef>
              <a:defRPr/>
            </a:pPr>
            <a:r>
              <a:rPr lang="en-US" sz="3600" b="1" dirty="0" smtClean="0"/>
              <a:t> </a:t>
            </a:r>
          </a:p>
          <a:p>
            <a:pPr algn="ctr">
              <a:spcBef>
                <a:spcPct val="20000"/>
              </a:spcBef>
              <a:defRPr/>
            </a:pPr>
            <a:r>
              <a:rPr lang="ar-SA" sz="3300" b="1" dirty="0" err="1" smtClean="0">
                <a:solidFill>
                  <a:srgbClr val="C00000"/>
                </a:solidFill>
                <a:cs typeface="Arial" pitchFamily="34" charset="0"/>
              </a:rPr>
              <a:t>السوناتة</a:t>
            </a:r>
            <a:r>
              <a:rPr lang="ar-SA" sz="3300" b="1" dirty="0" smtClean="0">
                <a:solidFill>
                  <a:srgbClr val="C00000"/>
                </a:solidFill>
                <a:cs typeface="Arial" pitchFamily="34" charset="0"/>
              </a:rPr>
              <a:t> لشكسبير</a:t>
            </a:r>
          </a:p>
          <a:p>
            <a:pPr algn="ctr">
              <a:spcBef>
                <a:spcPct val="20000"/>
              </a:spcBef>
              <a:defRPr/>
            </a:pPr>
            <a:endParaRPr lang="ar-SA" sz="2800" dirty="0" smtClean="0"/>
          </a:p>
          <a:p>
            <a:pPr algn="ctr"/>
            <a:endParaRPr lang="ar-SA" sz="6400" b="1" dirty="0" smtClean="0">
              <a:solidFill>
                <a:srgbClr val="008000"/>
              </a:solidFill>
              <a:cs typeface="Rekaa" pitchFamily="2" charset="-78"/>
            </a:endParaRPr>
          </a:p>
          <a:p>
            <a:pPr algn="ctr"/>
            <a:r>
              <a:rPr lang="ar-SA" sz="6400" b="1" dirty="0" smtClean="0">
                <a:solidFill>
                  <a:srgbClr val="008000"/>
                </a:solidFill>
                <a:cs typeface="Rekaa" pitchFamily="2" charset="-78"/>
              </a:rPr>
              <a:t>بدويه</a:t>
            </a:r>
            <a:r>
              <a:rPr lang="ar-SA" sz="6400" b="1" dirty="0" smtClean="0"/>
              <a:t> </a:t>
            </a:r>
          </a:p>
          <a:p>
            <a:pPr algn="ctr"/>
            <a:endParaRPr lang="ar-SA" sz="5700" dirty="0" smtClean="0"/>
          </a:p>
          <a:p>
            <a:pPr algn="ctr"/>
            <a:r>
              <a:rPr lang="en-US" sz="2800" dirty="0" smtClean="0">
                <a:cs typeface="AGA Aladdin Regular" pitchFamily="2" charset="-78"/>
              </a:rPr>
              <a:t>©</a:t>
            </a:r>
            <a:r>
              <a:rPr lang="ar-SA" sz="2800" dirty="0" smtClean="0">
                <a:cs typeface="AGA Aladdin Regular" pitchFamily="2" charset="-78"/>
              </a:rPr>
              <a:t> 2011 ملتقى جامعة الملك فيصل- اللغة الإنجليزية</a:t>
            </a:r>
          </a:p>
          <a:p>
            <a:pPr algn="ctr"/>
            <a:endParaRPr lang="en-US" sz="2800" dirty="0" smtClean="0">
              <a:cs typeface="AGA Aladdin Regular" pitchFamily="2" charset="-78"/>
            </a:endParaRPr>
          </a:p>
          <a:p>
            <a:pPr algn="ctr"/>
            <a:r>
              <a:rPr lang="ar-SA" sz="2800" dirty="0" smtClean="0">
                <a:cs typeface="AGA Aladdin Regular" pitchFamily="2" charset="-78"/>
              </a:rPr>
              <a:t>المستوى الرابع</a:t>
            </a:r>
            <a:endParaRPr lang="en-US" sz="2800" dirty="0" smtClean="0">
              <a:cs typeface="AGA Aladdin Regular" pitchFamily="2" charset="-78"/>
            </a:endParaRPr>
          </a:p>
          <a:p>
            <a:pPr marL="0" marR="0" lvl="0" indent="0" algn="ctr" defTabSz="914400" rtl="1" eaLnBrk="1" fontAlgn="auto" latinLnBrk="0" hangingPunct="1">
              <a:lnSpc>
                <a:spcPct val="100000"/>
              </a:lnSpc>
              <a:spcBef>
                <a:spcPct val="20000"/>
              </a:spcBef>
              <a:spcAft>
                <a:spcPts val="0"/>
              </a:spcAft>
              <a:buClrTx/>
              <a:buSzTx/>
              <a:buFont typeface="Arial" pitchFamily="34" charset="0"/>
              <a:buNone/>
              <a:tabLst/>
              <a:defRPr/>
            </a:pPr>
            <a:endParaRPr kumimoji="0" lang="en-US" sz="3200" b="1" i="0" u="none" strike="noStrike" kern="1200" cap="none" spc="0" normalizeH="0" baseline="0" noProof="0" dirty="0" smtClean="0">
              <a:ln>
                <a:noFill/>
              </a:ln>
              <a:solidFill>
                <a:srgbClr val="C00000"/>
              </a:solidFill>
              <a:effectLst/>
              <a:uLnTx/>
              <a:uFillTx/>
              <a:latin typeface="+mn-lt"/>
              <a:ea typeface="+mn-ea"/>
              <a:cs typeface="Arial" pitchFamily="34" charset="0"/>
            </a:endParaRPr>
          </a:p>
        </p:txBody>
      </p:sp>
      <p:grpSp>
        <p:nvGrpSpPr>
          <p:cNvPr id="4" name="Group 5"/>
          <p:cNvGrpSpPr>
            <a:grpSpLocks/>
          </p:cNvGrpSpPr>
          <p:nvPr/>
        </p:nvGrpSpPr>
        <p:grpSpPr bwMode="auto">
          <a:xfrm>
            <a:off x="476672" y="395536"/>
            <a:ext cx="1368152" cy="1368152"/>
            <a:chOff x="5210750" y="1066800"/>
            <a:chExt cx="2976900" cy="3130677"/>
          </a:xfrm>
          <a:effectLst>
            <a:outerShdw blurRad="63500" sx="102000" sy="102000" algn="ctr" rotWithShape="0">
              <a:prstClr val="black">
                <a:alpha val="40000"/>
              </a:prstClr>
            </a:outerShdw>
          </a:effectLst>
        </p:grpSpPr>
        <p:sp>
          <p:nvSpPr>
            <p:cNvPr id="6" name="Oval 5"/>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Slide Number Placeholder 7"/>
          <p:cNvSpPr>
            <a:spLocks noGrp="1"/>
          </p:cNvSpPr>
          <p:nvPr>
            <p:ph type="sldNum" sz="quarter" idx="12"/>
          </p:nvPr>
        </p:nvSpPr>
        <p:spPr/>
        <p:txBody>
          <a:bodyPr/>
          <a:lstStyle/>
          <a:p>
            <a:fld id="{88BAE415-76A0-4309-A00B-503D7D7A0243}" type="slidenum">
              <a:rPr lang="ar-SA" smtClean="0"/>
              <a:pPr/>
              <a:t>1</a:t>
            </a:fld>
            <a:endParaRPr lang="ar-SA"/>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53773" y="4527282"/>
            <a:ext cx="3021221" cy="2492990"/>
          </a:xfrm>
          <a:prstGeom prst="rect">
            <a:avLst/>
          </a:prstGeom>
          <a:noFill/>
        </p:spPr>
        <p:txBody>
          <a:bodyPr wrap="square" rtlCol="1">
            <a:spAutoFit/>
          </a:bodyPr>
          <a:lstStyle/>
          <a:p>
            <a:pPr algn="l"/>
            <a:r>
              <a:rPr lang="en-US" sz="1300" u="sng" dirty="0" smtClean="0"/>
              <a:t>First Quatrain</a:t>
            </a:r>
            <a:r>
              <a:rPr lang="en-US" sz="1300" dirty="0" smtClean="0"/>
              <a:t>: “Not marble, nor the gilded monuments”</a:t>
            </a:r>
          </a:p>
          <a:p>
            <a:pPr algn="l"/>
            <a:r>
              <a:rPr lang="en-US" sz="1300" dirty="0" smtClean="0"/>
              <a:t>   The speaker of Shakespeare sonnet  </a:t>
            </a:r>
            <a:r>
              <a:rPr lang="en-US" sz="1300" u="sng" dirty="0" smtClean="0"/>
              <a:t>55</a:t>
            </a:r>
            <a:r>
              <a:rPr lang="en-US" sz="1300" dirty="0" smtClean="0"/>
              <a:t> begins by proclaiming that his poem is more powerful than “marble” or “gilded monuments.” Princes have nothing on poets when it come to enshrining truth: “Not marble, nor the gilded monuments / Of princes, shall outlive this powerful rhyme.” The poet/speaker has faith that his sonnets will outlast any stone statue that is </a:t>
            </a:r>
            <a:r>
              <a:rPr lang="en-US" sz="1300" dirty="0" smtClean="0"/>
              <a:t>“besmeared </a:t>
            </a:r>
            <a:r>
              <a:rPr lang="en-US" sz="1300" dirty="0" smtClean="0"/>
              <a:t>with sluttish time.”</a:t>
            </a:r>
            <a:endParaRPr lang="en-US" sz="1300" dirty="0"/>
          </a:p>
        </p:txBody>
      </p:sp>
      <p:sp>
        <p:nvSpPr>
          <p:cNvPr id="10" name="TextBox 9"/>
          <p:cNvSpPr txBox="1"/>
          <p:nvPr/>
        </p:nvSpPr>
        <p:spPr>
          <a:xfrm>
            <a:off x="3717032" y="4584774"/>
            <a:ext cx="2952328" cy="2077492"/>
          </a:xfrm>
          <a:prstGeom prst="rect">
            <a:avLst/>
          </a:prstGeom>
          <a:noFill/>
        </p:spPr>
        <p:txBody>
          <a:bodyPr wrap="square" rtlCol="1">
            <a:spAutoFit/>
          </a:bodyPr>
          <a:lstStyle/>
          <a:p>
            <a:r>
              <a:rPr lang="ar-SA" sz="1500" dirty="0" smtClean="0">
                <a:solidFill>
                  <a:srgbClr val="008000"/>
                </a:solidFill>
                <a:cs typeface="DecoType Naskh" pitchFamily="2" charset="-78"/>
              </a:rPr>
              <a:t>أول رباعية : "ليس من الرخام، ولا </a:t>
            </a:r>
            <a:r>
              <a:rPr lang="ar-SA" sz="1500" dirty="0" smtClean="0">
                <a:solidFill>
                  <a:srgbClr val="008000"/>
                </a:solidFill>
                <a:cs typeface="DecoType Naskh" pitchFamily="2" charset="-78"/>
              </a:rPr>
              <a:t>آثار مطلية بالذهب"</a:t>
            </a:r>
            <a:r>
              <a:rPr lang="ar-SA" sz="1500" dirty="0" smtClean="0">
                <a:solidFill>
                  <a:srgbClr val="008000"/>
                </a:solidFill>
                <a:cs typeface="DecoType Naskh" pitchFamily="2" charset="-78"/>
              </a:rPr>
              <a:t/>
            </a:r>
            <a:br>
              <a:rPr lang="ar-SA" sz="1500" dirty="0" smtClean="0">
                <a:solidFill>
                  <a:srgbClr val="008000"/>
                </a:solidFill>
                <a:cs typeface="DecoType Naskh" pitchFamily="2" charset="-78"/>
              </a:rPr>
            </a:br>
            <a:r>
              <a:rPr lang="ar-SA" sz="1500" dirty="0" smtClean="0">
                <a:solidFill>
                  <a:srgbClr val="008000"/>
                </a:solidFill>
                <a:cs typeface="DecoType Naskh" pitchFamily="2" charset="-78"/>
              </a:rPr>
              <a:t> </a:t>
            </a:r>
            <a:r>
              <a:rPr lang="ar-SA" sz="1500" dirty="0" err="1" smtClean="0">
                <a:solidFill>
                  <a:srgbClr val="008000"/>
                </a:solidFill>
                <a:cs typeface="DecoType Naskh" pitchFamily="2" charset="-78"/>
              </a:rPr>
              <a:t>السوناتة</a:t>
            </a:r>
            <a:r>
              <a:rPr lang="ar-SA" sz="1500" dirty="0" smtClean="0">
                <a:solidFill>
                  <a:srgbClr val="008000"/>
                </a:solidFill>
                <a:cs typeface="DecoType Naskh" pitchFamily="2" charset="-78"/>
              </a:rPr>
              <a:t> 55 لشكسبير </a:t>
            </a:r>
            <a:r>
              <a:rPr lang="ar-SA" sz="1500" dirty="0" smtClean="0">
                <a:solidFill>
                  <a:srgbClr val="008000"/>
                </a:solidFill>
                <a:cs typeface="DecoType Naskh" pitchFamily="2" charset="-78"/>
              </a:rPr>
              <a:t>تبدأ</a:t>
            </a:r>
            <a:r>
              <a:rPr lang="ar-SA" sz="1500" dirty="0" smtClean="0">
                <a:solidFill>
                  <a:srgbClr val="008000"/>
                </a:solidFill>
                <a:cs typeface="DecoType Naskh" pitchFamily="2" charset="-78"/>
              </a:rPr>
              <a:t> بإعلان </a:t>
            </a:r>
            <a:r>
              <a:rPr lang="ar-SA" sz="1500" dirty="0" smtClean="0">
                <a:solidFill>
                  <a:srgbClr val="008000"/>
                </a:solidFill>
                <a:cs typeface="DecoType Naskh" pitchFamily="2" charset="-78"/>
              </a:rPr>
              <a:t>أن قصيدته </a:t>
            </a:r>
            <a:r>
              <a:rPr lang="ar-SA" sz="1500" dirty="0" smtClean="0">
                <a:solidFill>
                  <a:srgbClr val="008000"/>
                </a:solidFill>
                <a:cs typeface="DecoType Naskh" pitchFamily="2" charset="-78"/>
              </a:rPr>
              <a:t>أقوى </a:t>
            </a:r>
            <a:r>
              <a:rPr lang="ar-SA" sz="1500" dirty="0" smtClean="0">
                <a:solidFill>
                  <a:srgbClr val="008000"/>
                </a:solidFill>
                <a:cs typeface="DecoType Naskh" pitchFamily="2" charset="-78"/>
              </a:rPr>
              <a:t>من "الرخام" </a:t>
            </a:r>
            <a:r>
              <a:rPr lang="ar-SA" sz="1500" dirty="0" smtClean="0">
                <a:solidFill>
                  <a:srgbClr val="008000"/>
                </a:solidFill>
                <a:cs typeface="DecoType Naskh" pitchFamily="2" charset="-78"/>
              </a:rPr>
              <a:t>أو ”</a:t>
            </a:r>
            <a:r>
              <a:rPr lang="ar-SA" sz="1500" dirty="0" err="1" smtClean="0">
                <a:solidFill>
                  <a:srgbClr val="008000"/>
                </a:solidFill>
                <a:cs typeface="DecoType Naskh" pitchFamily="2" charset="-78"/>
              </a:rPr>
              <a:t>الأثار</a:t>
            </a:r>
            <a:r>
              <a:rPr lang="ar-SA" sz="1500" dirty="0" smtClean="0">
                <a:solidFill>
                  <a:srgbClr val="008000"/>
                </a:solidFill>
                <a:cs typeface="DecoType Naskh" pitchFamily="2" charset="-78"/>
              </a:rPr>
              <a:t> المذهّبة </a:t>
            </a:r>
            <a:r>
              <a:rPr lang="ar-SA" sz="1500" dirty="0" smtClean="0">
                <a:solidFill>
                  <a:srgbClr val="008000"/>
                </a:solidFill>
                <a:cs typeface="DecoType Naskh" pitchFamily="2" charset="-78"/>
              </a:rPr>
              <a:t>أي المطلية بالذهب“  وهو مالا يملكه الأمراء عندما يكرس الشعر الحقيقة</a:t>
            </a:r>
            <a:r>
              <a:rPr lang="ar-SA" sz="1500" dirty="0" smtClean="0">
                <a:solidFill>
                  <a:srgbClr val="008000"/>
                </a:solidFill>
                <a:cs typeface="DecoType Naskh" pitchFamily="2" charset="-78"/>
              </a:rPr>
              <a:t>:</a:t>
            </a:r>
          </a:p>
          <a:p>
            <a:r>
              <a:rPr lang="ar-SA" sz="1500" dirty="0" smtClean="0">
                <a:solidFill>
                  <a:srgbClr val="008000"/>
                </a:solidFill>
                <a:cs typeface="DecoType Naskh" pitchFamily="2" charset="-78"/>
              </a:rPr>
              <a:t> </a:t>
            </a:r>
            <a:r>
              <a:rPr lang="en-US" sz="1200" dirty="0" smtClean="0"/>
              <a:t>“Not marble, nor the gilded monuments / Of princes, shall outlive this powerful rhyme</a:t>
            </a:r>
            <a:r>
              <a:rPr lang="en-US" sz="1200" dirty="0" smtClean="0"/>
              <a:t>.”</a:t>
            </a:r>
          </a:p>
          <a:p>
            <a:r>
              <a:rPr lang="ar-SA" sz="1500" dirty="0" smtClean="0">
                <a:solidFill>
                  <a:srgbClr val="008000"/>
                </a:solidFill>
                <a:cs typeface="DecoType Naskh" pitchFamily="2" charset="-78"/>
              </a:rPr>
              <a:t>الشاعر يؤمن بأن </a:t>
            </a:r>
            <a:r>
              <a:rPr lang="ar-SA" sz="1500" dirty="0" err="1" smtClean="0">
                <a:solidFill>
                  <a:srgbClr val="008000"/>
                </a:solidFill>
                <a:cs typeface="DecoType Naskh" pitchFamily="2" charset="-78"/>
              </a:rPr>
              <a:t>سوناتاته</a:t>
            </a:r>
            <a:r>
              <a:rPr lang="ar-SA" sz="1500" dirty="0" smtClean="0">
                <a:solidFill>
                  <a:srgbClr val="008000"/>
                </a:solidFill>
                <a:cs typeface="DecoType Naskh" pitchFamily="2" charset="-78"/>
              </a:rPr>
              <a:t> سوف </a:t>
            </a:r>
            <a:r>
              <a:rPr lang="ar-SA" sz="1500" dirty="0" smtClean="0">
                <a:solidFill>
                  <a:srgbClr val="008000"/>
                </a:solidFill>
                <a:cs typeface="DecoType Naskh" pitchFamily="2" charset="-78"/>
              </a:rPr>
              <a:t>تدوم </a:t>
            </a:r>
            <a:r>
              <a:rPr lang="ar-SA" sz="1500" dirty="0" smtClean="0">
                <a:solidFill>
                  <a:srgbClr val="008000"/>
                </a:solidFill>
                <a:cs typeface="DecoType Naskh" pitchFamily="2" charset="-78"/>
              </a:rPr>
              <a:t>مثل أي </a:t>
            </a:r>
            <a:r>
              <a:rPr lang="ar-SA" sz="1500" dirty="0" smtClean="0">
                <a:solidFill>
                  <a:srgbClr val="008000"/>
                </a:solidFill>
                <a:cs typeface="DecoType Naskh" pitchFamily="2" charset="-78"/>
              </a:rPr>
              <a:t>تمثال </a:t>
            </a:r>
            <a:r>
              <a:rPr lang="ar-SA" sz="1500" dirty="0" smtClean="0">
                <a:solidFill>
                  <a:srgbClr val="008000"/>
                </a:solidFill>
                <a:cs typeface="DecoType Naskh" pitchFamily="2" charset="-78"/>
              </a:rPr>
              <a:t>ح</a:t>
            </a:r>
            <a:r>
              <a:rPr lang="ar-SA" sz="1500" dirty="0" smtClean="0">
                <a:solidFill>
                  <a:srgbClr val="008000"/>
                </a:solidFill>
                <a:cs typeface="DecoType Naskh" pitchFamily="2" charset="-78"/>
              </a:rPr>
              <a:t>جري " تلوث مع عصر فاسد".</a:t>
            </a:r>
            <a:endParaRPr lang="ar-SA" sz="1500" dirty="0" smtClean="0">
              <a:solidFill>
                <a:srgbClr val="008000"/>
              </a:solidFill>
              <a:cs typeface="DecoType Naskh" pitchFamily="2" charset="-78"/>
            </a:endParaRPr>
          </a:p>
        </p:txBody>
      </p:sp>
      <p:sp>
        <p:nvSpPr>
          <p:cNvPr id="12" name="TextBox 11"/>
          <p:cNvSpPr txBox="1"/>
          <p:nvPr/>
        </p:nvSpPr>
        <p:spPr>
          <a:xfrm>
            <a:off x="0" y="251520"/>
            <a:ext cx="4032448" cy="3999556"/>
          </a:xfrm>
          <a:prstGeom prst="rect">
            <a:avLst/>
          </a:prstGeom>
          <a:noFill/>
          <a:ln>
            <a:noFill/>
          </a:ln>
        </p:spPr>
        <p:txBody>
          <a:bodyPr wrap="square" rtlCol="1">
            <a:spAutoFit/>
          </a:bodyPr>
          <a:lstStyle/>
          <a:p>
            <a:pPr algn="l" rtl="0">
              <a:lnSpc>
                <a:spcPct val="80000"/>
              </a:lnSpc>
              <a:defRPr/>
            </a:pPr>
            <a:r>
              <a:rPr lang="en-US" sz="1300" dirty="0" smtClean="0">
                <a:solidFill>
                  <a:srgbClr val="990099"/>
                </a:solidFill>
              </a:rPr>
              <a:t> </a:t>
            </a:r>
          </a:p>
          <a:p>
            <a:pPr algn="ctr"/>
            <a:r>
              <a:rPr lang="en-US" sz="1100" b="1" u="sng" dirty="0" smtClean="0"/>
              <a:t>Sonnet 55</a:t>
            </a:r>
          </a:p>
          <a:p>
            <a:pPr algn="ctr"/>
            <a:r>
              <a:rPr lang="en-US" sz="1400" b="1" dirty="0" smtClean="0">
                <a:solidFill>
                  <a:srgbClr val="990099"/>
                </a:solidFill>
              </a:rPr>
              <a:t>Not Marble, Nor the Gilded Monuments</a:t>
            </a:r>
          </a:p>
          <a:p>
            <a:pPr algn="l"/>
            <a:endParaRPr lang="en-US" sz="1050" dirty="0" smtClean="0"/>
          </a:p>
          <a:p>
            <a:pPr algn="l" rtl="0"/>
            <a:r>
              <a:rPr lang="en-US" sz="1300" dirty="0" smtClean="0"/>
              <a:t>Not marble, nor the gilded monuments</a:t>
            </a:r>
          </a:p>
          <a:p>
            <a:pPr algn="l" rtl="0"/>
            <a:r>
              <a:rPr lang="en-US" sz="1300" dirty="0" smtClean="0"/>
              <a:t>Of princes, shall outlive this powerful rhyme;</a:t>
            </a:r>
          </a:p>
          <a:p>
            <a:pPr algn="l" rtl="0"/>
            <a:r>
              <a:rPr lang="en-US" sz="1300" dirty="0" smtClean="0"/>
              <a:t>But you shall shine more bright in these contents</a:t>
            </a:r>
          </a:p>
          <a:p>
            <a:pPr algn="l" rtl="0"/>
            <a:r>
              <a:rPr lang="en-US" sz="1300" dirty="0" smtClean="0"/>
              <a:t>Than </a:t>
            </a:r>
            <a:r>
              <a:rPr lang="en-US" sz="1300" dirty="0" err="1" smtClean="0"/>
              <a:t>unswept</a:t>
            </a:r>
            <a:r>
              <a:rPr lang="en-US" sz="1300" dirty="0" smtClean="0"/>
              <a:t> stone, besmeared with sluttish time.</a:t>
            </a:r>
          </a:p>
          <a:p>
            <a:pPr algn="l" rtl="0"/>
            <a:endParaRPr lang="en-US" sz="1300" dirty="0" smtClean="0"/>
          </a:p>
          <a:p>
            <a:pPr algn="l" rtl="0"/>
            <a:r>
              <a:rPr lang="en-US" sz="1300" dirty="0" smtClean="0"/>
              <a:t>When wasteful war shall statues overturn,                       5</a:t>
            </a:r>
          </a:p>
          <a:p>
            <a:pPr algn="l" rtl="0"/>
            <a:r>
              <a:rPr lang="en-US" sz="1300" dirty="0" smtClean="0"/>
              <a:t>And broils root out the work of masonry,</a:t>
            </a:r>
          </a:p>
          <a:p>
            <a:pPr algn="l" rtl="0"/>
            <a:r>
              <a:rPr lang="en-US" sz="1300" dirty="0" smtClean="0"/>
              <a:t>Nor Mars his sword nor war's quick fire shall burn</a:t>
            </a:r>
          </a:p>
          <a:p>
            <a:pPr algn="l" rtl="0"/>
            <a:r>
              <a:rPr lang="en-US" sz="1300" dirty="0" smtClean="0"/>
              <a:t>The living record of your memory.</a:t>
            </a:r>
          </a:p>
          <a:p>
            <a:pPr algn="l" rtl="0"/>
            <a:r>
              <a:rPr lang="en-US" sz="1300" dirty="0" smtClean="0"/>
              <a:t>Giants </a:t>
            </a:r>
            <a:r>
              <a:rPr lang="en-US" sz="1300" dirty="0" smtClean="0"/>
              <a:t>death and all-oblivious enmity</a:t>
            </a:r>
          </a:p>
          <a:p>
            <a:pPr algn="l" rtl="0"/>
            <a:endParaRPr lang="en-US" sz="1300" dirty="0" smtClean="0"/>
          </a:p>
          <a:p>
            <a:pPr algn="l" rtl="0"/>
            <a:r>
              <a:rPr lang="en-US" sz="1300" dirty="0" smtClean="0"/>
              <a:t>Shall you pace forth; your praise shall still find room     10</a:t>
            </a:r>
          </a:p>
          <a:p>
            <a:pPr algn="l" rtl="0"/>
            <a:r>
              <a:rPr lang="en-US" sz="1300" dirty="0" smtClean="0"/>
              <a:t>Even in the eyes of all posterity</a:t>
            </a:r>
          </a:p>
          <a:p>
            <a:pPr algn="l" rtl="0"/>
            <a:r>
              <a:rPr lang="en-US" sz="1300" dirty="0" smtClean="0"/>
              <a:t>That wear this world out to the ending doom.</a:t>
            </a:r>
          </a:p>
          <a:p>
            <a:pPr algn="l" rtl="0"/>
            <a:r>
              <a:rPr lang="en-US" sz="1300" dirty="0" smtClean="0"/>
              <a:t>So, till the judgment that yourself arise,</a:t>
            </a:r>
          </a:p>
          <a:p>
            <a:pPr algn="l" rtl="0"/>
            <a:r>
              <a:rPr lang="en-US" sz="1300" dirty="0" smtClean="0"/>
              <a:t>You live in this, and dwell in lovers' eyes.</a:t>
            </a:r>
            <a:endParaRPr lang="en-US" sz="1300" dirty="0" smtClean="0">
              <a:cs typeface="Arial" pitchFamily="34" charset="0"/>
            </a:endParaRPr>
          </a:p>
        </p:txBody>
      </p:sp>
      <p:cxnSp>
        <p:nvCxnSpPr>
          <p:cNvPr id="15" name="Straight Connector 14"/>
          <p:cNvCxnSpPr/>
          <p:nvPr/>
        </p:nvCxnSpPr>
        <p:spPr>
          <a:xfrm rot="5400000">
            <a:off x="2240868" y="2519772"/>
            <a:ext cx="3528392" cy="0"/>
          </a:xfrm>
          <a:prstGeom prst="line">
            <a:avLst/>
          </a:prstGeom>
          <a:ln w="63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4293096" y="757317"/>
            <a:ext cx="2232248" cy="646331"/>
          </a:xfrm>
          <a:prstGeom prst="rect">
            <a:avLst/>
          </a:prstGeom>
          <a:noFill/>
          <a:effectLst>
            <a:innerShdw blurRad="139700">
              <a:prstClr val="black">
                <a:alpha val="99000"/>
              </a:prstClr>
            </a:innerShdw>
          </a:effectLst>
        </p:spPr>
        <p:txBody>
          <a:bodyPr wrap="square" rtlCol="1">
            <a:spAutoFit/>
          </a:bodyPr>
          <a:lstStyle/>
          <a:p>
            <a:pPr algn="ctr">
              <a:buFont typeface="Arial" pitchFamily="34" charset="0"/>
              <a:buChar char="•"/>
            </a:pPr>
            <a:r>
              <a:rPr lang="ar-SA" dirty="0" smtClean="0">
                <a:solidFill>
                  <a:srgbClr val="0033CC"/>
                </a:solidFill>
                <a:cs typeface="AL-Hor" pitchFamily="2" charset="-78"/>
              </a:rPr>
              <a:t>يرجى الرجوع للقصيدة في المحاضرة والاستماع لها  </a:t>
            </a:r>
            <a:r>
              <a:rPr lang="ar-SA" dirty="0" smtClean="0">
                <a:solidFill>
                  <a:srgbClr val="0033CC"/>
                </a:solidFill>
                <a:cs typeface="AL-Hor" pitchFamily="2" charset="-78"/>
                <a:sym typeface="Wingdings" pitchFamily="2" charset="2"/>
              </a:rPr>
              <a:t> </a:t>
            </a:r>
          </a:p>
        </p:txBody>
      </p:sp>
      <p:sp>
        <p:nvSpPr>
          <p:cNvPr id="8" name="Slide Number Placeholder 7"/>
          <p:cNvSpPr>
            <a:spLocks noGrp="1"/>
          </p:cNvSpPr>
          <p:nvPr>
            <p:ph type="sldNum" sz="quarter" idx="12"/>
          </p:nvPr>
        </p:nvSpPr>
        <p:spPr/>
        <p:txBody>
          <a:bodyPr/>
          <a:lstStyle/>
          <a:p>
            <a:fld id="{88BAE415-76A0-4309-A00B-503D7D7A0243}" type="slidenum">
              <a:rPr lang="ar-SA" smtClean="0"/>
              <a:pPr/>
              <a:t>2</a:t>
            </a:fld>
            <a:endParaRPr lang="ar-SA"/>
          </a:p>
        </p:txBody>
      </p:sp>
      <p:cxnSp>
        <p:nvCxnSpPr>
          <p:cNvPr id="9" name="Straight Connector 8"/>
          <p:cNvCxnSpPr/>
          <p:nvPr/>
        </p:nvCxnSpPr>
        <p:spPr>
          <a:xfrm>
            <a:off x="855712" y="4419600"/>
            <a:ext cx="4157464" cy="8384"/>
          </a:xfrm>
          <a:prstGeom prst="line">
            <a:avLst/>
          </a:prstGeom>
          <a:ln w="63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260648" y="7167770"/>
            <a:ext cx="3024336" cy="1292662"/>
          </a:xfrm>
          <a:prstGeom prst="rect">
            <a:avLst/>
          </a:prstGeom>
          <a:noFill/>
        </p:spPr>
        <p:txBody>
          <a:bodyPr wrap="square" rtlCol="1">
            <a:spAutoFit/>
          </a:bodyPr>
          <a:lstStyle/>
          <a:p>
            <a:pPr indent="22225" algn="just" rtl="0">
              <a:buNone/>
            </a:pPr>
            <a:r>
              <a:rPr lang="en-US" sz="1300" dirty="0" smtClean="0"/>
              <a:t> Marble and stone monuments become mere obscene gestures when compared to the written monuments that contain a true poet’s tributes to truth and beauty. The poet knows that truth is soul inspired, and therefore it is eternal.</a:t>
            </a:r>
            <a:endParaRPr lang="en-US" sz="1300" dirty="0" smtClean="0">
              <a:solidFill>
                <a:srgbClr val="990099"/>
              </a:solidFill>
            </a:endParaRPr>
          </a:p>
        </p:txBody>
      </p:sp>
      <p:sp>
        <p:nvSpPr>
          <p:cNvPr id="19" name="TextBox 18"/>
          <p:cNvSpPr txBox="1"/>
          <p:nvPr/>
        </p:nvSpPr>
        <p:spPr>
          <a:xfrm>
            <a:off x="3645024" y="7184032"/>
            <a:ext cx="3096344" cy="1015663"/>
          </a:xfrm>
          <a:prstGeom prst="rect">
            <a:avLst/>
          </a:prstGeom>
          <a:noFill/>
        </p:spPr>
        <p:txBody>
          <a:bodyPr wrap="square" rtlCol="1">
            <a:spAutoFit/>
          </a:bodyPr>
          <a:lstStyle/>
          <a:p>
            <a:r>
              <a:rPr lang="ar-SA" sz="1500" dirty="0" smtClean="0">
                <a:solidFill>
                  <a:srgbClr val="C00000"/>
                </a:solidFill>
                <a:cs typeface="DecoType Naskh" pitchFamily="2" charset="-78"/>
              </a:rPr>
              <a:t>الرخام </a:t>
            </a:r>
            <a:r>
              <a:rPr lang="ar-SA" sz="1500" dirty="0" smtClean="0">
                <a:solidFill>
                  <a:srgbClr val="C00000"/>
                </a:solidFill>
                <a:cs typeface="DecoType Naskh" pitchFamily="2" charset="-78"/>
              </a:rPr>
              <a:t>والآثار المذهبة تصبح فاسدة بذيئة بالمقارنة </a:t>
            </a:r>
            <a:r>
              <a:rPr lang="ar-SA" sz="1500" dirty="0" smtClean="0">
                <a:solidFill>
                  <a:srgbClr val="C00000"/>
                </a:solidFill>
                <a:cs typeface="DecoType Naskh" pitchFamily="2" charset="-78"/>
              </a:rPr>
              <a:t>مع </a:t>
            </a:r>
            <a:r>
              <a:rPr lang="ar-SA" sz="1500" dirty="0" smtClean="0">
                <a:solidFill>
                  <a:srgbClr val="C00000"/>
                </a:solidFill>
                <a:cs typeface="DecoType Naskh" pitchFamily="2" charset="-78"/>
              </a:rPr>
              <a:t>آثار مكتوبة والتي </a:t>
            </a:r>
            <a:r>
              <a:rPr lang="ar-SA" sz="1500" dirty="0" smtClean="0">
                <a:solidFill>
                  <a:srgbClr val="C00000"/>
                </a:solidFill>
                <a:cs typeface="DecoType Naskh" pitchFamily="2" charset="-78"/>
              </a:rPr>
              <a:t>تحتوي على </a:t>
            </a:r>
            <a:r>
              <a:rPr lang="ar-SA" sz="1500" dirty="0" smtClean="0">
                <a:solidFill>
                  <a:srgbClr val="C00000"/>
                </a:solidFill>
                <a:cs typeface="DecoType Naskh" pitchFamily="2" charset="-78"/>
              </a:rPr>
              <a:t>تكريم </a:t>
            </a:r>
            <a:r>
              <a:rPr lang="ar-SA" sz="1500" dirty="0" smtClean="0">
                <a:solidFill>
                  <a:srgbClr val="C00000"/>
                </a:solidFill>
                <a:cs typeface="DecoType Naskh" pitchFamily="2" charset="-78"/>
              </a:rPr>
              <a:t>الشاعر الحقيقي لمعرفة الحقيقة والجمال. الشاعر يعلم أن الحقيقة هي من وحي الروح، </a:t>
            </a:r>
            <a:r>
              <a:rPr lang="ar-SA" sz="1500" dirty="0" smtClean="0">
                <a:solidFill>
                  <a:srgbClr val="C00000"/>
                </a:solidFill>
                <a:cs typeface="DecoType Naskh" pitchFamily="2" charset="-78"/>
              </a:rPr>
              <a:t>وبذلك فهي أبدية.</a:t>
            </a:r>
            <a:endParaRPr lang="ar-SA" sz="1500" dirty="0" smtClean="0">
              <a:solidFill>
                <a:srgbClr val="C00000"/>
              </a:solidFill>
              <a:cs typeface="DecoType Naskh" pitchFamily="2" charset="-78"/>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20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xEl>
                                              <p:pRg st="0" end="0"/>
                                            </p:txEl>
                                          </p:spTgt>
                                        </p:tgtEl>
                                        <p:attrNameLst>
                                          <p:attrName>style.visibility</p:attrName>
                                        </p:attrNameLst>
                                      </p:cBhvr>
                                      <p:to>
                                        <p:strVal val="visible"/>
                                      </p:to>
                                    </p:set>
                                    <p:animEffect transition="in" filter="fade">
                                      <p:cBhvr>
                                        <p:cTn id="17" dur="2000"/>
                                        <p:tgtEl>
                                          <p:spTgt spid="10">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xEl>
                                              <p:pRg st="1" end="1"/>
                                            </p:txEl>
                                          </p:spTgt>
                                        </p:tgtEl>
                                        <p:attrNameLst>
                                          <p:attrName>style.visibility</p:attrName>
                                        </p:attrNameLst>
                                      </p:cBhvr>
                                      <p:to>
                                        <p:strVal val="visible"/>
                                      </p:to>
                                    </p:set>
                                    <p:animEffect transition="in" filter="fade">
                                      <p:cBhvr>
                                        <p:cTn id="22" dur="2000"/>
                                        <p:tgtEl>
                                          <p:spTgt spid="10">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
                                            <p:txEl>
                                              <p:pRg st="2" end="2"/>
                                            </p:txEl>
                                          </p:spTgt>
                                        </p:tgtEl>
                                        <p:attrNameLst>
                                          <p:attrName>style.visibility</p:attrName>
                                        </p:attrNameLst>
                                      </p:cBhvr>
                                      <p:to>
                                        <p:strVal val="visible"/>
                                      </p:to>
                                    </p:set>
                                    <p:animEffect transition="in" filter="fade">
                                      <p:cBhvr>
                                        <p:cTn id="27" dur="2000"/>
                                        <p:tgtEl>
                                          <p:spTgt spid="10">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2">
                                            <p:txEl>
                                              <p:pRg st="0" end="0"/>
                                            </p:txEl>
                                          </p:spTgt>
                                        </p:tgtEl>
                                        <p:attrNameLst>
                                          <p:attrName>style.visibility</p:attrName>
                                        </p:attrNameLst>
                                      </p:cBhvr>
                                      <p:to>
                                        <p:strVal val="visible"/>
                                      </p:to>
                                    </p:set>
                                    <p:animEffect transition="in" filter="fade">
                                      <p:cBhvr>
                                        <p:cTn id="32" dur="2000"/>
                                        <p:tgtEl>
                                          <p:spTgt spid="12">
                                            <p:txEl>
                                              <p:pRg st="0" end="0"/>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2">
                                            <p:txEl>
                                              <p:pRg st="1" end="1"/>
                                            </p:txEl>
                                          </p:spTgt>
                                        </p:tgtEl>
                                        <p:attrNameLst>
                                          <p:attrName>style.visibility</p:attrName>
                                        </p:attrNameLst>
                                      </p:cBhvr>
                                      <p:to>
                                        <p:strVal val="visible"/>
                                      </p:to>
                                    </p:set>
                                    <p:animEffect transition="in" filter="fade">
                                      <p:cBhvr>
                                        <p:cTn id="35" dur="2000"/>
                                        <p:tgtEl>
                                          <p:spTgt spid="12">
                                            <p:txEl>
                                              <p:pRg st="1" end="1"/>
                                            </p:txEl>
                                          </p:spTgt>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2">
                                            <p:txEl>
                                              <p:pRg st="2" end="2"/>
                                            </p:txEl>
                                          </p:spTgt>
                                        </p:tgtEl>
                                        <p:attrNameLst>
                                          <p:attrName>style.visibility</p:attrName>
                                        </p:attrNameLst>
                                      </p:cBhvr>
                                      <p:to>
                                        <p:strVal val="visible"/>
                                      </p:to>
                                    </p:set>
                                    <p:animEffect transition="in" filter="fade">
                                      <p:cBhvr>
                                        <p:cTn id="38" dur="2000"/>
                                        <p:tgtEl>
                                          <p:spTgt spid="12">
                                            <p:txEl>
                                              <p:pRg st="2" end="2"/>
                                            </p:txEl>
                                          </p:spTgt>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2">
                                            <p:txEl>
                                              <p:pRg st="4" end="4"/>
                                            </p:txEl>
                                          </p:spTgt>
                                        </p:tgtEl>
                                        <p:attrNameLst>
                                          <p:attrName>style.visibility</p:attrName>
                                        </p:attrNameLst>
                                      </p:cBhvr>
                                      <p:to>
                                        <p:strVal val="visible"/>
                                      </p:to>
                                    </p:set>
                                    <p:animEffect transition="in" filter="fade">
                                      <p:cBhvr>
                                        <p:cTn id="41" dur="2000"/>
                                        <p:tgtEl>
                                          <p:spTgt spid="12">
                                            <p:txEl>
                                              <p:pRg st="4" end="4"/>
                                            </p:txEl>
                                          </p:spTgt>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2">
                                            <p:txEl>
                                              <p:pRg st="5" end="5"/>
                                            </p:txEl>
                                          </p:spTgt>
                                        </p:tgtEl>
                                        <p:attrNameLst>
                                          <p:attrName>style.visibility</p:attrName>
                                        </p:attrNameLst>
                                      </p:cBhvr>
                                      <p:to>
                                        <p:strVal val="visible"/>
                                      </p:to>
                                    </p:set>
                                    <p:animEffect transition="in" filter="fade">
                                      <p:cBhvr>
                                        <p:cTn id="44" dur="2000"/>
                                        <p:tgtEl>
                                          <p:spTgt spid="12">
                                            <p:txEl>
                                              <p:pRg st="5" end="5"/>
                                            </p:txEl>
                                          </p:spTgt>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2">
                                            <p:txEl>
                                              <p:pRg st="6" end="6"/>
                                            </p:txEl>
                                          </p:spTgt>
                                        </p:tgtEl>
                                        <p:attrNameLst>
                                          <p:attrName>style.visibility</p:attrName>
                                        </p:attrNameLst>
                                      </p:cBhvr>
                                      <p:to>
                                        <p:strVal val="visible"/>
                                      </p:to>
                                    </p:set>
                                    <p:animEffect transition="in" filter="fade">
                                      <p:cBhvr>
                                        <p:cTn id="47" dur="2000"/>
                                        <p:tgtEl>
                                          <p:spTgt spid="12">
                                            <p:txEl>
                                              <p:pRg st="6" end="6"/>
                                            </p:txEl>
                                          </p:spTgt>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2">
                                            <p:txEl>
                                              <p:pRg st="7" end="7"/>
                                            </p:txEl>
                                          </p:spTgt>
                                        </p:tgtEl>
                                        <p:attrNameLst>
                                          <p:attrName>style.visibility</p:attrName>
                                        </p:attrNameLst>
                                      </p:cBhvr>
                                      <p:to>
                                        <p:strVal val="visible"/>
                                      </p:to>
                                    </p:set>
                                    <p:animEffect transition="in" filter="fade">
                                      <p:cBhvr>
                                        <p:cTn id="50" dur="2000"/>
                                        <p:tgtEl>
                                          <p:spTgt spid="12">
                                            <p:txEl>
                                              <p:pRg st="7" end="7"/>
                                            </p:txEl>
                                          </p:spTgt>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2">
                                            <p:txEl>
                                              <p:pRg st="9" end="9"/>
                                            </p:txEl>
                                          </p:spTgt>
                                        </p:tgtEl>
                                        <p:attrNameLst>
                                          <p:attrName>style.visibility</p:attrName>
                                        </p:attrNameLst>
                                      </p:cBhvr>
                                      <p:to>
                                        <p:strVal val="visible"/>
                                      </p:to>
                                    </p:set>
                                    <p:animEffect transition="in" filter="fade">
                                      <p:cBhvr>
                                        <p:cTn id="53" dur="2000"/>
                                        <p:tgtEl>
                                          <p:spTgt spid="12">
                                            <p:txEl>
                                              <p:pRg st="9" end="9"/>
                                            </p:txEl>
                                          </p:spTgt>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2">
                                            <p:txEl>
                                              <p:pRg st="10" end="10"/>
                                            </p:txEl>
                                          </p:spTgt>
                                        </p:tgtEl>
                                        <p:attrNameLst>
                                          <p:attrName>style.visibility</p:attrName>
                                        </p:attrNameLst>
                                      </p:cBhvr>
                                      <p:to>
                                        <p:strVal val="visible"/>
                                      </p:to>
                                    </p:set>
                                    <p:animEffect transition="in" filter="fade">
                                      <p:cBhvr>
                                        <p:cTn id="56" dur="2000"/>
                                        <p:tgtEl>
                                          <p:spTgt spid="12">
                                            <p:txEl>
                                              <p:pRg st="10" end="10"/>
                                            </p:txEl>
                                          </p:spTgt>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2">
                                            <p:txEl>
                                              <p:pRg st="11" end="11"/>
                                            </p:txEl>
                                          </p:spTgt>
                                        </p:tgtEl>
                                        <p:attrNameLst>
                                          <p:attrName>style.visibility</p:attrName>
                                        </p:attrNameLst>
                                      </p:cBhvr>
                                      <p:to>
                                        <p:strVal val="visible"/>
                                      </p:to>
                                    </p:set>
                                    <p:animEffect transition="in" filter="fade">
                                      <p:cBhvr>
                                        <p:cTn id="59" dur="2000"/>
                                        <p:tgtEl>
                                          <p:spTgt spid="12">
                                            <p:txEl>
                                              <p:pRg st="11" end="11"/>
                                            </p:txEl>
                                          </p:spTgt>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12">
                                            <p:txEl>
                                              <p:pRg st="12" end="12"/>
                                            </p:txEl>
                                          </p:spTgt>
                                        </p:tgtEl>
                                        <p:attrNameLst>
                                          <p:attrName>style.visibility</p:attrName>
                                        </p:attrNameLst>
                                      </p:cBhvr>
                                      <p:to>
                                        <p:strVal val="visible"/>
                                      </p:to>
                                    </p:set>
                                    <p:animEffect transition="in" filter="fade">
                                      <p:cBhvr>
                                        <p:cTn id="62" dur="2000"/>
                                        <p:tgtEl>
                                          <p:spTgt spid="12">
                                            <p:txEl>
                                              <p:pRg st="12" end="12"/>
                                            </p:txEl>
                                          </p:spTgt>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12">
                                            <p:txEl>
                                              <p:pRg st="13" end="13"/>
                                            </p:txEl>
                                          </p:spTgt>
                                        </p:tgtEl>
                                        <p:attrNameLst>
                                          <p:attrName>style.visibility</p:attrName>
                                        </p:attrNameLst>
                                      </p:cBhvr>
                                      <p:to>
                                        <p:strVal val="visible"/>
                                      </p:to>
                                    </p:set>
                                    <p:animEffect transition="in" filter="fade">
                                      <p:cBhvr>
                                        <p:cTn id="65" dur="2000"/>
                                        <p:tgtEl>
                                          <p:spTgt spid="12">
                                            <p:txEl>
                                              <p:pRg st="13" end="13"/>
                                            </p:txEl>
                                          </p:spTgt>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12">
                                            <p:txEl>
                                              <p:pRg st="15" end="15"/>
                                            </p:txEl>
                                          </p:spTgt>
                                        </p:tgtEl>
                                        <p:attrNameLst>
                                          <p:attrName>style.visibility</p:attrName>
                                        </p:attrNameLst>
                                      </p:cBhvr>
                                      <p:to>
                                        <p:strVal val="visible"/>
                                      </p:to>
                                    </p:set>
                                    <p:animEffect transition="in" filter="fade">
                                      <p:cBhvr>
                                        <p:cTn id="68" dur="2000"/>
                                        <p:tgtEl>
                                          <p:spTgt spid="12">
                                            <p:txEl>
                                              <p:pRg st="15" end="15"/>
                                            </p:txEl>
                                          </p:spTgt>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12">
                                            <p:txEl>
                                              <p:pRg st="16" end="16"/>
                                            </p:txEl>
                                          </p:spTgt>
                                        </p:tgtEl>
                                        <p:attrNameLst>
                                          <p:attrName>style.visibility</p:attrName>
                                        </p:attrNameLst>
                                      </p:cBhvr>
                                      <p:to>
                                        <p:strVal val="visible"/>
                                      </p:to>
                                    </p:set>
                                    <p:animEffect transition="in" filter="fade">
                                      <p:cBhvr>
                                        <p:cTn id="71" dur="2000"/>
                                        <p:tgtEl>
                                          <p:spTgt spid="12">
                                            <p:txEl>
                                              <p:pRg st="16" end="16"/>
                                            </p:txEl>
                                          </p:spTgt>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12">
                                            <p:txEl>
                                              <p:pRg st="17" end="17"/>
                                            </p:txEl>
                                          </p:spTgt>
                                        </p:tgtEl>
                                        <p:attrNameLst>
                                          <p:attrName>style.visibility</p:attrName>
                                        </p:attrNameLst>
                                      </p:cBhvr>
                                      <p:to>
                                        <p:strVal val="visible"/>
                                      </p:to>
                                    </p:set>
                                    <p:animEffect transition="in" filter="fade">
                                      <p:cBhvr>
                                        <p:cTn id="74" dur="2000"/>
                                        <p:tgtEl>
                                          <p:spTgt spid="12">
                                            <p:txEl>
                                              <p:pRg st="17" end="17"/>
                                            </p:txEl>
                                          </p:spTgt>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12">
                                            <p:txEl>
                                              <p:pRg st="18" end="18"/>
                                            </p:txEl>
                                          </p:spTgt>
                                        </p:tgtEl>
                                        <p:attrNameLst>
                                          <p:attrName>style.visibility</p:attrName>
                                        </p:attrNameLst>
                                      </p:cBhvr>
                                      <p:to>
                                        <p:strVal val="visible"/>
                                      </p:to>
                                    </p:set>
                                    <p:animEffect transition="in" filter="fade">
                                      <p:cBhvr>
                                        <p:cTn id="77" dur="2000"/>
                                        <p:tgtEl>
                                          <p:spTgt spid="12">
                                            <p:txEl>
                                              <p:pRg st="18" end="18"/>
                                            </p:txEl>
                                          </p:spTgt>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12">
                                            <p:txEl>
                                              <p:pRg st="19" end="19"/>
                                            </p:txEl>
                                          </p:spTgt>
                                        </p:tgtEl>
                                        <p:attrNameLst>
                                          <p:attrName>style.visibility</p:attrName>
                                        </p:attrNameLst>
                                      </p:cBhvr>
                                      <p:to>
                                        <p:strVal val="visible"/>
                                      </p:to>
                                    </p:set>
                                    <p:animEffect transition="in" filter="fade">
                                      <p:cBhvr>
                                        <p:cTn id="80" dur="2000"/>
                                        <p:tgtEl>
                                          <p:spTgt spid="12">
                                            <p:txEl>
                                              <p:pRg st="19" end="19"/>
                                            </p:txEl>
                                          </p:spTgt>
                                        </p:tgtEl>
                                      </p:cBhvr>
                                    </p:animEffect>
                                  </p:childTnLst>
                                </p:cTn>
                              </p:par>
                            </p:childTnLst>
                          </p:cTn>
                        </p:par>
                      </p:childTnLst>
                    </p:cTn>
                  </p:par>
                  <p:par>
                    <p:cTn id="81" fill="hold">
                      <p:stCondLst>
                        <p:cond delay="indefinite"/>
                      </p:stCondLst>
                      <p:childTnLst>
                        <p:par>
                          <p:cTn id="82" fill="hold">
                            <p:stCondLst>
                              <p:cond delay="0"/>
                            </p:stCondLst>
                            <p:childTnLst>
                              <p:par>
                                <p:cTn id="83" presetID="10" presetClass="entr" presetSubtype="0" fill="hold" nodeType="clickEffect">
                                  <p:stCondLst>
                                    <p:cond delay="0"/>
                                  </p:stCondLst>
                                  <p:childTnLst>
                                    <p:set>
                                      <p:cBhvr>
                                        <p:cTn id="84" dur="1" fill="hold">
                                          <p:stCondLst>
                                            <p:cond delay="0"/>
                                          </p:stCondLst>
                                        </p:cTn>
                                        <p:tgtEl>
                                          <p:spTgt spid="15"/>
                                        </p:tgtEl>
                                        <p:attrNameLst>
                                          <p:attrName>style.visibility</p:attrName>
                                        </p:attrNameLst>
                                      </p:cBhvr>
                                      <p:to>
                                        <p:strVal val="visible"/>
                                      </p:to>
                                    </p:set>
                                    <p:animEffect transition="in" filter="fade">
                                      <p:cBhvr>
                                        <p:cTn id="85" dur="2000"/>
                                        <p:tgtEl>
                                          <p:spTgt spid="15"/>
                                        </p:tgtEl>
                                      </p:cBhvr>
                                    </p:animEffect>
                                  </p:childTnLst>
                                </p:cTn>
                              </p:par>
                            </p:childTnLst>
                          </p:cTn>
                        </p:par>
                      </p:childTnLst>
                    </p:cTn>
                  </p:par>
                  <p:par>
                    <p:cTn id="86" fill="hold">
                      <p:stCondLst>
                        <p:cond delay="indefinite"/>
                      </p:stCondLst>
                      <p:childTnLst>
                        <p:par>
                          <p:cTn id="87" fill="hold">
                            <p:stCondLst>
                              <p:cond delay="0"/>
                            </p:stCondLst>
                            <p:childTnLst>
                              <p:par>
                                <p:cTn id="88" presetID="5" presetClass="entr" presetSubtype="10" fill="hold" grpId="0" nodeType="clickEffect">
                                  <p:stCondLst>
                                    <p:cond delay="0"/>
                                  </p:stCondLst>
                                  <p:childTnLst>
                                    <p:set>
                                      <p:cBhvr>
                                        <p:cTn id="89" dur="1" fill="hold">
                                          <p:stCondLst>
                                            <p:cond delay="0"/>
                                          </p:stCondLst>
                                        </p:cTn>
                                        <p:tgtEl>
                                          <p:spTgt spid="18"/>
                                        </p:tgtEl>
                                        <p:attrNameLst>
                                          <p:attrName>style.visibility</p:attrName>
                                        </p:attrNameLst>
                                      </p:cBhvr>
                                      <p:to>
                                        <p:strVal val="visible"/>
                                      </p:to>
                                    </p:set>
                                    <p:animEffect transition="in" filter="checkerboard(across)">
                                      <p:cBhvr>
                                        <p:cTn id="90" dur="500"/>
                                        <p:tgtEl>
                                          <p:spTgt spid="18"/>
                                        </p:tgtEl>
                                      </p:cBhvr>
                                    </p:animEffect>
                                  </p:childTnLst>
                                </p:cTn>
                              </p:par>
                            </p:childTnLst>
                          </p:cTn>
                        </p:par>
                      </p:childTnLst>
                    </p:cTn>
                  </p:par>
                  <p:par>
                    <p:cTn id="91" fill="hold">
                      <p:stCondLst>
                        <p:cond delay="indefinite"/>
                      </p:stCondLst>
                      <p:childTnLst>
                        <p:par>
                          <p:cTn id="92" fill="hold">
                            <p:stCondLst>
                              <p:cond delay="0"/>
                            </p:stCondLst>
                            <p:childTnLst>
                              <p:par>
                                <p:cTn id="93" presetID="1" presetClass="emph" presetSubtype="2" fill="hold" nodeType="clickEffect">
                                  <p:stCondLst>
                                    <p:cond delay="0"/>
                                  </p:stCondLst>
                                  <p:childTnLst>
                                    <p:animClr clrSpc="rgb">
                                      <p:cBhvr>
                                        <p:cTn id="94" dur="2000" fill="hold"/>
                                        <p:tgtEl>
                                          <p:spTgt spid="18"/>
                                        </p:tgtEl>
                                        <p:attrNameLst>
                                          <p:attrName>fillcolor</p:attrName>
                                        </p:attrNameLst>
                                      </p:cBhvr>
                                      <p:to>
                                        <a:srgbClr val="FFFF99"/>
                                      </p:to>
                                    </p:animClr>
                                    <p:set>
                                      <p:cBhvr>
                                        <p:cTn id="95" dur="2000" fill="hold"/>
                                        <p:tgtEl>
                                          <p:spTgt spid="18"/>
                                        </p:tgtEl>
                                        <p:attrNameLst>
                                          <p:attrName>fill.type</p:attrName>
                                        </p:attrNameLst>
                                      </p:cBhvr>
                                      <p:to>
                                        <p:strVal val="solid"/>
                                      </p:to>
                                    </p:set>
                                    <p:set>
                                      <p:cBhvr>
                                        <p:cTn id="96" dur="2000" fill="hold"/>
                                        <p:tgtEl>
                                          <p:spTgt spid="18"/>
                                        </p:tgtEl>
                                        <p:attrNameLst>
                                          <p:attrName>fill.on</p:attrName>
                                        </p:attrNameLst>
                                      </p:cBhvr>
                                      <p:to>
                                        <p:strVal val="true"/>
                                      </p:to>
                                    </p:set>
                                  </p:childTnLst>
                                </p:cTn>
                              </p:par>
                            </p:childTnLst>
                          </p:cTn>
                        </p:par>
                      </p:childTnLst>
                    </p:cTn>
                  </p:par>
                  <p:par>
                    <p:cTn id="97" fill="hold">
                      <p:stCondLst>
                        <p:cond delay="indefinite"/>
                      </p:stCondLst>
                      <p:childTnLst>
                        <p:par>
                          <p:cTn id="98" fill="hold">
                            <p:stCondLst>
                              <p:cond delay="0"/>
                            </p:stCondLst>
                            <p:childTnLst>
                              <p:par>
                                <p:cTn id="99" presetID="10" presetClass="entr" presetSubtype="0" fill="hold" nodeType="clickEffect">
                                  <p:stCondLst>
                                    <p:cond delay="0"/>
                                  </p:stCondLst>
                                  <p:childTnLst>
                                    <p:set>
                                      <p:cBhvr>
                                        <p:cTn id="100" dur="1" fill="hold">
                                          <p:stCondLst>
                                            <p:cond delay="0"/>
                                          </p:stCondLst>
                                        </p:cTn>
                                        <p:tgtEl>
                                          <p:spTgt spid="9"/>
                                        </p:tgtEl>
                                        <p:attrNameLst>
                                          <p:attrName>style.visibility</p:attrName>
                                        </p:attrNameLst>
                                      </p:cBhvr>
                                      <p:to>
                                        <p:strVal val="visible"/>
                                      </p:to>
                                    </p:set>
                                    <p:animEffect transition="in" filter="fade">
                                      <p:cBhvr>
                                        <p:cTn id="101" dur="2000"/>
                                        <p:tgtEl>
                                          <p:spTgt spid="9"/>
                                        </p:tgtEl>
                                      </p:cBhvr>
                                    </p:animEffect>
                                  </p:childTnLst>
                                </p:cTn>
                              </p:par>
                            </p:childTnLst>
                          </p:cTn>
                        </p:par>
                      </p:childTnLst>
                    </p:cTn>
                  </p:par>
                  <p:par>
                    <p:cTn id="102" fill="hold">
                      <p:stCondLst>
                        <p:cond delay="indefinite"/>
                      </p:stCondLst>
                      <p:childTnLst>
                        <p:par>
                          <p:cTn id="103" fill="hold">
                            <p:stCondLst>
                              <p:cond delay="0"/>
                            </p:stCondLst>
                            <p:childTnLst>
                              <p:par>
                                <p:cTn id="104" presetID="10" presetClass="entr" presetSubtype="0" fill="hold" grpId="0" nodeType="clickEffect">
                                  <p:stCondLst>
                                    <p:cond delay="0"/>
                                  </p:stCondLst>
                                  <p:childTnLst>
                                    <p:set>
                                      <p:cBhvr>
                                        <p:cTn id="105" dur="1" fill="hold">
                                          <p:stCondLst>
                                            <p:cond delay="0"/>
                                          </p:stCondLst>
                                        </p:cTn>
                                        <p:tgtEl>
                                          <p:spTgt spid="17">
                                            <p:txEl>
                                              <p:pRg st="0" end="0"/>
                                            </p:txEl>
                                          </p:spTgt>
                                        </p:tgtEl>
                                        <p:attrNameLst>
                                          <p:attrName>style.visibility</p:attrName>
                                        </p:attrNameLst>
                                      </p:cBhvr>
                                      <p:to>
                                        <p:strVal val="visible"/>
                                      </p:to>
                                    </p:set>
                                    <p:animEffect transition="in" filter="fade">
                                      <p:cBhvr>
                                        <p:cTn id="106" dur="2000"/>
                                        <p:tgtEl>
                                          <p:spTgt spid="17">
                                            <p:txEl>
                                              <p:pRg st="0" end="0"/>
                                            </p:txEl>
                                          </p:spTgt>
                                        </p:tgtEl>
                                      </p:cBhvr>
                                    </p:animEffect>
                                  </p:childTnLst>
                                </p:cTn>
                              </p:par>
                            </p:childTnLst>
                          </p:cTn>
                        </p:par>
                      </p:childTnLst>
                    </p:cTn>
                  </p:par>
                  <p:par>
                    <p:cTn id="107" fill="hold">
                      <p:stCondLst>
                        <p:cond delay="indefinite"/>
                      </p:stCondLst>
                      <p:childTnLst>
                        <p:par>
                          <p:cTn id="108" fill="hold">
                            <p:stCondLst>
                              <p:cond delay="0"/>
                            </p:stCondLst>
                            <p:childTnLst>
                              <p:par>
                                <p:cTn id="109" presetID="10" presetClass="entr" presetSubtype="0" fill="hold" grpId="0" nodeType="clickEffect">
                                  <p:stCondLst>
                                    <p:cond delay="0"/>
                                  </p:stCondLst>
                                  <p:childTnLst>
                                    <p:set>
                                      <p:cBhvr>
                                        <p:cTn id="110" dur="1" fill="hold">
                                          <p:stCondLst>
                                            <p:cond delay="0"/>
                                          </p:stCondLst>
                                        </p:cTn>
                                        <p:tgtEl>
                                          <p:spTgt spid="19">
                                            <p:txEl>
                                              <p:pRg st="0" end="0"/>
                                            </p:txEl>
                                          </p:spTgt>
                                        </p:tgtEl>
                                        <p:attrNameLst>
                                          <p:attrName>style.visibility</p:attrName>
                                        </p:attrNameLst>
                                      </p:cBhvr>
                                      <p:to>
                                        <p:strVal val="visible"/>
                                      </p:to>
                                    </p:set>
                                    <p:animEffect transition="in" filter="fade">
                                      <p:cBhvr>
                                        <p:cTn id="111" dur="2000"/>
                                        <p:tgtEl>
                                          <p:spTgt spid="1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10" grpId="0" build="p"/>
      <p:bldP spid="12" grpId="0" build="allAtOnce"/>
      <p:bldP spid="18" grpId="0"/>
      <p:bldP spid="17" grpId="0" build="p"/>
      <p:bldP spid="19" grpId="0" build="p"/>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extBox 5"/>
          <p:cNvSpPr txBox="1"/>
          <p:nvPr/>
        </p:nvSpPr>
        <p:spPr>
          <a:xfrm>
            <a:off x="206642" y="363534"/>
            <a:ext cx="3222358" cy="3893374"/>
          </a:xfrm>
          <a:prstGeom prst="rect">
            <a:avLst/>
          </a:prstGeom>
          <a:noFill/>
        </p:spPr>
        <p:txBody>
          <a:bodyPr wrap="square" rtlCol="1">
            <a:spAutoFit/>
          </a:bodyPr>
          <a:lstStyle/>
          <a:p>
            <a:pPr algn="l"/>
            <a:r>
              <a:rPr lang="en-US" sz="1300" b="1" dirty="0" smtClean="0"/>
              <a:t> </a:t>
            </a:r>
            <a:r>
              <a:rPr lang="en-US" sz="1300" b="1" u="sng" dirty="0" smtClean="0">
                <a:solidFill>
                  <a:srgbClr val="FF0000"/>
                </a:solidFill>
              </a:rPr>
              <a:t>S</a:t>
            </a:r>
            <a:r>
              <a:rPr lang="en-US" sz="1300" u="sng" dirty="0" smtClean="0">
                <a:solidFill>
                  <a:srgbClr val="FF0000"/>
                </a:solidFill>
              </a:rPr>
              <a:t>econd</a:t>
            </a:r>
            <a:r>
              <a:rPr lang="en-US" sz="1300" u="sng" dirty="0" smtClean="0"/>
              <a:t> Quatrain</a:t>
            </a:r>
            <a:r>
              <a:rPr lang="en-US" sz="1300" dirty="0" smtClean="0"/>
              <a:t>: “When wasteful war shall statues overturn”</a:t>
            </a:r>
          </a:p>
          <a:p>
            <a:pPr algn="l"/>
            <a:r>
              <a:rPr lang="en-US" sz="1300" dirty="0" smtClean="0"/>
              <a:t>     In the second quatrain, the speaker insists that nothing can erase “The living record of your memory.” The poem’s memory is permanent; even though “wasteful war” may “overturn” “statues” and “broils root out the work of masonry.” The poem is ethereal and once written remains a permanent record written on memory.</a:t>
            </a:r>
          </a:p>
          <a:p>
            <a:pPr algn="l"/>
            <a:r>
              <a:rPr lang="en-US" sz="1300" dirty="0" smtClean="0"/>
              <a:t>     “The living record” includes more than just parchment and ink; it includes the power of thought that is born in each mind. The true seer/poet creates that living record in his poems to remind others that truth is indelible, beautiful, and eternal and cannot be waylaid even “[w]hen wasteful war shall statues overturn, / And broils root out the work of masonry.”</a:t>
            </a:r>
            <a:endParaRPr lang="ar-SA" sz="1300" dirty="0"/>
          </a:p>
        </p:txBody>
      </p:sp>
      <p:sp>
        <p:nvSpPr>
          <p:cNvPr id="7" name="TextBox 6"/>
          <p:cNvSpPr txBox="1"/>
          <p:nvPr/>
        </p:nvSpPr>
        <p:spPr>
          <a:xfrm>
            <a:off x="188640" y="4572000"/>
            <a:ext cx="3240360" cy="3893374"/>
          </a:xfrm>
          <a:prstGeom prst="rect">
            <a:avLst/>
          </a:prstGeom>
          <a:noFill/>
        </p:spPr>
        <p:txBody>
          <a:bodyPr wrap="square" rtlCol="1">
            <a:spAutoFit/>
          </a:bodyPr>
          <a:lstStyle/>
          <a:p>
            <a:pPr algn="l"/>
            <a:r>
              <a:rPr lang="en-US" sz="1300" dirty="0" smtClean="0"/>
              <a:t> </a:t>
            </a:r>
            <a:r>
              <a:rPr lang="en-US" sz="1300" u="sng" dirty="0" smtClean="0"/>
              <a:t>Third Quatrain</a:t>
            </a:r>
            <a:r>
              <a:rPr lang="en-US" sz="1300" dirty="0" smtClean="0"/>
              <a:t>: </a:t>
            </a:r>
            <a:r>
              <a:rPr lang="en-US" sz="1300" dirty="0" smtClean="0"/>
              <a:t>“‘ Giants </a:t>
            </a:r>
            <a:r>
              <a:rPr lang="en-US" sz="1300" dirty="0" smtClean="0"/>
              <a:t>death, and all oblivious enmity”</a:t>
            </a:r>
          </a:p>
          <a:p>
            <a:pPr algn="l"/>
            <a:r>
              <a:rPr lang="en-US" sz="1300" dirty="0" smtClean="0"/>
              <a:t>      The poem containing truth and beauty is immortal; it is </a:t>
            </a:r>
            <a:r>
              <a:rPr lang="en-US" sz="1300" dirty="0" smtClean="0"/>
              <a:t>“‘ Giants </a:t>
            </a:r>
            <a:r>
              <a:rPr lang="en-US" sz="1300" dirty="0" smtClean="0"/>
              <a:t>death.” No enemy can ever succeed against that soul-truth; as the speaker avers, “your praise shall still find room / Even in the eyes of all posterity / That wear this world out to the ending doom.”</a:t>
            </a:r>
          </a:p>
          <a:p>
            <a:pPr algn="l"/>
            <a:r>
              <a:rPr lang="en-US" sz="1300" dirty="0" smtClean="0"/>
              <a:t>      This poet/speaker, as the reader has experienced many times before in his sonnets, has the utmost confidence that his poems will be enjoying widespread fame and that all future generations of readers, “eyes of all posterity,” will be reading and studying them. The speaker’s faith in his own talent is deep and abiding, and he is certain they will continue to remain “[e]</a:t>
            </a:r>
            <a:r>
              <a:rPr lang="en-US" sz="1300" dirty="0" err="1" smtClean="0"/>
              <a:t>ven</a:t>
            </a:r>
            <a:r>
              <a:rPr lang="en-US" sz="1300" dirty="0" smtClean="0"/>
              <a:t> in the eyes of all posterity / That wear this world out to the ending doom.”</a:t>
            </a:r>
            <a:endParaRPr lang="en-US" sz="1300" dirty="0" smtClean="0">
              <a:solidFill>
                <a:srgbClr val="990099"/>
              </a:solidFill>
            </a:endParaRPr>
          </a:p>
        </p:txBody>
      </p:sp>
      <p:sp>
        <p:nvSpPr>
          <p:cNvPr id="9" name="TextBox 8"/>
          <p:cNvSpPr txBox="1"/>
          <p:nvPr/>
        </p:nvSpPr>
        <p:spPr>
          <a:xfrm>
            <a:off x="3573016" y="4644008"/>
            <a:ext cx="3096344" cy="3431709"/>
          </a:xfrm>
          <a:prstGeom prst="rect">
            <a:avLst/>
          </a:prstGeom>
          <a:noFill/>
        </p:spPr>
        <p:txBody>
          <a:bodyPr wrap="square" rtlCol="1">
            <a:spAutoFit/>
          </a:bodyPr>
          <a:lstStyle/>
          <a:p>
            <a:r>
              <a:rPr lang="ar-SA" sz="1550" dirty="0" smtClean="0">
                <a:solidFill>
                  <a:srgbClr val="C00000"/>
                </a:solidFill>
                <a:cs typeface="DecoType Naskh" pitchFamily="2" charset="-78"/>
              </a:rPr>
              <a:t>الرباعية </a:t>
            </a:r>
            <a:r>
              <a:rPr lang="ar-SA" sz="1550" dirty="0" smtClean="0">
                <a:solidFill>
                  <a:srgbClr val="C00000"/>
                </a:solidFill>
                <a:cs typeface="DecoType Naskh" pitchFamily="2" charset="-78"/>
              </a:rPr>
              <a:t>الثالثة </a:t>
            </a:r>
            <a:r>
              <a:rPr lang="ar-SA" sz="1550" dirty="0" smtClean="0">
                <a:solidFill>
                  <a:srgbClr val="C00000"/>
                </a:solidFill>
                <a:cs typeface="DecoType Naskh" pitchFamily="2" charset="-78"/>
              </a:rPr>
              <a:t>:</a:t>
            </a:r>
          </a:p>
          <a:p>
            <a:r>
              <a:rPr lang="ar-SA" sz="1550" dirty="0" smtClean="0">
                <a:solidFill>
                  <a:srgbClr val="C00000"/>
                </a:solidFill>
                <a:cs typeface="DecoType Naskh" pitchFamily="2" charset="-78"/>
              </a:rPr>
              <a:t> </a:t>
            </a:r>
            <a:r>
              <a:rPr lang="en-US" sz="1200" dirty="0" smtClean="0"/>
              <a:t>“‘ Giants death, and all oblivious enmity” </a:t>
            </a:r>
            <a:r>
              <a:rPr lang="ar-SA" sz="1550" dirty="0" smtClean="0">
                <a:solidFill>
                  <a:srgbClr val="C00000"/>
                </a:solidFill>
                <a:cs typeface="DecoType Naskh" pitchFamily="2" charset="-78"/>
              </a:rPr>
              <a:t/>
            </a:r>
            <a:br>
              <a:rPr lang="ar-SA" sz="1550" dirty="0" smtClean="0">
                <a:solidFill>
                  <a:srgbClr val="C00000"/>
                </a:solidFill>
                <a:cs typeface="DecoType Naskh" pitchFamily="2" charset="-78"/>
              </a:rPr>
            </a:br>
            <a:r>
              <a:rPr lang="ar-SA" sz="1550" dirty="0" smtClean="0">
                <a:solidFill>
                  <a:srgbClr val="C00000"/>
                </a:solidFill>
                <a:cs typeface="DecoType Naskh" pitchFamily="2" charset="-78"/>
              </a:rPr>
              <a:t>       القصيدة التي تحتوي على الحقيقة والجمال </a:t>
            </a:r>
            <a:r>
              <a:rPr lang="ar-SA" sz="1550" dirty="0" smtClean="0">
                <a:solidFill>
                  <a:srgbClr val="C00000"/>
                </a:solidFill>
                <a:cs typeface="DecoType Naskh" pitchFamily="2" charset="-78"/>
              </a:rPr>
              <a:t>قصيدة خالدة، ”عمالقة الموت“  العدو </a:t>
            </a:r>
            <a:r>
              <a:rPr lang="ar-SA" sz="1550" dirty="0" smtClean="0">
                <a:solidFill>
                  <a:srgbClr val="C00000"/>
                </a:solidFill>
                <a:cs typeface="DecoType Naskh" pitchFamily="2" charset="-78"/>
              </a:rPr>
              <a:t>لا يمكن أن </a:t>
            </a:r>
            <a:r>
              <a:rPr lang="ar-SA" sz="1550" dirty="0" smtClean="0">
                <a:solidFill>
                  <a:srgbClr val="C00000"/>
                </a:solidFill>
                <a:cs typeface="DecoType Naskh" pitchFamily="2" charset="-78"/>
              </a:rPr>
              <a:t>ينجح </a:t>
            </a:r>
            <a:r>
              <a:rPr lang="ar-SA" sz="1550" dirty="0" smtClean="0">
                <a:solidFill>
                  <a:srgbClr val="C00000"/>
                </a:solidFill>
                <a:cs typeface="DecoType Naskh" pitchFamily="2" charset="-78"/>
              </a:rPr>
              <a:t>ضد الروح </a:t>
            </a:r>
            <a:r>
              <a:rPr lang="ar-SA" sz="1550" dirty="0" smtClean="0">
                <a:solidFill>
                  <a:srgbClr val="C00000"/>
                </a:solidFill>
                <a:cs typeface="DecoType Naskh" pitchFamily="2" charset="-78"/>
              </a:rPr>
              <a:t>الحقيقية </a:t>
            </a:r>
            <a:r>
              <a:rPr lang="ar-SA" sz="1550" dirty="0" smtClean="0">
                <a:solidFill>
                  <a:srgbClr val="C00000"/>
                </a:solidFill>
                <a:cs typeface="DecoType Naskh" pitchFamily="2" charset="-78"/>
              </a:rPr>
              <a:t>كما </a:t>
            </a:r>
            <a:r>
              <a:rPr lang="ar-SA" sz="1550" dirty="0" smtClean="0">
                <a:solidFill>
                  <a:srgbClr val="C00000"/>
                </a:solidFill>
                <a:cs typeface="DecoType Naskh" pitchFamily="2" charset="-78"/>
              </a:rPr>
              <a:t>يجزم الشاعر</a:t>
            </a:r>
          </a:p>
          <a:p>
            <a:r>
              <a:rPr lang="en-US" sz="1200" dirty="0" smtClean="0"/>
              <a:t>“your praise shall still find room / Even in the eyes of all posterity / That wear this world out to the ending doom.” </a:t>
            </a:r>
            <a:r>
              <a:rPr lang="ar-SA" sz="1550" dirty="0" smtClean="0">
                <a:solidFill>
                  <a:srgbClr val="C00000"/>
                </a:solidFill>
                <a:cs typeface="DecoType Naskh" pitchFamily="2" charset="-78"/>
              </a:rPr>
              <a:t/>
            </a:r>
            <a:br>
              <a:rPr lang="ar-SA" sz="1550" dirty="0" smtClean="0">
                <a:solidFill>
                  <a:srgbClr val="C00000"/>
                </a:solidFill>
                <a:cs typeface="DecoType Naskh" pitchFamily="2" charset="-78"/>
              </a:rPr>
            </a:br>
            <a:r>
              <a:rPr lang="ar-SA" sz="1550" dirty="0" smtClean="0">
                <a:solidFill>
                  <a:srgbClr val="C00000"/>
                </a:solidFill>
                <a:cs typeface="DecoType Naskh" pitchFamily="2" charset="-78"/>
              </a:rPr>
              <a:t>       </a:t>
            </a:r>
            <a:r>
              <a:rPr lang="ar-SA" sz="1550" dirty="0" smtClean="0">
                <a:solidFill>
                  <a:srgbClr val="C00000"/>
                </a:solidFill>
                <a:cs typeface="DecoType Naskh" pitchFamily="2" charset="-78"/>
              </a:rPr>
              <a:t>الشاعر كقارئ لديه الخبرة في </a:t>
            </a:r>
            <a:r>
              <a:rPr lang="ar-SA" sz="1550" dirty="0" err="1" smtClean="0">
                <a:solidFill>
                  <a:srgbClr val="C00000"/>
                </a:solidFill>
                <a:cs typeface="DecoType Naskh" pitchFamily="2" charset="-78"/>
              </a:rPr>
              <a:t>السوناتات</a:t>
            </a:r>
            <a:r>
              <a:rPr lang="ar-SA" sz="1550" dirty="0" smtClean="0">
                <a:solidFill>
                  <a:srgbClr val="C00000"/>
                </a:solidFill>
                <a:cs typeface="DecoType Naskh" pitchFamily="2" charset="-78"/>
              </a:rPr>
              <a:t> من قبل، </a:t>
            </a:r>
            <a:r>
              <a:rPr lang="ar-SA" sz="1550" dirty="0" err="1" smtClean="0">
                <a:solidFill>
                  <a:srgbClr val="C00000"/>
                </a:solidFill>
                <a:cs typeface="DecoType Naskh" pitchFamily="2" charset="-78"/>
              </a:rPr>
              <a:t>واقصى</a:t>
            </a:r>
            <a:r>
              <a:rPr lang="ar-SA" sz="1550" dirty="0" smtClean="0">
                <a:solidFill>
                  <a:srgbClr val="C00000"/>
                </a:solidFill>
                <a:cs typeface="DecoType Naskh" pitchFamily="2" charset="-78"/>
              </a:rPr>
              <a:t> قدر من الثقة أن قصائده سوف </a:t>
            </a:r>
            <a:r>
              <a:rPr lang="ar-SA" sz="1550" dirty="0" err="1" smtClean="0">
                <a:solidFill>
                  <a:srgbClr val="C00000"/>
                </a:solidFill>
                <a:cs typeface="DecoType Naskh" pitchFamily="2" charset="-78"/>
              </a:rPr>
              <a:t>تحضى</a:t>
            </a:r>
            <a:r>
              <a:rPr lang="ar-SA" sz="1550" dirty="0" smtClean="0">
                <a:solidFill>
                  <a:srgbClr val="C00000"/>
                </a:solidFill>
                <a:cs typeface="DecoType Naskh" pitchFamily="2" charset="-78"/>
              </a:rPr>
              <a:t> بشهرة </a:t>
            </a:r>
            <a:r>
              <a:rPr lang="ar-SA" sz="1550" dirty="0" smtClean="0">
                <a:solidFill>
                  <a:srgbClr val="C00000"/>
                </a:solidFill>
                <a:cs typeface="DecoType Naskh" pitchFamily="2" charset="-78"/>
              </a:rPr>
              <a:t>واسعة النطاق، وأن جميع الأجيال المقبلة من القراء، "عيون من جميع الأجيال القادمة،" </a:t>
            </a:r>
            <a:r>
              <a:rPr lang="ar-SA" sz="1550" dirty="0" smtClean="0">
                <a:solidFill>
                  <a:srgbClr val="C00000"/>
                </a:solidFill>
                <a:cs typeface="DecoType Naskh" pitchFamily="2" charset="-78"/>
              </a:rPr>
              <a:t>سيقرءونها وستتم </a:t>
            </a:r>
            <a:r>
              <a:rPr lang="ar-SA" sz="1550" dirty="0" smtClean="0">
                <a:solidFill>
                  <a:srgbClr val="C00000"/>
                </a:solidFill>
                <a:cs typeface="DecoType Naskh" pitchFamily="2" charset="-78"/>
              </a:rPr>
              <a:t>دراستها . </a:t>
            </a:r>
            <a:r>
              <a:rPr lang="ar-SA" sz="1550" dirty="0" smtClean="0">
                <a:solidFill>
                  <a:srgbClr val="C00000"/>
                </a:solidFill>
                <a:cs typeface="DecoType Naskh" pitchFamily="2" charset="-78"/>
              </a:rPr>
              <a:t>إيمان الشاعر العميق </a:t>
            </a:r>
            <a:r>
              <a:rPr lang="ar-SA" sz="1550" dirty="0" smtClean="0">
                <a:solidFill>
                  <a:srgbClr val="C00000"/>
                </a:solidFill>
                <a:cs typeface="DecoType Naskh" pitchFamily="2" charset="-78"/>
              </a:rPr>
              <a:t>في موهبته </a:t>
            </a:r>
            <a:r>
              <a:rPr lang="ar-SA" sz="1550" dirty="0" smtClean="0">
                <a:solidFill>
                  <a:srgbClr val="C00000"/>
                </a:solidFill>
                <a:cs typeface="DecoType Naskh" pitchFamily="2" charset="-78"/>
              </a:rPr>
              <a:t>الخاصة، يؤكد أنها ستبقى</a:t>
            </a:r>
          </a:p>
          <a:p>
            <a:r>
              <a:rPr lang="en-US" sz="1300" dirty="0" smtClean="0"/>
              <a:t>“[e]</a:t>
            </a:r>
            <a:r>
              <a:rPr lang="en-US" sz="1300" dirty="0" err="1" smtClean="0"/>
              <a:t>ven</a:t>
            </a:r>
            <a:r>
              <a:rPr lang="en-US" sz="1300" dirty="0" smtClean="0"/>
              <a:t> in the eyes of all posterity / That wear this world out to the ending doom</a:t>
            </a:r>
            <a:r>
              <a:rPr lang="en-US" sz="1300" dirty="0" smtClean="0"/>
              <a:t>.”</a:t>
            </a:r>
            <a:endParaRPr lang="ar-SA" sz="1300" dirty="0" smtClean="0">
              <a:solidFill>
                <a:srgbClr val="C00000"/>
              </a:solidFill>
              <a:cs typeface="DecoType Naskh" pitchFamily="2" charset="-78"/>
            </a:endParaRPr>
          </a:p>
        </p:txBody>
      </p:sp>
      <p:sp>
        <p:nvSpPr>
          <p:cNvPr id="10" name="TextBox 9"/>
          <p:cNvSpPr txBox="1"/>
          <p:nvPr/>
        </p:nvSpPr>
        <p:spPr>
          <a:xfrm>
            <a:off x="3501008" y="400696"/>
            <a:ext cx="3024336" cy="3539430"/>
          </a:xfrm>
          <a:prstGeom prst="rect">
            <a:avLst/>
          </a:prstGeom>
          <a:noFill/>
        </p:spPr>
        <p:txBody>
          <a:bodyPr wrap="square" rtlCol="1">
            <a:spAutoFit/>
          </a:bodyPr>
          <a:lstStyle/>
          <a:p>
            <a:r>
              <a:rPr lang="ar-SA" sz="1600" dirty="0" smtClean="0">
                <a:solidFill>
                  <a:srgbClr val="008000"/>
                </a:solidFill>
                <a:cs typeface="DecoType Naskh" pitchFamily="2" charset="-78"/>
              </a:rPr>
              <a:t>الرباعية </a:t>
            </a:r>
            <a:r>
              <a:rPr lang="ar-SA" sz="1600" dirty="0" smtClean="0">
                <a:solidFill>
                  <a:srgbClr val="008000"/>
                </a:solidFill>
                <a:cs typeface="DecoType Naskh" pitchFamily="2" charset="-78"/>
              </a:rPr>
              <a:t>الثانية </a:t>
            </a:r>
            <a:r>
              <a:rPr lang="ar-SA" sz="1600" dirty="0" smtClean="0">
                <a:solidFill>
                  <a:srgbClr val="008000"/>
                </a:solidFill>
                <a:cs typeface="DecoType Naskh" pitchFamily="2" charset="-78"/>
              </a:rPr>
              <a:t>:</a:t>
            </a:r>
          </a:p>
          <a:p>
            <a:r>
              <a:rPr lang="ar-SA" sz="1600" dirty="0" smtClean="0">
                <a:solidFill>
                  <a:srgbClr val="008000"/>
                </a:solidFill>
                <a:cs typeface="DecoType Naskh" pitchFamily="2" charset="-78"/>
              </a:rPr>
              <a:t> </a:t>
            </a:r>
            <a:r>
              <a:rPr lang="en-US" sz="1200" dirty="0" smtClean="0"/>
              <a:t>“When wasteful war shall statues overturn” </a:t>
            </a:r>
            <a:r>
              <a:rPr lang="ar-SA" sz="1600" dirty="0" smtClean="0">
                <a:solidFill>
                  <a:srgbClr val="008000"/>
                </a:solidFill>
                <a:cs typeface="DecoType Naskh" pitchFamily="2" charset="-78"/>
              </a:rPr>
              <a:t/>
            </a:r>
            <a:br>
              <a:rPr lang="ar-SA" sz="1600" dirty="0" smtClean="0">
                <a:solidFill>
                  <a:srgbClr val="008000"/>
                </a:solidFill>
                <a:cs typeface="DecoType Naskh" pitchFamily="2" charset="-78"/>
              </a:rPr>
            </a:br>
            <a:r>
              <a:rPr lang="ar-SA" sz="1600" dirty="0" smtClean="0">
                <a:solidFill>
                  <a:srgbClr val="008000"/>
                </a:solidFill>
                <a:cs typeface="DecoType Naskh" pitchFamily="2" charset="-78"/>
              </a:rPr>
              <a:t>     في الرباعية الثانية ، </a:t>
            </a:r>
            <a:r>
              <a:rPr lang="ar-SA" sz="1600" dirty="0" smtClean="0">
                <a:solidFill>
                  <a:srgbClr val="008000"/>
                </a:solidFill>
                <a:cs typeface="DecoType Naskh" pitchFamily="2" charset="-78"/>
              </a:rPr>
              <a:t>المتكلم يصر </a:t>
            </a:r>
            <a:r>
              <a:rPr lang="ar-SA" sz="1600" dirty="0" smtClean="0">
                <a:solidFill>
                  <a:srgbClr val="008000"/>
                </a:solidFill>
                <a:cs typeface="DecoType Naskh" pitchFamily="2" charset="-78"/>
              </a:rPr>
              <a:t>على </a:t>
            </a:r>
            <a:r>
              <a:rPr lang="ar-SA" sz="1600" dirty="0" err="1" smtClean="0">
                <a:solidFill>
                  <a:srgbClr val="008000"/>
                </a:solidFill>
                <a:cs typeface="DecoType Naskh" pitchFamily="2" charset="-78"/>
              </a:rPr>
              <a:t>ان</a:t>
            </a:r>
            <a:r>
              <a:rPr lang="ar-SA" sz="1600" dirty="0" smtClean="0">
                <a:solidFill>
                  <a:srgbClr val="008000"/>
                </a:solidFill>
                <a:cs typeface="DecoType Naskh" pitchFamily="2" charset="-78"/>
              </a:rPr>
              <a:t> لا شيء يمكن أن يمحو ذاكرة القصيدة </a:t>
            </a:r>
            <a:r>
              <a:rPr lang="ar-SA" sz="1600" dirty="0" smtClean="0">
                <a:solidFill>
                  <a:srgbClr val="008000"/>
                </a:solidFill>
                <a:cs typeface="DecoType Naskh" pitchFamily="2" charset="-78"/>
              </a:rPr>
              <a:t> </a:t>
            </a:r>
            <a:r>
              <a:rPr lang="ar-SA" sz="1600" dirty="0" smtClean="0">
                <a:solidFill>
                  <a:srgbClr val="008000"/>
                </a:solidFill>
                <a:cs typeface="DecoType Naskh" pitchFamily="2" charset="-78"/>
              </a:rPr>
              <a:t>"</a:t>
            </a:r>
            <a:r>
              <a:rPr lang="ar-SA" sz="1600" dirty="0" smtClean="0">
                <a:solidFill>
                  <a:srgbClr val="008000"/>
                </a:solidFill>
                <a:cs typeface="DecoType Naskh" pitchFamily="2" charset="-78"/>
              </a:rPr>
              <a:t>السجل الحي لذاكرتك" </a:t>
            </a:r>
            <a:r>
              <a:rPr lang="ar-SA" sz="1600" dirty="0" smtClean="0">
                <a:solidFill>
                  <a:srgbClr val="008000"/>
                </a:solidFill>
                <a:cs typeface="DecoType Naskh" pitchFamily="2" charset="-78"/>
              </a:rPr>
              <a:t>؛ على الرغم من "حرب الإسراف" قد </a:t>
            </a:r>
            <a:r>
              <a:rPr lang="ar-SA" sz="1600" dirty="0" smtClean="0">
                <a:solidFill>
                  <a:srgbClr val="008000"/>
                </a:solidFill>
                <a:cs typeface="DecoType Naskh" pitchFamily="2" charset="-78"/>
              </a:rPr>
              <a:t>”اسقط" </a:t>
            </a:r>
            <a:r>
              <a:rPr lang="ar-SA" sz="1600" dirty="0" smtClean="0">
                <a:solidFill>
                  <a:srgbClr val="008000"/>
                </a:solidFill>
                <a:cs typeface="DecoType Naskh" pitchFamily="2" charset="-78"/>
              </a:rPr>
              <a:t>"التماثيل" </a:t>
            </a:r>
            <a:r>
              <a:rPr lang="ar-SA" sz="1600" dirty="0" err="1" smtClean="0">
                <a:solidFill>
                  <a:srgbClr val="008000"/>
                </a:solidFill>
                <a:cs typeface="DecoType Naskh" pitchFamily="2" charset="-78"/>
              </a:rPr>
              <a:t>و</a:t>
            </a:r>
            <a:r>
              <a:rPr lang="ar-SA" sz="1600" dirty="0" smtClean="0">
                <a:solidFill>
                  <a:srgbClr val="008000"/>
                </a:solidFill>
                <a:cs typeface="DecoType Naskh" pitchFamily="2" charset="-78"/>
              </a:rPr>
              <a:t> "يشوي اجتثاث أعمال البناء. </a:t>
            </a:r>
            <a:r>
              <a:rPr lang="ar-SA" sz="1600" dirty="0" smtClean="0">
                <a:solidFill>
                  <a:srgbClr val="008000"/>
                </a:solidFill>
                <a:cs typeface="DecoType Naskh" pitchFamily="2" charset="-78"/>
              </a:rPr>
              <a:t>"</a:t>
            </a:r>
            <a:r>
              <a:rPr lang="ar-SA" sz="1600" dirty="0" smtClean="0">
                <a:solidFill>
                  <a:srgbClr val="008000"/>
                </a:solidFill>
                <a:cs typeface="DecoType Naskh" pitchFamily="2" charset="-78"/>
              </a:rPr>
              <a:t>القصيدة </a:t>
            </a:r>
            <a:r>
              <a:rPr lang="ar-SA" sz="1600" dirty="0" smtClean="0">
                <a:solidFill>
                  <a:srgbClr val="008000"/>
                </a:solidFill>
                <a:cs typeface="DecoType Naskh" pitchFamily="2" charset="-78"/>
              </a:rPr>
              <a:t>غير </a:t>
            </a:r>
            <a:r>
              <a:rPr lang="ar-SA" sz="1600" dirty="0" smtClean="0">
                <a:solidFill>
                  <a:srgbClr val="008000"/>
                </a:solidFill>
                <a:cs typeface="DecoType Naskh" pitchFamily="2" charset="-78"/>
              </a:rPr>
              <a:t>مادية وكتبت </a:t>
            </a:r>
            <a:r>
              <a:rPr lang="ar-SA" sz="1600" dirty="0" smtClean="0">
                <a:solidFill>
                  <a:srgbClr val="008000"/>
                </a:solidFill>
                <a:cs typeface="DecoType Naskh" pitchFamily="2" charset="-78"/>
              </a:rPr>
              <a:t>مرة واحدة </a:t>
            </a:r>
            <a:r>
              <a:rPr lang="ar-SA" sz="1600" dirty="0" smtClean="0">
                <a:solidFill>
                  <a:srgbClr val="008000"/>
                </a:solidFill>
                <a:cs typeface="DecoType Naskh" pitchFamily="2" charset="-78"/>
              </a:rPr>
              <a:t>وهي لا </a:t>
            </a:r>
            <a:r>
              <a:rPr lang="ar-SA" sz="1600" dirty="0" smtClean="0">
                <a:solidFill>
                  <a:srgbClr val="008000"/>
                </a:solidFill>
                <a:cs typeface="DecoType Naskh" pitchFamily="2" charset="-78"/>
              </a:rPr>
              <a:t>تزال </a:t>
            </a:r>
            <a:r>
              <a:rPr lang="ar-SA" sz="1600" dirty="0" smtClean="0">
                <a:solidFill>
                  <a:srgbClr val="008000"/>
                </a:solidFill>
                <a:cs typeface="DecoType Naskh" pitchFamily="2" charset="-78"/>
              </a:rPr>
              <a:t>محفوظة بسجل دائم في الذاكرة. </a:t>
            </a:r>
            <a:r>
              <a:rPr lang="ar-SA" sz="1600" dirty="0" smtClean="0">
                <a:solidFill>
                  <a:srgbClr val="008000"/>
                </a:solidFill>
                <a:cs typeface="DecoType Naskh" pitchFamily="2" charset="-78"/>
              </a:rPr>
              <a:t/>
            </a:r>
            <a:br>
              <a:rPr lang="ar-SA" sz="1600" dirty="0" smtClean="0">
                <a:solidFill>
                  <a:srgbClr val="008000"/>
                </a:solidFill>
                <a:cs typeface="DecoType Naskh" pitchFamily="2" charset="-78"/>
              </a:rPr>
            </a:br>
            <a:r>
              <a:rPr lang="ar-SA" sz="1600" dirty="0" smtClean="0">
                <a:solidFill>
                  <a:srgbClr val="008000"/>
                </a:solidFill>
                <a:cs typeface="DecoType Naskh" pitchFamily="2" charset="-78"/>
              </a:rPr>
              <a:t>     وقال </a:t>
            </a:r>
            <a:r>
              <a:rPr lang="ar-SA" sz="1600" dirty="0" smtClean="0">
                <a:solidFill>
                  <a:srgbClr val="008000"/>
                </a:solidFill>
                <a:cs typeface="DecoType Naskh" pitchFamily="2" charset="-78"/>
              </a:rPr>
              <a:t>”السجل الحي" </a:t>
            </a:r>
            <a:r>
              <a:rPr lang="ar-SA" sz="1600" dirty="0" smtClean="0">
                <a:solidFill>
                  <a:srgbClr val="008000"/>
                </a:solidFill>
                <a:cs typeface="DecoType Naskh" pitchFamily="2" charset="-78"/>
              </a:rPr>
              <a:t>يشمل أكثر من مجرد شهادة جامعية </a:t>
            </a:r>
            <a:r>
              <a:rPr lang="ar-SA" sz="1600" dirty="0" err="1" smtClean="0">
                <a:solidFill>
                  <a:srgbClr val="008000"/>
                </a:solidFill>
                <a:cs typeface="DecoType Naskh" pitchFamily="2" charset="-78"/>
              </a:rPr>
              <a:t>و</a:t>
            </a:r>
            <a:r>
              <a:rPr lang="ar-SA" sz="1600" dirty="0" smtClean="0">
                <a:solidFill>
                  <a:srgbClr val="008000"/>
                </a:solidFill>
                <a:cs typeface="DecoType Naskh" pitchFamily="2" charset="-78"/>
              </a:rPr>
              <a:t> حبر  </a:t>
            </a:r>
            <a:r>
              <a:rPr lang="ar-SA" sz="1600" dirty="0" smtClean="0">
                <a:solidFill>
                  <a:srgbClr val="008000"/>
                </a:solidFill>
                <a:cs typeface="DecoType Naskh" pitchFamily="2" charset="-78"/>
              </a:rPr>
              <a:t>، بل </a:t>
            </a:r>
            <a:r>
              <a:rPr lang="ar-SA" sz="1600" dirty="0" smtClean="0">
                <a:solidFill>
                  <a:srgbClr val="008000"/>
                </a:solidFill>
                <a:cs typeface="DecoType Naskh" pitchFamily="2" charset="-78"/>
              </a:rPr>
              <a:t>تشمل </a:t>
            </a:r>
            <a:r>
              <a:rPr lang="ar-SA" sz="1600" dirty="0" smtClean="0">
                <a:solidFill>
                  <a:srgbClr val="008000"/>
                </a:solidFill>
                <a:cs typeface="DecoType Naskh" pitchFamily="2" charset="-78"/>
              </a:rPr>
              <a:t>قوة الفكر الذي يولد في كل الاعتبار. الرائي الحقيقي / الشاعر يخلق هذا </a:t>
            </a:r>
            <a:r>
              <a:rPr lang="ar-SA" sz="1600" dirty="0" smtClean="0">
                <a:solidFill>
                  <a:srgbClr val="008000"/>
                </a:solidFill>
                <a:cs typeface="DecoType Naskh" pitchFamily="2" charset="-78"/>
              </a:rPr>
              <a:t>السجل الحي </a:t>
            </a:r>
            <a:r>
              <a:rPr lang="ar-SA" sz="1600" dirty="0" err="1" smtClean="0">
                <a:solidFill>
                  <a:srgbClr val="008000"/>
                </a:solidFill>
                <a:cs typeface="DecoType Naskh" pitchFamily="2" charset="-78"/>
              </a:rPr>
              <a:t>و</a:t>
            </a:r>
            <a:r>
              <a:rPr lang="ar-SA" sz="1600" dirty="0" smtClean="0">
                <a:solidFill>
                  <a:srgbClr val="008000"/>
                </a:solidFill>
                <a:cs typeface="DecoType Naskh" pitchFamily="2" charset="-78"/>
              </a:rPr>
              <a:t> يعيش </a:t>
            </a:r>
            <a:r>
              <a:rPr lang="ar-SA" sz="1600" dirty="0" smtClean="0">
                <a:solidFill>
                  <a:srgbClr val="008000"/>
                </a:solidFill>
                <a:cs typeface="DecoType Naskh" pitchFamily="2" charset="-78"/>
              </a:rPr>
              <a:t>في قصائده لتذكير الآخرين بأن الحقيقة </a:t>
            </a:r>
            <a:r>
              <a:rPr lang="ar-SA" sz="1600" dirty="0" smtClean="0">
                <a:solidFill>
                  <a:srgbClr val="008000"/>
                </a:solidFill>
                <a:cs typeface="DecoType Naskh" pitchFamily="2" charset="-78"/>
              </a:rPr>
              <a:t>لا تمحى </a:t>
            </a:r>
            <a:r>
              <a:rPr lang="ar-SA" sz="1600" dirty="0" smtClean="0">
                <a:solidFill>
                  <a:srgbClr val="008000"/>
                </a:solidFill>
                <a:cs typeface="DecoType Naskh" pitchFamily="2" charset="-78"/>
              </a:rPr>
              <a:t>، جميلة ، وأبدية ولا يمكن </a:t>
            </a:r>
            <a:r>
              <a:rPr lang="ar-SA" sz="1600" dirty="0" smtClean="0">
                <a:solidFill>
                  <a:srgbClr val="008000"/>
                </a:solidFill>
                <a:cs typeface="DecoType Naskh" pitchFamily="2" charset="-78"/>
              </a:rPr>
              <a:t>حتى إيقافها أو مقاطعتها. </a:t>
            </a:r>
            <a:endParaRPr lang="ar-SA" dirty="0" smtClean="0">
              <a:solidFill>
                <a:srgbClr val="008000"/>
              </a:solidFill>
              <a:cs typeface="DecoType Naskh" pitchFamily="2" charset="-78"/>
            </a:endParaRPr>
          </a:p>
        </p:txBody>
      </p:sp>
      <p:sp>
        <p:nvSpPr>
          <p:cNvPr id="8" name="Slide Number Placeholder 7"/>
          <p:cNvSpPr>
            <a:spLocks noGrp="1"/>
          </p:cNvSpPr>
          <p:nvPr>
            <p:ph type="sldNum" sz="quarter" idx="12"/>
          </p:nvPr>
        </p:nvSpPr>
        <p:spPr/>
        <p:txBody>
          <a:bodyPr/>
          <a:lstStyle/>
          <a:p>
            <a:fld id="{88BAE415-76A0-4309-A00B-503D7D7A0243}" type="slidenum">
              <a:rPr lang="ar-SA" smtClean="0"/>
              <a:pPr/>
              <a:t>3</a:t>
            </a:fld>
            <a:endParaRPr lang="ar-SA"/>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20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20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xEl>
                                              <p:pRg st="0" end="0"/>
                                            </p:txEl>
                                          </p:spTgt>
                                        </p:tgtEl>
                                        <p:attrNameLst>
                                          <p:attrName>style.visibility</p:attrName>
                                        </p:attrNameLst>
                                      </p:cBhvr>
                                      <p:to>
                                        <p:strVal val="visible"/>
                                      </p:to>
                                    </p:set>
                                    <p:animEffect transition="in" filter="fade">
                                      <p:cBhvr>
                                        <p:cTn id="22" dur="2000"/>
                                        <p:tgtEl>
                                          <p:spTgt spid="10">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
                                            <p:txEl>
                                              <p:pRg st="1" end="1"/>
                                            </p:txEl>
                                          </p:spTgt>
                                        </p:tgtEl>
                                        <p:attrNameLst>
                                          <p:attrName>style.visibility</p:attrName>
                                        </p:attrNameLst>
                                      </p:cBhvr>
                                      <p:to>
                                        <p:strVal val="visible"/>
                                      </p:to>
                                    </p:set>
                                    <p:animEffect transition="in" filter="fade">
                                      <p:cBhvr>
                                        <p:cTn id="27" dur="2000"/>
                                        <p:tgtEl>
                                          <p:spTgt spid="10">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
                                            <p:txEl>
                                              <p:pRg st="0" end="0"/>
                                            </p:txEl>
                                          </p:spTgt>
                                        </p:tgtEl>
                                        <p:attrNameLst>
                                          <p:attrName>style.visibility</p:attrName>
                                        </p:attrNameLst>
                                      </p:cBhvr>
                                      <p:to>
                                        <p:strVal val="visible"/>
                                      </p:to>
                                    </p:set>
                                    <p:animEffect transition="in" filter="fade">
                                      <p:cBhvr>
                                        <p:cTn id="32" dur="2000"/>
                                        <p:tgtEl>
                                          <p:spTgt spid="7">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7">
                                            <p:txEl>
                                              <p:pRg st="1" end="1"/>
                                            </p:txEl>
                                          </p:spTgt>
                                        </p:tgtEl>
                                        <p:attrNameLst>
                                          <p:attrName>style.visibility</p:attrName>
                                        </p:attrNameLst>
                                      </p:cBhvr>
                                      <p:to>
                                        <p:strVal val="visible"/>
                                      </p:to>
                                    </p:set>
                                    <p:animEffect transition="in" filter="fade">
                                      <p:cBhvr>
                                        <p:cTn id="37" dur="2000"/>
                                        <p:tgtEl>
                                          <p:spTgt spid="7">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7">
                                            <p:txEl>
                                              <p:pRg st="2" end="2"/>
                                            </p:txEl>
                                          </p:spTgt>
                                        </p:tgtEl>
                                        <p:attrNameLst>
                                          <p:attrName>style.visibility</p:attrName>
                                        </p:attrNameLst>
                                      </p:cBhvr>
                                      <p:to>
                                        <p:strVal val="visible"/>
                                      </p:to>
                                    </p:set>
                                    <p:animEffect transition="in" filter="fade">
                                      <p:cBhvr>
                                        <p:cTn id="42" dur="2000"/>
                                        <p:tgtEl>
                                          <p:spTgt spid="7">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9">
                                            <p:txEl>
                                              <p:pRg st="0" end="0"/>
                                            </p:txEl>
                                          </p:spTgt>
                                        </p:tgtEl>
                                        <p:attrNameLst>
                                          <p:attrName>style.visibility</p:attrName>
                                        </p:attrNameLst>
                                      </p:cBhvr>
                                      <p:to>
                                        <p:strVal val="visible"/>
                                      </p:to>
                                    </p:set>
                                    <p:animEffect transition="in" filter="fade">
                                      <p:cBhvr>
                                        <p:cTn id="47" dur="2000"/>
                                        <p:tgtEl>
                                          <p:spTgt spid="9">
                                            <p:txEl>
                                              <p:pRg st="0" end="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9">
                                            <p:txEl>
                                              <p:pRg st="1" end="1"/>
                                            </p:txEl>
                                          </p:spTgt>
                                        </p:tgtEl>
                                        <p:attrNameLst>
                                          <p:attrName>style.visibility</p:attrName>
                                        </p:attrNameLst>
                                      </p:cBhvr>
                                      <p:to>
                                        <p:strVal val="visible"/>
                                      </p:to>
                                    </p:set>
                                    <p:animEffect transition="in" filter="fade">
                                      <p:cBhvr>
                                        <p:cTn id="52" dur="2000"/>
                                        <p:tgtEl>
                                          <p:spTgt spid="9">
                                            <p:txEl>
                                              <p:pRg st="1" end="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9">
                                            <p:txEl>
                                              <p:pRg st="2" end="2"/>
                                            </p:txEl>
                                          </p:spTgt>
                                        </p:tgtEl>
                                        <p:attrNameLst>
                                          <p:attrName>style.visibility</p:attrName>
                                        </p:attrNameLst>
                                      </p:cBhvr>
                                      <p:to>
                                        <p:strVal val="visible"/>
                                      </p:to>
                                    </p:set>
                                    <p:animEffect transition="in" filter="fade">
                                      <p:cBhvr>
                                        <p:cTn id="57" dur="2000"/>
                                        <p:tgtEl>
                                          <p:spTgt spid="9">
                                            <p:txEl>
                                              <p:pRg st="2" end="2"/>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9">
                                            <p:txEl>
                                              <p:pRg st="3" end="3"/>
                                            </p:txEl>
                                          </p:spTgt>
                                        </p:tgtEl>
                                        <p:attrNameLst>
                                          <p:attrName>style.visibility</p:attrName>
                                        </p:attrNameLst>
                                      </p:cBhvr>
                                      <p:to>
                                        <p:strVal val="visible"/>
                                      </p:to>
                                    </p:set>
                                    <p:animEffect transition="in" filter="fade">
                                      <p:cBhvr>
                                        <p:cTn id="62" dur="2000"/>
                                        <p:tgtEl>
                                          <p:spTgt spid="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build="p"/>
      <p:bldP spid="9" grpId="0" build="p"/>
      <p:bldP spid="10" grpId="0" build="p"/>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extBox 5"/>
          <p:cNvSpPr txBox="1"/>
          <p:nvPr/>
        </p:nvSpPr>
        <p:spPr>
          <a:xfrm>
            <a:off x="353773" y="251520"/>
            <a:ext cx="3021221" cy="5493812"/>
          </a:xfrm>
          <a:prstGeom prst="rect">
            <a:avLst/>
          </a:prstGeom>
          <a:noFill/>
        </p:spPr>
        <p:txBody>
          <a:bodyPr wrap="square" rtlCol="1">
            <a:spAutoFit/>
          </a:bodyPr>
          <a:lstStyle/>
          <a:p>
            <a:pPr algn="l"/>
            <a:r>
              <a:rPr lang="en-US" sz="1300" u="sng" dirty="0" smtClean="0"/>
              <a:t>The Couplet</a:t>
            </a:r>
            <a:r>
              <a:rPr lang="en-US" sz="1300" dirty="0" smtClean="0"/>
              <a:t>: “So, till the judgment that yourself arise”</a:t>
            </a:r>
          </a:p>
          <a:p>
            <a:pPr algn="l"/>
            <a:r>
              <a:rPr lang="en-US" sz="1300" dirty="0" smtClean="0"/>
              <a:t>In </a:t>
            </a:r>
            <a:r>
              <a:rPr lang="en-US" sz="1300" dirty="0" smtClean="0"/>
              <a:t>the couplet, “So, till the judgment that yourself arise, / You live in this, and dwell in lovers' eyes,” the speaker caps his claims by asserting that in the accounting of the poem, the poetic truth and beauty will exist forever and remain imbedded in </a:t>
            </a:r>
            <a:r>
              <a:rPr lang="en-US" sz="1300" dirty="0" smtClean="0"/>
              <a:t>the </a:t>
            </a:r>
            <a:r>
              <a:rPr lang="en-US" sz="1300" dirty="0" smtClean="0"/>
              <a:t>vision of future readers</a:t>
            </a:r>
            <a:r>
              <a:rPr lang="en-US" sz="1300" dirty="0" smtClean="0"/>
              <a:t>.</a:t>
            </a:r>
            <a:endParaRPr lang="ar-SA" sz="1300" dirty="0" smtClean="0"/>
          </a:p>
          <a:p>
            <a:pPr algn="l"/>
            <a:endParaRPr lang="ar-SA" sz="1300" dirty="0" smtClean="0"/>
          </a:p>
          <a:p>
            <a:pPr algn="l"/>
            <a:r>
              <a:rPr lang="en-US" sz="1300" u="sng" dirty="0" smtClean="0"/>
              <a:t>Conclusion</a:t>
            </a:r>
            <a:r>
              <a:rPr lang="en-US" sz="1300" dirty="0" smtClean="0"/>
              <a:t>: </a:t>
            </a:r>
          </a:p>
          <a:p>
            <a:pPr algn="l"/>
            <a:r>
              <a:rPr lang="en-US" sz="1300" dirty="0" smtClean="0"/>
              <a:t>The </a:t>
            </a:r>
            <a:r>
              <a:rPr lang="en-US" sz="1300" dirty="0" smtClean="0"/>
              <a:t>poem aims to immortalize the subject in verse. The poem is meant to impress the subject with the poet's intent. The poem shall survive longer than any gold-plated statue (gilded monument), that might be erected to a prince, etc. The subject of the poem (probably some winsome beauty that the poet really </a:t>
            </a:r>
            <a:r>
              <a:rPr lang="en-US" sz="1300" dirty="0" smtClean="0"/>
              <a:t>wants </a:t>
            </a:r>
            <a:r>
              <a:rPr lang="en-US" sz="1300" dirty="0" smtClean="0"/>
              <a:t>to shag), will be portrayed in the poem for all time, etc. Further, the ending basically says that she'll be immortalized in the poem until the Day of </a:t>
            </a:r>
            <a:r>
              <a:rPr lang="en-US" sz="1300" dirty="0" err="1" smtClean="0"/>
              <a:t>Judgement</a:t>
            </a:r>
            <a:r>
              <a:rPr lang="en-US" sz="1300" dirty="0" smtClean="0"/>
              <a:t> (reference Judeo-Christian belief system), and she "rises" from her grave to face said </a:t>
            </a:r>
            <a:r>
              <a:rPr lang="en-US" sz="1300" dirty="0" err="1" smtClean="0"/>
              <a:t>Judgement</a:t>
            </a:r>
            <a:r>
              <a:rPr lang="en-US" sz="1300" dirty="0" smtClean="0"/>
              <a:t>.</a:t>
            </a:r>
          </a:p>
        </p:txBody>
      </p:sp>
      <p:sp>
        <p:nvSpPr>
          <p:cNvPr id="10" name="TextBox 9"/>
          <p:cNvSpPr txBox="1"/>
          <p:nvPr/>
        </p:nvSpPr>
        <p:spPr>
          <a:xfrm>
            <a:off x="3429000" y="309012"/>
            <a:ext cx="3150350" cy="4655121"/>
          </a:xfrm>
          <a:prstGeom prst="rect">
            <a:avLst/>
          </a:prstGeom>
          <a:noFill/>
        </p:spPr>
        <p:txBody>
          <a:bodyPr wrap="square" rtlCol="1">
            <a:spAutoFit/>
          </a:bodyPr>
          <a:lstStyle/>
          <a:p>
            <a:r>
              <a:rPr lang="ar-SA" sz="1500" dirty="0" err="1" smtClean="0">
                <a:solidFill>
                  <a:srgbClr val="008000"/>
                </a:solidFill>
                <a:cs typeface="DecoType Naskh" pitchFamily="2" charset="-78"/>
              </a:rPr>
              <a:t>الكوبليت</a:t>
            </a:r>
            <a:r>
              <a:rPr lang="ar-SA" sz="1500" dirty="0" smtClean="0">
                <a:solidFill>
                  <a:srgbClr val="008000"/>
                </a:solidFill>
                <a:cs typeface="DecoType Naskh" pitchFamily="2" charset="-78"/>
              </a:rPr>
              <a:t> : </a:t>
            </a:r>
            <a:r>
              <a:rPr lang="en-US" sz="1200" dirty="0" smtClean="0"/>
              <a:t>“So, till the judgment that yourself arise” </a:t>
            </a:r>
            <a:r>
              <a:rPr lang="ar-SA" sz="1500" dirty="0" smtClean="0">
                <a:solidFill>
                  <a:srgbClr val="008000"/>
                </a:solidFill>
                <a:cs typeface="DecoType Naskh" pitchFamily="2" charset="-78"/>
              </a:rPr>
              <a:t/>
            </a:r>
            <a:br>
              <a:rPr lang="ar-SA" sz="1500" dirty="0" smtClean="0">
                <a:solidFill>
                  <a:srgbClr val="008000"/>
                </a:solidFill>
                <a:cs typeface="DecoType Naskh" pitchFamily="2" charset="-78"/>
              </a:rPr>
            </a:br>
            <a:r>
              <a:rPr lang="ar-SA" sz="1500" dirty="0" smtClean="0">
                <a:solidFill>
                  <a:srgbClr val="008000"/>
                </a:solidFill>
                <a:cs typeface="DecoType Naskh" pitchFamily="2" charset="-78"/>
              </a:rPr>
              <a:t>في </a:t>
            </a:r>
            <a:r>
              <a:rPr lang="ar-SA" sz="1500" dirty="0" err="1" smtClean="0">
                <a:solidFill>
                  <a:srgbClr val="008000"/>
                </a:solidFill>
                <a:cs typeface="DecoType Naskh" pitchFamily="2" charset="-78"/>
              </a:rPr>
              <a:t>الكوبليت</a:t>
            </a:r>
            <a:r>
              <a:rPr lang="ar-SA" sz="1500" dirty="0" smtClean="0">
                <a:solidFill>
                  <a:srgbClr val="008000"/>
                </a:solidFill>
                <a:cs typeface="DecoType Naskh" pitchFamily="2" charset="-78"/>
              </a:rPr>
              <a:t> ، </a:t>
            </a:r>
            <a:r>
              <a:rPr lang="en-US" sz="1200" dirty="0" smtClean="0"/>
              <a:t>“So, till the judgment that yourself arise, / You live in this, and dwell in lovers' </a:t>
            </a:r>
            <a:endParaRPr lang="en-US" sz="1200" dirty="0" smtClean="0"/>
          </a:p>
          <a:p>
            <a:r>
              <a:rPr lang="en-US" sz="1200" dirty="0" smtClean="0"/>
              <a:t>eyes,”</a:t>
            </a:r>
          </a:p>
          <a:p>
            <a:r>
              <a:rPr lang="ar-SA" sz="1500" dirty="0" smtClean="0">
                <a:solidFill>
                  <a:srgbClr val="008000"/>
                </a:solidFill>
                <a:cs typeface="DecoType Naskh" pitchFamily="2" charset="-78"/>
              </a:rPr>
              <a:t>، تجاوز الشاعر المطالبات التي تحاسب القصيدة</a:t>
            </a:r>
            <a:r>
              <a:rPr lang="ar-SA" sz="1500" dirty="0" smtClean="0">
                <a:solidFill>
                  <a:srgbClr val="008000"/>
                </a:solidFill>
                <a:cs typeface="DecoType Naskh" pitchFamily="2" charset="-78"/>
              </a:rPr>
              <a:t>، فإن الحقيقة الشعرية والجمال </a:t>
            </a:r>
            <a:r>
              <a:rPr lang="ar-SA" sz="1500" dirty="0" smtClean="0">
                <a:solidFill>
                  <a:srgbClr val="008000"/>
                </a:solidFill>
                <a:cs typeface="DecoType Naskh" pitchFamily="2" charset="-78"/>
              </a:rPr>
              <a:t>تبقى </a:t>
            </a:r>
            <a:r>
              <a:rPr lang="ar-SA" sz="1500" dirty="0" smtClean="0">
                <a:solidFill>
                  <a:srgbClr val="008000"/>
                </a:solidFill>
                <a:cs typeface="DecoType Naskh" pitchFamily="2" charset="-78"/>
              </a:rPr>
              <a:t>إلى الأبد ، وجعلهما </a:t>
            </a:r>
            <a:r>
              <a:rPr lang="ar-SA" sz="1500" dirty="0" smtClean="0">
                <a:solidFill>
                  <a:srgbClr val="008000"/>
                </a:solidFill>
                <a:cs typeface="DecoType Naskh" pitchFamily="2" charset="-78"/>
              </a:rPr>
              <a:t>موجودة في رؤية القراء </a:t>
            </a:r>
            <a:r>
              <a:rPr lang="ar-SA" sz="1500" dirty="0" smtClean="0">
                <a:solidFill>
                  <a:srgbClr val="008000"/>
                </a:solidFill>
                <a:cs typeface="DecoType Naskh" pitchFamily="2" charset="-78"/>
              </a:rPr>
              <a:t>في المستقبل</a:t>
            </a:r>
            <a:r>
              <a:rPr lang="ar-SA" sz="1500" dirty="0" smtClean="0">
                <a:solidFill>
                  <a:srgbClr val="008000"/>
                </a:solidFill>
                <a:cs typeface="DecoType Naskh" pitchFamily="2" charset="-78"/>
              </a:rPr>
              <a:t>.</a:t>
            </a:r>
          </a:p>
          <a:p>
            <a:endParaRPr lang="ar-SA" sz="1500" dirty="0" smtClean="0">
              <a:solidFill>
                <a:srgbClr val="008000"/>
              </a:solidFill>
              <a:cs typeface="DecoType Naskh" pitchFamily="2" charset="-78"/>
            </a:endParaRPr>
          </a:p>
          <a:p>
            <a:r>
              <a:rPr lang="ar-SA" sz="1550" dirty="0" smtClean="0">
                <a:solidFill>
                  <a:srgbClr val="C00000"/>
                </a:solidFill>
                <a:cs typeface="DecoType Naskh" pitchFamily="2" charset="-78"/>
              </a:rPr>
              <a:t>والخلاصة :</a:t>
            </a:r>
            <a:br>
              <a:rPr lang="ar-SA" sz="1550" dirty="0" smtClean="0">
                <a:solidFill>
                  <a:srgbClr val="C00000"/>
                </a:solidFill>
                <a:cs typeface="DecoType Naskh" pitchFamily="2" charset="-78"/>
              </a:rPr>
            </a:br>
            <a:r>
              <a:rPr lang="ar-SA" sz="1550" dirty="0" smtClean="0">
                <a:solidFill>
                  <a:srgbClr val="C00000"/>
                </a:solidFill>
                <a:cs typeface="DecoType Naskh" pitchFamily="2" charset="-78"/>
              </a:rPr>
              <a:t> </a:t>
            </a:r>
            <a:r>
              <a:rPr lang="ar-SA" sz="1550" dirty="0" smtClean="0">
                <a:solidFill>
                  <a:srgbClr val="C00000"/>
                </a:solidFill>
                <a:cs typeface="DecoType Naskh" pitchFamily="2" charset="-78"/>
              </a:rPr>
              <a:t>القصيدة تهدف </a:t>
            </a:r>
            <a:r>
              <a:rPr lang="ar-SA" sz="1550" dirty="0" smtClean="0">
                <a:solidFill>
                  <a:srgbClr val="C00000"/>
                </a:solidFill>
                <a:cs typeface="DecoType Naskh" pitchFamily="2" charset="-78"/>
              </a:rPr>
              <a:t>إلى تخليد هذا </a:t>
            </a:r>
            <a:r>
              <a:rPr lang="ar-SA" sz="1550" dirty="0" smtClean="0">
                <a:solidFill>
                  <a:srgbClr val="C00000"/>
                </a:solidFill>
                <a:cs typeface="DecoType Naskh" pitchFamily="2" charset="-78"/>
              </a:rPr>
              <a:t>النظم. </a:t>
            </a:r>
            <a:r>
              <a:rPr lang="ar-SA" sz="1550" dirty="0" smtClean="0">
                <a:solidFill>
                  <a:srgbClr val="C00000"/>
                </a:solidFill>
                <a:cs typeface="DecoType Naskh" pitchFamily="2" charset="-78"/>
              </a:rPr>
              <a:t>والمقصود من </a:t>
            </a:r>
            <a:r>
              <a:rPr lang="ar-SA" sz="1550" dirty="0" smtClean="0">
                <a:solidFill>
                  <a:srgbClr val="C00000"/>
                </a:solidFill>
                <a:cs typeface="DecoType Naskh" pitchFamily="2" charset="-78"/>
              </a:rPr>
              <a:t>القصيدة تأثير الموضوع </a:t>
            </a:r>
            <a:r>
              <a:rPr lang="ar-SA" sz="1550" dirty="0" smtClean="0">
                <a:solidFill>
                  <a:srgbClr val="C00000"/>
                </a:solidFill>
                <a:cs typeface="DecoType Naskh" pitchFamily="2" charset="-78"/>
              </a:rPr>
              <a:t>مع نية </a:t>
            </a:r>
            <a:r>
              <a:rPr lang="ar-SA" sz="1550" dirty="0" smtClean="0">
                <a:solidFill>
                  <a:srgbClr val="C00000"/>
                </a:solidFill>
                <a:cs typeface="DecoType Naskh" pitchFamily="2" charset="-78"/>
              </a:rPr>
              <a:t>الشاعر.القصيدة سوف تضل فترة أطول على قيد الحياة أطول من أي تمثال مطلي بالذهب والتي قد تكون نصبت </a:t>
            </a:r>
            <a:r>
              <a:rPr lang="ar-SA" sz="1550" dirty="0" smtClean="0">
                <a:solidFill>
                  <a:srgbClr val="C00000"/>
                </a:solidFill>
                <a:cs typeface="DecoType Naskh" pitchFamily="2" charset="-78"/>
              </a:rPr>
              <a:t>إلى الأمير، </a:t>
            </a:r>
            <a:r>
              <a:rPr lang="ar-SA" sz="1550" dirty="0" err="1" smtClean="0">
                <a:solidFill>
                  <a:srgbClr val="C00000"/>
                </a:solidFill>
                <a:cs typeface="DecoType Naskh" pitchFamily="2" charset="-78"/>
              </a:rPr>
              <a:t>إلخ</a:t>
            </a:r>
            <a:r>
              <a:rPr lang="ar-SA" sz="1550" dirty="0" smtClean="0">
                <a:solidFill>
                  <a:srgbClr val="C00000"/>
                </a:solidFill>
                <a:cs typeface="DecoType Naskh" pitchFamily="2" charset="-78"/>
              </a:rPr>
              <a:t>...</a:t>
            </a:r>
          </a:p>
          <a:p>
            <a:r>
              <a:rPr lang="ar-SA" sz="1550" dirty="0" smtClean="0">
                <a:solidFill>
                  <a:srgbClr val="C00000"/>
                </a:solidFill>
                <a:cs typeface="DecoType Naskh" pitchFamily="2" charset="-78"/>
              </a:rPr>
              <a:t>موضوع </a:t>
            </a:r>
            <a:r>
              <a:rPr lang="ar-SA" sz="1550" dirty="0" smtClean="0">
                <a:solidFill>
                  <a:srgbClr val="C00000"/>
                </a:solidFill>
                <a:cs typeface="DecoType Naskh" pitchFamily="2" charset="-78"/>
              </a:rPr>
              <a:t>القصيدة </a:t>
            </a:r>
            <a:r>
              <a:rPr lang="ar-SA" sz="1550" dirty="0" smtClean="0">
                <a:solidFill>
                  <a:srgbClr val="C00000"/>
                </a:solidFill>
                <a:cs typeface="DecoType Naskh" pitchFamily="2" charset="-78"/>
              </a:rPr>
              <a:t>(قد يكون جميلا فاتنا يريده الشاعر حقا أن يكون أشعث</a:t>
            </a:r>
            <a:r>
              <a:rPr lang="ar-SA" sz="1550" dirty="0" smtClean="0">
                <a:solidFill>
                  <a:srgbClr val="C00000"/>
                </a:solidFill>
                <a:cs typeface="DecoType Naskh" pitchFamily="2" charset="-78"/>
              </a:rPr>
              <a:t>)، وسيتم تصويره في القصيدة في جميع الأوقات، الخ وعلاوة على ذلك، وإنهاء يقول </a:t>
            </a:r>
            <a:r>
              <a:rPr lang="ar-SA" sz="1550" dirty="0" err="1" smtClean="0">
                <a:solidFill>
                  <a:srgbClr val="C00000"/>
                </a:solidFill>
                <a:cs typeface="DecoType Naskh" pitchFamily="2" charset="-78"/>
              </a:rPr>
              <a:t>ان</a:t>
            </a:r>
            <a:r>
              <a:rPr lang="ar-SA" sz="1550" dirty="0" smtClean="0">
                <a:solidFill>
                  <a:srgbClr val="C00000"/>
                </a:solidFill>
                <a:cs typeface="DecoType Naskh" pitchFamily="2" charset="-78"/>
              </a:rPr>
              <a:t> </a:t>
            </a:r>
            <a:r>
              <a:rPr lang="ar-SA" sz="1550" dirty="0" err="1" smtClean="0">
                <a:solidFill>
                  <a:srgbClr val="C00000"/>
                </a:solidFill>
                <a:cs typeface="DecoType Naskh" pitchFamily="2" charset="-78"/>
              </a:rPr>
              <a:t>الامور</a:t>
            </a:r>
            <a:r>
              <a:rPr lang="ar-SA" sz="1550" dirty="0" smtClean="0">
                <a:solidFill>
                  <a:srgbClr val="C00000"/>
                </a:solidFill>
                <a:cs typeface="DecoType Naskh" pitchFamily="2" charset="-78"/>
              </a:rPr>
              <a:t> سوف تكون </a:t>
            </a:r>
            <a:r>
              <a:rPr lang="ar-SA" sz="1550" dirty="0" err="1" smtClean="0">
                <a:solidFill>
                  <a:srgbClr val="C00000"/>
                </a:solidFill>
                <a:cs typeface="DecoType Naskh" pitchFamily="2" charset="-78"/>
              </a:rPr>
              <a:t>اساسا</a:t>
            </a:r>
            <a:r>
              <a:rPr lang="ar-SA" sz="1550" dirty="0" smtClean="0">
                <a:solidFill>
                  <a:srgbClr val="C00000"/>
                </a:solidFill>
                <a:cs typeface="DecoType Naskh" pitchFamily="2" charset="-78"/>
              </a:rPr>
              <a:t> </a:t>
            </a:r>
            <a:r>
              <a:rPr lang="ar-SA" sz="1550" dirty="0" err="1" smtClean="0">
                <a:solidFill>
                  <a:srgbClr val="C00000"/>
                </a:solidFill>
                <a:cs typeface="DecoType Naskh" pitchFamily="2" charset="-78"/>
              </a:rPr>
              <a:t>انها</a:t>
            </a:r>
            <a:r>
              <a:rPr lang="ar-SA" sz="1550" dirty="0" smtClean="0">
                <a:solidFill>
                  <a:srgbClr val="C00000"/>
                </a:solidFill>
                <a:cs typeface="DecoType Naskh" pitchFamily="2" charset="-78"/>
              </a:rPr>
              <a:t> خلدت في القصيدة حتى يوم القيامة (نظام مرجعي العقيدة المسيحية واليهودية)، وقالت </a:t>
            </a:r>
            <a:r>
              <a:rPr lang="ar-SA" sz="1550" dirty="0" err="1" smtClean="0">
                <a:solidFill>
                  <a:srgbClr val="C00000"/>
                </a:solidFill>
                <a:cs typeface="DecoType Naskh" pitchFamily="2" charset="-78"/>
              </a:rPr>
              <a:t>انها</a:t>
            </a:r>
            <a:r>
              <a:rPr lang="ar-SA" sz="1550" dirty="0" smtClean="0">
                <a:solidFill>
                  <a:srgbClr val="C00000"/>
                </a:solidFill>
                <a:cs typeface="DecoType Naskh" pitchFamily="2" charset="-78"/>
              </a:rPr>
              <a:t> "ارتفاع" من قبرها لمواجهة </a:t>
            </a:r>
            <a:r>
              <a:rPr lang="ar-SA" sz="1550" dirty="0" smtClean="0">
                <a:solidFill>
                  <a:srgbClr val="C00000"/>
                </a:solidFill>
                <a:cs typeface="DecoType Naskh" pitchFamily="2" charset="-78"/>
              </a:rPr>
              <a:t>قول الحكم.</a:t>
            </a:r>
            <a:endParaRPr lang="ar-SA" sz="1550" dirty="0" smtClean="0">
              <a:solidFill>
                <a:srgbClr val="C00000"/>
              </a:solidFill>
              <a:cs typeface="DecoType Naskh" pitchFamily="2" charset="-78"/>
            </a:endParaRPr>
          </a:p>
        </p:txBody>
      </p:sp>
      <p:sp>
        <p:nvSpPr>
          <p:cNvPr id="12" name="TextBox 11"/>
          <p:cNvSpPr txBox="1"/>
          <p:nvPr/>
        </p:nvSpPr>
        <p:spPr>
          <a:xfrm>
            <a:off x="116632" y="5683244"/>
            <a:ext cx="3456384" cy="1963614"/>
          </a:xfrm>
          <a:prstGeom prst="rect">
            <a:avLst/>
          </a:prstGeom>
          <a:noFill/>
          <a:ln>
            <a:noFill/>
          </a:ln>
        </p:spPr>
        <p:txBody>
          <a:bodyPr wrap="square" rtlCol="1">
            <a:spAutoFit/>
          </a:bodyPr>
          <a:lstStyle/>
          <a:p>
            <a:pPr algn="ctr" rtl="0">
              <a:lnSpc>
                <a:spcPct val="80000"/>
              </a:lnSpc>
              <a:defRPr/>
            </a:pPr>
            <a:r>
              <a:rPr lang="en-US" sz="1400" b="1" dirty="0" smtClean="0">
                <a:solidFill>
                  <a:srgbClr val="990099"/>
                </a:solidFill>
              </a:rPr>
              <a:t> </a:t>
            </a:r>
            <a:r>
              <a:rPr lang="en-US" sz="1400" b="1" u="sng" dirty="0" smtClean="0">
                <a:solidFill>
                  <a:srgbClr val="990099"/>
                </a:solidFill>
              </a:rPr>
              <a:t>73 </a:t>
            </a:r>
            <a:endParaRPr lang="en-US" sz="1400" b="1" u="sng" dirty="0" smtClean="0">
              <a:solidFill>
                <a:srgbClr val="990099"/>
              </a:solidFill>
            </a:endParaRPr>
          </a:p>
          <a:p>
            <a:pPr algn="l" rtl="0">
              <a:lnSpc>
                <a:spcPct val="80000"/>
              </a:lnSpc>
              <a:defRPr/>
            </a:pPr>
            <a:r>
              <a:rPr lang="en-US" sz="1300" dirty="0" smtClean="0">
                <a:solidFill>
                  <a:srgbClr val="990099"/>
                </a:solidFill>
              </a:rPr>
              <a:t> </a:t>
            </a:r>
          </a:p>
          <a:p>
            <a:pPr algn="l" rtl="0"/>
            <a:r>
              <a:rPr lang="en-US" sz="1200" dirty="0" smtClean="0"/>
              <a:t>That time of year thou </a:t>
            </a:r>
            <a:r>
              <a:rPr lang="en-US" sz="1200" dirty="0" err="1" smtClean="0"/>
              <a:t>mayst</a:t>
            </a:r>
            <a:r>
              <a:rPr lang="en-US" sz="1200" dirty="0" smtClean="0"/>
              <a:t> in me behold</a:t>
            </a:r>
          </a:p>
          <a:p>
            <a:pPr algn="l" rtl="0"/>
            <a:r>
              <a:rPr lang="en-US" sz="1200" dirty="0" smtClean="0"/>
              <a:t>When yellow leaves, or none, or few, do hang</a:t>
            </a:r>
          </a:p>
          <a:p>
            <a:pPr algn="l" rtl="0"/>
            <a:r>
              <a:rPr lang="en-US" sz="1200" dirty="0" smtClean="0"/>
              <a:t>Upon those boughs which shake against the </a:t>
            </a:r>
            <a:r>
              <a:rPr lang="en-US" sz="1200" dirty="0" smtClean="0"/>
              <a:t>old</a:t>
            </a:r>
            <a:r>
              <a:rPr lang="en-US" sz="1200" dirty="0" smtClean="0"/>
              <a:t>,</a:t>
            </a:r>
          </a:p>
          <a:p>
            <a:pPr algn="l" rtl="0"/>
            <a:r>
              <a:rPr lang="en-US" sz="1200" dirty="0" smtClean="0"/>
              <a:t>Bare ruined choirs, where late the sweet birds </a:t>
            </a:r>
            <a:r>
              <a:rPr lang="en-US" sz="1200" dirty="0" smtClean="0"/>
              <a:t>sang</a:t>
            </a:r>
            <a:r>
              <a:rPr lang="en-US" sz="1200" dirty="0" smtClean="0"/>
              <a:t>.</a:t>
            </a:r>
          </a:p>
          <a:p>
            <a:pPr algn="l" rtl="0"/>
            <a:r>
              <a:rPr lang="en-US" sz="1200" dirty="0" smtClean="0"/>
              <a:t>In me thou </a:t>
            </a:r>
            <a:r>
              <a:rPr lang="en-US" sz="1200" dirty="0" err="1" smtClean="0"/>
              <a:t>seest</a:t>
            </a:r>
            <a:r>
              <a:rPr lang="en-US" sz="1200" dirty="0" smtClean="0"/>
              <a:t> the twilight of such day  </a:t>
            </a:r>
            <a:r>
              <a:rPr lang="en-US" sz="1200" dirty="0" smtClean="0"/>
              <a:t>          </a:t>
            </a:r>
            <a:r>
              <a:rPr lang="en-US" sz="1200" dirty="0" smtClean="0"/>
              <a:t>5</a:t>
            </a:r>
          </a:p>
          <a:p>
            <a:pPr algn="l" rtl="0"/>
            <a:r>
              <a:rPr lang="en-US" sz="1200" dirty="0" smtClean="0"/>
              <a:t>As after sunset </a:t>
            </a:r>
            <a:r>
              <a:rPr lang="en-US" sz="1200" dirty="0" err="1" smtClean="0"/>
              <a:t>fadeth</a:t>
            </a:r>
            <a:r>
              <a:rPr lang="en-US" sz="1200" dirty="0" smtClean="0"/>
              <a:t> in the west,</a:t>
            </a:r>
          </a:p>
          <a:p>
            <a:pPr algn="l" rtl="0"/>
            <a:r>
              <a:rPr lang="en-US" sz="1200" dirty="0" smtClean="0"/>
              <a:t>Which by and by black night doth take away,</a:t>
            </a:r>
          </a:p>
          <a:p>
            <a:pPr algn="l" rtl="0"/>
            <a:r>
              <a:rPr lang="en-US" sz="1200" dirty="0" smtClean="0"/>
              <a:t>Death’s second self, that seals up all in rest.</a:t>
            </a:r>
            <a:endParaRPr lang="en-US" sz="1200" dirty="0"/>
          </a:p>
        </p:txBody>
      </p:sp>
      <p:cxnSp>
        <p:nvCxnSpPr>
          <p:cNvPr id="15" name="Straight Connector 14"/>
          <p:cNvCxnSpPr/>
          <p:nvPr/>
        </p:nvCxnSpPr>
        <p:spPr>
          <a:xfrm rot="5400000">
            <a:off x="2384884" y="6912260"/>
            <a:ext cx="2088232" cy="0"/>
          </a:xfrm>
          <a:prstGeom prst="line">
            <a:avLst/>
          </a:prstGeom>
          <a:ln w="63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2348880" y="8172400"/>
            <a:ext cx="2232248" cy="646331"/>
          </a:xfrm>
          <a:prstGeom prst="rect">
            <a:avLst/>
          </a:prstGeom>
          <a:noFill/>
          <a:effectLst>
            <a:innerShdw blurRad="139700">
              <a:prstClr val="black">
                <a:alpha val="99000"/>
              </a:prstClr>
            </a:innerShdw>
          </a:effectLst>
        </p:spPr>
        <p:txBody>
          <a:bodyPr wrap="square" rtlCol="1">
            <a:spAutoFit/>
          </a:bodyPr>
          <a:lstStyle/>
          <a:p>
            <a:pPr algn="ctr">
              <a:buFont typeface="Arial" pitchFamily="34" charset="0"/>
              <a:buChar char="•"/>
            </a:pPr>
            <a:r>
              <a:rPr lang="ar-SA" dirty="0" smtClean="0">
                <a:solidFill>
                  <a:srgbClr val="0033CC"/>
                </a:solidFill>
                <a:cs typeface="AL-Hor" pitchFamily="2" charset="-78"/>
              </a:rPr>
              <a:t>يرجى الرجوع للقصيدة في المحاضرة والاستماع لها  </a:t>
            </a:r>
            <a:r>
              <a:rPr lang="ar-SA" dirty="0" smtClean="0">
                <a:solidFill>
                  <a:srgbClr val="0033CC"/>
                </a:solidFill>
                <a:cs typeface="AL-Hor" pitchFamily="2" charset="-78"/>
                <a:sym typeface="Wingdings" pitchFamily="2" charset="2"/>
              </a:rPr>
              <a:t> </a:t>
            </a:r>
            <a:endParaRPr lang="ar-SA" dirty="0">
              <a:solidFill>
                <a:srgbClr val="0033CC"/>
              </a:solidFill>
              <a:cs typeface="AL-Hor" pitchFamily="2" charset="-78"/>
            </a:endParaRPr>
          </a:p>
        </p:txBody>
      </p:sp>
      <p:sp>
        <p:nvSpPr>
          <p:cNvPr id="8" name="Slide Number Placeholder 7"/>
          <p:cNvSpPr>
            <a:spLocks noGrp="1"/>
          </p:cNvSpPr>
          <p:nvPr>
            <p:ph type="sldNum" sz="quarter" idx="12"/>
          </p:nvPr>
        </p:nvSpPr>
        <p:spPr/>
        <p:txBody>
          <a:bodyPr/>
          <a:lstStyle/>
          <a:p>
            <a:fld id="{88BAE415-76A0-4309-A00B-503D7D7A0243}" type="slidenum">
              <a:rPr lang="ar-SA" smtClean="0"/>
              <a:pPr/>
              <a:t>4</a:t>
            </a:fld>
            <a:endParaRPr lang="ar-SA"/>
          </a:p>
        </p:txBody>
      </p:sp>
      <p:sp>
        <p:nvSpPr>
          <p:cNvPr id="14" name="TextBox 13"/>
          <p:cNvSpPr txBox="1"/>
          <p:nvPr/>
        </p:nvSpPr>
        <p:spPr>
          <a:xfrm>
            <a:off x="3573016" y="6012160"/>
            <a:ext cx="3240360" cy="1569660"/>
          </a:xfrm>
          <a:prstGeom prst="rect">
            <a:avLst/>
          </a:prstGeom>
          <a:noFill/>
          <a:ln>
            <a:noFill/>
          </a:ln>
        </p:spPr>
        <p:txBody>
          <a:bodyPr wrap="square" rtlCol="1">
            <a:spAutoFit/>
          </a:bodyPr>
          <a:lstStyle/>
          <a:p>
            <a:pPr algn="l" rtl="0"/>
            <a:r>
              <a:rPr lang="en-US" sz="1200" dirty="0" smtClean="0"/>
              <a:t>In me thou </a:t>
            </a:r>
            <a:r>
              <a:rPr lang="en-US" sz="1200" dirty="0" err="1" smtClean="0"/>
              <a:t>seest</a:t>
            </a:r>
            <a:r>
              <a:rPr lang="en-US" sz="1200" dirty="0" smtClean="0"/>
              <a:t> the glowing of such fire</a:t>
            </a:r>
          </a:p>
          <a:p>
            <a:pPr algn="l" rtl="0"/>
            <a:r>
              <a:rPr lang="en-US" sz="1200" dirty="0" smtClean="0"/>
              <a:t> </a:t>
            </a:r>
            <a:r>
              <a:rPr lang="en-US" sz="1200" dirty="0" smtClean="0"/>
              <a:t>That </a:t>
            </a:r>
            <a:r>
              <a:rPr lang="en-US" sz="1200" dirty="0" smtClean="0"/>
              <a:t>on the ashes of his youth doth lie</a:t>
            </a:r>
            <a:r>
              <a:rPr lang="en-US" sz="1200" dirty="0" smtClean="0"/>
              <a:t>,           </a:t>
            </a:r>
            <a:r>
              <a:rPr lang="en-US" sz="1200" dirty="0" smtClean="0"/>
              <a:t>10</a:t>
            </a:r>
          </a:p>
          <a:p>
            <a:pPr algn="l" rtl="0"/>
            <a:r>
              <a:rPr lang="en-US" sz="1200" dirty="0" smtClean="0"/>
              <a:t>As the death-bed whereon it must expire,</a:t>
            </a:r>
          </a:p>
          <a:p>
            <a:pPr algn="l" rtl="0"/>
            <a:r>
              <a:rPr lang="en-US" sz="1200" dirty="0" smtClean="0"/>
              <a:t>Consumed with that which it was nourished by.</a:t>
            </a:r>
          </a:p>
          <a:p>
            <a:pPr algn="l" rtl="0"/>
            <a:r>
              <a:rPr lang="en-US" sz="1200" dirty="0" smtClean="0"/>
              <a:t>This thou </a:t>
            </a:r>
            <a:r>
              <a:rPr lang="en-US" sz="1200" dirty="0" err="1" smtClean="0"/>
              <a:t>perceiv’st</a:t>
            </a:r>
            <a:r>
              <a:rPr lang="en-US" sz="1200" dirty="0" smtClean="0"/>
              <a:t>, which makes thy love more strong,</a:t>
            </a:r>
          </a:p>
          <a:p>
            <a:pPr algn="l" rtl="0"/>
            <a:r>
              <a:rPr lang="en-US" sz="1200" dirty="0" smtClean="0"/>
              <a:t>To love that well, which thou must leave ere long.</a:t>
            </a: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20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animEffect transition="in" filter="fade">
                                      <p:cBhvr>
                                        <p:cTn id="17" dur="2000"/>
                                        <p:tgtEl>
                                          <p:spTgt spid="6">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xEl>
                                              <p:pRg st="4" end="4"/>
                                            </p:txEl>
                                          </p:spTgt>
                                        </p:tgtEl>
                                        <p:attrNameLst>
                                          <p:attrName>style.visibility</p:attrName>
                                        </p:attrNameLst>
                                      </p:cBhvr>
                                      <p:to>
                                        <p:strVal val="visible"/>
                                      </p:to>
                                    </p:set>
                                    <p:animEffect transition="in" filter="fade">
                                      <p:cBhvr>
                                        <p:cTn id="22" dur="2000"/>
                                        <p:tgtEl>
                                          <p:spTgt spid="6">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
                                            <p:txEl>
                                              <p:pRg st="0" end="0"/>
                                            </p:txEl>
                                          </p:spTgt>
                                        </p:tgtEl>
                                        <p:attrNameLst>
                                          <p:attrName>style.visibility</p:attrName>
                                        </p:attrNameLst>
                                      </p:cBhvr>
                                      <p:to>
                                        <p:strVal val="visible"/>
                                      </p:to>
                                    </p:set>
                                    <p:animEffect transition="in" filter="fade">
                                      <p:cBhvr>
                                        <p:cTn id="27" dur="2000"/>
                                        <p:tgtEl>
                                          <p:spTgt spid="10">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0">
                                            <p:txEl>
                                              <p:pRg st="1" end="1"/>
                                            </p:txEl>
                                          </p:spTgt>
                                        </p:tgtEl>
                                        <p:attrNameLst>
                                          <p:attrName>style.visibility</p:attrName>
                                        </p:attrNameLst>
                                      </p:cBhvr>
                                      <p:to>
                                        <p:strVal val="visible"/>
                                      </p:to>
                                    </p:set>
                                    <p:animEffect transition="in" filter="fade">
                                      <p:cBhvr>
                                        <p:cTn id="32" dur="2000"/>
                                        <p:tgtEl>
                                          <p:spTgt spid="10">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0">
                                            <p:txEl>
                                              <p:pRg st="2" end="2"/>
                                            </p:txEl>
                                          </p:spTgt>
                                        </p:tgtEl>
                                        <p:attrNameLst>
                                          <p:attrName>style.visibility</p:attrName>
                                        </p:attrNameLst>
                                      </p:cBhvr>
                                      <p:to>
                                        <p:strVal val="visible"/>
                                      </p:to>
                                    </p:set>
                                    <p:animEffect transition="in" filter="fade">
                                      <p:cBhvr>
                                        <p:cTn id="37" dur="2000"/>
                                        <p:tgtEl>
                                          <p:spTgt spid="10">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0">
                                            <p:txEl>
                                              <p:pRg st="4" end="4"/>
                                            </p:txEl>
                                          </p:spTgt>
                                        </p:tgtEl>
                                        <p:attrNameLst>
                                          <p:attrName>style.visibility</p:attrName>
                                        </p:attrNameLst>
                                      </p:cBhvr>
                                      <p:to>
                                        <p:strVal val="visible"/>
                                      </p:to>
                                    </p:set>
                                    <p:animEffect transition="in" filter="fade">
                                      <p:cBhvr>
                                        <p:cTn id="42" dur="2000"/>
                                        <p:tgtEl>
                                          <p:spTgt spid="10">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0">
                                            <p:txEl>
                                              <p:pRg st="5" end="5"/>
                                            </p:txEl>
                                          </p:spTgt>
                                        </p:tgtEl>
                                        <p:attrNameLst>
                                          <p:attrName>style.visibility</p:attrName>
                                        </p:attrNameLst>
                                      </p:cBhvr>
                                      <p:to>
                                        <p:strVal val="visible"/>
                                      </p:to>
                                    </p:set>
                                    <p:animEffect transition="in" filter="fade">
                                      <p:cBhvr>
                                        <p:cTn id="47" dur="2000"/>
                                        <p:tgtEl>
                                          <p:spTgt spid="10">
                                            <p:txEl>
                                              <p:pRg st="5" end="5"/>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2">
                                            <p:txEl>
                                              <p:pRg st="0" end="0"/>
                                            </p:txEl>
                                          </p:spTgt>
                                        </p:tgtEl>
                                        <p:attrNameLst>
                                          <p:attrName>style.visibility</p:attrName>
                                        </p:attrNameLst>
                                      </p:cBhvr>
                                      <p:to>
                                        <p:strVal val="visible"/>
                                      </p:to>
                                    </p:set>
                                    <p:animEffect transition="in" filter="fade">
                                      <p:cBhvr>
                                        <p:cTn id="52" dur="2000"/>
                                        <p:tgtEl>
                                          <p:spTgt spid="12">
                                            <p:txEl>
                                              <p:pRg st="0" end="0"/>
                                            </p:txEl>
                                          </p:spTgt>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2">
                                            <p:txEl>
                                              <p:pRg st="1" end="1"/>
                                            </p:txEl>
                                          </p:spTgt>
                                        </p:tgtEl>
                                        <p:attrNameLst>
                                          <p:attrName>style.visibility</p:attrName>
                                        </p:attrNameLst>
                                      </p:cBhvr>
                                      <p:to>
                                        <p:strVal val="visible"/>
                                      </p:to>
                                    </p:set>
                                    <p:animEffect transition="in" filter="fade">
                                      <p:cBhvr>
                                        <p:cTn id="55" dur="2000"/>
                                        <p:tgtEl>
                                          <p:spTgt spid="12">
                                            <p:txEl>
                                              <p:pRg st="1" end="1"/>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15"/>
                                        </p:tgtEl>
                                        <p:attrNameLst>
                                          <p:attrName>style.visibility</p:attrName>
                                        </p:attrNameLst>
                                      </p:cBhvr>
                                      <p:to>
                                        <p:strVal val="visible"/>
                                      </p:to>
                                    </p:set>
                                    <p:animEffect transition="in" filter="fade">
                                      <p:cBhvr>
                                        <p:cTn id="60" dur="2000"/>
                                        <p:tgtEl>
                                          <p:spTgt spid="15"/>
                                        </p:tgtEl>
                                      </p:cBhvr>
                                    </p:animEffect>
                                  </p:childTnLst>
                                </p:cTn>
                              </p:par>
                            </p:childTnLst>
                          </p:cTn>
                        </p:par>
                      </p:childTnLst>
                    </p:cTn>
                  </p:par>
                  <p:par>
                    <p:cTn id="61" fill="hold">
                      <p:stCondLst>
                        <p:cond delay="indefinite"/>
                      </p:stCondLst>
                      <p:childTnLst>
                        <p:par>
                          <p:cTn id="62" fill="hold">
                            <p:stCondLst>
                              <p:cond delay="0"/>
                            </p:stCondLst>
                            <p:childTnLst>
                              <p:par>
                                <p:cTn id="63" presetID="5" presetClass="entr" presetSubtype="10" fill="hold" grpId="0" nodeType="click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checkerboard(across)">
                                      <p:cBhvr>
                                        <p:cTn id="65" dur="500"/>
                                        <p:tgtEl>
                                          <p:spTgt spid="18"/>
                                        </p:tgtEl>
                                      </p:cBhvr>
                                    </p:animEffect>
                                  </p:childTnLst>
                                </p:cTn>
                              </p:par>
                            </p:childTnLst>
                          </p:cTn>
                        </p:par>
                      </p:childTnLst>
                    </p:cTn>
                  </p:par>
                  <p:par>
                    <p:cTn id="66" fill="hold">
                      <p:stCondLst>
                        <p:cond delay="indefinite"/>
                      </p:stCondLst>
                      <p:childTnLst>
                        <p:par>
                          <p:cTn id="67" fill="hold">
                            <p:stCondLst>
                              <p:cond delay="0"/>
                            </p:stCondLst>
                            <p:childTnLst>
                              <p:par>
                                <p:cTn id="68" presetID="1" presetClass="emph" presetSubtype="2" fill="hold" nodeType="clickEffect">
                                  <p:stCondLst>
                                    <p:cond delay="0"/>
                                  </p:stCondLst>
                                  <p:childTnLst>
                                    <p:animClr clrSpc="rgb">
                                      <p:cBhvr>
                                        <p:cTn id="69" dur="2000" fill="hold"/>
                                        <p:tgtEl>
                                          <p:spTgt spid="18"/>
                                        </p:tgtEl>
                                        <p:attrNameLst>
                                          <p:attrName>fillcolor</p:attrName>
                                        </p:attrNameLst>
                                      </p:cBhvr>
                                      <p:to>
                                        <a:srgbClr val="FFFF99"/>
                                      </p:to>
                                    </p:animClr>
                                    <p:set>
                                      <p:cBhvr>
                                        <p:cTn id="70" dur="2000" fill="hold"/>
                                        <p:tgtEl>
                                          <p:spTgt spid="18"/>
                                        </p:tgtEl>
                                        <p:attrNameLst>
                                          <p:attrName>fill.type</p:attrName>
                                        </p:attrNameLst>
                                      </p:cBhvr>
                                      <p:to>
                                        <p:strVal val="solid"/>
                                      </p:to>
                                    </p:set>
                                    <p:set>
                                      <p:cBhvr>
                                        <p:cTn id="71" dur="2000" fill="hold"/>
                                        <p:tgtEl>
                                          <p:spTgt spid="18"/>
                                        </p:tgtEl>
                                        <p:attrNameLst>
                                          <p:attrName>fill.on</p:attrName>
                                        </p:attrNameLst>
                                      </p:cBhvr>
                                      <p:to>
                                        <p:strVal val="true"/>
                                      </p:to>
                                    </p:se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grpId="0" nodeType="clickEffect">
                                  <p:stCondLst>
                                    <p:cond delay="0"/>
                                  </p:stCondLst>
                                  <p:childTnLst>
                                    <p:set>
                                      <p:cBhvr>
                                        <p:cTn id="75" dur="1" fill="hold">
                                          <p:stCondLst>
                                            <p:cond delay="0"/>
                                          </p:stCondLst>
                                        </p:cTn>
                                        <p:tgtEl>
                                          <p:spTgt spid="14">
                                            <p:txEl>
                                              <p:pRg st="0" end="0"/>
                                            </p:txEl>
                                          </p:spTgt>
                                        </p:tgtEl>
                                        <p:attrNameLst>
                                          <p:attrName>style.visibility</p:attrName>
                                        </p:attrNameLst>
                                      </p:cBhvr>
                                      <p:to>
                                        <p:strVal val="visible"/>
                                      </p:to>
                                    </p:set>
                                    <p:animEffect transition="in" filter="fade">
                                      <p:cBhvr>
                                        <p:cTn id="76" dur="2000"/>
                                        <p:tgtEl>
                                          <p:spTgt spid="14">
                                            <p:txEl>
                                              <p:pRg st="0" end="0"/>
                                            </p:txEl>
                                          </p:spTgt>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14">
                                            <p:txEl>
                                              <p:pRg st="1" end="1"/>
                                            </p:txEl>
                                          </p:spTgt>
                                        </p:tgtEl>
                                        <p:attrNameLst>
                                          <p:attrName>style.visibility</p:attrName>
                                        </p:attrNameLst>
                                      </p:cBhvr>
                                      <p:to>
                                        <p:strVal val="visible"/>
                                      </p:to>
                                    </p:set>
                                    <p:animEffect transition="in" filter="fade">
                                      <p:cBhvr>
                                        <p:cTn id="81" dur="2000"/>
                                        <p:tgtEl>
                                          <p:spTgt spid="14">
                                            <p:txEl>
                                              <p:pRg st="1" end="1"/>
                                            </p:txEl>
                                          </p:spTgt>
                                        </p:tgtEl>
                                      </p:cBhvr>
                                    </p:animEffect>
                                  </p:childTnLst>
                                </p:cTn>
                              </p:par>
                            </p:childTnLst>
                          </p:cTn>
                        </p:par>
                      </p:childTnLst>
                    </p:cTn>
                  </p:par>
                  <p:par>
                    <p:cTn id="82" fill="hold">
                      <p:stCondLst>
                        <p:cond delay="indefinite"/>
                      </p:stCondLst>
                      <p:childTnLst>
                        <p:par>
                          <p:cTn id="83" fill="hold">
                            <p:stCondLst>
                              <p:cond delay="0"/>
                            </p:stCondLst>
                            <p:childTnLst>
                              <p:par>
                                <p:cTn id="84" presetID="10" presetClass="entr" presetSubtype="0" fill="hold" grpId="0" nodeType="clickEffect">
                                  <p:stCondLst>
                                    <p:cond delay="0"/>
                                  </p:stCondLst>
                                  <p:childTnLst>
                                    <p:set>
                                      <p:cBhvr>
                                        <p:cTn id="85" dur="1" fill="hold">
                                          <p:stCondLst>
                                            <p:cond delay="0"/>
                                          </p:stCondLst>
                                        </p:cTn>
                                        <p:tgtEl>
                                          <p:spTgt spid="14">
                                            <p:txEl>
                                              <p:pRg st="2" end="2"/>
                                            </p:txEl>
                                          </p:spTgt>
                                        </p:tgtEl>
                                        <p:attrNameLst>
                                          <p:attrName>style.visibility</p:attrName>
                                        </p:attrNameLst>
                                      </p:cBhvr>
                                      <p:to>
                                        <p:strVal val="visible"/>
                                      </p:to>
                                    </p:set>
                                    <p:animEffect transition="in" filter="fade">
                                      <p:cBhvr>
                                        <p:cTn id="86" dur="2000"/>
                                        <p:tgtEl>
                                          <p:spTgt spid="14">
                                            <p:txEl>
                                              <p:pRg st="2" end="2"/>
                                            </p:txEl>
                                          </p:spTgt>
                                        </p:tgtEl>
                                      </p:cBhvr>
                                    </p:animEffect>
                                  </p:childTnLst>
                                </p:cTn>
                              </p:par>
                            </p:childTnLst>
                          </p:cTn>
                        </p:par>
                      </p:childTnLst>
                    </p:cTn>
                  </p:par>
                  <p:par>
                    <p:cTn id="87" fill="hold">
                      <p:stCondLst>
                        <p:cond delay="indefinite"/>
                      </p:stCondLst>
                      <p:childTnLst>
                        <p:par>
                          <p:cTn id="88" fill="hold">
                            <p:stCondLst>
                              <p:cond delay="0"/>
                            </p:stCondLst>
                            <p:childTnLst>
                              <p:par>
                                <p:cTn id="89" presetID="10" presetClass="entr" presetSubtype="0" fill="hold" grpId="0" nodeType="clickEffect">
                                  <p:stCondLst>
                                    <p:cond delay="0"/>
                                  </p:stCondLst>
                                  <p:childTnLst>
                                    <p:set>
                                      <p:cBhvr>
                                        <p:cTn id="90" dur="1" fill="hold">
                                          <p:stCondLst>
                                            <p:cond delay="0"/>
                                          </p:stCondLst>
                                        </p:cTn>
                                        <p:tgtEl>
                                          <p:spTgt spid="14">
                                            <p:txEl>
                                              <p:pRg st="3" end="3"/>
                                            </p:txEl>
                                          </p:spTgt>
                                        </p:tgtEl>
                                        <p:attrNameLst>
                                          <p:attrName>style.visibility</p:attrName>
                                        </p:attrNameLst>
                                      </p:cBhvr>
                                      <p:to>
                                        <p:strVal val="visible"/>
                                      </p:to>
                                    </p:set>
                                    <p:animEffect transition="in" filter="fade">
                                      <p:cBhvr>
                                        <p:cTn id="91" dur="2000"/>
                                        <p:tgtEl>
                                          <p:spTgt spid="14">
                                            <p:txEl>
                                              <p:pRg st="3" end="3"/>
                                            </p:txEl>
                                          </p:spTgt>
                                        </p:tgtEl>
                                      </p:cBhvr>
                                    </p:animEffect>
                                  </p:childTnLst>
                                </p:cTn>
                              </p:par>
                            </p:childTnLst>
                          </p:cTn>
                        </p:par>
                      </p:childTnLst>
                    </p:cTn>
                  </p:par>
                  <p:par>
                    <p:cTn id="92" fill="hold">
                      <p:stCondLst>
                        <p:cond delay="indefinite"/>
                      </p:stCondLst>
                      <p:childTnLst>
                        <p:par>
                          <p:cTn id="93" fill="hold">
                            <p:stCondLst>
                              <p:cond delay="0"/>
                            </p:stCondLst>
                            <p:childTnLst>
                              <p:par>
                                <p:cTn id="94" presetID="10" presetClass="entr" presetSubtype="0" fill="hold" grpId="0" nodeType="clickEffect">
                                  <p:stCondLst>
                                    <p:cond delay="0"/>
                                  </p:stCondLst>
                                  <p:childTnLst>
                                    <p:set>
                                      <p:cBhvr>
                                        <p:cTn id="95" dur="1" fill="hold">
                                          <p:stCondLst>
                                            <p:cond delay="0"/>
                                          </p:stCondLst>
                                        </p:cTn>
                                        <p:tgtEl>
                                          <p:spTgt spid="14">
                                            <p:txEl>
                                              <p:pRg st="4" end="4"/>
                                            </p:txEl>
                                          </p:spTgt>
                                        </p:tgtEl>
                                        <p:attrNameLst>
                                          <p:attrName>style.visibility</p:attrName>
                                        </p:attrNameLst>
                                      </p:cBhvr>
                                      <p:to>
                                        <p:strVal val="visible"/>
                                      </p:to>
                                    </p:set>
                                    <p:animEffect transition="in" filter="fade">
                                      <p:cBhvr>
                                        <p:cTn id="96" dur="2000"/>
                                        <p:tgtEl>
                                          <p:spTgt spid="14">
                                            <p:txEl>
                                              <p:pRg st="4" end="4"/>
                                            </p:txEl>
                                          </p:spTgt>
                                        </p:tgtEl>
                                      </p:cBhvr>
                                    </p:animEffect>
                                  </p:childTnLst>
                                </p:cTn>
                              </p:par>
                            </p:childTnLst>
                          </p:cTn>
                        </p:par>
                      </p:childTnLst>
                    </p:cTn>
                  </p:par>
                  <p:par>
                    <p:cTn id="97" fill="hold">
                      <p:stCondLst>
                        <p:cond delay="indefinite"/>
                      </p:stCondLst>
                      <p:childTnLst>
                        <p:par>
                          <p:cTn id="98" fill="hold">
                            <p:stCondLst>
                              <p:cond delay="0"/>
                            </p:stCondLst>
                            <p:childTnLst>
                              <p:par>
                                <p:cTn id="99" presetID="10" presetClass="entr" presetSubtype="0" fill="hold" grpId="0" nodeType="clickEffect">
                                  <p:stCondLst>
                                    <p:cond delay="0"/>
                                  </p:stCondLst>
                                  <p:childTnLst>
                                    <p:set>
                                      <p:cBhvr>
                                        <p:cTn id="100" dur="1" fill="hold">
                                          <p:stCondLst>
                                            <p:cond delay="0"/>
                                          </p:stCondLst>
                                        </p:cTn>
                                        <p:tgtEl>
                                          <p:spTgt spid="14">
                                            <p:txEl>
                                              <p:pRg st="5" end="5"/>
                                            </p:txEl>
                                          </p:spTgt>
                                        </p:tgtEl>
                                        <p:attrNameLst>
                                          <p:attrName>style.visibility</p:attrName>
                                        </p:attrNameLst>
                                      </p:cBhvr>
                                      <p:to>
                                        <p:strVal val="visible"/>
                                      </p:to>
                                    </p:set>
                                    <p:animEffect transition="in" filter="fade">
                                      <p:cBhvr>
                                        <p:cTn id="101" dur="2000"/>
                                        <p:tgtEl>
                                          <p:spTgt spid="1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10" grpId="0" build="p"/>
      <p:bldP spid="12" grpId="0" build="allAtOnce"/>
      <p:bldP spid="18" grpId="0"/>
      <p:bldP spid="14" grpId="0" build="allAtOnce"/>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16632" y="430664"/>
            <a:ext cx="3528392" cy="3493264"/>
          </a:xfrm>
          <a:prstGeom prst="rect">
            <a:avLst/>
          </a:prstGeom>
          <a:noFill/>
        </p:spPr>
        <p:txBody>
          <a:bodyPr wrap="square" rtlCol="1">
            <a:spAutoFit/>
          </a:bodyPr>
          <a:lstStyle/>
          <a:p>
            <a:pPr algn="l"/>
            <a:r>
              <a:rPr lang="en-US" sz="1300" dirty="0" smtClean="0">
                <a:solidFill>
                  <a:srgbClr val="0033CC"/>
                </a:solidFill>
              </a:rPr>
              <a:t> </a:t>
            </a:r>
            <a:r>
              <a:rPr lang="en-US" sz="1300" u="sng" dirty="0" smtClean="0">
                <a:solidFill>
                  <a:srgbClr val="0033CC"/>
                </a:solidFill>
              </a:rPr>
              <a:t>Analysis :</a:t>
            </a:r>
          </a:p>
          <a:p>
            <a:pPr algn="l"/>
            <a:endParaRPr lang="en-US" sz="1300" dirty="0" smtClean="0"/>
          </a:p>
          <a:p>
            <a:pPr algn="l"/>
            <a:r>
              <a:rPr lang="en-US" sz="1300" dirty="0" smtClean="0"/>
              <a:t>Shakespeare </a:t>
            </a:r>
            <a:r>
              <a:rPr lang="en-US" sz="1300" dirty="0" smtClean="0"/>
              <a:t>is perhaps the most well known poet of all time. Shakespeare was born in 1564 in Stratford-upon-Avon. Before his death at the age of 52, Shakespeare had written a great number of comedies, tragedies, plays and sonnets. Shakespeare's 73rd sonnet consists of 14 lines, 3 quatrains and a couplet in an iambic pentameter form. The first line of the sonnet is sometimes referenced as the title. It reads, "That time of year thou </a:t>
            </a:r>
            <a:r>
              <a:rPr lang="en-US" sz="1300" dirty="0" err="1" smtClean="0"/>
              <a:t>mayst</a:t>
            </a:r>
            <a:r>
              <a:rPr lang="en-US" sz="1300" dirty="0" smtClean="0"/>
              <a:t> in me behold." The poet paints a picture in each quatrain of the sonnet conveying his anxieties of the impending harshness of old age. He wants the reader to understand the value of life and love. He does this by illustrating that life is limited by time</a:t>
            </a:r>
            <a:r>
              <a:rPr lang="en-US" sz="1300" dirty="0" smtClean="0"/>
              <a:t>.</a:t>
            </a:r>
            <a:endParaRPr lang="en-US" sz="1300" dirty="0" smtClean="0"/>
          </a:p>
        </p:txBody>
      </p:sp>
      <p:sp>
        <p:nvSpPr>
          <p:cNvPr id="7" name="TextBox 6"/>
          <p:cNvSpPr txBox="1"/>
          <p:nvPr/>
        </p:nvSpPr>
        <p:spPr>
          <a:xfrm>
            <a:off x="188640" y="3982863"/>
            <a:ext cx="3528392" cy="4693593"/>
          </a:xfrm>
          <a:prstGeom prst="rect">
            <a:avLst/>
          </a:prstGeom>
          <a:noFill/>
        </p:spPr>
        <p:txBody>
          <a:bodyPr wrap="square" rtlCol="1">
            <a:spAutoFit/>
          </a:bodyPr>
          <a:lstStyle/>
          <a:p>
            <a:pPr algn="l"/>
            <a:r>
              <a:rPr lang="en-US" sz="1300" dirty="0" smtClean="0"/>
              <a:t> In the first section of the sonnet, the poet draws an allusion between an external image and an internal state of mind. The poet anticipates the impending chill and abandonment that comes with old age. The first four lines read, "That time of year thou </a:t>
            </a:r>
            <a:r>
              <a:rPr lang="en-US" sz="1300" dirty="0" err="1" smtClean="0"/>
              <a:t>mayst</a:t>
            </a:r>
            <a:r>
              <a:rPr lang="en-US" sz="1300" dirty="0" smtClean="0"/>
              <a:t> in me behold/ When yellow leaves, or none, or few, do hang/ Upon those boughs which shake against the cold,/ Bare </a:t>
            </a:r>
            <a:r>
              <a:rPr lang="en-US" sz="1300" dirty="0" err="1" smtClean="0"/>
              <a:t>ruin'd</a:t>
            </a:r>
            <a:r>
              <a:rPr lang="en-US" sz="1300" dirty="0" smtClean="0"/>
              <a:t> choirs, where late the sweet birds sang." (1-4). The imagery of a harsh autumn day is made more tactile by the use of pauses in the second line. Each pause helps to create the imagery of leaves blowing away, one by one, and feeling the chill of a late autumn wind. The choice of the words, "Bare </a:t>
            </a:r>
            <a:r>
              <a:rPr lang="en-US" sz="1300" dirty="0" err="1" smtClean="0"/>
              <a:t>ruin'd</a:t>
            </a:r>
            <a:r>
              <a:rPr lang="en-US" sz="1300" dirty="0" smtClean="0"/>
              <a:t> choirs" is a reference to the remains of a church that has been stripped of its roof, exposing it to the elements and left to decay. It seems as if the poet is saying, "See this place, this is how I am feeling; old, cold and abandoned. I am in a state of ruin and I am barely hanging on." The knowledge that joy once existed in this place, as alluded to by the bird's sweet song, sets the emotional tone, one of sympathetic pity.</a:t>
            </a:r>
            <a:endParaRPr lang="en-US" sz="1300" dirty="0" smtClean="0"/>
          </a:p>
        </p:txBody>
      </p:sp>
      <p:sp>
        <p:nvSpPr>
          <p:cNvPr id="9" name="TextBox 8"/>
          <p:cNvSpPr txBox="1"/>
          <p:nvPr/>
        </p:nvSpPr>
        <p:spPr>
          <a:xfrm>
            <a:off x="3789040" y="3766839"/>
            <a:ext cx="2862318" cy="4708981"/>
          </a:xfrm>
          <a:prstGeom prst="rect">
            <a:avLst/>
          </a:prstGeom>
          <a:noFill/>
        </p:spPr>
        <p:txBody>
          <a:bodyPr wrap="square" rtlCol="1">
            <a:spAutoFit/>
          </a:bodyPr>
          <a:lstStyle/>
          <a:p>
            <a:pPr algn="just"/>
            <a:r>
              <a:rPr lang="ar-SA" sz="1500" dirty="0" smtClean="0">
                <a:solidFill>
                  <a:srgbClr val="008000"/>
                </a:solidFill>
                <a:cs typeface="DecoType Naskh" pitchFamily="2" charset="-78"/>
              </a:rPr>
              <a:t>في </a:t>
            </a:r>
            <a:r>
              <a:rPr lang="ar-SA" sz="1500" dirty="0" smtClean="0">
                <a:solidFill>
                  <a:srgbClr val="008000"/>
                </a:solidFill>
                <a:cs typeface="DecoType Naskh" pitchFamily="2" charset="-78"/>
              </a:rPr>
              <a:t>المقطع الأول من </a:t>
            </a:r>
            <a:r>
              <a:rPr lang="ar-SA" sz="1500" dirty="0" err="1" smtClean="0">
                <a:solidFill>
                  <a:srgbClr val="008000"/>
                </a:solidFill>
                <a:cs typeface="DecoType Naskh" pitchFamily="2" charset="-78"/>
              </a:rPr>
              <a:t>السوناتة</a:t>
            </a:r>
            <a:r>
              <a:rPr lang="ar-SA" sz="1500" dirty="0" smtClean="0">
                <a:solidFill>
                  <a:srgbClr val="008000"/>
                </a:solidFill>
                <a:cs typeface="DecoType Naskh" pitchFamily="2" charset="-78"/>
              </a:rPr>
              <a:t>، الشاعر يرسم إشارة بين صورة الدولة الخارجية والداخلية للعقل. الشاعر تتوقع البرد وشيكة والهجر التي تأتي مع العمر. قراءة الأسطر الأربعة الأولى، "هذا الوقت من السنة في </a:t>
            </a:r>
            <a:r>
              <a:rPr lang="ar-SA" sz="1500" dirty="0" err="1" smtClean="0">
                <a:solidFill>
                  <a:srgbClr val="008000"/>
                </a:solidFill>
                <a:cs typeface="DecoType Naskh" pitchFamily="2" charset="-78"/>
              </a:rPr>
              <a:t>مايست</a:t>
            </a:r>
            <a:r>
              <a:rPr lang="ar-SA" sz="1500" dirty="0" smtClean="0">
                <a:solidFill>
                  <a:srgbClr val="008000"/>
                </a:solidFill>
                <a:cs typeface="DecoType Naskh" pitchFamily="2" charset="-78"/>
              </a:rPr>
              <a:t> </a:t>
            </a:r>
            <a:r>
              <a:rPr lang="ar-SA" sz="1500" dirty="0" err="1" smtClean="0">
                <a:solidFill>
                  <a:srgbClr val="008000"/>
                </a:solidFill>
                <a:cs typeface="DecoType Naskh" pitchFamily="2" charset="-78"/>
              </a:rPr>
              <a:t>انت</a:t>
            </a:r>
            <a:r>
              <a:rPr lang="ar-SA" sz="1500" dirty="0" smtClean="0">
                <a:solidFill>
                  <a:srgbClr val="008000"/>
                </a:solidFill>
                <a:cs typeface="DecoType Naskh" pitchFamily="2" charset="-78"/>
              </a:rPr>
              <a:t> لي ها / عندما يترك الصفراء، أو لا شيء، أو قليلة، لا يتعطل / على تلك الفروع التي تهز ضد البرد، / مكشوفة </a:t>
            </a:r>
            <a:r>
              <a:rPr lang="en-US" sz="1500" dirty="0" err="1" smtClean="0">
                <a:solidFill>
                  <a:srgbClr val="008000"/>
                </a:solidFill>
                <a:cs typeface="DecoType Naskh" pitchFamily="2" charset="-78"/>
              </a:rPr>
              <a:t>ruin'd</a:t>
            </a:r>
            <a:r>
              <a:rPr lang="en-US" sz="1500" dirty="0" smtClean="0">
                <a:solidFill>
                  <a:srgbClr val="008000"/>
                </a:solidFill>
                <a:cs typeface="DecoType Naskh" pitchFamily="2" charset="-78"/>
              </a:rPr>
              <a:t> </a:t>
            </a:r>
            <a:r>
              <a:rPr lang="ar-SA" sz="1500" dirty="0" smtClean="0">
                <a:solidFill>
                  <a:srgbClr val="008000"/>
                </a:solidFill>
                <a:cs typeface="DecoType Naskh" pitchFamily="2" charset="-78"/>
              </a:rPr>
              <a:t>جوقات، حيث أواخر الحلو غنت الطيور ". (1-4). وتتكون الصور من يوم خريف قاسية أكثر اللمس عن طريق استخدام مؤقتا في السطر الثاني. كل وقفة يساعد على خلق صور من أوراق تهب بعيدا، واحدا تلو الآخر، والشعور بوطأة ريحا </a:t>
            </a:r>
            <a:r>
              <a:rPr lang="ar-SA" sz="1500" dirty="0" err="1" smtClean="0">
                <a:solidFill>
                  <a:srgbClr val="008000"/>
                </a:solidFill>
                <a:cs typeface="DecoType Naskh" pitchFamily="2" charset="-78"/>
              </a:rPr>
              <a:t>اواخر</a:t>
            </a:r>
            <a:r>
              <a:rPr lang="ar-SA" sz="1500" dirty="0" smtClean="0">
                <a:solidFill>
                  <a:srgbClr val="008000"/>
                </a:solidFill>
                <a:cs typeface="DecoType Naskh" pitchFamily="2" charset="-78"/>
              </a:rPr>
              <a:t> الخريف. اختيار الكلمات، "</a:t>
            </a:r>
            <a:r>
              <a:rPr lang="en-US" sz="1500" dirty="0" err="1" smtClean="0">
                <a:solidFill>
                  <a:srgbClr val="008000"/>
                </a:solidFill>
                <a:cs typeface="DecoType Naskh" pitchFamily="2" charset="-78"/>
              </a:rPr>
              <a:t>ruin'd</a:t>
            </a:r>
            <a:r>
              <a:rPr lang="en-US" sz="1500" dirty="0" smtClean="0">
                <a:solidFill>
                  <a:srgbClr val="008000"/>
                </a:solidFill>
                <a:cs typeface="DecoType Naskh" pitchFamily="2" charset="-78"/>
              </a:rPr>
              <a:t> </a:t>
            </a:r>
            <a:r>
              <a:rPr lang="ar-SA" sz="1500" dirty="0" smtClean="0">
                <a:solidFill>
                  <a:srgbClr val="008000"/>
                </a:solidFill>
                <a:cs typeface="DecoType Naskh" pitchFamily="2" charset="-78"/>
              </a:rPr>
              <a:t>مكشوفة جوقات" هو </a:t>
            </a:r>
            <a:r>
              <a:rPr lang="ar-SA" sz="1500" dirty="0" err="1" smtClean="0">
                <a:solidFill>
                  <a:srgbClr val="008000"/>
                </a:solidFill>
                <a:cs typeface="DecoType Naskh" pitchFamily="2" charset="-78"/>
              </a:rPr>
              <a:t>اشارة</a:t>
            </a:r>
            <a:r>
              <a:rPr lang="ar-SA" sz="1500" dirty="0" smtClean="0">
                <a:solidFill>
                  <a:srgbClr val="008000"/>
                </a:solidFill>
                <a:cs typeface="DecoType Naskh" pitchFamily="2" charset="-78"/>
              </a:rPr>
              <a:t> </a:t>
            </a:r>
            <a:r>
              <a:rPr lang="ar-SA" sz="1500" dirty="0" err="1" smtClean="0">
                <a:solidFill>
                  <a:srgbClr val="008000"/>
                </a:solidFill>
                <a:cs typeface="DecoType Naskh" pitchFamily="2" charset="-78"/>
              </a:rPr>
              <a:t>الى</a:t>
            </a:r>
            <a:r>
              <a:rPr lang="ar-SA" sz="1500" dirty="0" smtClean="0">
                <a:solidFill>
                  <a:srgbClr val="008000"/>
                </a:solidFill>
                <a:cs typeface="DecoType Naskh" pitchFamily="2" charset="-78"/>
              </a:rPr>
              <a:t> بقايا الكنيسة التي تم تجريده من سقفها، مما يعرض إلى العناصر واليسار إلى الاضمحلال. </a:t>
            </a:r>
            <a:r>
              <a:rPr lang="ar-SA" sz="1500" dirty="0" smtClean="0">
                <a:solidFill>
                  <a:srgbClr val="008000"/>
                </a:solidFill>
                <a:cs typeface="DecoType Naskh" pitchFamily="2" charset="-78"/>
              </a:rPr>
              <a:t>يبدو وكأن الشاعر قائلا : "انظر في هذا المكان، وهذا هو كيف أشعر؛ القديمة والبرد والتخلي عن وأنا في حالة من الخراب وأنا معلقة على بالكاد." مع العلم بأن الفرح كانت موجودة في هذا المكان، كما أشار إلى ذلك أغنية الطائر الحلو ، ومجموعات لهجة عاطفية، واحدة من المؤسف متعاطفة</a:t>
            </a:r>
            <a:r>
              <a:rPr lang="ar-SA" sz="1500" dirty="0" smtClean="0">
                <a:solidFill>
                  <a:srgbClr val="008000"/>
                </a:solidFill>
                <a:cs typeface="DecoType Naskh" pitchFamily="2" charset="-78"/>
              </a:rPr>
              <a:t>.</a:t>
            </a:r>
            <a:endParaRPr lang="ar-SA" sz="1500" dirty="0" smtClean="0">
              <a:solidFill>
                <a:srgbClr val="008000"/>
              </a:solidFill>
              <a:cs typeface="DecoType Naskh" pitchFamily="2" charset="-78"/>
            </a:endParaRPr>
          </a:p>
        </p:txBody>
      </p:sp>
      <p:sp>
        <p:nvSpPr>
          <p:cNvPr id="10" name="TextBox 9"/>
          <p:cNvSpPr txBox="1"/>
          <p:nvPr/>
        </p:nvSpPr>
        <p:spPr>
          <a:xfrm>
            <a:off x="3717032" y="454471"/>
            <a:ext cx="2952328" cy="3093154"/>
          </a:xfrm>
          <a:prstGeom prst="rect">
            <a:avLst/>
          </a:prstGeom>
          <a:noFill/>
        </p:spPr>
        <p:txBody>
          <a:bodyPr wrap="square" rtlCol="1">
            <a:spAutoFit/>
          </a:bodyPr>
          <a:lstStyle/>
          <a:p>
            <a:r>
              <a:rPr lang="ar-SA" sz="1500" dirty="0" smtClean="0">
                <a:solidFill>
                  <a:srgbClr val="0033CC"/>
                </a:solidFill>
                <a:cs typeface="DecoType Naskh" pitchFamily="2" charset="-78"/>
              </a:rPr>
              <a:t>التحليل </a:t>
            </a:r>
            <a:r>
              <a:rPr lang="ar-SA" sz="1500" dirty="0" smtClean="0">
                <a:solidFill>
                  <a:srgbClr val="0033CC"/>
                </a:solidFill>
                <a:cs typeface="DecoType Naskh" pitchFamily="2" charset="-78"/>
              </a:rPr>
              <a:t>:</a:t>
            </a:r>
            <a:r>
              <a:rPr lang="ar-SA" sz="1500" dirty="0" smtClean="0">
                <a:solidFill>
                  <a:srgbClr val="C00000"/>
                </a:solidFill>
                <a:cs typeface="DecoType Naskh" pitchFamily="2" charset="-78"/>
              </a:rPr>
              <a:t/>
            </a:r>
            <a:br>
              <a:rPr lang="ar-SA" sz="1500" dirty="0" smtClean="0">
                <a:solidFill>
                  <a:srgbClr val="C00000"/>
                </a:solidFill>
                <a:cs typeface="DecoType Naskh" pitchFamily="2" charset="-78"/>
              </a:rPr>
            </a:br>
            <a:r>
              <a:rPr lang="ar-SA" sz="1500" dirty="0" smtClean="0">
                <a:solidFill>
                  <a:srgbClr val="C00000"/>
                </a:solidFill>
                <a:cs typeface="DecoType Naskh" pitchFamily="2" charset="-78"/>
              </a:rPr>
              <a:t/>
            </a:r>
            <a:br>
              <a:rPr lang="ar-SA" sz="1500" dirty="0" smtClean="0">
                <a:solidFill>
                  <a:srgbClr val="C00000"/>
                </a:solidFill>
                <a:cs typeface="DecoType Naskh" pitchFamily="2" charset="-78"/>
              </a:rPr>
            </a:br>
            <a:r>
              <a:rPr lang="ar-SA" sz="1500" dirty="0" smtClean="0">
                <a:solidFill>
                  <a:srgbClr val="C00000"/>
                </a:solidFill>
                <a:cs typeface="DecoType Naskh" pitchFamily="2" charset="-78"/>
              </a:rPr>
              <a:t>ربما كان شكسبير </a:t>
            </a:r>
            <a:r>
              <a:rPr lang="ar-SA" sz="1500" dirty="0" smtClean="0">
                <a:solidFill>
                  <a:srgbClr val="C00000"/>
                </a:solidFill>
                <a:cs typeface="DecoType Naskh" pitchFamily="2" charset="-78"/>
              </a:rPr>
              <a:t>الشاعر الأكثر شهرة في كل العصور. </a:t>
            </a:r>
            <a:r>
              <a:rPr lang="ar-SA" sz="1500" dirty="0" smtClean="0">
                <a:solidFill>
                  <a:srgbClr val="C00000"/>
                </a:solidFill>
                <a:cs typeface="DecoType Naskh" pitchFamily="2" charset="-78"/>
              </a:rPr>
              <a:t>ولد شكسبير في </a:t>
            </a:r>
            <a:r>
              <a:rPr lang="ar-SA" sz="1500" dirty="0" err="1" smtClean="0">
                <a:solidFill>
                  <a:srgbClr val="C00000"/>
                </a:solidFill>
                <a:cs typeface="DecoType Naskh" pitchFamily="2" charset="-78"/>
              </a:rPr>
              <a:t>ستراتفورد</a:t>
            </a:r>
            <a:r>
              <a:rPr lang="ar-SA" sz="1500" dirty="0" smtClean="0">
                <a:solidFill>
                  <a:srgbClr val="C00000"/>
                </a:solidFill>
                <a:cs typeface="DecoType Naskh" pitchFamily="2" charset="-78"/>
              </a:rPr>
              <a:t> في 1564 </a:t>
            </a:r>
            <a:r>
              <a:rPr lang="ar-SA" sz="1500" dirty="0" err="1" smtClean="0">
                <a:solidFill>
                  <a:srgbClr val="C00000"/>
                </a:solidFill>
                <a:cs typeface="DecoType Naskh" pitchFamily="2" charset="-78"/>
              </a:rPr>
              <a:t>آفون</a:t>
            </a:r>
            <a:r>
              <a:rPr lang="ar-SA" sz="1500" dirty="0" smtClean="0">
                <a:solidFill>
                  <a:srgbClr val="C00000"/>
                </a:solidFill>
                <a:cs typeface="DecoType Naskh" pitchFamily="2" charset="-78"/>
              </a:rPr>
              <a:t>. توفي قبل أن يكمل سن </a:t>
            </a:r>
            <a:r>
              <a:rPr lang="ar-SA" sz="1500" dirty="0" err="1" smtClean="0">
                <a:solidFill>
                  <a:srgbClr val="C00000"/>
                </a:solidFill>
                <a:cs typeface="DecoType Naskh" pitchFamily="2" charset="-78"/>
              </a:rPr>
              <a:t>ال</a:t>
            </a:r>
            <a:r>
              <a:rPr lang="ar-SA" sz="1500" dirty="0" smtClean="0">
                <a:solidFill>
                  <a:srgbClr val="C00000"/>
                </a:solidFill>
                <a:cs typeface="DecoType Naskh" pitchFamily="2" charset="-78"/>
              </a:rPr>
              <a:t> 52، </a:t>
            </a:r>
            <a:r>
              <a:rPr lang="ar-SA" sz="1500" dirty="0" smtClean="0">
                <a:solidFill>
                  <a:srgbClr val="C00000"/>
                </a:solidFill>
                <a:cs typeface="DecoType Naskh" pitchFamily="2" charset="-78"/>
              </a:rPr>
              <a:t>لشكسبير </a:t>
            </a:r>
            <a:r>
              <a:rPr lang="ar-SA" sz="1500" dirty="0" smtClean="0">
                <a:solidFill>
                  <a:srgbClr val="C00000"/>
                </a:solidFill>
                <a:cs typeface="DecoType Naskh" pitchFamily="2" charset="-78"/>
              </a:rPr>
              <a:t>عددا كبيرا </a:t>
            </a:r>
            <a:r>
              <a:rPr lang="ar-SA" sz="1500" dirty="0" smtClean="0">
                <a:solidFill>
                  <a:srgbClr val="C00000"/>
                </a:solidFill>
                <a:cs typeface="DecoType Naskh" pitchFamily="2" charset="-78"/>
              </a:rPr>
              <a:t>من الكتب، المسرحيات كوميدية وتراجيدية </a:t>
            </a:r>
            <a:r>
              <a:rPr lang="ar-SA" sz="1500" dirty="0" err="1" smtClean="0">
                <a:solidFill>
                  <a:srgbClr val="C00000"/>
                </a:solidFill>
                <a:cs typeface="DecoType Naskh" pitchFamily="2" charset="-78"/>
              </a:rPr>
              <a:t>والسوناتات</a:t>
            </a:r>
            <a:r>
              <a:rPr lang="ar-SA" sz="1500" dirty="0" smtClean="0">
                <a:solidFill>
                  <a:srgbClr val="C00000"/>
                </a:solidFill>
                <a:cs typeface="DecoType Naskh" pitchFamily="2" charset="-78"/>
              </a:rPr>
              <a:t>. </a:t>
            </a:r>
            <a:r>
              <a:rPr lang="ar-SA" sz="1500" dirty="0" err="1" smtClean="0">
                <a:solidFill>
                  <a:srgbClr val="C00000"/>
                </a:solidFill>
                <a:cs typeface="DecoType Naskh" pitchFamily="2" charset="-78"/>
              </a:rPr>
              <a:t>سوناتة</a:t>
            </a:r>
            <a:r>
              <a:rPr lang="ar-SA" sz="1500" dirty="0" smtClean="0">
                <a:solidFill>
                  <a:srgbClr val="C00000"/>
                </a:solidFill>
                <a:cs typeface="DecoType Naskh" pitchFamily="2" charset="-78"/>
              </a:rPr>
              <a:t> </a:t>
            </a:r>
            <a:r>
              <a:rPr lang="ar-SA" sz="1500" dirty="0" smtClean="0">
                <a:solidFill>
                  <a:srgbClr val="C00000"/>
                </a:solidFill>
                <a:cs typeface="DecoType Naskh" pitchFamily="2" charset="-78"/>
              </a:rPr>
              <a:t>شكسبير </a:t>
            </a:r>
            <a:r>
              <a:rPr lang="ar-SA" sz="1500" dirty="0" smtClean="0">
                <a:solidFill>
                  <a:srgbClr val="C00000"/>
                </a:solidFill>
                <a:cs typeface="DecoType Naskh" pitchFamily="2" charset="-78"/>
              </a:rPr>
              <a:t>الـ73 تتكون </a:t>
            </a:r>
            <a:r>
              <a:rPr lang="ar-SA" sz="1500" dirty="0" smtClean="0">
                <a:solidFill>
                  <a:srgbClr val="C00000"/>
                </a:solidFill>
                <a:cs typeface="DecoType Naskh" pitchFamily="2" charset="-78"/>
              </a:rPr>
              <a:t>من 14 خطوط، </a:t>
            </a:r>
            <a:r>
              <a:rPr lang="ar-SA" sz="1500" dirty="0" smtClean="0">
                <a:solidFill>
                  <a:srgbClr val="C00000"/>
                </a:solidFill>
                <a:cs typeface="DecoType Naskh" pitchFamily="2" charset="-78"/>
              </a:rPr>
              <a:t>3 رباعيات  </a:t>
            </a:r>
            <a:r>
              <a:rPr lang="ar-SA" sz="1500" dirty="0" err="1" smtClean="0">
                <a:solidFill>
                  <a:srgbClr val="C00000"/>
                </a:solidFill>
                <a:cs typeface="DecoType Naskh" pitchFamily="2" charset="-78"/>
              </a:rPr>
              <a:t>وكوبليت</a:t>
            </a:r>
            <a:r>
              <a:rPr lang="ar-SA" sz="1500" dirty="0" smtClean="0">
                <a:solidFill>
                  <a:srgbClr val="C00000"/>
                </a:solidFill>
                <a:cs typeface="DecoType Naskh" pitchFamily="2" charset="-78"/>
              </a:rPr>
              <a:t>  السطر الأول أحيانا </a:t>
            </a:r>
            <a:r>
              <a:rPr lang="ar-SA" sz="1500" dirty="0" smtClean="0">
                <a:solidFill>
                  <a:srgbClr val="C00000"/>
                </a:solidFill>
                <a:cs typeface="DecoType Naskh" pitchFamily="2" charset="-78"/>
              </a:rPr>
              <a:t>من </a:t>
            </a:r>
            <a:r>
              <a:rPr lang="ar-SA" sz="1500" dirty="0" err="1" smtClean="0">
                <a:solidFill>
                  <a:srgbClr val="C00000"/>
                </a:solidFill>
                <a:cs typeface="DecoType Naskh" pitchFamily="2" charset="-78"/>
              </a:rPr>
              <a:t>السوناتة</a:t>
            </a:r>
            <a:r>
              <a:rPr lang="ar-SA" sz="1500" dirty="0" smtClean="0">
                <a:solidFill>
                  <a:srgbClr val="C00000"/>
                </a:solidFill>
                <a:cs typeface="DecoType Naskh" pitchFamily="2" charset="-78"/>
              </a:rPr>
              <a:t> </a:t>
            </a:r>
            <a:r>
              <a:rPr lang="ar-SA" sz="1500" dirty="0" smtClean="0">
                <a:solidFill>
                  <a:srgbClr val="C00000"/>
                </a:solidFill>
                <a:cs typeface="DecoType Naskh" pitchFamily="2" charset="-78"/>
              </a:rPr>
              <a:t>يكون العنوان. </a:t>
            </a:r>
            <a:r>
              <a:rPr lang="ar-SA" sz="1500" dirty="0" smtClean="0">
                <a:solidFill>
                  <a:srgbClr val="C00000"/>
                </a:solidFill>
                <a:cs typeface="DecoType Naskh" pitchFamily="2" charset="-78"/>
              </a:rPr>
              <a:t>يقرأ، "هذا الوقت من السنة في </a:t>
            </a:r>
            <a:r>
              <a:rPr lang="ar-SA" sz="1500" dirty="0" err="1" smtClean="0">
                <a:solidFill>
                  <a:srgbClr val="C00000"/>
                </a:solidFill>
                <a:cs typeface="DecoType Naskh" pitchFamily="2" charset="-78"/>
              </a:rPr>
              <a:t>مايست</a:t>
            </a:r>
            <a:r>
              <a:rPr lang="ar-SA" sz="1500" dirty="0" smtClean="0">
                <a:solidFill>
                  <a:srgbClr val="C00000"/>
                </a:solidFill>
                <a:cs typeface="DecoType Naskh" pitchFamily="2" charset="-78"/>
              </a:rPr>
              <a:t> </a:t>
            </a:r>
            <a:r>
              <a:rPr lang="ar-SA" sz="1500" dirty="0" err="1" smtClean="0">
                <a:solidFill>
                  <a:srgbClr val="C00000"/>
                </a:solidFill>
                <a:cs typeface="DecoType Naskh" pitchFamily="2" charset="-78"/>
              </a:rPr>
              <a:t>انت</a:t>
            </a:r>
            <a:r>
              <a:rPr lang="ar-SA" sz="1500" dirty="0" smtClean="0">
                <a:solidFill>
                  <a:srgbClr val="C00000"/>
                </a:solidFill>
                <a:cs typeface="DecoType Naskh" pitchFamily="2" charset="-78"/>
              </a:rPr>
              <a:t> لي ها". يرسم الشاعر صورة الحجر في كل من </a:t>
            </a:r>
            <a:r>
              <a:rPr lang="ar-SA" sz="1500" dirty="0" err="1" smtClean="0">
                <a:solidFill>
                  <a:srgbClr val="C00000"/>
                </a:solidFill>
                <a:cs typeface="DecoType Naskh" pitchFamily="2" charset="-78"/>
              </a:rPr>
              <a:t>السوناتة</a:t>
            </a:r>
            <a:r>
              <a:rPr lang="ar-SA" sz="1500" dirty="0" smtClean="0">
                <a:solidFill>
                  <a:srgbClr val="C00000"/>
                </a:solidFill>
                <a:cs typeface="DecoType Naskh" pitchFamily="2" charset="-78"/>
              </a:rPr>
              <a:t> نقل الهموم له من قسوة وشيكة في العمر. انه يريد للقارئ لفهم قيمة الحياة والحب. انه يفعل ذلك من خلال توضيح أن يقتصر الحياة الوقت.</a:t>
            </a:r>
          </a:p>
        </p:txBody>
      </p:sp>
      <p:sp>
        <p:nvSpPr>
          <p:cNvPr id="15" name="Slide Number Placeholder 14"/>
          <p:cNvSpPr>
            <a:spLocks noGrp="1"/>
          </p:cNvSpPr>
          <p:nvPr>
            <p:ph type="sldNum" sz="quarter" idx="12"/>
          </p:nvPr>
        </p:nvSpPr>
        <p:spPr/>
        <p:txBody>
          <a:bodyPr/>
          <a:lstStyle/>
          <a:p>
            <a:fld id="{88BAE415-76A0-4309-A00B-503D7D7A0243}" type="slidenum">
              <a:rPr lang="ar-SA" smtClean="0"/>
              <a:pPr/>
              <a:t>5</a:t>
            </a:fld>
            <a:endParaRPr lang="ar-SA"/>
          </a:p>
        </p:txBody>
      </p:sp>
      <p:sp>
        <p:nvSpPr>
          <p:cNvPr id="17" name="Rectangle 16"/>
          <p:cNvSpPr/>
          <p:nvPr/>
        </p:nvSpPr>
        <p:spPr>
          <a:xfrm>
            <a:off x="1844824" y="107504"/>
            <a:ext cx="3600400" cy="576064"/>
          </a:xfrm>
          <a:prstGeom prst="rect">
            <a:avLst/>
          </a:prstGeom>
          <a:solidFill>
            <a:schemeClr val="bg1"/>
          </a:solid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1300" b="1" u="sng" dirty="0" smtClean="0">
                <a:solidFill>
                  <a:srgbClr val="990099"/>
                </a:solidFill>
              </a:rPr>
              <a:t> </a:t>
            </a:r>
            <a:r>
              <a:rPr lang="ar-SA" sz="1300" b="1" u="sng" dirty="0" smtClean="0">
                <a:solidFill>
                  <a:srgbClr val="990099"/>
                </a:solidFill>
              </a:rPr>
              <a:t>هذه الصفحة والأخيرة تعمدت عدم ترجمتها بشكل صحيح، واكتفيت بترجمة </a:t>
            </a:r>
            <a:r>
              <a:rPr lang="ar-SA" sz="1300" b="1" u="sng" dirty="0" err="1" smtClean="0">
                <a:solidFill>
                  <a:srgbClr val="990099"/>
                </a:solidFill>
              </a:rPr>
              <a:t>قوقل</a:t>
            </a:r>
            <a:r>
              <a:rPr lang="ar-SA" sz="1300" b="1" u="sng" dirty="0" smtClean="0">
                <a:solidFill>
                  <a:srgbClr val="990099"/>
                </a:solidFill>
              </a:rPr>
              <a:t> لأنها تحتاج تركيز وقراءة بالإنجليزي </a:t>
            </a:r>
            <a:r>
              <a:rPr lang="ar-SA" sz="1300" b="1" u="sng" dirty="0" smtClean="0">
                <a:solidFill>
                  <a:srgbClr val="990099"/>
                </a:solidFill>
                <a:sym typeface="Wingdings" pitchFamily="2" charset="2"/>
              </a:rPr>
              <a:t></a:t>
            </a:r>
            <a:endParaRPr lang="ar-SA" sz="1300" b="1" u="sng" dirty="0">
              <a:solidFill>
                <a:srgbClr val="990099"/>
              </a:solidFill>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20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xEl>
                                              <p:pRg st="0" end="0"/>
                                            </p:txEl>
                                          </p:spTgt>
                                        </p:tgtEl>
                                        <p:attrNameLst>
                                          <p:attrName>style.visibility</p:attrName>
                                        </p:attrNameLst>
                                      </p:cBhvr>
                                      <p:to>
                                        <p:strVal val="visible"/>
                                      </p:to>
                                    </p:set>
                                    <p:animEffect transition="in" filter="fade">
                                      <p:cBhvr>
                                        <p:cTn id="17" dur="2000"/>
                                        <p:tgtEl>
                                          <p:spTgt spid="10">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xEl>
                                              <p:pRg st="0" end="0"/>
                                            </p:txEl>
                                          </p:spTgt>
                                        </p:tgtEl>
                                        <p:attrNameLst>
                                          <p:attrName>style.visibility</p:attrName>
                                        </p:attrNameLst>
                                      </p:cBhvr>
                                      <p:to>
                                        <p:strVal val="visible"/>
                                      </p:to>
                                    </p:set>
                                    <p:animEffect transition="in" filter="fade">
                                      <p:cBhvr>
                                        <p:cTn id="22" dur="2000"/>
                                        <p:tgtEl>
                                          <p:spTgt spid="7">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xEl>
                                              <p:pRg st="0" end="0"/>
                                            </p:txEl>
                                          </p:spTgt>
                                        </p:tgtEl>
                                        <p:attrNameLst>
                                          <p:attrName>style.visibility</p:attrName>
                                        </p:attrNameLst>
                                      </p:cBhvr>
                                      <p:to>
                                        <p:strVal val="visible"/>
                                      </p:to>
                                    </p:set>
                                    <p:animEffect transition="in" filter="fade">
                                      <p:cBhvr>
                                        <p:cTn id="27" dur="20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build="p"/>
      <p:bldP spid="9" grpId="0" build="p"/>
      <p:bldP spid="10" grpId="0" build="p"/>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TextBox 10"/>
          <p:cNvSpPr txBox="1"/>
          <p:nvPr/>
        </p:nvSpPr>
        <p:spPr>
          <a:xfrm>
            <a:off x="260648" y="251520"/>
            <a:ext cx="3384376" cy="7786747"/>
          </a:xfrm>
          <a:prstGeom prst="rect">
            <a:avLst/>
          </a:prstGeom>
          <a:noFill/>
        </p:spPr>
        <p:txBody>
          <a:bodyPr wrap="square" rtlCol="1">
            <a:spAutoFit/>
          </a:bodyPr>
          <a:lstStyle/>
          <a:p>
            <a:pPr algn="l"/>
            <a:r>
              <a:rPr lang="en-US" sz="1250" dirty="0" smtClean="0">
                <a:solidFill>
                  <a:srgbClr val="FF0066"/>
                </a:solidFill>
              </a:rPr>
              <a:t>Fading</a:t>
            </a:r>
            <a:r>
              <a:rPr lang="en-US" sz="1250" dirty="0" smtClean="0"/>
              <a:t> </a:t>
            </a:r>
            <a:r>
              <a:rPr lang="en-US" sz="1250" dirty="0" smtClean="0"/>
              <a:t>youth is represented by twilight in the second section of the sonnet. "In me thou </a:t>
            </a:r>
            <a:r>
              <a:rPr lang="en-US" sz="1250" dirty="0" err="1" smtClean="0"/>
              <a:t>see'st</a:t>
            </a:r>
            <a:r>
              <a:rPr lang="en-US" sz="1250" dirty="0" smtClean="0"/>
              <a:t> the twilight of such a day/ As after sunset </a:t>
            </a:r>
            <a:r>
              <a:rPr lang="en-US" sz="1250" dirty="0" err="1" smtClean="0"/>
              <a:t>fadeth</a:t>
            </a:r>
            <a:r>
              <a:rPr lang="en-US" sz="1250" dirty="0" smtClean="0"/>
              <a:t> in the west," (5-6). The denotation of twilight as referenced in the Franklin dictionary is the light from the sky between sunset and full night. Here, a visual sense of darkness approaching with the connotation that the end is near is clearly illustrated. "Which by and by black night doth take away, /Death's second self, that seals up all in rest." (7-8). The twilight is rapidly taken away by the black night, figuratively expressed as, "death's second self." Sleep is often portrayed as a second self of death, or death's brother.</a:t>
            </a:r>
          </a:p>
          <a:p>
            <a:pPr algn="l"/>
            <a:r>
              <a:rPr lang="en-US" sz="1250" dirty="0" smtClean="0"/>
              <a:t> </a:t>
            </a:r>
            <a:r>
              <a:rPr lang="en-US" sz="1250" dirty="0" smtClean="0"/>
              <a:t>In </a:t>
            </a:r>
            <a:r>
              <a:rPr lang="en-US" sz="1250" dirty="0" smtClean="0"/>
              <a:t>the third quatrain of the sonnet, the poet makes it clear by using a different metaphor, that his death will be permanent. "In me thou </a:t>
            </a:r>
            <a:r>
              <a:rPr lang="en-US" sz="1250" dirty="0" err="1" smtClean="0"/>
              <a:t>see'st</a:t>
            </a:r>
            <a:r>
              <a:rPr lang="en-US" sz="1250" dirty="0" smtClean="0"/>
              <a:t> the glowing of such fire/ That on the ashes of his youth doth lie, / As the death-bed whereon it must expire/ (9-11). He uses this simile to imply that the ashes of his youth equate to death. "Consumed with that which it was nourished by. / (12). The connotation simply stated, life lived is death</a:t>
            </a:r>
            <a:r>
              <a:rPr lang="en-US" sz="1250" dirty="0" smtClean="0"/>
              <a:t>.</a:t>
            </a:r>
            <a:endParaRPr lang="en-US" sz="1250" dirty="0" smtClean="0"/>
          </a:p>
          <a:p>
            <a:pPr algn="just" rtl="0" fontAlgn="auto">
              <a:spcAft>
                <a:spcPts val="0"/>
              </a:spcAft>
              <a:buClr>
                <a:schemeClr val="accent3"/>
              </a:buClr>
              <a:defRPr/>
            </a:pPr>
            <a:endParaRPr lang="en-US" sz="1250" dirty="0" smtClean="0">
              <a:latin typeface="Times New Roman" pitchFamily="18" charset="0"/>
              <a:cs typeface="Times New Roman" pitchFamily="18" charset="0"/>
            </a:endParaRPr>
          </a:p>
          <a:p>
            <a:pPr algn="l"/>
            <a:r>
              <a:rPr lang="en-US" sz="1250" dirty="0" smtClean="0"/>
              <a:t>-    The type of Sonnets rhyme schemes :</a:t>
            </a:r>
            <a:br>
              <a:rPr lang="en-US" sz="1250" dirty="0" smtClean="0"/>
            </a:br>
            <a:r>
              <a:rPr lang="en-US" sz="1250" dirty="0" smtClean="0"/>
              <a:t>  </a:t>
            </a:r>
            <a:r>
              <a:rPr lang="en-US" sz="1250" dirty="0" smtClean="0"/>
              <a:t>-  </a:t>
            </a:r>
            <a:r>
              <a:rPr lang="en-US" sz="1250" dirty="0" err="1" smtClean="0"/>
              <a:t>abab</a:t>
            </a:r>
            <a:r>
              <a:rPr lang="en-US" sz="1250" dirty="0" smtClean="0"/>
              <a:t> </a:t>
            </a:r>
            <a:r>
              <a:rPr lang="en-US" sz="1250" dirty="0" err="1" smtClean="0"/>
              <a:t>cdcd</a:t>
            </a:r>
            <a:r>
              <a:rPr lang="en-US" sz="1250" dirty="0" smtClean="0"/>
              <a:t> </a:t>
            </a:r>
            <a:r>
              <a:rPr lang="en-US" sz="1250" dirty="0" err="1" smtClean="0"/>
              <a:t>efef</a:t>
            </a:r>
            <a:r>
              <a:rPr lang="en-US" sz="1250" dirty="0" smtClean="0"/>
              <a:t> </a:t>
            </a:r>
            <a:r>
              <a:rPr lang="en-US" sz="1250" dirty="0" err="1" smtClean="0"/>
              <a:t>gg</a:t>
            </a:r>
            <a:r>
              <a:rPr lang="en-US" sz="1250" dirty="0" smtClean="0"/>
              <a:t>      is the Shakespearean rhyme scheme</a:t>
            </a:r>
            <a:br>
              <a:rPr lang="en-US" sz="1250" dirty="0" smtClean="0"/>
            </a:br>
            <a:r>
              <a:rPr lang="en-US" sz="1250" dirty="0" smtClean="0"/>
              <a:t> </a:t>
            </a:r>
            <a:r>
              <a:rPr lang="en-US" sz="1250" dirty="0" smtClean="0"/>
              <a:t>-  </a:t>
            </a:r>
            <a:r>
              <a:rPr lang="en-US" sz="1250" dirty="0" err="1" smtClean="0"/>
              <a:t>abab</a:t>
            </a:r>
            <a:r>
              <a:rPr lang="en-US" sz="1250" dirty="0" smtClean="0"/>
              <a:t> </a:t>
            </a:r>
            <a:r>
              <a:rPr lang="en-US" sz="1250" dirty="0" err="1" smtClean="0"/>
              <a:t>bcbc</a:t>
            </a:r>
            <a:r>
              <a:rPr lang="en-US" sz="1250" dirty="0" smtClean="0"/>
              <a:t> </a:t>
            </a:r>
            <a:r>
              <a:rPr lang="en-US" sz="1250" dirty="0" err="1" smtClean="0"/>
              <a:t>cdcd</a:t>
            </a:r>
            <a:r>
              <a:rPr lang="en-US" sz="1250" dirty="0" smtClean="0"/>
              <a:t> </a:t>
            </a:r>
            <a:r>
              <a:rPr lang="en-US" sz="1250" dirty="0" err="1" smtClean="0"/>
              <a:t>ee</a:t>
            </a:r>
            <a:r>
              <a:rPr lang="en-US" sz="1250" dirty="0" smtClean="0"/>
              <a:t>     is the Spenserian rhyme scheme</a:t>
            </a:r>
            <a:br>
              <a:rPr lang="en-US" sz="1250" dirty="0" smtClean="0"/>
            </a:br>
            <a:r>
              <a:rPr lang="en-US" sz="1250" dirty="0" smtClean="0"/>
              <a:t> </a:t>
            </a:r>
            <a:r>
              <a:rPr lang="en-US" sz="1250" dirty="0" smtClean="0"/>
              <a:t>-  </a:t>
            </a:r>
            <a:r>
              <a:rPr lang="en-US" sz="1250" dirty="0" err="1" smtClean="0"/>
              <a:t>abbaabba</a:t>
            </a:r>
            <a:r>
              <a:rPr lang="en-US" sz="1250" dirty="0" smtClean="0"/>
              <a:t> </a:t>
            </a:r>
            <a:r>
              <a:rPr lang="en-US" sz="1250" dirty="0" err="1" smtClean="0"/>
              <a:t>cdecde</a:t>
            </a:r>
            <a:r>
              <a:rPr lang="en-US" sz="1250" dirty="0" smtClean="0"/>
              <a:t>    </a:t>
            </a:r>
            <a:r>
              <a:rPr lang="en-US" sz="1250" dirty="0" smtClean="0"/>
              <a:t>is </a:t>
            </a:r>
            <a:r>
              <a:rPr lang="en-US" sz="1250" dirty="0" smtClean="0"/>
              <a:t>the  </a:t>
            </a:r>
            <a:r>
              <a:rPr lang="en-US" sz="1250" dirty="0" err="1" smtClean="0"/>
              <a:t>Petrarchan</a:t>
            </a:r>
            <a:r>
              <a:rPr lang="en-US" sz="1250" dirty="0" smtClean="0"/>
              <a:t> rhyme scheme</a:t>
            </a:r>
          </a:p>
          <a:p>
            <a:pPr algn="l"/>
            <a:r>
              <a:rPr lang="en-US" sz="1250" dirty="0" smtClean="0"/>
              <a:t> </a:t>
            </a:r>
          </a:p>
          <a:p>
            <a:pPr algn="l">
              <a:buFontTx/>
              <a:buChar char="-"/>
            </a:pPr>
            <a:r>
              <a:rPr lang="en-US" sz="1250" dirty="0" smtClean="0"/>
              <a:t>The </a:t>
            </a:r>
            <a:r>
              <a:rPr lang="en-US" sz="1250" dirty="0" smtClean="0"/>
              <a:t>division of the Shakespearean sonnet : 3 quatrains (the quatrain is 4 lines) and </a:t>
            </a:r>
          </a:p>
          <a:p>
            <a:pPr algn="l">
              <a:buFontTx/>
              <a:buChar char="-"/>
            </a:pPr>
            <a:r>
              <a:rPr lang="en-US" sz="1250" dirty="0" smtClean="0"/>
              <a:t>a </a:t>
            </a:r>
            <a:r>
              <a:rPr lang="en-US" sz="1250" dirty="0" smtClean="0"/>
              <a:t>couplet ( 2 lines) </a:t>
            </a:r>
            <a:endParaRPr lang="en-US" sz="1250" dirty="0" smtClean="0"/>
          </a:p>
          <a:p>
            <a:pPr algn="l">
              <a:buFontTx/>
              <a:buChar char="-"/>
            </a:pPr>
            <a:r>
              <a:rPr lang="en-US" sz="1250" dirty="0" smtClean="0"/>
              <a:t>-   </a:t>
            </a:r>
            <a:r>
              <a:rPr lang="en-US" sz="1250" dirty="0" smtClean="0"/>
              <a:t>The division of the </a:t>
            </a:r>
            <a:r>
              <a:rPr lang="en-US" sz="1250" dirty="0" err="1" smtClean="0"/>
              <a:t>Petrarchan</a:t>
            </a:r>
            <a:r>
              <a:rPr lang="en-US" sz="1250" dirty="0" smtClean="0"/>
              <a:t> sonnet : octave or octet ( 8 lines) and a sestet (</a:t>
            </a:r>
            <a:r>
              <a:rPr lang="en-US" sz="1250" dirty="0" smtClean="0"/>
              <a:t>six lines</a:t>
            </a:r>
            <a:r>
              <a:rPr lang="en-US" sz="1250" dirty="0" smtClean="0"/>
              <a:t>) .</a:t>
            </a:r>
          </a:p>
          <a:p>
            <a:pPr algn="l"/>
            <a:r>
              <a:rPr lang="en-US" sz="1250" dirty="0" smtClean="0"/>
              <a:t> -   Every form of sonnet is 14 line. This is a fixed form.</a:t>
            </a:r>
            <a:endParaRPr lang="en-US" sz="1250" dirty="0" smtClean="0">
              <a:latin typeface="Times New Roman" pitchFamily="18" charset="0"/>
              <a:cs typeface="Times New Roman" pitchFamily="18" charset="0"/>
            </a:endParaRPr>
          </a:p>
        </p:txBody>
      </p:sp>
      <p:sp>
        <p:nvSpPr>
          <p:cNvPr id="12" name="TextBox 11"/>
          <p:cNvSpPr txBox="1"/>
          <p:nvPr/>
        </p:nvSpPr>
        <p:spPr>
          <a:xfrm>
            <a:off x="3627022" y="269800"/>
            <a:ext cx="2970330" cy="7340471"/>
          </a:xfrm>
          <a:prstGeom prst="rect">
            <a:avLst/>
          </a:prstGeom>
          <a:noFill/>
        </p:spPr>
        <p:txBody>
          <a:bodyPr wrap="square" rtlCol="1">
            <a:spAutoFit/>
          </a:bodyPr>
          <a:lstStyle/>
          <a:p>
            <a:r>
              <a:rPr lang="ar-SA" sz="1500" dirty="0" smtClean="0">
                <a:solidFill>
                  <a:srgbClr val="C00000"/>
                </a:solidFill>
                <a:cs typeface="DecoType Naskh" pitchFamily="2" charset="-78"/>
              </a:rPr>
              <a:t>ويمثل </a:t>
            </a:r>
            <a:r>
              <a:rPr lang="ar-SA" sz="1500" dirty="0" smtClean="0">
                <a:solidFill>
                  <a:srgbClr val="C00000"/>
                </a:solidFill>
                <a:cs typeface="DecoType Naskh" pitchFamily="2" charset="-78"/>
              </a:rPr>
              <a:t>الشباب </a:t>
            </a:r>
            <a:r>
              <a:rPr lang="ar-SA" sz="1500" dirty="0" err="1" smtClean="0">
                <a:solidFill>
                  <a:srgbClr val="C00000"/>
                </a:solidFill>
                <a:cs typeface="DecoType Naskh" pitchFamily="2" charset="-78"/>
              </a:rPr>
              <a:t>البهت</a:t>
            </a:r>
            <a:r>
              <a:rPr lang="ar-SA" sz="1500" dirty="0" smtClean="0">
                <a:solidFill>
                  <a:srgbClr val="C00000"/>
                </a:solidFill>
                <a:cs typeface="DecoType Naskh" pitchFamily="2" charset="-78"/>
              </a:rPr>
              <a:t> بواسطة الشفق في القسم الثاني من </a:t>
            </a:r>
            <a:r>
              <a:rPr lang="ar-SA" sz="1500" dirty="0" err="1" smtClean="0">
                <a:solidFill>
                  <a:srgbClr val="C00000"/>
                </a:solidFill>
                <a:cs typeface="DecoType Naskh" pitchFamily="2" charset="-78"/>
              </a:rPr>
              <a:t>السوناتة</a:t>
            </a:r>
            <a:r>
              <a:rPr lang="ar-SA" sz="1500" dirty="0" smtClean="0">
                <a:solidFill>
                  <a:srgbClr val="C00000"/>
                </a:solidFill>
                <a:cs typeface="DecoType Naskh" pitchFamily="2" charset="-78"/>
              </a:rPr>
              <a:t>. "أنت لي في see'st الشفق من مثل هذا اليوم / وبعد غروب الشمس fadeth في الغرب"، (5-6). ودلالة على الشفق المشار إليه كما في القاموس </a:t>
            </a:r>
            <a:r>
              <a:rPr lang="ar-SA" sz="1500" dirty="0" err="1" smtClean="0">
                <a:solidFill>
                  <a:srgbClr val="C00000"/>
                </a:solidFill>
                <a:cs typeface="DecoType Naskh" pitchFamily="2" charset="-78"/>
              </a:rPr>
              <a:t>فرانكلين</a:t>
            </a:r>
            <a:r>
              <a:rPr lang="ar-SA" sz="1500" dirty="0" smtClean="0">
                <a:solidFill>
                  <a:srgbClr val="C00000"/>
                </a:solidFill>
                <a:cs typeface="DecoType Naskh" pitchFamily="2" charset="-78"/>
              </a:rPr>
              <a:t> ضوء من السماء بين الغروب والليل كامل. هنا، وحاسة البصر الظلام مع اقتراب دلالة أن نهاية قريبة ويتجلى بوضوح. "أي من قبل وربحت ليلة سوداء </a:t>
            </a:r>
            <a:r>
              <a:rPr lang="ar-SA" sz="1500" dirty="0" err="1" smtClean="0">
                <a:solidFill>
                  <a:srgbClr val="C00000"/>
                </a:solidFill>
                <a:cs typeface="DecoType Naskh" pitchFamily="2" charset="-78"/>
              </a:rPr>
              <a:t>يسلب</a:t>
            </a:r>
            <a:r>
              <a:rPr lang="ar-SA" sz="1500" dirty="0" smtClean="0">
                <a:solidFill>
                  <a:srgbClr val="C00000"/>
                </a:solidFill>
                <a:cs typeface="DecoType Naskh" pitchFamily="2" charset="-78"/>
              </a:rPr>
              <a:t>، / الموت النفس ثانيا ، أن يطوي الجميع في راحة." (7-8). تتخذ بسرعة والشفق بعيدا من ليلة سوداء، كما أعرب عن المجازي، "الموت الثاني النفس". وغالبا ما يصور النوم بمثابة النفس الثاني من الموت، أو شقيق الموت.</a:t>
            </a:r>
            <a:br>
              <a:rPr lang="ar-SA" sz="1500" dirty="0" smtClean="0">
                <a:solidFill>
                  <a:srgbClr val="C00000"/>
                </a:solidFill>
                <a:cs typeface="DecoType Naskh" pitchFamily="2" charset="-78"/>
              </a:rPr>
            </a:br>
            <a:r>
              <a:rPr lang="ar-SA" sz="1500" dirty="0" smtClean="0">
                <a:solidFill>
                  <a:srgbClr val="C00000"/>
                </a:solidFill>
                <a:cs typeface="DecoType Naskh" pitchFamily="2" charset="-78"/>
              </a:rPr>
              <a:t>  في الرباعية الثالثة من </a:t>
            </a:r>
            <a:r>
              <a:rPr lang="ar-SA" sz="1500" dirty="0" err="1" smtClean="0">
                <a:solidFill>
                  <a:srgbClr val="C00000"/>
                </a:solidFill>
                <a:cs typeface="DecoType Naskh" pitchFamily="2" charset="-78"/>
              </a:rPr>
              <a:t>السوناتة</a:t>
            </a:r>
            <a:r>
              <a:rPr lang="ar-SA" sz="1500" dirty="0" smtClean="0">
                <a:solidFill>
                  <a:srgbClr val="C00000"/>
                </a:solidFill>
                <a:cs typeface="DecoType Naskh" pitchFamily="2" charset="-78"/>
              </a:rPr>
              <a:t>، الشاعر يجعل من الواضح باستخدام استعارة مختلفة ، وأن وفاته لن يكون دائما. "أنت لي في see'st ومتوهجة من النار مثل / هذا على رماد شبابه كذبة ربحت، / وبما أن أحملكم على فراش الموت لا بد أن ينتهي / (9-11)، وهو يستخدم هذا التشبيه تعني أن رماد شبابه يعادل الموت ". المستهلكة مع تلك التي كان يتغذى عليها. / (12). </a:t>
            </a:r>
            <a:r>
              <a:rPr lang="ar-SA" sz="1500" dirty="0" smtClean="0">
                <a:solidFill>
                  <a:srgbClr val="C00000"/>
                </a:solidFill>
                <a:cs typeface="DecoType Naskh" pitchFamily="2" charset="-78"/>
              </a:rPr>
              <a:t>دلالة ببساطة، الحياة التي عاشها هو الموت</a:t>
            </a:r>
            <a:r>
              <a:rPr lang="ar-SA" sz="1500" dirty="0" smtClean="0">
                <a:solidFill>
                  <a:srgbClr val="C00000"/>
                </a:solidFill>
                <a:cs typeface="DecoType Naskh" pitchFamily="2" charset="-78"/>
              </a:rPr>
              <a:t>.</a:t>
            </a:r>
          </a:p>
          <a:p>
            <a:r>
              <a:rPr lang="ar-SA" dirty="0" smtClean="0">
                <a:solidFill>
                  <a:srgbClr val="C00000"/>
                </a:solidFill>
                <a:cs typeface="DecoType Naskh" pitchFamily="2" charset="-78"/>
              </a:rPr>
              <a:t/>
            </a:r>
            <a:br>
              <a:rPr lang="ar-SA" dirty="0" smtClean="0">
                <a:solidFill>
                  <a:srgbClr val="C00000"/>
                </a:solidFill>
                <a:cs typeface="DecoType Naskh" pitchFamily="2" charset="-78"/>
              </a:rPr>
            </a:br>
            <a:r>
              <a:rPr lang="ar-SA" sz="1500" dirty="0" smtClean="0">
                <a:solidFill>
                  <a:srgbClr val="008000"/>
                </a:solidFill>
                <a:cs typeface="DecoType Naskh" pitchFamily="2" charset="-78"/>
              </a:rPr>
              <a:t>- </a:t>
            </a:r>
            <a:r>
              <a:rPr lang="ar-SA" sz="1500" dirty="0" smtClean="0">
                <a:solidFill>
                  <a:srgbClr val="008000"/>
                </a:solidFill>
                <a:cs typeface="DecoType Naskh" pitchFamily="2" charset="-78"/>
              </a:rPr>
              <a:t>نوع من مخططات </a:t>
            </a:r>
            <a:r>
              <a:rPr lang="ar-SA" sz="1500" dirty="0" err="1" smtClean="0">
                <a:solidFill>
                  <a:srgbClr val="008000"/>
                </a:solidFill>
                <a:cs typeface="DecoType Naskh" pitchFamily="2" charset="-78"/>
              </a:rPr>
              <a:t>السوناتات</a:t>
            </a:r>
            <a:r>
              <a:rPr lang="ar-SA" sz="1500" dirty="0" smtClean="0">
                <a:solidFill>
                  <a:srgbClr val="008000"/>
                </a:solidFill>
                <a:cs typeface="DecoType Naskh" pitchFamily="2" charset="-78"/>
              </a:rPr>
              <a:t> </a:t>
            </a:r>
            <a:r>
              <a:rPr lang="ar-SA" sz="1500" dirty="0" smtClean="0">
                <a:solidFill>
                  <a:srgbClr val="008000"/>
                </a:solidFill>
                <a:cs typeface="DecoType Naskh" pitchFamily="2" charset="-78"/>
              </a:rPr>
              <a:t>قافية:</a:t>
            </a:r>
            <a:r>
              <a:rPr lang="ar-SA" sz="1500" dirty="0" smtClean="0">
                <a:solidFill>
                  <a:srgbClr val="008000"/>
                </a:solidFill>
                <a:cs typeface="DecoType Naskh" pitchFamily="2" charset="-78"/>
              </a:rPr>
              <a:t/>
            </a:r>
            <a:br>
              <a:rPr lang="ar-SA" sz="1500" dirty="0" smtClean="0">
                <a:solidFill>
                  <a:srgbClr val="008000"/>
                </a:solidFill>
                <a:cs typeface="DecoType Naskh" pitchFamily="2" charset="-78"/>
              </a:rPr>
            </a:br>
            <a:r>
              <a:rPr lang="ar-SA" sz="1500" dirty="0" smtClean="0">
                <a:solidFill>
                  <a:srgbClr val="008000"/>
                </a:solidFill>
                <a:cs typeface="DecoType Naskh" pitchFamily="2" charset="-78"/>
              </a:rPr>
              <a:t>- </a:t>
            </a:r>
            <a:r>
              <a:rPr lang="en-US" sz="1600" dirty="0" smtClean="0"/>
              <a:t> </a:t>
            </a:r>
            <a:r>
              <a:rPr lang="en-US" sz="1600" dirty="0" err="1" smtClean="0"/>
              <a:t>abab</a:t>
            </a:r>
            <a:r>
              <a:rPr lang="en-US" sz="1600" dirty="0" smtClean="0"/>
              <a:t> </a:t>
            </a:r>
            <a:r>
              <a:rPr lang="en-US" sz="1600" dirty="0" err="1" smtClean="0"/>
              <a:t>cdcd</a:t>
            </a:r>
            <a:r>
              <a:rPr lang="en-US" sz="1600" dirty="0" smtClean="0"/>
              <a:t> </a:t>
            </a:r>
            <a:r>
              <a:rPr lang="en-US" sz="1600" dirty="0" err="1" smtClean="0"/>
              <a:t>efef</a:t>
            </a:r>
            <a:r>
              <a:rPr lang="en-US" sz="1600" dirty="0" smtClean="0"/>
              <a:t> </a:t>
            </a:r>
            <a:r>
              <a:rPr lang="en-US" sz="1600" dirty="0" err="1" smtClean="0"/>
              <a:t>gg</a:t>
            </a:r>
            <a:r>
              <a:rPr lang="ar-SA" sz="1500" dirty="0" smtClean="0">
                <a:solidFill>
                  <a:srgbClr val="008000"/>
                </a:solidFill>
                <a:cs typeface="DecoType Naskh" pitchFamily="2" charset="-78"/>
              </a:rPr>
              <a:t> قافية شكسبير</a:t>
            </a:r>
          </a:p>
          <a:p>
            <a:r>
              <a:rPr lang="ar-SA" sz="1500" dirty="0" smtClean="0">
                <a:solidFill>
                  <a:srgbClr val="008000"/>
                </a:solidFill>
                <a:cs typeface="DecoType Naskh" pitchFamily="2" charset="-78"/>
              </a:rPr>
              <a:t>- </a:t>
            </a:r>
            <a:r>
              <a:rPr lang="en-US" sz="1600" dirty="0" err="1" smtClean="0"/>
              <a:t>abab</a:t>
            </a:r>
            <a:r>
              <a:rPr lang="en-US" sz="1600" dirty="0" smtClean="0"/>
              <a:t> </a:t>
            </a:r>
            <a:r>
              <a:rPr lang="en-US" sz="1600" dirty="0" err="1" smtClean="0"/>
              <a:t>bcbc</a:t>
            </a:r>
            <a:r>
              <a:rPr lang="en-US" sz="1600" dirty="0" smtClean="0"/>
              <a:t> </a:t>
            </a:r>
            <a:r>
              <a:rPr lang="en-US" sz="1600" dirty="0" err="1" smtClean="0"/>
              <a:t>cdcd</a:t>
            </a:r>
            <a:r>
              <a:rPr lang="en-US" sz="1600" dirty="0" smtClean="0"/>
              <a:t> </a:t>
            </a:r>
            <a:r>
              <a:rPr lang="en-US" sz="1600" dirty="0" err="1" smtClean="0"/>
              <a:t>ee</a:t>
            </a:r>
            <a:r>
              <a:rPr lang="ar-SA" sz="1500" dirty="0" smtClean="0">
                <a:solidFill>
                  <a:srgbClr val="008000"/>
                </a:solidFill>
                <a:cs typeface="DecoType Naskh" pitchFamily="2" charset="-78"/>
              </a:rPr>
              <a:t> قافية </a:t>
            </a:r>
            <a:r>
              <a:rPr lang="ar-SA" sz="1500" dirty="0" err="1" smtClean="0">
                <a:solidFill>
                  <a:srgbClr val="008000"/>
                </a:solidFill>
                <a:cs typeface="DecoType Naskh" pitchFamily="2" charset="-78"/>
              </a:rPr>
              <a:t>سبينسيرين</a:t>
            </a:r>
            <a:r>
              <a:rPr lang="ar-SA" sz="1500" dirty="0" smtClean="0">
                <a:solidFill>
                  <a:srgbClr val="008000"/>
                </a:solidFill>
                <a:cs typeface="DecoType Naskh" pitchFamily="2" charset="-78"/>
              </a:rPr>
              <a:t> </a:t>
            </a:r>
          </a:p>
          <a:p>
            <a:r>
              <a:rPr lang="ar-SA" sz="1500" dirty="0" smtClean="0">
                <a:solidFill>
                  <a:srgbClr val="008000"/>
                </a:solidFill>
                <a:cs typeface="DecoType Naskh" pitchFamily="2" charset="-78"/>
              </a:rPr>
              <a:t>- </a:t>
            </a:r>
            <a:r>
              <a:rPr lang="en-US" sz="1600" dirty="0" err="1" smtClean="0"/>
              <a:t>abbaabba</a:t>
            </a:r>
            <a:r>
              <a:rPr lang="en-US" sz="1600" dirty="0" smtClean="0"/>
              <a:t> </a:t>
            </a:r>
            <a:r>
              <a:rPr lang="en-US" sz="1600" dirty="0" err="1" smtClean="0"/>
              <a:t>cdecde</a:t>
            </a:r>
            <a:r>
              <a:rPr lang="en-US" sz="1600" dirty="0" smtClean="0"/>
              <a:t> </a:t>
            </a:r>
            <a:r>
              <a:rPr lang="ar-SA" sz="1500" dirty="0" smtClean="0">
                <a:solidFill>
                  <a:srgbClr val="008000"/>
                </a:solidFill>
                <a:cs typeface="DecoType Naskh" pitchFamily="2" charset="-78"/>
              </a:rPr>
              <a:t> قافية </a:t>
            </a:r>
            <a:r>
              <a:rPr lang="ar-SA" sz="1500" dirty="0" err="1" smtClean="0">
                <a:solidFill>
                  <a:srgbClr val="008000"/>
                </a:solidFill>
                <a:cs typeface="DecoType Naskh" pitchFamily="2" charset="-78"/>
              </a:rPr>
              <a:t>باتريشين</a:t>
            </a:r>
            <a:r>
              <a:rPr lang="ar-SA" sz="1500" dirty="0" smtClean="0">
                <a:solidFill>
                  <a:srgbClr val="008000"/>
                </a:solidFill>
                <a:cs typeface="DecoType Naskh" pitchFamily="2" charset="-78"/>
              </a:rPr>
              <a:t> </a:t>
            </a:r>
          </a:p>
          <a:p>
            <a:r>
              <a:rPr lang="ar-SA" sz="1500" dirty="0" smtClean="0">
                <a:solidFill>
                  <a:srgbClr val="008000"/>
                </a:solidFill>
                <a:cs typeface="DecoType Naskh" pitchFamily="2" charset="-78"/>
              </a:rPr>
              <a:t/>
            </a:r>
            <a:br>
              <a:rPr lang="ar-SA" sz="1500" dirty="0" smtClean="0">
                <a:solidFill>
                  <a:srgbClr val="008000"/>
                </a:solidFill>
                <a:cs typeface="DecoType Naskh" pitchFamily="2" charset="-78"/>
              </a:rPr>
            </a:br>
            <a:r>
              <a:rPr lang="ar-SA" sz="1500" dirty="0" smtClean="0">
                <a:solidFill>
                  <a:srgbClr val="008000"/>
                </a:solidFill>
                <a:cs typeface="DecoType Naskh" pitchFamily="2" charset="-78"/>
              </a:rPr>
              <a:t>- </a:t>
            </a:r>
            <a:r>
              <a:rPr lang="ar-SA" sz="1500" dirty="0" smtClean="0">
                <a:solidFill>
                  <a:srgbClr val="008000"/>
                </a:solidFill>
                <a:cs typeface="DecoType Naskh" pitchFamily="2" charset="-78"/>
              </a:rPr>
              <a:t>قسم من </a:t>
            </a:r>
            <a:r>
              <a:rPr lang="ar-SA" sz="1500" dirty="0" err="1" smtClean="0">
                <a:solidFill>
                  <a:srgbClr val="008000"/>
                </a:solidFill>
                <a:cs typeface="DecoType Naskh" pitchFamily="2" charset="-78"/>
              </a:rPr>
              <a:t>السوناتة</a:t>
            </a:r>
            <a:r>
              <a:rPr lang="ar-SA" sz="1500" dirty="0" smtClean="0">
                <a:solidFill>
                  <a:srgbClr val="008000"/>
                </a:solidFill>
                <a:cs typeface="DecoType Naskh" pitchFamily="2" charset="-78"/>
              </a:rPr>
              <a:t> شكسبير : 3 الرباعيات (في الرباعية هو 4 خطوط) </a:t>
            </a:r>
            <a:r>
              <a:rPr lang="ar-SA" sz="1500" dirty="0" err="1" smtClean="0">
                <a:solidFill>
                  <a:srgbClr val="008000"/>
                </a:solidFill>
                <a:cs typeface="DecoType Naskh" pitchFamily="2" charset="-78"/>
              </a:rPr>
              <a:t>و</a:t>
            </a:r>
            <a:r>
              <a:rPr lang="ar-SA" sz="1500" dirty="0" smtClean="0">
                <a:solidFill>
                  <a:srgbClr val="008000"/>
                </a:solidFill>
                <a:cs typeface="DecoType Naskh" pitchFamily="2" charset="-78"/>
              </a:rPr>
              <a:t> </a:t>
            </a:r>
            <a:r>
              <a:rPr lang="ar-SA" sz="1500" dirty="0" err="1" smtClean="0">
                <a:solidFill>
                  <a:srgbClr val="008000"/>
                </a:solidFill>
                <a:cs typeface="DecoType Naskh" pitchFamily="2" charset="-78"/>
              </a:rPr>
              <a:t>الكوبليت</a:t>
            </a:r>
            <a:r>
              <a:rPr lang="ar-SA" sz="1500" dirty="0" smtClean="0">
                <a:solidFill>
                  <a:srgbClr val="008000"/>
                </a:solidFill>
                <a:cs typeface="DecoType Naskh" pitchFamily="2" charset="-78"/>
              </a:rPr>
              <a:t>(2 </a:t>
            </a:r>
            <a:r>
              <a:rPr lang="ar-SA" sz="1500" dirty="0" smtClean="0">
                <a:solidFill>
                  <a:srgbClr val="008000"/>
                </a:solidFill>
                <a:cs typeface="DecoType Naskh" pitchFamily="2" charset="-78"/>
              </a:rPr>
              <a:t>خطوط).</a:t>
            </a:r>
            <a:br>
              <a:rPr lang="ar-SA" sz="1500" dirty="0" smtClean="0">
                <a:solidFill>
                  <a:srgbClr val="008000"/>
                </a:solidFill>
                <a:cs typeface="DecoType Naskh" pitchFamily="2" charset="-78"/>
              </a:rPr>
            </a:br>
            <a:r>
              <a:rPr lang="ar-SA" sz="1500" dirty="0" smtClean="0">
                <a:solidFill>
                  <a:srgbClr val="008000"/>
                </a:solidFill>
                <a:cs typeface="DecoType Naskh" pitchFamily="2" charset="-78"/>
              </a:rPr>
              <a:t>- </a:t>
            </a:r>
            <a:r>
              <a:rPr lang="ar-SA" sz="1500" dirty="0" smtClean="0">
                <a:solidFill>
                  <a:srgbClr val="008000"/>
                </a:solidFill>
                <a:cs typeface="DecoType Naskh" pitchFamily="2" charset="-78"/>
              </a:rPr>
              <a:t>قسم من </a:t>
            </a:r>
            <a:r>
              <a:rPr lang="ar-SA" sz="1500" dirty="0" err="1" smtClean="0">
                <a:solidFill>
                  <a:srgbClr val="008000"/>
                </a:solidFill>
                <a:cs typeface="DecoType Naskh" pitchFamily="2" charset="-78"/>
              </a:rPr>
              <a:t>السوناتة</a:t>
            </a:r>
            <a:r>
              <a:rPr lang="ar-SA" sz="1500" dirty="0" smtClean="0">
                <a:solidFill>
                  <a:srgbClr val="008000"/>
                </a:solidFill>
                <a:cs typeface="DecoType Naskh" pitchFamily="2" charset="-78"/>
              </a:rPr>
              <a:t> Petrarchan : </a:t>
            </a:r>
            <a:r>
              <a:rPr lang="ar-SA" sz="1500" dirty="0" err="1" smtClean="0">
                <a:solidFill>
                  <a:srgbClr val="008000"/>
                </a:solidFill>
                <a:cs typeface="DecoType Naskh" pitchFamily="2" charset="-78"/>
              </a:rPr>
              <a:t>اوكتاف</a:t>
            </a:r>
            <a:r>
              <a:rPr lang="ar-SA" sz="1500" dirty="0" smtClean="0">
                <a:solidFill>
                  <a:srgbClr val="008000"/>
                </a:solidFill>
                <a:cs typeface="DecoType Naskh" pitchFamily="2" charset="-78"/>
              </a:rPr>
              <a:t> أو ثمانية (8 خطوط) </a:t>
            </a:r>
            <a:r>
              <a:rPr lang="ar-SA" sz="1500" dirty="0" err="1" smtClean="0">
                <a:solidFill>
                  <a:srgbClr val="008000"/>
                </a:solidFill>
                <a:cs typeface="DecoType Naskh" pitchFamily="2" charset="-78"/>
              </a:rPr>
              <a:t>و</a:t>
            </a:r>
            <a:r>
              <a:rPr lang="ar-SA" sz="1500" dirty="0" smtClean="0">
                <a:solidFill>
                  <a:srgbClr val="008000"/>
                </a:solidFill>
                <a:cs typeface="DecoType Naskh" pitchFamily="2" charset="-78"/>
              </a:rPr>
              <a:t>sestet (</a:t>
            </a:r>
            <a:r>
              <a:rPr lang="ar-SA" sz="1500" dirty="0" smtClean="0">
                <a:solidFill>
                  <a:srgbClr val="008000"/>
                </a:solidFill>
                <a:cs typeface="DecoType Naskh" pitchFamily="2" charset="-78"/>
              </a:rPr>
              <a:t>ستة خطوط</a:t>
            </a:r>
            <a:r>
              <a:rPr lang="ar-SA" sz="1500" dirty="0" smtClean="0">
                <a:solidFill>
                  <a:srgbClr val="008000"/>
                </a:solidFill>
                <a:cs typeface="DecoType Naskh" pitchFamily="2" charset="-78"/>
              </a:rPr>
              <a:t>).</a:t>
            </a:r>
            <a:br>
              <a:rPr lang="ar-SA" sz="1500" dirty="0" smtClean="0">
                <a:solidFill>
                  <a:srgbClr val="008000"/>
                </a:solidFill>
                <a:cs typeface="DecoType Naskh" pitchFamily="2" charset="-78"/>
              </a:rPr>
            </a:br>
            <a:r>
              <a:rPr lang="ar-SA" sz="1500" dirty="0" smtClean="0">
                <a:solidFill>
                  <a:srgbClr val="008000"/>
                </a:solidFill>
                <a:cs typeface="DecoType Naskh" pitchFamily="2" charset="-78"/>
              </a:rPr>
              <a:t>- </a:t>
            </a:r>
            <a:r>
              <a:rPr lang="ar-SA" sz="1500" dirty="0" smtClean="0">
                <a:solidFill>
                  <a:srgbClr val="008000"/>
                </a:solidFill>
                <a:cs typeface="DecoType Naskh" pitchFamily="2" charset="-78"/>
              </a:rPr>
              <a:t>كل شكل من </a:t>
            </a:r>
            <a:r>
              <a:rPr lang="ar-SA" sz="1500" dirty="0" err="1" smtClean="0">
                <a:solidFill>
                  <a:srgbClr val="008000"/>
                </a:solidFill>
                <a:cs typeface="DecoType Naskh" pitchFamily="2" charset="-78"/>
              </a:rPr>
              <a:t>السوناتة</a:t>
            </a:r>
            <a:r>
              <a:rPr lang="ar-SA" sz="1500" dirty="0" smtClean="0">
                <a:solidFill>
                  <a:srgbClr val="008000"/>
                </a:solidFill>
                <a:cs typeface="DecoType Naskh" pitchFamily="2" charset="-78"/>
              </a:rPr>
              <a:t> هو خط 14. </a:t>
            </a:r>
            <a:r>
              <a:rPr lang="ar-SA" sz="1500" dirty="0" smtClean="0">
                <a:solidFill>
                  <a:srgbClr val="008000"/>
                </a:solidFill>
                <a:cs typeface="DecoType Naskh" pitchFamily="2" charset="-78"/>
              </a:rPr>
              <a:t>هذا هو شكل ثابت</a:t>
            </a:r>
            <a:r>
              <a:rPr lang="ar-SA" sz="1500" dirty="0" smtClean="0">
                <a:solidFill>
                  <a:srgbClr val="008000"/>
                </a:solidFill>
                <a:cs typeface="DecoType Naskh" pitchFamily="2" charset="-78"/>
              </a:rPr>
              <a:t>.</a:t>
            </a:r>
            <a:endParaRPr lang="ar-SA" sz="1500" dirty="0" smtClean="0">
              <a:solidFill>
                <a:srgbClr val="008000"/>
              </a:solidFill>
              <a:cs typeface="DecoType Naskh" pitchFamily="2" charset="-78"/>
            </a:endParaRPr>
          </a:p>
        </p:txBody>
      </p:sp>
      <p:sp>
        <p:nvSpPr>
          <p:cNvPr id="14" name="TextBox 13"/>
          <p:cNvSpPr txBox="1"/>
          <p:nvPr/>
        </p:nvSpPr>
        <p:spPr>
          <a:xfrm>
            <a:off x="908720" y="8244408"/>
            <a:ext cx="5184576" cy="646331"/>
          </a:xfrm>
          <a:prstGeom prst="rect">
            <a:avLst/>
          </a:prstGeom>
          <a:noFill/>
          <a:ln>
            <a:solidFill>
              <a:srgbClr val="002060"/>
            </a:solidFill>
          </a:ln>
          <a:effectLst>
            <a:innerShdw blurRad="139700">
              <a:prstClr val="black">
                <a:alpha val="99000"/>
              </a:prstClr>
            </a:innerShdw>
          </a:effectLst>
        </p:spPr>
        <p:txBody>
          <a:bodyPr wrap="square" rtlCol="1">
            <a:spAutoFit/>
          </a:bodyPr>
          <a:lstStyle/>
          <a:p>
            <a:pPr algn="ctr"/>
            <a:r>
              <a:rPr lang="ar-SA" dirty="0" smtClean="0">
                <a:solidFill>
                  <a:srgbClr val="0033CC"/>
                </a:solidFill>
                <a:cs typeface="AL-Hor" pitchFamily="2" charset="-78"/>
              </a:rPr>
              <a:t>أعذروني على الترجمة... وإذا كانت فيه أخطاء... كلنا نجتهد والتوفيق من الله</a:t>
            </a:r>
          </a:p>
          <a:p>
            <a:pPr algn="ctr"/>
            <a:r>
              <a:rPr lang="ar-SA" dirty="0" smtClean="0">
                <a:solidFill>
                  <a:srgbClr val="0033CC"/>
                </a:solidFill>
                <a:cs typeface="AL-Hor" pitchFamily="2" charset="-78"/>
              </a:rPr>
              <a:t>دعواتكم ..... ودمتم بود</a:t>
            </a:r>
            <a:endParaRPr lang="ar-SA" dirty="0">
              <a:solidFill>
                <a:srgbClr val="0033CC"/>
              </a:solidFill>
              <a:cs typeface="AL-Hor" pitchFamily="2" charset="-78"/>
            </a:endParaRPr>
          </a:p>
        </p:txBody>
      </p:sp>
      <p:sp>
        <p:nvSpPr>
          <p:cNvPr id="6" name="Slide Number Placeholder 5"/>
          <p:cNvSpPr>
            <a:spLocks noGrp="1"/>
          </p:cNvSpPr>
          <p:nvPr>
            <p:ph type="sldNum" sz="quarter" idx="12"/>
          </p:nvPr>
        </p:nvSpPr>
        <p:spPr/>
        <p:txBody>
          <a:bodyPr/>
          <a:lstStyle/>
          <a:p>
            <a:fld id="{88BAE415-76A0-4309-A00B-503D7D7A0243}" type="slidenum">
              <a:rPr lang="ar-SA" smtClean="0"/>
              <a:pPr/>
              <a:t>6</a:t>
            </a:fld>
            <a:endParaRPr lang="ar-SA"/>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fade">
                                      <p:cBhvr>
                                        <p:cTn id="7" dur="2000"/>
                                        <p:tgtEl>
                                          <p:spTgt spid="1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xEl>
                                              <p:pRg st="1" end="1"/>
                                            </p:txEl>
                                          </p:spTgt>
                                        </p:tgtEl>
                                        <p:attrNameLst>
                                          <p:attrName>style.visibility</p:attrName>
                                        </p:attrNameLst>
                                      </p:cBhvr>
                                      <p:to>
                                        <p:strVal val="visible"/>
                                      </p:to>
                                    </p:set>
                                    <p:animEffect transition="in" filter="fade">
                                      <p:cBhvr>
                                        <p:cTn id="12" dur="2000"/>
                                        <p:tgtEl>
                                          <p:spTgt spid="1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xEl>
                                              <p:pRg st="2" end="2"/>
                                            </p:txEl>
                                          </p:spTgt>
                                        </p:tgtEl>
                                        <p:attrNameLst>
                                          <p:attrName>style.visibility</p:attrName>
                                        </p:attrNameLst>
                                      </p:cBhvr>
                                      <p:to>
                                        <p:strVal val="visible"/>
                                      </p:to>
                                    </p:set>
                                    <p:animEffect transition="in" filter="fade">
                                      <p:cBhvr>
                                        <p:cTn id="17" dur="2000"/>
                                        <p:tgtEl>
                                          <p:spTgt spid="1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
                                            <p:txEl>
                                              <p:pRg st="3" end="3"/>
                                            </p:txEl>
                                          </p:spTgt>
                                        </p:tgtEl>
                                        <p:attrNameLst>
                                          <p:attrName>style.visibility</p:attrName>
                                        </p:attrNameLst>
                                      </p:cBhvr>
                                      <p:to>
                                        <p:strVal val="visible"/>
                                      </p:to>
                                    </p:set>
                                    <p:animEffect transition="in" filter="fade">
                                      <p:cBhvr>
                                        <p:cTn id="22" dur="2000"/>
                                        <p:tgtEl>
                                          <p:spTgt spid="1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2">
                                            <p:txEl>
                                              <p:pRg st="4" end="4"/>
                                            </p:txEl>
                                          </p:spTgt>
                                        </p:tgtEl>
                                        <p:attrNameLst>
                                          <p:attrName>style.visibility</p:attrName>
                                        </p:attrNameLst>
                                      </p:cBhvr>
                                      <p:to>
                                        <p:strVal val="visible"/>
                                      </p:to>
                                    </p:set>
                                    <p:animEffect transition="in" filter="fade">
                                      <p:cBhvr>
                                        <p:cTn id="27" dur="2000"/>
                                        <p:tgtEl>
                                          <p:spTgt spid="1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checkerboard(across)">
                                      <p:cBhvr>
                                        <p:cTn id="32" dur="500"/>
                                        <p:tgtEl>
                                          <p:spTgt spid="14"/>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emph" presetSubtype="2" fill="hold" nodeType="clickEffect">
                                  <p:stCondLst>
                                    <p:cond delay="0"/>
                                  </p:stCondLst>
                                  <p:childTnLst>
                                    <p:animClr clrSpc="rgb">
                                      <p:cBhvr>
                                        <p:cTn id="36" dur="2000" fill="hold"/>
                                        <p:tgtEl>
                                          <p:spTgt spid="14"/>
                                        </p:tgtEl>
                                        <p:attrNameLst>
                                          <p:attrName>fillcolor</p:attrName>
                                        </p:attrNameLst>
                                      </p:cBhvr>
                                      <p:to>
                                        <a:srgbClr val="FFFF99"/>
                                      </p:to>
                                    </p:animClr>
                                    <p:set>
                                      <p:cBhvr>
                                        <p:cTn id="37" dur="2000" fill="hold"/>
                                        <p:tgtEl>
                                          <p:spTgt spid="14"/>
                                        </p:tgtEl>
                                        <p:attrNameLst>
                                          <p:attrName>fill.type</p:attrName>
                                        </p:attrNameLst>
                                      </p:cBhvr>
                                      <p:to>
                                        <p:strVal val="solid"/>
                                      </p:to>
                                    </p:set>
                                    <p:set>
                                      <p:cBhvr>
                                        <p:cTn id="38" dur="2000" fill="hold"/>
                                        <p:tgtEl>
                                          <p:spTgt spid="14"/>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P spid="14"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2799</TotalTime>
  <Words>2001</Words>
  <Application>Microsoft Office PowerPoint</Application>
  <PresentationFormat>On-screen Show (4:3)</PresentationFormat>
  <Paragraphs>108</Paragraphs>
  <Slides>6</Slides>
  <Notes>5</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Lecture 6</vt:lpstr>
      <vt:lpstr>Slide 2</vt:lpstr>
      <vt:lpstr>Slide 3</vt:lpstr>
      <vt:lpstr>Slide 4</vt:lpstr>
      <vt:lpstr>Slide 5</vt:lpstr>
      <vt:lpstr>Slide 6</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dc:title>
  <dc:creator>hp</dc:creator>
  <cp:lastModifiedBy>hp</cp:lastModifiedBy>
  <cp:revision>257</cp:revision>
  <dcterms:created xsi:type="dcterms:W3CDTF">2011-03-15T05:52:04Z</dcterms:created>
  <dcterms:modified xsi:type="dcterms:W3CDTF">2011-04-10T02:46:17Z</dcterms:modified>
</cp:coreProperties>
</file>