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
  </p:notesMasterIdLst>
  <p:handoutMasterIdLst>
    <p:handoutMasterId r:id="rId9"/>
  </p:handoutMasterIdLst>
  <p:sldIdLst>
    <p:sldId id="256" r:id="rId2"/>
    <p:sldId id="282" r:id="rId3"/>
    <p:sldId id="257" r:id="rId4"/>
    <p:sldId id="259" r:id="rId5"/>
    <p:sldId id="276" r:id="rId6"/>
    <p:sldId id="264" r:id="rId7"/>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99"/>
    <a:srgbClr val="0033CC"/>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20" d="100"/>
          <a:sy n="120" d="100"/>
        </p:scale>
        <p:origin x="-504" y="3792"/>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10/05/32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10/05/32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8E04A80-C23F-4A72-8BFE-98A6BE1DA68D}"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AE673A9-5DC9-4A68-BD56-E6A22633471E}"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1C8D44-305E-45AF-BA64-B1BEB1730637}"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9C489C-FEC2-426C-AFC9-501BB6018D8E}" type="datetime1">
              <a:rPr lang="ar-SA" smtClean="0"/>
              <a:pPr/>
              <a:t>10/05/32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6F27411-6680-4A5B-88F4-8E28BB107306}" type="datetime1">
              <a:rPr lang="ar-SA" smtClean="0"/>
              <a:pPr/>
              <a:t>10/05/32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D1241BF-C446-4965-94AB-8C092E1F8B08}" type="datetime1">
              <a:rPr lang="ar-SA" smtClean="0"/>
              <a:pPr/>
              <a:t>10/05/32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6D26C-03F5-4E94-A5CB-A3BAB5D90629}" type="datetime1">
              <a:rPr lang="ar-SA" smtClean="0"/>
              <a:pPr/>
              <a:t>10/05/32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DAB4D-4375-42C5-ACBC-F74FCC0C7B8E}" type="datetime1">
              <a:rPr lang="ar-SA" smtClean="0"/>
              <a:pPr/>
              <a:t>10/05/32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80FB0-7714-4E4C-A276-DB75531DEC60}" type="datetime1">
              <a:rPr lang="ar-SA" smtClean="0"/>
              <a:pPr/>
              <a:t>10/05/32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E98AEC-49CC-4083-8F2F-1448D0531573}"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78C60C6-29BC-46B6-8D03-97C49F194FEE}"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C4124056-F77B-4751-9AD5-8BADD1445E8B}" type="datetime1">
              <a:rPr lang="ar-SA" smtClean="0"/>
              <a:pPr/>
              <a:t>10/05/32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787692"/>
            <a:ext cx="5829300" cy="1960033"/>
          </a:xfrm>
        </p:spPr>
        <p:txBody>
          <a:bodyPr/>
          <a:lstStyle/>
          <a:p>
            <a:r>
              <a:rPr lang="en-US" spc="-150" dirty="0" smtClean="0">
                <a:solidFill>
                  <a:srgbClr val="376092"/>
                </a:solidFill>
                <a:latin typeface="ae_AlMateen" pitchFamily="2" charset="-78"/>
                <a:cs typeface="ae_AlMateen" pitchFamily="2" charset="-78"/>
              </a:rPr>
              <a:t>Lecture 7</a:t>
            </a:r>
            <a:endParaRPr lang="ar-SA" dirty="0"/>
          </a:p>
        </p:txBody>
      </p:sp>
      <p:sp>
        <p:nvSpPr>
          <p:cNvPr id="5" name="Subtitle 5"/>
          <p:cNvSpPr txBox="1">
            <a:spLocks/>
          </p:cNvSpPr>
          <p:nvPr/>
        </p:nvSpPr>
        <p:spPr>
          <a:xfrm>
            <a:off x="620688" y="3779912"/>
            <a:ext cx="5782394" cy="4344483"/>
          </a:xfrm>
          <a:prstGeom prst="rect">
            <a:avLst/>
          </a:prstGeom>
        </p:spPr>
        <p:txBody>
          <a:bodyPr vert="horz" lIns="91440" tIns="45720" rIns="91440" bIns="45720" rtlCol="1">
            <a:normAutofit fontScale="77500" lnSpcReduction="20000"/>
          </a:bodyPr>
          <a:lstStyle/>
          <a:p>
            <a:pPr algn="ctr">
              <a:defRPr/>
            </a:pPr>
            <a:r>
              <a:rPr lang="en-US" sz="3600" b="1" dirty="0" smtClean="0"/>
              <a:t>On His Blindness</a:t>
            </a:r>
          </a:p>
          <a:p>
            <a:pPr algn="ctr">
              <a:defRPr/>
            </a:pPr>
            <a:r>
              <a:rPr lang="en-US" sz="3200" b="1" dirty="0" smtClean="0">
                <a:cs typeface="Arial" pitchFamily="34" charset="0"/>
              </a:rPr>
              <a:t>By John Milton (1608-1674)</a:t>
            </a:r>
          </a:p>
          <a:p>
            <a:pPr algn="ctr">
              <a:defRPr/>
            </a:pPr>
            <a:r>
              <a:rPr lang="en-US" sz="3600" b="1" dirty="0" smtClean="0"/>
              <a:t> </a:t>
            </a:r>
          </a:p>
          <a:p>
            <a:pPr algn="ctr"/>
            <a:endParaRPr lang="ar-SA" sz="6400" b="1" dirty="0" smtClean="0">
              <a:solidFill>
                <a:srgbClr val="008000"/>
              </a:solidFill>
              <a:cs typeface="Rekaa" pitchFamily="2" charset="-78"/>
            </a:endParaRPr>
          </a:p>
          <a:p>
            <a:pPr algn="ctr"/>
            <a:endParaRPr lang="ar-SA" sz="6400" b="1" dirty="0" smtClean="0">
              <a:solidFill>
                <a:srgbClr val="008000"/>
              </a:solidFill>
              <a:cs typeface="Rekaa" pitchFamily="2" charset="-78"/>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Slide Number Placeholder 7"/>
          <p:cNvSpPr>
            <a:spLocks noGrp="1"/>
          </p:cNvSpPr>
          <p:nvPr>
            <p:ph type="sldNum" sz="quarter" idx="12"/>
          </p:nvPr>
        </p:nvSpPr>
        <p:spPr/>
        <p:txBody>
          <a:bodyPr/>
          <a:lstStyle/>
          <a:p>
            <a:fld id="{88BAE415-76A0-4309-A00B-503D7D7A0243}" type="slidenum">
              <a:rPr lang="ar-SA" smtClean="0"/>
              <a:pPr/>
              <a:t>1</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0648" y="3635896"/>
            <a:ext cx="3384376" cy="4893647"/>
          </a:xfrm>
          <a:prstGeom prst="rect">
            <a:avLst/>
          </a:prstGeom>
          <a:noFill/>
        </p:spPr>
        <p:txBody>
          <a:bodyPr wrap="square" rtlCol="1">
            <a:spAutoFit/>
          </a:bodyPr>
          <a:lstStyle/>
          <a:p>
            <a:pPr algn="l"/>
            <a:r>
              <a:rPr lang="en-US" sz="1300" dirty="0" smtClean="0">
                <a:cs typeface="Arial" pitchFamily="34" charset="0"/>
              </a:rPr>
              <a:t>Notes </a:t>
            </a:r>
            <a:endParaRPr lang="ar-SA" sz="1300" dirty="0" smtClean="0">
              <a:cs typeface="Arial" pitchFamily="34" charset="0"/>
            </a:endParaRPr>
          </a:p>
          <a:p>
            <a:pPr algn="l"/>
            <a:endParaRPr lang="en-US" sz="1300" dirty="0" smtClean="0">
              <a:cs typeface="Arial" pitchFamily="34" charset="0"/>
            </a:endParaRPr>
          </a:p>
          <a:p>
            <a:pPr algn="l"/>
            <a:r>
              <a:rPr lang="en-US" sz="1300" dirty="0" smtClean="0">
                <a:cs typeface="Arial" pitchFamily="34" charset="0"/>
              </a:rPr>
              <a:t>1. light is spent: This clause presents a double meaning: (a) how I spend my days, (b) how it is that my sight is used up.</a:t>
            </a:r>
          </a:p>
          <a:p>
            <a:pPr algn="l"/>
            <a:r>
              <a:rPr lang="en-US" sz="1300" dirty="0" smtClean="0">
                <a:cs typeface="Arial" pitchFamily="34" charset="0"/>
              </a:rPr>
              <a:t>2. Ere half my days: Before half my life is over. Milton was completely blind by 1652, the year he turned 44.</a:t>
            </a:r>
          </a:p>
          <a:p>
            <a:pPr algn="l"/>
            <a:r>
              <a:rPr lang="en-US" sz="1300" dirty="0" smtClean="0">
                <a:cs typeface="Arial" pitchFamily="34" charset="0"/>
              </a:rPr>
              <a:t>3. talent: See Line 3 which is a key to the meaning  of the poem. </a:t>
            </a:r>
          </a:p>
          <a:p>
            <a:pPr algn="l"/>
            <a:r>
              <a:rPr lang="en-US" sz="1300" dirty="0" smtClean="0">
                <a:cs typeface="Arial" pitchFamily="34" charset="0"/>
              </a:rPr>
              <a:t>4. useless: Unused. </a:t>
            </a:r>
          </a:p>
          <a:p>
            <a:pPr algn="l"/>
            <a:r>
              <a:rPr lang="en-US" sz="1300" dirty="0" smtClean="0">
                <a:cs typeface="Arial" pitchFamily="34" charset="0"/>
              </a:rPr>
              <a:t>5. therewith: By that means, by that talent; with it </a:t>
            </a:r>
          </a:p>
          <a:p>
            <a:pPr algn="l"/>
            <a:r>
              <a:rPr lang="en-US" sz="1300" dirty="0" smtClean="0">
                <a:cs typeface="Arial" pitchFamily="34" charset="0"/>
              </a:rPr>
              <a:t>6. account: Record of accomplishment; worth </a:t>
            </a:r>
          </a:p>
          <a:p>
            <a:pPr algn="l"/>
            <a:r>
              <a:rPr lang="en-US" sz="1300" dirty="0" smtClean="0">
                <a:cs typeface="Arial" pitchFamily="34" charset="0"/>
              </a:rPr>
              <a:t>7.   exact:   Demand, require </a:t>
            </a:r>
          </a:p>
          <a:p>
            <a:pPr algn="l"/>
            <a:r>
              <a:rPr lang="en-US" sz="1300" dirty="0" smtClean="0">
                <a:cs typeface="Arial" pitchFamily="34" charset="0"/>
              </a:rPr>
              <a:t>8.   fondly: Foolishly, unwisely </a:t>
            </a:r>
          </a:p>
          <a:p>
            <a:pPr algn="l"/>
            <a:r>
              <a:rPr lang="en-US" sz="1300" dirty="0" smtClean="0">
                <a:cs typeface="Arial" pitchFamily="34" charset="0"/>
              </a:rPr>
              <a:t>9.   Patience: Milton personifies patience, capitalizing it and having it speak.  </a:t>
            </a:r>
          </a:p>
          <a:p>
            <a:pPr algn="l"/>
            <a:r>
              <a:rPr lang="en-US" sz="1300" dirty="0" smtClean="0">
                <a:cs typeface="Arial" pitchFamily="34" charset="0"/>
              </a:rPr>
              <a:t>10.  God . . . gifts: God is sufficient unto Himself. He requires nothing outside of Himself to exist and be happy. </a:t>
            </a:r>
          </a:p>
          <a:p>
            <a:pPr algn="l"/>
            <a:r>
              <a:rPr lang="en-US" sz="1300" dirty="0" smtClean="0">
                <a:cs typeface="Arial" pitchFamily="34" charset="0"/>
              </a:rPr>
              <a:t>11. yoke: Burden, workload. </a:t>
            </a:r>
          </a:p>
          <a:p>
            <a:pPr algn="l"/>
            <a:r>
              <a:rPr lang="en-US" sz="1300" dirty="0" smtClean="0">
                <a:cs typeface="Arial" pitchFamily="34" charset="0"/>
              </a:rPr>
              <a:t>12. post: Travel. </a:t>
            </a:r>
          </a:p>
          <a:p>
            <a:pPr algn="l"/>
            <a:r>
              <a:rPr lang="en-US" sz="1300" dirty="0" smtClean="0">
                <a:cs typeface="Arial" pitchFamily="34" charset="0"/>
              </a:rPr>
              <a:t>13. chide: scold or reproach gently.</a:t>
            </a:r>
            <a:endParaRPr lang="en-US" sz="1300" dirty="0"/>
          </a:p>
        </p:txBody>
      </p:sp>
      <p:sp>
        <p:nvSpPr>
          <p:cNvPr id="10" name="TextBox 9"/>
          <p:cNvSpPr txBox="1"/>
          <p:nvPr/>
        </p:nvSpPr>
        <p:spPr>
          <a:xfrm>
            <a:off x="3645024" y="3635896"/>
            <a:ext cx="3024336" cy="5170646"/>
          </a:xfrm>
          <a:prstGeom prst="rect">
            <a:avLst/>
          </a:prstGeom>
          <a:noFill/>
        </p:spPr>
        <p:txBody>
          <a:bodyPr wrap="square" rtlCol="1">
            <a:spAutoFit/>
          </a:bodyPr>
          <a:lstStyle/>
          <a:p>
            <a:r>
              <a:rPr lang="ar-SA" sz="1500" dirty="0" smtClean="0">
                <a:solidFill>
                  <a:srgbClr val="008000"/>
                </a:solidFill>
                <a:cs typeface="DecoType Naskh" pitchFamily="2" charset="-78"/>
              </a:rPr>
              <a:t>تلاحظ</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1. </a:t>
            </a:r>
            <a:r>
              <a:rPr lang="ar-SA" sz="1500" dirty="0" smtClean="0">
                <a:solidFill>
                  <a:srgbClr val="FF0000"/>
                </a:solidFill>
                <a:cs typeface="DecoType Naskh" pitchFamily="2" charset="-78"/>
              </a:rPr>
              <a:t>انقضى الضوء </a:t>
            </a:r>
            <a:r>
              <a:rPr lang="ar-SA" sz="1500" dirty="0" smtClean="0">
                <a:solidFill>
                  <a:srgbClr val="008000"/>
                </a:solidFill>
                <a:cs typeface="DecoType Naskh" pitchFamily="2" charset="-78"/>
              </a:rPr>
              <a:t>: هذا الجملة لها معنى مزدوج : (أ) كيف أقضي أيامي، (ب) كيف أرى بدونه وهو الذي استخدمه للرؤية.</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2. </a:t>
            </a:r>
            <a:r>
              <a:rPr lang="ar-SA" sz="1500" dirty="0" smtClean="0">
                <a:solidFill>
                  <a:srgbClr val="FF0000"/>
                </a:solidFill>
                <a:cs typeface="DecoType Naskh" pitchFamily="2" charset="-78"/>
              </a:rPr>
              <a:t>يحرث نصف أيامي </a:t>
            </a:r>
            <a:r>
              <a:rPr lang="ar-SA" sz="1500" dirty="0" smtClean="0">
                <a:solidFill>
                  <a:srgbClr val="008000"/>
                </a:solidFill>
                <a:cs typeface="DecoType Naskh" pitchFamily="2" charset="-78"/>
              </a:rPr>
              <a:t>: قبل أن ينتهي نصف حياتي. </a:t>
            </a:r>
            <a:r>
              <a:rPr lang="ar-SA" sz="1500" dirty="0" err="1" smtClean="0">
                <a:solidFill>
                  <a:srgbClr val="008000"/>
                </a:solidFill>
                <a:cs typeface="DecoType Naskh" pitchFamily="2" charset="-78"/>
              </a:rPr>
              <a:t>ميلتون</a:t>
            </a:r>
            <a:r>
              <a:rPr lang="ar-SA" sz="1500" dirty="0" smtClean="0">
                <a:solidFill>
                  <a:srgbClr val="008000"/>
                </a:solidFill>
                <a:cs typeface="DecoType Naskh" pitchFamily="2" charset="-78"/>
              </a:rPr>
              <a:t> كان أعمى تماما بحلول عام 1652، وبدأ نظره بالضعف عام 44.</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3. </a:t>
            </a:r>
            <a:r>
              <a:rPr lang="ar-SA" sz="1500" dirty="0" smtClean="0">
                <a:solidFill>
                  <a:srgbClr val="FF0000"/>
                </a:solidFill>
                <a:cs typeface="DecoType Naskh" pitchFamily="2" charset="-78"/>
              </a:rPr>
              <a:t>المواهب</a:t>
            </a:r>
            <a:r>
              <a:rPr lang="ar-SA" sz="1500" dirty="0" smtClean="0">
                <a:solidFill>
                  <a:srgbClr val="008000"/>
                </a:solidFill>
                <a:cs typeface="DecoType Naskh" pitchFamily="2" charset="-78"/>
              </a:rPr>
              <a:t> : انظر الخط (3) الذي هو مفتاح لمعنى القصيدة.</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4. </a:t>
            </a:r>
            <a:r>
              <a:rPr lang="ar-SA" sz="1500" dirty="0" smtClean="0">
                <a:solidFill>
                  <a:srgbClr val="FF0000"/>
                </a:solidFill>
                <a:cs typeface="DecoType Naskh" pitchFamily="2" charset="-78"/>
              </a:rPr>
              <a:t>عديمة الفائدة </a:t>
            </a:r>
            <a:r>
              <a:rPr lang="ar-SA" sz="1500" dirty="0" smtClean="0">
                <a:solidFill>
                  <a:srgbClr val="008000"/>
                </a:solidFill>
                <a:cs typeface="DecoType Naskh" pitchFamily="2" charset="-78"/>
              </a:rPr>
              <a:t>: غير المستخدمة.</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5. </a:t>
            </a:r>
            <a:r>
              <a:rPr lang="ar-SA" sz="1500" dirty="0" smtClean="0">
                <a:solidFill>
                  <a:srgbClr val="FF0000"/>
                </a:solidFill>
                <a:cs typeface="DecoType Naskh" pitchFamily="2" charset="-78"/>
              </a:rPr>
              <a:t>بذلك</a:t>
            </a:r>
            <a:r>
              <a:rPr lang="ar-SA" sz="1500" dirty="0" smtClean="0">
                <a:solidFill>
                  <a:srgbClr val="008000"/>
                </a:solidFill>
                <a:cs typeface="DecoType Naskh" pitchFamily="2" charset="-78"/>
              </a:rPr>
              <a:t> : من خلال هذا يعني، من جانب تلك المواهب؛ معها</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6. </a:t>
            </a:r>
            <a:r>
              <a:rPr lang="ar-SA" sz="1500" dirty="0" smtClean="0">
                <a:solidFill>
                  <a:srgbClr val="FF0000"/>
                </a:solidFill>
                <a:cs typeface="DecoType Naskh" pitchFamily="2" charset="-78"/>
              </a:rPr>
              <a:t>الحساب</a:t>
            </a:r>
            <a:r>
              <a:rPr lang="ar-SA" sz="1500" dirty="0" smtClean="0">
                <a:solidFill>
                  <a:srgbClr val="008000"/>
                </a:solidFill>
                <a:cs typeface="DecoType Naskh" pitchFamily="2" charset="-78"/>
              </a:rPr>
              <a:t> : سجل الإنجاز؛ قيمتها</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7. </a:t>
            </a:r>
            <a:r>
              <a:rPr lang="ar-SA" sz="1500" dirty="0" smtClean="0">
                <a:solidFill>
                  <a:srgbClr val="FF0000"/>
                </a:solidFill>
                <a:cs typeface="DecoType Naskh" pitchFamily="2" charset="-78"/>
              </a:rPr>
              <a:t>الدقيقة</a:t>
            </a:r>
            <a:r>
              <a:rPr lang="ar-SA" sz="1500" dirty="0" smtClean="0">
                <a:solidFill>
                  <a:srgbClr val="008000"/>
                </a:solidFill>
                <a:cs typeface="DecoType Naskh" pitchFamily="2" charset="-78"/>
              </a:rPr>
              <a:t> : الطلب ، تتطلب</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8. </a:t>
            </a:r>
            <a:r>
              <a:rPr lang="ar-SA" sz="1500" dirty="0" smtClean="0">
                <a:solidFill>
                  <a:srgbClr val="FF0000"/>
                </a:solidFill>
                <a:cs typeface="DecoType Naskh" pitchFamily="2" charset="-78"/>
              </a:rPr>
              <a:t>ولع </a:t>
            </a:r>
            <a:r>
              <a:rPr lang="ar-SA" sz="1500" dirty="0" smtClean="0">
                <a:solidFill>
                  <a:srgbClr val="008000"/>
                </a:solidFill>
                <a:cs typeface="DecoType Naskh" pitchFamily="2" charset="-78"/>
              </a:rPr>
              <a:t>: حماقة ، غير حكيم</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9. </a:t>
            </a:r>
            <a:r>
              <a:rPr lang="ar-SA" sz="1500" dirty="0" smtClean="0">
                <a:solidFill>
                  <a:srgbClr val="FF0000"/>
                </a:solidFill>
                <a:cs typeface="DecoType Naskh" pitchFamily="2" charset="-78"/>
              </a:rPr>
              <a:t>الصبر</a:t>
            </a:r>
            <a:r>
              <a:rPr lang="ar-SA" sz="1500" dirty="0" smtClean="0">
                <a:solidFill>
                  <a:srgbClr val="008000"/>
                </a:solidFill>
                <a:cs typeface="DecoType Naskh" pitchFamily="2" charset="-78"/>
              </a:rPr>
              <a:t> : </a:t>
            </a:r>
            <a:r>
              <a:rPr lang="ar-SA" sz="1500" dirty="0" err="1" smtClean="0">
                <a:solidFill>
                  <a:srgbClr val="008000"/>
                </a:solidFill>
                <a:cs typeface="DecoType Naskh" pitchFamily="2" charset="-78"/>
              </a:rPr>
              <a:t>ميلتون</a:t>
            </a:r>
            <a:r>
              <a:rPr lang="ar-SA" sz="1500" dirty="0" smtClean="0">
                <a:solidFill>
                  <a:srgbClr val="008000"/>
                </a:solidFill>
                <a:cs typeface="DecoType Naskh" pitchFamily="2" charset="-78"/>
              </a:rPr>
              <a:t> يجسد الصبر، استفاد منه الشاعر.</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10. </a:t>
            </a:r>
            <a:r>
              <a:rPr lang="ar-SA" sz="1500" dirty="0" smtClean="0">
                <a:solidFill>
                  <a:srgbClr val="FF0000"/>
                </a:solidFill>
                <a:cs typeface="DecoType Naskh" pitchFamily="2" charset="-78"/>
              </a:rPr>
              <a:t>الله</a:t>
            </a:r>
            <a:r>
              <a:rPr lang="ar-SA" sz="1500" dirty="0" smtClean="0">
                <a:solidFill>
                  <a:srgbClr val="008000"/>
                </a:solidFill>
                <a:cs typeface="DecoType Naskh" pitchFamily="2" charset="-78"/>
              </a:rPr>
              <a:t>. . . </a:t>
            </a:r>
            <a:r>
              <a:rPr lang="ar-SA" sz="1500" dirty="0" smtClean="0">
                <a:solidFill>
                  <a:srgbClr val="FF0000"/>
                </a:solidFill>
                <a:cs typeface="DecoType Naskh" pitchFamily="2" charset="-78"/>
              </a:rPr>
              <a:t>الهدايا</a:t>
            </a:r>
            <a:r>
              <a:rPr lang="ar-SA" sz="1500" dirty="0" smtClean="0">
                <a:solidFill>
                  <a:srgbClr val="008000"/>
                </a:solidFill>
                <a:cs typeface="DecoType Naskh" pitchFamily="2" charset="-78"/>
              </a:rPr>
              <a:t> : الله هو الكافي ، لم يتطلب </a:t>
            </a:r>
            <a:r>
              <a:rPr lang="ar-SA" sz="1500" dirty="0" err="1" smtClean="0">
                <a:solidFill>
                  <a:srgbClr val="008000"/>
                </a:solidFill>
                <a:cs typeface="DecoType Naskh" pitchFamily="2" charset="-78"/>
              </a:rPr>
              <a:t>شئ</a:t>
            </a:r>
            <a:r>
              <a:rPr lang="ar-SA" sz="1500" dirty="0" smtClean="0">
                <a:solidFill>
                  <a:srgbClr val="008000"/>
                </a:solidFill>
                <a:cs typeface="DecoType Naskh" pitchFamily="2" charset="-78"/>
              </a:rPr>
              <a:t> من الخارج لنفسه حتى يكون سعيد..</a:t>
            </a:r>
            <a:r>
              <a:rPr lang="ar-SA" sz="1500" dirty="0" smtClean="0">
                <a:solidFill>
                  <a:srgbClr val="0000FF"/>
                </a:solidFill>
                <a:cs typeface="DecoType Naskh" pitchFamily="2" charset="-78"/>
              </a:rPr>
              <a:t>(استغفر الله)&lt;ما </a:t>
            </a:r>
            <a:r>
              <a:rPr lang="ar-SA" sz="1500" dirty="0" err="1" smtClean="0">
                <a:solidFill>
                  <a:srgbClr val="0000FF"/>
                </a:solidFill>
                <a:cs typeface="DecoType Naskh" pitchFamily="2" charset="-78"/>
              </a:rPr>
              <a:t>عجبني</a:t>
            </a:r>
            <a:r>
              <a:rPr lang="ar-SA" sz="1500" dirty="0" smtClean="0">
                <a:solidFill>
                  <a:srgbClr val="0000FF"/>
                </a:solidFill>
                <a:cs typeface="DecoType Naskh" pitchFamily="2" charset="-78"/>
              </a:rPr>
              <a:t> الكلام</a:t>
            </a:r>
            <a:r>
              <a:rPr lang="ar-SA" sz="1500" dirty="0" smtClean="0">
                <a:solidFill>
                  <a:srgbClr val="008000"/>
                </a:solidFill>
                <a:cs typeface="DecoType Naskh" pitchFamily="2" charset="-78"/>
              </a:rPr>
              <a:t>.</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11. </a:t>
            </a:r>
            <a:r>
              <a:rPr lang="ar-SA" sz="1500" dirty="0" smtClean="0">
                <a:solidFill>
                  <a:srgbClr val="FF0000"/>
                </a:solidFill>
                <a:cs typeface="DecoType Naskh" pitchFamily="2" charset="-78"/>
              </a:rPr>
              <a:t>الطوق</a:t>
            </a:r>
            <a:r>
              <a:rPr lang="ar-SA" sz="1500" smtClean="0">
                <a:solidFill>
                  <a:srgbClr val="FF0000"/>
                </a:solidFill>
                <a:cs typeface="DecoType Naskh" pitchFamily="2" charset="-78"/>
              </a:rPr>
              <a:t>، العبودية</a:t>
            </a:r>
            <a:r>
              <a:rPr lang="ar-SA" sz="1500" smtClean="0">
                <a:solidFill>
                  <a:srgbClr val="008000"/>
                </a:solidFill>
                <a:cs typeface="DecoType Naskh" pitchFamily="2" charset="-78"/>
              </a:rPr>
              <a:t>: </a:t>
            </a:r>
            <a:r>
              <a:rPr lang="ar-SA" sz="1500" dirty="0" smtClean="0">
                <a:solidFill>
                  <a:srgbClr val="008000"/>
                </a:solidFill>
                <a:cs typeface="DecoType Naskh" pitchFamily="2" charset="-78"/>
              </a:rPr>
              <a:t>عبء، عبء العمل.</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12. </a:t>
            </a:r>
            <a:r>
              <a:rPr lang="ar-SA" sz="1500" dirty="0" smtClean="0">
                <a:solidFill>
                  <a:srgbClr val="FF0000"/>
                </a:solidFill>
                <a:cs typeface="DecoType Naskh" pitchFamily="2" charset="-78"/>
              </a:rPr>
              <a:t>آخر</a:t>
            </a:r>
            <a:r>
              <a:rPr lang="ar-SA" sz="1500" dirty="0" smtClean="0">
                <a:solidFill>
                  <a:srgbClr val="008000"/>
                </a:solidFill>
                <a:cs typeface="DecoType Naskh" pitchFamily="2" charset="-78"/>
              </a:rPr>
              <a:t> : السفر.</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13. </a:t>
            </a:r>
            <a:r>
              <a:rPr lang="ar-SA" sz="1500" dirty="0" smtClean="0">
                <a:solidFill>
                  <a:srgbClr val="FF0000"/>
                </a:solidFill>
                <a:cs typeface="DecoType Naskh" pitchFamily="2" charset="-78"/>
              </a:rPr>
              <a:t>وبخ</a:t>
            </a:r>
            <a:r>
              <a:rPr lang="ar-SA" sz="1500" dirty="0" smtClean="0">
                <a:solidFill>
                  <a:srgbClr val="008000"/>
                </a:solidFill>
                <a:cs typeface="DecoType Naskh" pitchFamily="2" charset="-78"/>
              </a:rPr>
              <a:t> : عتاب أو تأنيب بلطف.</a:t>
            </a:r>
          </a:p>
        </p:txBody>
      </p:sp>
      <p:sp>
        <p:nvSpPr>
          <p:cNvPr id="12" name="TextBox 11"/>
          <p:cNvSpPr txBox="1"/>
          <p:nvPr/>
        </p:nvSpPr>
        <p:spPr>
          <a:xfrm>
            <a:off x="260648" y="264843"/>
            <a:ext cx="4104456" cy="3227037"/>
          </a:xfrm>
          <a:prstGeom prst="rect">
            <a:avLst/>
          </a:prstGeom>
          <a:noFill/>
          <a:ln>
            <a:noFill/>
          </a:ln>
        </p:spPr>
        <p:txBody>
          <a:bodyPr wrap="square" rtlCol="1">
            <a:spAutoFit/>
          </a:bodyPr>
          <a:lstStyle/>
          <a:p>
            <a:pPr algn="ctr" rtl="0">
              <a:lnSpc>
                <a:spcPct val="80000"/>
              </a:lnSpc>
              <a:defRPr/>
            </a:pPr>
            <a:r>
              <a:rPr lang="en-US" sz="1300" dirty="0" smtClean="0">
                <a:solidFill>
                  <a:srgbClr val="990099"/>
                </a:solidFill>
              </a:rPr>
              <a:t> </a:t>
            </a:r>
            <a:r>
              <a:rPr lang="en-US" sz="1400" b="1" dirty="0" smtClean="0">
                <a:solidFill>
                  <a:srgbClr val="990099"/>
                </a:solidFill>
              </a:rPr>
              <a:t>On His Blindness by John Milton</a:t>
            </a:r>
            <a:endParaRPr lang="ar-SA" sz="1400" b="1" dirty="0" smtClean="0">
              <a:solidFill>
                <a:srgbClr val="990099"/>
              </a:solidFill>
            </a:endParaRPr>
          </a:p>
          <a:p>
            <a:pPr algn="ctr"/>
            <a:endParaRPr lang="en-US" sz="1050" dirty="0" smtClean="0"/>
          </a:p>
          <a:p>
            <a:pPr algn="l" rtl="0"/>
            <a:r>
              <a:rPr lang="en-US" sz="1300" dirty="0" smtClean="0">
                <a:cs typeface="Arial" pitchFamily="34" charset="0"/>
              </a:rPr>
              <a:t>When I consider </a:t>
            </a:r>
            <a:r>
              <a:rPr lang="en-US" sz="1300" u="sng" dirty="0" smtClean="0">
                <a:cs typeface="Arial" pitchFamily="34" charset="0"/>
              </a:rPr>
              <a:t>how my light is spent</a:t>
            </a:r>
            <a:r>
              <a:rPr lang="en-US" sz="1300" baseline="30000" dirty="0" smtClean="0">
                <a:cs typeface="Arial" pitchFamily="34" charset="0"/>
              </a:rPr>
              <a:t>1</a:t>
            </a:r>
            <a:r>
              <a:rPr lang="en-US" sz="1300" dirty="0" smtClean="0">
                <a:cs typeface="Arial" pitchFamily="34" charset="0"/>
              </a:rPr>
              <a:t> </a:t>
            </a:r>
            <a:br>
              <a:rPr lang="en-US" sz="1300" dirty="0" smtClean="0">
                <a:cs typeface="Arial" pitchFamily="34" charset="0"/>
              </a:rPr>
            </a:br>
            <a:r>
              <a:rPr lang="en-US" sz="1300" u="sng" dirty="0" smtClean="0">
                <a:cs typeface="Arial" pitchFamily="34" charset="0"/>
              </a:rPr>
              <a:t>Ere half my days</a:t>
            </a:r>
            <a:r>
              <a:rPr lang="en-US" sz="1300" baseline="30000" dirty="0" smtClean="0">
                <a:cs typeface="Arial" pitchFamily="34" charset="0"/>
              </a:rPr>
              <a:t>2</a:t>
            </a:r>
            <a:r>
              <a:rPr lang="en-US" sz="1300" dirty="0" smtClean="0">
                <a:cs typeface="Arial" pitchFamily="34" charset="0"/>
              </a:rPr>
              <a:t> in this dark world and wide </a:t>
            </a:r>
            <a:br>
              <a:rPr lang="en-US" sz="1300" dirty="0" smtClean="0">
                <a:cs typeface="Arial" pitchFamily="34" charset="0"/>
              </a:rPr>
            </a:br>
            <a:r>
              <a:rPr lang="en-US" sz="1300" dirty="0" smtClean="0">
                <a:cs typeface="Arial" pitchFamily="34" charset="0"/>
              </a:rPr>
              <a:t>And that one </a:t>
            </a:r>
            <a:r>
              <a:rPr lang="en-US" sz="1300" u="sng" dirty="0" smtClean="0">
                <a:cs typeface="Arial" pitchFamily="34" charset="0"/>
              </a:rPr>
              <a:t>talent</a:t>
            </a:r>
            <a:r>
              <a:rPr lang="en-US" sz="1300" baseline="30000" dirty="0" smtClean="0">
                <a:cs typeface="Arial" pitchFamily="34" charset="0"/>
              </a:rPr>
              <a:t>3</a:t>
            </a:r>
            <a:r>
              <a:rPr lang="en-US" sz="1300" dirty="0" smtClean="0">
                <a:cs typeface="Arial" pitchFamily="34" charset="0"/>
              </a:rPr>
              <a:t> which is death to hide </a:t>
            </a:r>
            <a:br>
              <a:rPr lang="en-US" sz="1300" dirty="0" smtClean="0">
                <a:cs typeface="Arial" pitchFamily="34" charset="0"/>
              </a:rPr>
            </a:br>
            <a:r>
              <a:rPr lang="en-US" sz="1300" dirty="0" smtClean="0">
                <a:cs typeface="Arial" pitchFamily="34" charset="0"/>
              </a:rPr>
              <a:t>Lodged with me </a:t>
            </a:r>
            <a:r>
              <a:rPr lang="en-US" sz="1300" u="sng" dirty="0" smtClean="0">
                <a:cs typeface="Arial" pitchFamily="34" charset="0"/>
              </a:rPr>
              <a:t>useless</a:t>
            </a:r>
            <a:r>
              <a:rPr lang="en-US" sz="1300" dirty="0" smtClean="0">
                <a:cs typeface="Arial" pitchFamily="34" charset="0"/>
              </a:rPr>
              <a:t>,</a:t>
            </a:r>
            <a:r>
              <a:rPr lang="en-US" sz="1300" baseline="30000" dirty="0" smtClean="0">
                <a:cs typeface="Arial" pitchFamily="34" charset="0"/>
              </a:rPr>
              <a:t>4</a:t>
            </a:r>
            <a:r>
              <a:rPr lang="en-US" sz="1300" dirty="0" smtClean="0">
                <a:cs typeface="Arial" pitchFamily="34" charset="0"/>
              </a:rPr>
              <a:t> though my soul more bent </a:t>
            </a:r>
            <a:br>
              <a:rPr lang="en-US" sz="1300" dirty="0" smtClean="0">
                <a:cs typeface="Arial" pitchFamily="34" charset="0"/>
              </a:rPr>
            </a:br>
            <a:r>
              <a:rPr lang="en-US" sz="1300" dirty="0" smtClean="0">
                <a:cs typeface="Arial" pitchFamily="34" charset="0"/>
              </a:rPr>
              <a:t>To serve </a:t>
            </a:r>
            <a:r>
              <a:rPr lang="en-US" sz="1300" u="sng" dirty="0" smtClean="0">
                <a:cs typeface="Arial" pitchFamily="34" charset="0"/>
              </a:rPr>
              <a:t>therewith</a:t>
            </a:r>
            <a:r>
              <a:rPr lang="en-US" sz="1300" baseline="30000" dirty="0" smtClean="0">
                <a:cs typeface="Arial" pitchFamily="34" charset="0"/>
              </a:rPr>
              <a:t>5</a:t>
            </a:r>
            <a:r>
              <a:rPr lang="en-US" sz="1300" dirty="0" smtClean="0">
                <a:cs typeface="Arial" pitchFamily="34" charset="0"/>
              </a:rPr>
              <a:t> my Maker, and present </a:t>
            </a:r>
            <a:br>
              <a:rPr lang="en-US" sz="1300" dirty="0" smtClean="0">
                <a:cs typeface="Arial" pitchFamily="34" charset="0"/>
              </a:rPr>
            </a:br>
            <a:r>
              <a:rPr lang="en-US" sz="1300" dirty="0" smtClean="0">
                <a:cs typeface="Arial" pitchFamily="34" charset="0"/>
              </a:rPr>
              <a:t>My true </a:t>
            </a:r>
            <a:r>
              <a:rPr lang="en-US" sz="1300" u="sng" dirty="0" smtClean="0">
                <a:cs typeface="Arial" pitchFamily="34" charset="0"/>
              </a:rPr>
              <a:t>account</a:t>
            </a:r>
            <a:r>
              <a:rPr lang="en-US" sz="1300" dirty="0" smtClean="0">
                <a:cs typeface="Arial" pitchFamily="34" charset="0"/>
              </a:rPr>
              <a:t>,</a:t>
            </a:r>
            <a:r>
              <a:rPr lang="en-US" sz="1300" baseline="30000" dirty="0" smtClean="0">
                <a:cs typeface="Arial" pitchFamily="34" charset="0"/>
              </a:rPr>
              <a:t>6</a:t>
            </a:r>
            <a:r>
              <a:rPr lang="en-US" sz="1300" dirty="0" smtClean="0">
                <a:cs typeface="Arial" pitchFamily="34" charset="0"/>
              </a:rPr>
              <a:t> lest he returning chide; </a:t>
            </a:r>
            <a:br>
              <a:rPr lang="en-US" sz="1300" dirty="0" smtClean="0">
                <a:cs typeface="Arial" pitchFamily="34" charset="0"/>
              </a:rPr>
            </a:br>
            <a:r>
              <a:rPr lang="en-US" sz="1300" dirty="0" smtClean="0">
                <a:cs typeface="Arial" pitchFamily="34" charset="0"/>
              </a:rPr>
              <a:t>"Doth God </a:t>
            </a:r>
            <a:r>
              <a:rPr lang="en-US" sz="1300" u="sng" dirty="0" smtClean="0">
                <a:cs typeface="Arial" pitchFamily="34" charset="0"/>
              </a:rPr>
              <a:t>exact</a:t>
            </a:r>
            <a:r>
              <a:rPr lang="en-US" sz="1300" baseline="30000" dirty="0" smtClean="0">
                <a:cs typeface="Arial" pitchFamily="34" charset="0"/>
              </a:rPr>
              <a:t>7</a:t>
            </a:r>
            <a:r>
              <a:rPr lang="en-US" sz="1300" dirty="0" smtClean="0">
                <a:cs typeface="Arial" pitchFamily="34" charset="0"/>
              </a:rPr>
              <a:t> day labor, light denied?" </a:t>
            </a:r>
            <a:br>
              <a:rPr lang="en-US" sz="1300" dirty="0" smtClean="0">
                <a:cs typeface="Arial" pitchFamily="34" charset="0"/>
              </a:rPr>
            </a:br>
            <a:r>
              <a:rPr lang="en-US" sz="1300" dirty="0" smtClean="0">
                <a:cs typeface="Arial" pitchFamily="34" charset="0"/>
              </a:rPr>
              <a:t>I fondly</a:t>
            </a:r>
            <a:r>
              <a:rPr lang="en-US" sz="1300" baseline="30000" dirty="0" smtClean="0">
                <a:cs typeface="Arial" pitchFamily="34" charset="0"/>
              </a:rPr>
              <a:t>8</a:t>
            </a:r>
            <a:r>
              <a:rPr lang="en-US" sz="1300" dirty="0" smtClean="0">
                <a:cs typeface="Arial" pitchFamily="34" charset="0"/>
              </a:rPr>
              <a:t> ask. But </a:t>
            </a:r>
            <a:r>
              <a:rPr lang="en-US" sz="1300" u="sng" dirty="0" smtClean="0">
                <a:cs typeface="Arial" pitchFamily="34" charset="0"/>
              </a:rPr>
              <a:t>Patience</a:t>
            </a:r>
            <a:r>
              <a:rPr lang="en-US" sz="1300" dirty="0" smtClean="0">
                <a:cs typeface="Arial" pitchFamily="34" charset="0"/>
              </a:rPr>
              <a:t>,</a:t>
            </a:r>
            <a:r>
              <a:rPr lang="en-US" sz="1300" baseline="30000" dirty="0" smtClean="0">
                <a:cs typeface="Arial" pitchFamily="34" charset="0"/>
              </a:rPr>
              <a:t>9</a:t>
            </a:r>
            <a:r>
              <a:rPr lang="en-US" sz="1300" dirty="0" smtClean="0">
                <a:cs typeface="Arial" pitchFamily="34" charset="0"/>
              </a:rPr>
              <a:t> to prevent </a:t>
            </a:r>
            <a:br>
              <a:rPr lang="en-US" sz="1300" dirty="0" smtClean="0">
                <a:cs typeface="Arial" pitchFamily="34" charset="0"/>
              </a:rPr>
            </a:br>
            <a:r>
              <a:rPr lang="en-US" sz="1300" dirty="0" smtClean="0">
                <a:cs typeface="Arial" pitchFamily="34" charset="0"/>
              </a:rPr>
              <a:t>That murmur, soon replies,</a:t>
            </a:r>
            <a:r>
              <a:rPr lang="en-US" sz="1300" baseline="30000" dirty="0" smtClean="0">
                <a:cs typeface="Arial" pitchFamily="34" charset="0"/>
              </a:rPr>
              <a:t>.</a:t>
            </a:r>
            <a:r>
              <a:rPr lang="en-US" sz="1300" dirty="0" smtClean="0">
                <a:cs typeface="Arial" pitchFamily="34" charset="0"/>
              </a:rPr>
              <a:t> "</a:t>
            </a:r>
            <a:r>
              <a:rPr lang="en-US" sz="1300" u="sng" dirty="0" smtClean="0">
                <a:cs typeface="Arial" pitchFamily="34" charset="0"/>
              </a:rPr>
              <a:t>God doth not need</a:t>
            </a:r>
            <a:r>
              <a:rPr lang="en-US" sz="1300" dirty="0" smtClean="0">
                <a:cs typeface="Arial" pitchFamily="34" charset="0"/>
              </a:rPr>
              <a:t> </a:t>
            </a:r>
            <a:br>
              <a:rPr lang="en-US" sz="1300" dirty="0" smtClean="0">
                <a:cs typeface="Arial" pitchFamily="34" charset="0"/>
              </a:rPr>
            </a:br>
            <a:r>
              <a:rPr lang="en-US" sz="1300" u="sng" dirty="0" smtClean="0">
                <a:cs typeface="Arial" pitchFamily="34" charset="0"/>
              </a:rPr>
              <a:t>Either man's work or his own gifts</a:t>
            </a:r>
            <a:r>
              <a:rPr lang="en-US" sz="1300" dirty="0" smtClean="0">
                <a:cs typeface="Arial" pitchFamily="34" charset="0"/>
              </a:rPr>
              <a:t>.</a:t>
            </a:r>
            <a:r>
              <a:rPr lang="en-US" sz="1300" baseline="30000" dirty="0" smtClean="0">
                <a:cs typeface="Arial" pitchFamily="34" charset="0"/>
              </a:rPr>
              <a:t>10</a:t>
            </a:r>
            <a:r>
              <a:rPr lang="en-US" sz="1300" dirty="0" smtClean="0">
                <a:cs typeface="Arial" pitchFamily="34" charset="0"/>
              </a:rPr>
              <a:t> Who best </a:t>
            </a:r>
            <a:br>
              <a:rPr lang="en-US" sz="1300" dirty="0" smtClean="0">
                <a:cs typeface="Arial" pitchFamily="34" charset="0"/>
              </a:rPr>
            </a:br>
            <a:r>
              <a:rPr lang="en-US" sz="1300" dirty="0" smtClean="0">
                <a:cs typeface="Arial" pitchFamily="34" charset="0"/>
              </a:rPr>
              <a:t>Bear his mild </a:t>
            </a:r>
            <a:r>
              <a:rPr lang="en-US" sz="1300" u="sng" dirty="0" smtClean="0">
                <a:cs typeface="Arial" pitchFamily="34" charset="0"/>
              </a:rPr>
              <a:t>yoke</a:t>
            </a:r>
            <a:r>
              <a:rPr lang="en-US" sz="1300" dirty="0" smtClean="0">
                <a:cs typeface="Arial" pitchFamily="34" charset="0"/>
              </a:rPr>
              <a:t>,</a:t>
            </a:r>
            <a:r>
              <a:rPr lang="en-US" sz="1300" baseline="30000" dirty="0" smtClean="0">
                <a:cs typeface="Arial" pitchFamily="34" charset="0"/>
              </a:rPr>
              <a:t>11</a:t>
            </a:r>
            <a:r>
              <a:rPr lang="en-US" sz="1300" dirty="0" smtClean="0">
                <a:cs typeface="Arial" pitchFamily="34" charset="0"/>
              </a:rPr>
              <a:t> they serve him best. His state </a:t>
            </a:r>
            <a:br>
              <a:rPr lang="en-US" sz="1300" dirty="0" smtClean="0">
                <a:cs typeface="Arial" pitchFamily="34" charset="0"/>
              </a:rPr>
            </a:br>
            <a:r>
              <a:rPr lang="en-US" sz="1300" dirty="0" smtClean="0">
                <a:cs typeface="Arial" pitchFamily="34" charset="0"/>
              </a:rPr>
              <a:t>Is kingly; thousands at his bidding speed,</a:t>
            </a:r>
            <a:r>
              <a:rPr lang="en-US" sz="1300" baseline="30000" dirty="0" smtClean="0">
                <a:cs typeface="Arial" pitchFamily="34" charset="0"/>
              </a:rPr>
              <a:t>.</a:t>
            </a:r>
            <a:r>
              <a:rPr lang="en-US" sz="1300" dirty="0" smtClean="0">
                <a:cs typeface="Arial" pitchFamily="34" charset="0"/>
              </a:rPr>
              <a:t> </a:t>
            </a:r>
            <a:br>
              <a:rPr lang="en-US" sz="1300" dirty="0" smtClean="0">
                <a:cs typeface="Arial" pitchFamily="34" charset="0"/>
              </a:rPr>
            </a:br>
            <a:r>
              <a:rPr lang="en-US" sz="1300" dirty="0" smtClean="0">
                <a:cs typeface="Arial" pitchFamily="34" charset="0"/>
              </a:rPr>
              <a:t>And </a:t>
            </a:r>
            <a:r>
              <a:rPr lang="en-US" sz="1300" u="sng" dirty="0" smtClean="0">
                <a:cs typeface="Arial" pitchFamily="34" charset="0"/>
              </a:rPr>
              <a:t>post</a:t>
            </a:r>
            <a:r>
              <a:rPr lang="en-US" sz="1300" baseline="30000" dirty="0" smtClean="0">
                <a:cs typeface="Arial" pitchFamily="34" charset="0"/>
              </a:rPr>
              <a:t>12</a:t>
            </a:r>
            <a:r>
              <a:rPr lang="en-US" sz="1300" dirty="0" smtClean="0">
                <a:cs typeface="Arial" pitchFamily="34" charset="0"/>
              </a:rPr>
              <a:t> o'er land and ocean without rest; </a:t>
            </a:r>
            <a:br>
              <a:rPr lang="en-US" sz="1300" dirty="0" smtClean="0">
                <a:cs typeface="Arial" pitchFamily="34" charset="0"/>
              </a:rPr>
            </a:br>
            <a:r>
              <a:rPr lang="en-US" sz="1300" dirty="0" smtClean="0">
                <a:cs typeface="Arial" pitchFamily="34" charset="0"/>
              </a:rPr>
              <a:t>They also serve who only stand and wait.</a:t>
            </a:r>
            <a:r>
              <a:rPr lang="en-US" sz="1300" baseline="30000" dirty="0" smtClean="0">
                <a:cs typeface="Arial" pitchFamily="34" charset="0"/>
              </a:rPr>
              <a:t>13</a:t>
            </a:r>
            <a:endParaRPr lang="en-US" sz="1300" dirty="0" smtClean="0">
              <a:cs typeface="Arial" pitchFamily="34" charset="0"/>
            </a:endParaRPr>
          </a:p>
        </p:txBody>
      </p:sp>
      <p:cxnSp>
        <p:nvCxnSpPr>
          <p:cNvPr id="15" name="Straight Connector 14"/>
          <p:cNvCxnSpPr/>
          <p:nvPr/>
        </p:nvCxnSpPr>
        <p:spPr>
          <a:xfrm rot="16200000" flipH="1">
            <a:off x="2600907" y="1943707"/>
            <a:ext cx="2952328" cy="1"/>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93096" y="1477397"/>
            <a:ext cx="2232248" cy="646331"/>
          </a:xfrm>
          <a:prstGeom prst="rect">
            <a:avLst/>
          </a:prstGeom>
          <a:noFill/>
          <a:effectLst>
            <a:innerShdw blurRad="139700">
              <a:prstClr val="black">
                <a:alpha val="99000"/>
              </a:prstClr>
            </a:innerShdw>
          </a:effectLst>
        </p:spPr>
        <p:txBody>
          <a:bodyPr wrap="square" rtlCol="1">
            <a:spAutoFit/>
          </a:bodyPr>
          <a:lstStyle/>
          <a:p>
            <a:pPr algn="ctr">
              <a:buFont typeface="Arial" pitchFamily="34" charset="0"/>
              <a:buChar char="•"/>
            </a:pPr>
            <a:r>
              <a:rPr lang="ar-SA" dirty="0" smtClean="0">
                <a:solidFill>
                  <a:srgbClr val="0033CC"/>
                </a:solidFill>
                <a:cs typeface="AL-Hor" pitchFamily="2" charset="-78"/>
              </a:rPr>
              <a:t>يرجى الرجوع للقصيدة في المحاضرة والاستماع لها  </a:t>
            </a:r>
            <a:r>
              <a:rPr lang="ar-SA" dirty="0" smtClean="0">
                <a:solidFill>
                  <a:srgbClr val="0033CC"/>
                </a:solidFill>
                <a:cs typeface="AL-Hor" pitchFamily="2" charset="-78"/>
                <a:sym typeface="Wingdings" pitchFamily="2" charset="2"/>
              </a:rPr>
              <a:t> </a:t>
            </a: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2</a:t>
            </a:fld>
            <a:endParaRPr lang="ar-SA"/>
          </a:p>
        </p:txBody>
      </p:sp>
      <p:cxnSp>
        <p:nvCxnSpPr>
          <p:cNvPr id="9" name="Straight Connector 8"/>
          <p:cNvCxnSpPr/>
          <p:nvPr/>
        </p:nvCxnSpPr>
        <p:spPr>
          <a:xfrm>
            <a:off x="620688" y="3555504"/>
            <a:ext cx="5597624" cy="8384"/>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20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20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20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20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2000"/>
                                        <p:tgtEl>
                                          <p:spTgt spid="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9" end="9"/>
                                            </p:txEl>
                                          </p:spTgt>
                                        </p:tgtEl>
                                        <p:attrNameLst>
                                          <p:attrName>style.visibility</p:attrName>
                                        </p:attrNameLst>
                                      </p:cBhvr>
                                      <p:to>
                                        <p:strVal val="visible"/>
                                      </p:to>
                                    </p:set>
                                    <p:animEffect transition="in" filter="fade">
                                      <p:cBhvr>
                                        <p:cTn id="47" dur="2000"/>
                                        <p:tgtEl>
                                          <p:spTgt spid="6">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10" end="10"/>
                                            </p:txEl>
                                          </p:spTgt>
                                        </p:tgtEl>
                                        <p:attrNameLst>
                                          <p:attrName>style.visibility</p:attrName>
                                        </p:attrNameLst>
                                      </p:cBhvr>
                                      <p:to>
                                        <p:strVal val="visible"/>
                                      </p:to>
                                    </p:set>
                                    <p:animEffect transition="in" filter="fade">
                                      <p:cBhvr>
                                        <p:cTn id="52" dur="2000"/>
                                        <p:tgtEl>
                                          <p:spTgt spid="6">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11" end="11"/>
                                            </p:txEl>
                                          </p:spTgt>
                                        </p:tgtEl>
                                        <p:attrNameLst>
                                          <p:attrName>style.visibility</p:attrName>
                                        </p:attrNameLst>
                                      </p:cBhvr>
                                      <p:to>
                                        <p:strVal val="visible"/>
                                      </p:to>
                                    </p:set>
                                    <p:animEffect transition="in" filter="fade">
                                      <p:cBhvr>
                                        <p:cTn id="57" dur="2000"/>
                                        <p:tgtEl>
                                          <p:spTgt spid="6">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xEl>
                                              <p:pRg st="12" end="12"/>
                                            </p:txEl>
                                          </p:spTgt>
                                        </p:tgtEl>
                                        <p:attrNameLst>
                                          <p:attrName>style.visibility</p:attrName>
                                        </p:attrNameLst>
                                      </p:cBhvr>
                                      <p:to>
                                        <p:strVal val="visible"/>
                                      </p:to>
                                    </p:set>
                                    <p:animEffect transition="in" filter="fade">
                                      <p:cBhvr>
                                        <p:cTn id="62" dur="2000"/>
                                        <p:tgtEl>
                                          <p:spTgt spid="6">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xEl>
                                              <p:pRg st="13" end="13"/>
                                            </p:txEl>
                                          </p:spTgt>
                                        </p:tgtEl>
                                        <p:attrNameLst>
                                          <p:attrName>style.visibility</p:attrName>
                                        </p:attrNameLst>
                                      </p:cBhvr>
                                      <p:to>
                                        <p:strVal val="visible"/>
                                      </p:to>
                                    </p:set>
                                    <p:animEffect transition="in" filter="fade">
                                      <p:cBhvr>
                                        <p:cTn id="67" dur="2000"/>
                                        <p:tgtEl>
                                          <p:spTgt spid="6">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
                                            <p:txEl>
                                              <p:pRg st="14" end="14"/>
                                            </p:txEl>
                                          </p:spTgt>
                                        </p:tgtEl>
                                        <p:attrNameLst>
                                          <p:attrName>style.visibility</p:attrName>
                                        </p:attrNameLst>
                                      </p:cBhvr>
                                      <p:to>
                                        <p:strVal val="visible"/>
                                      </p:to>
                                    </p:set>
                                    <p:animEffect transition="in" filter="fade">
                                      <p:cBhvr>
                                        <p:cTn id="72" dur="2000"/>
                                        <p:tgtEl>
                                          <p:spTgt spid="6">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0">
                                            <p:txEl>
                                              <p:pRg st="0" end="0"/>
                                            </p:txEl>
                                          </p:spTgt>
                                        </p:tgtEl>
                                        <p:attrNameLst>
                                          <p:attrName>style.visibility</p:attrName>
                                        </p:attrNameLst>
                                      </p:cBhvr>
                                      <p:to>
                                        <p:strVal val="visible"/>
                                      </p:to>
                                    </p:set>
                                    <p:animEffect transition="in" filter="fade">
                                      <p:cBhvr>
                                        <p:cTn id="77" dur="2000"/>
                                        <p:tgtEl>
                                          <p:spTgt spid="10">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2">
                                            <p:txEl>
                                              <p:pRg st="0" end="0"/>
                                            </p:txEl>
                                          </p:spTgt>
                                        </p:tgtEl>
                                        <p:attrNameLst>
                                          <p:attrName>style.visibility</p:attrName>
                                        </p:attrNameLst>
                                      </p:cBhvr>
                                      <p:to>
                                        <p:strVal val="visible"/>
                                      </p:to>
                                    </p:set>
                                    <p:animEffect transition="in" filter="fade">
                                      <p:cBhvr>
                                        <p:cTn id="82" dur="2000"/>
                                        <p:tgtEl>
                                          <p:spTgt spid="12">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fade">
                                      <p:cBhvr>
                                        <p:cTn id="87" dur="2000"/>
                                        <p:tgtEl>
                                          <p:spTgt spid="15"/>
                                        </p:tgtEl>
                                      </p:cBhvr>
                                    </p:animEffect>
                                  </p:childTnLst>
                                </p:cTn>
                              </p:par>
                            </p:childTnLst>
                          </p:cTn>
                        </p:par>
                      </p:childTnLst>
                    </p:cTn>
                  </p:par>
                  <p:par>
                    <p:cTn id="88" fill="hold">
                      <p:stCondLst>
                        <p:cond delay="indefinite"/>
                      </p:stCondLst>
                      <p:childTnLst>
                        <p:par>
                          <p:cTn id="89" fill="hold">
                            <p:stCondLst>
                              <p:cond delay="0"/>
                            </p:stCondLst>
                            <p:childTnLst>
                              <p:par>
                                <p:cTn id="90" presetID="5" presetClass="entr" presetSubtype="10" fill="hold" grpId="0" nodeType="click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checkerboard(across)">
                                      <p:cBhvr>
                                        <p:cTn id="92" dur="500"/>
                                        <p:tgtEl>
                                          <p:spTgt spid="18"/>
                                        </p:tgtEl>
                                      </p:cBhvr>
                                    </p:animEffect>
                                  </p:childTnLst>
                                </p:cTn>
                              </p:par>
                            </p:childTnLst>
                          </p:cTn>
                        </p:par>
                      </p:childTnLst>
                    </p:cTn>
                  </p:par>
                  <p:par>
                    <p:cTn id="93" fill="hold">
                      <p:stCondLst>
                        <p:cond delay="indefinite"/>
                      </p:stCondLst>
                      <p:childTnLst>
                        <p:par>
                          <p:cTn id="94" fill="hold">
                            <p:stCondLst>
                              <p:cond delay="0"/>
                            </p:stCondLst>
                            <p:childTnLst>
                              <p:par>
                                <p:cTn id="95" presetID="1" presetClass="emph" presetSubtype="2" fill="hold" nodeType="clickEffect">
                                  <p:stCondLst>
                                    <p:cond delay="0"/>
                                  </p:stCondLst>
                                  <p:childTnLst>
                                    <p:animClr clrSpc="rgb">
                                      <p:cBhvr>
                                        <p:cTn id="96" dur="2000" fill="hold"/>
                                        <p:tgtEl>
                                          <p:spTgt spid="18"/>
                                        </p:tgtEl>
                                        <p:attrNameLst>
                                          <p:attrName>fillcolor</p:attrName>
                                        </p:attrNameLst>
                                      </p:cBhvr>
                                      <p:to>
                                        <a:srgbClr val="FFFF99"/>
                                      </p:to>
                                    </p:animClr>
                                    <p:set>
                                      <p:cBhvr>
                                        <p:cTn id="97" dur="2000" fill="hold"/>
                                        <p:tgtEl>
                                          <p:spTgt spid="18"/>
                                        </p:tgtEl>
                                        <p:attrNameLst>
                                          <p:attrName>fill.type</p:attrName>
                                        </p:attrNameLst>
                                      </p:cBhvr>
                                      <p:to>
                                        <p:strVal val="solid"/>
                                      </p:to>
                                    </p:set>
                                    <p:set>
                                      <p:cBhvr>
                                        <p:cTn id="98" dur="2000" fill="hold"/>
                                        <p:tgtEl>
                                          <p:spTgt spid="18"/>
                                        </p:tgtEl>
                                        <p:attrNameLst>
                                          <p:attrName>fill.on</p:attrName>
                                        </p:attrNameLst>
                                      </p:cBhvr>
                                      <p:to>
                                        <p:strVal val="true"/>
                                      </p:to>
                                    </p:se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fade">
                                      <p:cBhvr>
                                        <p:cTn id="10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12" grpId="0" build="allAtOnce"/>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206642" y="363534"/>
            <a:ext cx="3222358" cy="2492990"/>
          </a:xfrm>
          <a:prstGeom prst="rect">
            <a:avLst/>
          </a:prstGeom>
          <a:noFill/>
        </p:spPr>
        <p:txBody>
          <a:bodyPr wrap="square" rtlCol="1">
            <a:spAutoFit/>
          </a:bodyPr>
          <a:lstStyle/>
          <a:p>
            <a:pPr algn="l"/>
            <a:r>
              <a:rPr lang="en-US" sz="1300" b="1" u="sng" dirty="0" smtClean="0">
                <a:cs typeface="Arial" pitchFamily="34" charset="0"/>
              </a:rPr>
              <a:t>Examples of Figures of Speech</a:t>
            </a:r>
            <a:r>
              <a:rPr lang="en-US" sz="1300" b="1" dirty="0" smtClean="0">
                <a:cs typeface="Arial" pitchFamily="34" charset="0"/>
              </a:rPr>
              <a:t>:</a:t>
            </a:r>
          </a:p>
          <a:p>
            <a:pPr algn="l"/>
            <a:r>
              <a:rPr lang="en-US" sz="1300" dirty="0" smtClean="0">
                <a:cs typeface="Arial" pitchFamily="34" charset="0"/>
              </a:rPr>
              <a:t> </a:t>
            </a:r>
          </a:p>
          <a:p>
            <a:pPr algn="l"/>
            <a:r>
              <a:rPr lang="en-US" sz="1300" dirty="0" smtClean="0">
                <a:cs typeface="Arial" pitchFamily="34" charset="0"/>
              </a:rPr>
              <a:t>     </a:t>
            </a:r>
            <a:r>
              <a:rPr lang="en-US" sz="1300" u="sng" dirty="0" smtClean="0">
                <a:cs typeface="Arial" pitchFamily="34" charset="0"/>
              </a:rPr>
              <a:t>Alliteration</a:t>
            </a:r>
            <a:r>
              <a:rPr lang="en-US" sz="1300" dirty="0" smtClean="0">
                <a:cs typeface="Arial" pitchFamily="34" charset="0"/>
              </a:rPr>
              <a:t>: </a:t>
            </a:r>
            <a:r>
              <a:rPr lang="en-US" sz="1300" i="1" dirty="0" smtClean="0">
                <a:cs typeface="Arial" pitchFamily="34" charset="0"/>
              </a:rPr>
              <a:t>my </a:t>
            </a:r>
            <a:r>
              <a:rPr lang="en-US" sz="1300" b="1" i="1" dirty="0" smtClean="0">
                <a:cs typeface="Arial" pitchFamily="34" charset="0"/>
              </a:rPr>
              <a:t>d</a:t>
            </a:r>
            <a:r>
              <a:rPr lang="en-US" sz="1300" i="1" dirty="0" smtClean="0">
                <a:cs typeface="Arial" pitchFamily="34" charset="0"/>
              </a:rPr>
              <a:t>ays in this </a:t>
            </a:r>
            <a:r>
              <a:rPr lang="en-US" sz="1300" b="1" i="1" dirty="0" smtClean="0">
                <a:cs typeface="Arial" pitchFamily="34" charset="0"/>
              </a:rPr>
              <a:t>d</a:t>
            </a:r>
            <a:r>
              <a:rPr lang="en-US" sz="1300" i="1" dirty="0" smtClean="0">
                <a:cs typeface="Arial" pitchFamily="34" charset="0"/>
              </a:rPr>
              <a:t>ark </a:t>
            </a:r>
            <a:r>
              <a:rPr lang="en-US" sz="1300" b="1" i="1" dirty="0" smtClean="0">
                <a:cs typeface="Arial" pitchFamily="34" charset="0"/>
              </a:rPr>
              <a:t>w</a:t>
            </a:r>
            <a:r>
              <a:rPr lang="en-US" sz="1300" i="1" dirty="0" smtClean="0">
                <a:cs typeface="Arial" pitchFamily="34" charset="0"/>
              </a:rPr>
              <a:t>orld and </a:t>
            </a:r>
            <a:r>
              <a:rPr lang="en-US" sz="1300" b="1" i="1" dirty="0" smtClean="0">
                <a:cs typeface="Arial" pitchFamily="34" charset="0"/>
              </a:rPr>
              <a:t>w</a:t>
            </a:r>
            <a:r>
              <a:rPr lang="en-US" sz="1300" i="1" dirty="0" smtClean="0">
                <a:cs typeface="Arial" pitchFamily="34" charset="0"/>
              </a:rPr>
              <a:t>ide</a:t>
            </a:r>
            <a:r>
              <a:rPr lang="en-US" sz="1300" dirty="0" smtClean="0">
                <a:cs typeface="Arial" pitchFamily="34" charset="0"/>
              </a:rPr>
              <a:t> (line 2)</a:t>
            </a:r>
            <a:endParaRPr lang="ar-SA" sz="1300" dirty="0" smtClean="0">
              <a:cs typeface="Arial" pitchFamily="34" charset="0"/>
            </a:endParaRPr>
          </a:p>
          <a:p>
            <a:pPr algn="l"/>
            <a:r>
              <a:rPr lang="en-US" sz="1300" u="sng" dirty="0" smtClean="0">
                <a:cs typeface="Arial" pitchFamily="34" charset="0"/>
              </a:rPr>
              <a:t>Metaphor</a:t>
            </a:r>
            <a:r>
              <a:rPr lang="en-US" sz="1300" dirty="0" smtClean="0">
                <a:cs typeface="Arial" pitchFamily="34" charset="0"/>
              </a:rPr>
              <a:t>: </a:t>
            </a:r>
            <a:r>
              <a:rPr lang="en-US" sz="1300" i="1" dirty="0" smtClean="0">
                <a:cs typeface="Arial" pitchFamily="34" charset="0"/>
              </a:rPr>
              <a:t>though my soul more bent / To serve therewith my Maker</a:t>
            </a:r>
            <a:r>
              <a:rPr lang="en-US" sz="1300" dirty="0" smtClean="0">
                <a:cs typeface="Arial" pitchFamily="34" charset="0"/>
              </a:rPr>
              <a:t> (lines 3-4). The author compares his soul to his mind. </a:t>
            </a:r>
            <a:br>
              <a:rPr lang="en-US" sz="1300" dirty="0" smtClean="0">
                <a:cs typeface="Arial" pitchFamily="34" charset="0"/>
              </a:rPr>
            </a:br>
            <a:r>
              <a:rPr lang="en-US" sz="1300" u="sng" dirty="0" smtClean="0">
                <a:cs typeface="Arial" pitchFamily="34" charset="0"/>
              </a:rPr>
              <a:t>Personification/Metaphor</a:t>
            </a:r>
            <a:r>
              <a:rPr lang="en-US" sz="1300" dirty="0" smtClean="0">
                <a:cs typeface="Arial" pitchFamily="34" charset="0"/>
              </a:rPr>
              <a:t>: </a:t>
            </a:r>
            <a:r>
              <a:rPr lang="en-US" sz="1300" i="1" dirty="0" smtClean="0">
                <a:cs typeface="Arial" pitchFamily="34" charset="0"/>
              </a:rPr>
              <a:t>But Patience, to prevent / That murmur, soon replies</a:t>
            </a:r>
            <a:r>
              <a:rPr lang="en-US" sz="1300" dirty="0" smtClean="0">
                <a:cs typeface="Arial" pitchFamily="34" charset="0"/>
              </a:rPr>
              <a:t> . . .  (lines 8-9). </a:t>
            </a:r>
            <a:br>
              <a:rPr lang="en-US" sz="1300" dirty="0" smtClean="0">
                <a:cs typeface="Arial" pitchFamily="34" charset="0"/>
              </a:rPr>
            </a:br>
            <a:r>
              <a:rPr lang="en-US" sz="1300" u="sng" dirty="0" smtClean="0">
                <a:cs typeface="Arial" pitchFamily="34" charset="0"/>
              </a:rPr>
              <a:t>Paradox</a:t>
            </a:r>
            <a:r>
              <a:rPr lang="en-US" sz="1300" dirty="0" smtClean="0">
                <a:cs typeface="Arial" pitchFamily="34" charset="0"/>
              </a:rPr>
              <a:t>: </a:t>
            </a:r>
            <a:r>
              <a:rPr lang="en-US" sz="1300" i="1" dirty="0" smtClean="0">
                <a:cs typeface="Arial" pitchFamily="34" charset="0"/>
              </a:rPr>
              <a:t>They also serve who only stand and wait</a:t>
            </a:r>
            <a:r>
              <a:rPr lang="en-US" sz="1300" dirty="0" smtClean="0">
                <a:cs typeface="Arial" pitchFamily="34" charset="0"/>
              </a:rPr>
              <a:t>. </a:t>
            </a:r>
          </a:p>
        </p:txBody>
      </p:sp>
      <p:sp>
        <p:nvSpPr>
          <p:cNvPr id="7" name="TextBox 6"/>
          <p:cNvSpPr txBox="1"/>
          <p:nvPr/>
        </p:nvSpPr>
        <p:spPr>
          <a:xfrm>
            <a:off x="188640" y="2915816"/>
            <a:ext cx="3240360" cy="1492716"/>
          </a:xfrm>
          <a:prstGeom prst="rect">
            <a:avLst/>
          </a:prstGeom>
          <a:noFill/>
        </p:spPr>
        <p:txBody>
          <a:bodyPr wrap="square" rtlCol="1">
            <a:spAutoFit/>
          </a:bodyPr>
          <a:lstStyle/>
          <a:p>
            <a:pPr algn="l"/>
            <a:r>
              <a:rPr lang="en-US" sz="1300" b="1" dirty="0" smtClean="0">
                <a:cs typeface="Arial" pitchFamily="34" charset="0"/>
              </a:rPr>
              <a:t>Background</a:t>
            </a:r>
            <a:r>
              <a:rPr lang="en-US" sz="1300" dirty="0" smtClean="0">
                <a:cs typeface="Arial" pitchFamily="34" charset="0"/>
              </a:rPr>
              <a:t> </a:t>
            </a:r>
          </a:p>
          <a:p>
            <a:pPr algn="l"/>
            <a:r>
              <a:rPr lang="en-US" sz="1300" dirty="0" smtClean="0">
                <a:cs typeface="Arial" pitchFamily="34" charset="0"/>
              </a:rPr>
              <a:t>    John Milton's eyesight began to fail in 1644. By 1652, he was totally blind. Strangely enough, he wrote his greatest works, </a:t>
            </a:r>
            <a:r>
              <a:rPr lang="en-US" sz="1300" i="1" dirty="0" smtClean="0">
                <a:cs typeface="Arial" pitchFamily="34" charset="0"/>
              </a:rPr>
              <a:t>Paradise Lost</a:t>
            </a:r>
            <a:r>
              <a:rPr lang="en-US" sz="1300" dirty="0" smtClean="0">
                <a:cs typeface="Arial" pitchFamily="34" charset="0"/>
              </a:rPr>
              <a:t> and </a:t>
            </a:r>
            <a:r>
              <a:rPr lang="en-US" sz="1300" i="1" dirty="0" smtClean="0">
                <a:cs typeface="Arial" pitchFamily="34" charset="0"/>
              </a:rPr>
              <a:t>Paradise Regained</a:t>
            </a:r>
            <a:r>
              <a:rPr lang="en-US" sz="1300" dirty="0" smtClean="0">
                <a:cs typeface="Arial" pitchFamily="34" charset="0"/>
              </a:rPr>
              <a:t>, after he became blind. Many scholars rank Milton as second only to Shakespeare in poetic ability. </a:t>
            </a:r>
            <a:endParaRPr lang="en-US" sz="1300" dirty="0" smtClean="0">
              <a:solidFill>
                <a:srgbClr val="990099"/>
              </a:solidFill>
            </a:endParaRPr>
          </a:p>
        </p:txBody>
      </p:sp>
      <p:sp>
        <p:nvSpPr>
          <p:cNvPr id="9" name="TextBox 8"/>
          <p:cNvSpPr txBox="1"/>
          <p:nvPr/>
        </p:nvSpPr>
        <p:spPr>
          <a:xfrm>
            <a:off x="3645024" y="2961109"/>
            <a:ext cx="3096344" cy="1538883"/>
          </a:xfrm>
          <a:prstGeom prst="rect">
            <a:avLst/>
          </a:prstGeom>
          <a:noFill/>
        </p:spPr>
        <p:txBody>
          <a:bodyPr wrap="square" rtlCol="1">
            <a:spAutoFit/>
          </a:bodyPr>
          <a:lstStyle/>
          <a:p>
            <a:r>
              <a:rPr lang="ar-SA" sz="1550" b="1" u="sng" dirty="0" smtClean="0">
                <a:solidFill>
                  <a:srgbClr val="C00000"/>
                </a:solidFill>
                <a:cs typeface="DecoType Naskh" pitchFamily="2" charset="-78"/>
              </a:rPr>
              <a:t>الخلفية</a:t>
            </a:r>
            <a:r>
              <a:rPr lang="ar-SA" sz="1550" dirty="0" smtClean="0">
                <a:solidFill>
                  <a:srgbClr val="C00000"/>
                </a:solidFill>
                <a:cs typeface="DecoType Naskh" pitchFamily="2" charset="-78"/>
              </a:rPr>
              <a:t/>
            </a:r>
            <a:br>
              <a:rPr lang="ar-SA" sz="1550" dirty="0" smtClean="0">
                <a:solidFill>
                  <a:srgbClr val="C00000"/>
                </a:solidFill>
                <a:cs typeface="DecoType Naskh" pitchFamily="2" charset="-78"/>
              </a:rPr>
            </a:br>
            <a:r>
              <a:rPr lang="ar-SA" sz="1550" dirty="0" smtClean="0">
                <a:solidFill>
                  <a:srgbClr val="C00000"/>
                </a:solidFill>
                <a:cs typeface="DecoType Naskh" pitchFamily="2" charset="-78"/>
              </a:rPr>
              <a:t>     بدأ يفقد جون </a:t>
            </a:r>
            <a:r>
              <a:rPr lang="ar-SA" sz="1550" dirty="0" err="1" smtClean="0">
                <a:solidFill>
                  <a:srgbClr val="C00000"/>
                </a:solidFill>
                <a:cs typeface="DecoType Naskh" pitchFamily="2" charset="-78"/>
              </a:rPr>
              <a:t>ميلتون</a:t>
            </a:r>
            <a:r>
              <a:rPr lang="ar-SA" sz="1550" dirty="0" smtClean="0">
                <a:solidFill>
                  <a:srgbClr val="C00000"/>
                </a:solidFill>
                <a:cs typeface="DecoType Naskh" pitchFamily="2" charset="-78"/>
              </a:rPr>
              <a:t> بصره في 1644. وبحلول عام 1652، كان أعمى تماما. الفردوس المفقود والغريب، انه كتب أعظم أعماله، واستعاد الجنة، بعد أن أصبح أعمى. كثير من العلماء </a:t>
            </a:r>
            <a:r>
              <a:rPr lang="ar-SA" sz="1550" dirty="0" err="1" smtClean="0">
                <a:solidFill>
                  <a:srgbClr val="C00000"/>
                </a:solidFill>
                <a:cs typeface="DecoType Naskh" pitchFamily="2" charset="-78"/>
              </a:rPr>
              <a:t>وميلتون</a:t>
            </a:r>
            <a:r>
              <a:rPr lang="ar-SA" sz="1550" dirty="0" smtClean="0">
                <a:solidFill>
                  <a:srgbClr val="C00000"/>
                </a:solidFill>
                <a:cs typeface="DecoType Naskh" pitchFamily="2" charset="-78"/>
              </a:rPr>
              <a:t> في المرتبة الثانية بعد شكسبير في القدرة الشعرية.</a:t>
            </a:r>
          </a:p>
        </p:txBody>
      </p:sp>
      <p:sp>
        <p:nvSpPr>
          <p:cNvPr id="10" name="TextBox 9"/>
          <p:cNvSpPr txBox="1"/>
          <p:nvPr/>
        </p:nvSpPr>
        <p:spPr>
          <a:xfrm>
            <a:off x="3501008" y="323528"/>
            <a:ext cx="3168352" cy="2631490"/>
          </a:xfrm>
          <a:prstGeom prst="rect">
            <a:avLst/>
          </a:prstGeom>
          <a:noFill/>
        </p:spPr>
        <p:txBody>
          <a:bodyPr wrap="square" rtlCol="1">
            <a:spAutoFit/>
          </a:bodyPr>
          <a:lstStyle/>
          <a:p>
            <a:r>
              <a:rPr lang="ar-SA" sz="1500" dirty="0" smtClean="0">
                <a:solidFill>
                  <a:srgbClr val="008000"/>
                </a:solidFill>
                <a:cs typeface="DecoType Naskh" pitchFamily="2" charset="-78"/>
              </a:rPr>
              <a:t>أمثلة على رموز الكلام :</a:t>
            </a:r>
            <a:endParaRPr lang="ar-SA" sz="1000" dirty="0" smtClean="0">
              <a:solidFill>
                <a:srgbClr val="008000"/>
              </a:solidFill>
              <a:cs typeface="DecoType Naskh" pitchFamily="2" charset="-78"/>
            </a:endParaRPr>
          </a:p>
          <a:p>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ar-SA" sz="1500" b="1" u="sng" dirty="0" smtClean="0">
                <a:solidFill>
                  <a:srgbClr val="008000"/>
                </a:solidFill>
                <a:cs typeface="DecoType Naskh" pitchFamily="2" charset="-78"/>
              </a:rPr>
              <a:t>الجناس</a:t>
            </a:r>
            <a:r>
              <a:rPr lang="ar-SA" sz="1500" b="1" dirty="0" smtClean="0">
                <a:solidFill>
                  <a:srgbClr val="008000"/>
                </a:solidFill>
                <a:cs typeface="DecoType Naskh" pitchFamily="2" charset="-78"/>
              </a:rPr>
              <a:t> :</a:t>
            </a:r>
            <a:r>
              <a:rPr lang="ar-SA" sz="1200" b="1" dirty="0" smtClean="0">
                <a:solidFill>
                  <a:srgbClr val="008000"/>
                </a:solidFill>
                <a:cs typeface="DecoType Naskh" pitchFamily="2" charset="-78"/>
              </a:rPr>
              <a:t> </a:t>
            </a:r>
            <a:r>
              <a:rPr lang="en-US" sz="1200" i="1" dirty="0" smtClean="0">
                <a:cs typeface="Arial" pitchFamily="34" charset="0"/>
              </a:rPr>
              <a:t>my </a:t>
            </a:r>
            <a:r>
              <a:rPr lang="en-US" sz="1200" b="1" i="1" dirty="0" smtClean="0">
                <a:solidFill>
                  <a:srgbClr val="FF0000"/>
                </a:solidFill>
                <a:cs typeface="Arial" pitchFamily="34" charset="0"/>
              </a:rPr>
              <a:t>d</a:t>
            </a:r>
            <a:r>
              <a:rPr lang="en-US" sz="1200" i="1" dirty="0" smtClean="0">
                <a:cs typeface="Arial" pitchFamily="34" charset="0"/>
              </a:rPr>
              <a:t>ays in this </a:t>
            </a:r>
            <a:r>
              <a:rPr lang="en-US" sz="1200" b="1" i="1" dirty="0" smtClean="0">
                <a:solidFill>
                  <a:srgbClr val="FF0000"/>
                </a:solidFill>
                <a:cs typeface="Arial" pitchFamily="34" charset="0"/>
              </a:rPr>
              <a:t>d</a:t>
            </a:r>
            <a:r>
              <a:rPr lang="en-US" sz="1200" i="1" dirty="0" smtClean="0">
                <a:cs typeface="Arial" pitchFamily="34" charset="0"/>
              </a:rPr>
              <a:t>ark </a:t>
            </a:r>
            <a:r>
              <a:rPr lang="en-US" sz="1200" b="1" i="1" dirty="0" smtClean="0">
                <a:solidFill>
                  <a:srgbClr val="0000FF"/>
                </a:solidFill>
                <a:cs typeface="Arial" pitchFamily="34" charset="0"/>
              </a:rPr>
              <a:t>w</a:t>
            </a:r>
            <a:r>
              <a:rPr lang="en-US" sz="1200" i="1" dirty="0" smtClean="0">
                <a:cs typeface="Arial" pitchFamily="34" charset="0"/>
              </a:rPr>
              <a:t>orld and </a:t>
            </a:r>
            <a:r>
              <a:rPr lang="en-US" sz="1200" b="1" i="1" dirty="0" smtClean="0">
                <a:solidFill>
                  <a:srgbClr val="0000FF"/>
                </a:solidFill>
                <a:cs typeface="Arial" pitchFamily="34" charset="0"/>
              </a:rPr>
              <a:t>w</a:t>
            </a:r>
            <a:r>
              <a:rPr lang="en-US" sz="1200" i="1" dirty="0" smtClean="0">
                <a:cs typeface="Arial" pitchFamily="34" charset="0"/>
              </a:rPr>
              <a:t>ide</a:t>
            </a:r>
            <a:r>
              <a:rPr lang="en-US" sz="1200" dirty="0" smtClean="0">
                <a:cs typeface="Arial" pitchFamily="34" charset="0"/>
              </a:rPr>
              <a:t> </a:t>
            </a:r>
            <a:r>
              <a:rPr lang="ar-SA" sz="1500" dirty="0" smtClean="0">
                <a:solidFill>
                  <a:srgbClr val="008000"/>
                </a:solidFill>
                <a:cs typeface="DecoType Naskh" pitchFamily="2" charset="-78"/>
              </a:rPr>
              <a:t>(خط 2)</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ar-SA" sz="1500" b="1" u="sng" dirty="0" smtClean="0">
                <a:solidFill>
                  <a:srgbClr val="008000"/>
                </a:solidFill>
                <a:cs typeface="DecoType Naskh" pitchFamily="2" charset="-78"/>
              </a:rPr>
              <a:t>المجاز</a:t>
            </a:r>
            <a:r>
              <a:rPr lang="ar-SA" sz="1500" b="1" dirty="0" smtClean="0">
                <a:solidFill>
                  <a:srgbClr val="008000"/>
                </a:solidFill>
                <a:cs typeface="DecoType Naskh" pitchFamily="2" charset="-78"/>
              </a:rPr>
              <a:t> : </a:t>
            </a:r>
            <a:r>
              <a:rPr lang="en-US" sz="1200" i="1" dirty="0" smtClean="0">
                <a:cs typeface="Arial" pitchFamily="34" charset="0"/>
              </a:rPr>
              <a:t>though my soul more bent / To serve therewith my Maker</a:t>
            </a:r>
            <a:r>
              <a:rPr lang="en-US" sz="1200" dirty="0" smtClean="0">
                <a:cs typeface="Arial" pitchFamily="34" charset="0"/>
              </a:rPr>
              <a:t> </a:t>
            </a:r>
            <a:r>
              <a:rPr lang="ar-SA" sz="1500" dirty="0" smtClean="0">
                <a:solidFill>
                  <a:srgbClr val="008000"/>
                </a:solidFill>
                <a:cs typeface="DecoType Naskh" pitchFamily="2" charset="-78"/>
              </a:rPr>
              <a:t>(خطوط 3-4)</a:t>
            </a:r>
          </a:p>
          <a:p>
            <a:r>
              <a:rPr lang="ar-SA" sz="1500" dirty="0" smtClean="0">
                <a:solidFill>
                  <a:srgbClr val="008000"/>
                </a:solidFill>
                <a:cs typeface="DecoType Naskh" pitchFamily="2" charset="-78"/>
              </a:rPr>
              <a:t>يقارن المؤلف روحه </a:t>
            </a:r>
            <a:r>
              <a:rPr lang="ar-SA" sz="1500" dirty="0" err="1" smtClean="0">
                <a:solidFill>
                  <a:srgbClr val="008000"/>
                </a:solidFill>
                <a:cs typeface="DecoType Naskh" pitchFamily="2" charset="-78"/>
              </a:rPr>
              <a:t>الى</a:t>
            </a:r>
            <a:r>
              <a:rPr lang="ar-SA" sz="1500" dirty="0" smtClean="0">
                <a:solidFill>
                  <a:srgbClr val="008000"/>
                </a:solidFill>
                <a:cs typeface="DecoType Naskh" pitchFamily="2" charset="-78"/>
              </a:rPr>
              <a:t> عقله. </a:t>
            </a:r>
          </a:p>
          <a:p>
            <a:r>
              <a:rPr lang="ar-SA" sz="1500" b="1" u="sng" dirty="0" smtClean="0">
                <a:solidFill>
                  <a:srgbClr val="008000"/>
                </a:solidFill>
                <a:cs typeface="DecoType Naskh" pitchFamily="2" charset="-78"/>
              </a:rPr>
              <a:t>تجسيد / التشبيه </a:t>
            </a:r>
            <a:r>
              <a:rPr lang="ar-SA" sz="1500" b="1" dirty="0" smtClean="0">
                <a:solidFill>
                  <a:srgbClr val="008000"/>
                </a:solidFill>
                <a:cs typeface="DecoType Naskh" pitchFamily="2" charset="-78"/>
              </a:rPr>
              <a:t>: </a:t>
            </a:r>
            <a:r>
              <a:rPr lang="ar-SA" sz="1500" dirty="0" smtClean="0">
                <a:solidFill>
                  <a:srgbClr val="008000"/>
                </a:solidFill>
                <a:cs typeface="DecoType Naskh" pitchFamily="2" charset="-78"/>
              </a:rPr>
              <a:t>لكن للصبر، لمنع ذلك نفخة والردود في وقت قريب. . . آ (خطوط 8-9).</a:t>
            </a:r>
            <a:r>
              <a:rPr lang="ar-SA" sz="1500" dirty="0" smtClean="0">
                <a:solidFill>
                  <a:srgbClr val="7030A0"/>
                </a:solidFill>
                <a:cs typeface="DecoType Naskh" pitchFamily="2" charset="-78"/>
              </a:rPr>
              <a:t>&lt; أتوقع المقصود أن الصبر يمنع التذمر ...</a:t>
            </a:r>
          </a:p>
          <a:p>
            <a:r>
              <a:rPr lang="ar-SA" sz="1500" b="1" u="sng" dirty="0" smtClean="0">
                <a:solidFill>
                  <a:srgbClr val="008000"/>
                </a:solidFill>
                <a:cs typeface="DecoType Naskh" pitchFamily="2" charset="-78"/>
              </a:rPr>
              <a:t>مفارقة</a:t>
            </a:r>
            <a:r>
              <a:rPr lang="ar-SA" sz="1500" b="1" dirty="0" smtClean="0">
                <a:solidFill>
                  <a:srgbClr val="008000"/>
                </a:solidFill>
                <a:cs typeface="DecoType Naskh" pitchFamily="2" charset="-78"/>
              </a:rPr>
              <a:t> : </a:t>
            </a:r>
            <a:r>
              <a:rPr lang="ar-SA" sz="1500" dirty="0" smtClean="0">
                <a:solidFill>
                  <a:srgbClr val="008000"/>
                </a:solidFill>
                <a:cs typeface="DecoType Naskh" pitchFamily="2" charset="-78"/>
              </a:rPr>
              <a:t>وهي تخدم أيضا الذين يقفون فقط وينتظرون.</a:t>
            </a:r>
          </a:p>
        </p:txBody>
      </p:sp>
      <p:sp>
        <p:nvSpPr>
          <p:cNvPr id="8" name="Slide Number Placeholder 7"/>
          <p:cNvSpPr>
            <a:spLocks noGrp="1"/>
          </p:cNvSpPr>
          <p:nvPr>
            <p:ph type="sldNum" sz="quarter" idx="12"/>
          </p:nvPr>
        </p:nvSpPr>
        <p:spPr/>
        <p:txBody>
          <a:bodyPr/>
          <a:lstStyle/>
          <a:p>
            <a:fld id="{88BAE415-76A0-4309-A00B-503D7D7A0243}" type="slidenum">
              <a:rPr lang="ar-SA" smtClean="0"/>
              <a:pPr/>
              <a:t>3</a:t>
            </a:fld>
            <a:endParaRPr lang="ar-SA"/>
          </a:p>
        </p:txBody>
      </p:sp>
      <p:sp>
        <p:nvSpPr>
          <p:cNvPr id="11" name="TextBox 10"/>
          <p:cNvSpPr txBox="1"/>
          <p:nvPr/>
        </p:nvSpPr>
        <p:spPr>
          <a:xfrm>
            <a:off x="260648" y="4499992"/>
            <a:ext cx="3222358" cy="1492716"/>
          </a:xfrm>
          <a:prstGeom prst="rect">
            <a:avLst/>
          </a:prstGeom>
          <a:noFill/>
        </p:spPr>
        <p:txBody>
          <a:bodyPr wrap="square" rtlCol="1">
            <a:spAutoFit/>
          </a:bodyPr>
          <a:lstStyle/>
          <a:p>
            <a:pPr algn="l"/>
            <a:r>
              <a:rPr lang="en-US" sz="1300" b="1" u="sng" dirty="0" smtClean="0">
                <a:cs typeface="Arial" pitchFamily="34" charset="0"/>
              </a:rPr>
              <a:t>Meter</a:t>
            </a:r>
            <a:r>
              <a:rPr lang="en-US" sz="1300" u="sng" dirty="0" smtClean="0">
                <a:cs typeface="Arial" pitchFamily="34" charset="0"/>
              </a:rPr>
              <a:t> </a:t>
            </a:r>
          </a:p>
          <a:p>
            <a:pPr algn="l"/>
            <a:r>
              <a:rPr lang="en-US" sz="1300" dirty="0" smtClean="0">
                <a:cs typeface="Arial" pitchFamily="34" charset="0"/>
              </a:rPr>
              <a:t>        </a:t>
            </a:r>
          </a:p>
          <a:p>
            <a:pPr algn="l"/>
            <a:r>
              <a:rPr lang="en-US" sz="1300" dirty="0" smtClean="0">
                <a:cs typeface="Arial" pitchFamily="34" charset="0"/>
              </a:rPr>
              <a:t>      All the lines in the poem are in </a:t>
            </a:r>
            <a:r>
              <a:rPr lang="en-US" sz="1300" u="sng" dirty="0" smtClean="0">
                <a:cs typeface="Arial" pitchFamily="34" charset="0"/>
              </a:rPr>
              <a:t>iambic pentameter</a:t>
            </a:r>
            <a:r>
              <a:rPr lang="en-US" sz="1300" dirty="0" smtClean="0">
                <a:cs typeface="Arial" pitchFamily="34" charset="0"/>
              </a:rPr>
              <a:t>. In this metric pattern, a line has five pairs of unstressed and stressed syllables, for a total of ten syllables. The first two lines of the poem illustrate this pattern: </a:t>
            </a:r>
          </a:p>
        </p:txBody>
      </p:sp>
      <p:sp>
        <p:nvSpPr>
          <p:cNvPr id="12" name="TextBox 11"/>
          <p:cNvSpPr txBox="1"/>
          <p:nvPr/>
        </p:nvSpPr>
        <p:spPr>
          <a:xfrm>
            <a:off x="3627022" y="4442500"/>
            <a:ext cx="3024336" cy="1569660"/>
          </a:xfrm>
          <a:prstGeom prst="rect">
            <a:avLst/>
          </a:prstGeom>
          <a:noFill/>
        </p:spPr>
        <p:txBody>
          <a:bodyPr wrap="square" rtlCol="1">
            <a:spAutoFit/>
          </a:bodyPr>
          <a:lstStyle/>
          <a:p>
            <a:r>
              <a:rPr lang="ar-SA" sz="1600" b="1" u="sng" dirty="0" smtClean="0">
                <a:solidFill>
                  <a:srgbClr val="008000"/>
                </a:solidFill>
                <a:cs typeface="DecoType Naskh" pitchFamily="2" charset="-78"/>
              </a:rPr>
              <a:t>الوزن</a:t>
            </a:r>
          </a:p>
          <a:p>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جميع الأسطر في القصيدة هي شعر </a:t>
            </a:r>
            <a:r>
              <a:rPr lang="ar-SA" sz="1600" dirty="0" err="1" smtClean="0">
                <a:solidFill>
                  <a:srgbClr val="008000"/>
                </a:solidFill>
                <a:cs typeface="DecoType Naskh" pitchFamily="2" charset="-78"/>
              </a:rPr>
              <a:t>عمبقي</a:t>
            </a:r>
            <a:r>
              <a:rPr lang="ar-SA" sz="1600" dirty="0" smtClean="0">
                <a:solidFill>
                  <a:srgbClr val="008000"/>
                </a:solidFill>
                <a:cs typeface="DecoType Naskh" pitchFamily="2" charset="-78"/>
              </a:rPr>
              <a:t>. في هذا الوزن الشعري، وهو خط وخمسة أزواج من المقاطع غير مشددة، ومشددة، على ما مجموعه عشرة مقاطع. أول سطرين من قصيدة لتوضيح هذا النمط :</a:t>
            </a:r>
          </a:p>
        </p:txBody>
      </p:sp>
      <p:sp>
        <p:nvSpPr>
          <p:cNvPr id="25" name="Rounded Rectangle 24"/>
          <p:cNvSpPr/>
          <p:nvPr/>
        </p:nvSpPr>
        <p:spPr>
          <a:xfrm>
            <a:off x="908720" y="6228184"/>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100" dirty="0" smtClean="0">
                <a:solidFill>
                  <a:schemeClr val="tx1"/>
                </a:solidFill>
              </a:rPr>
              <a:t>1</a:t>
            </a:r>
            <a:endParaRPr lang="ar-SA" sz="1100" dirty="0">
              <a:solidFill>
                <a:schemeClr val="tx1"/>
              </a:solidFill>
              <a:cs typeface="+mj-cs"/>
            </a:endParaRPr>
          </a:p>
        </p:txBody>
      </p:sp>
      <p:sp>
        <p:nvSpPr>
          <p:cNvPr id="26" name="Rounded Rectangle 25"/>
          <p:cNvSpPr/>
          <p:nvPr/>
        </p:nvSpPr>
        <p:spPr>
          <a:xfrm>
            <a:off x="2060848" y="6228184"/>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2</a:t>
            </a:r>
            <a:endParaRPr lang="ar-SA" sz="1000" dirty="0"/>
          </a:p>
        </p:txBody>
      </p:sp>
      <p:sp>
        <p:nvSpPr>
          <p:cNvPr id="27" name="Rounded Rectangle 26"/>
          <p:cNvSpPr/>
          <p:nvPr/>
        </p:nvSpPr>
        <p:spPr>
          <a:xfrm>
            <a:off x="3140968" y="6228184"/>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3</a:t>
            </a:r>
            <a:endParaRPr lang="ar-SA" sz="1000" dirty="0"/>
          </a:p>
        </p:txBody>
      </p:sp>
      <p:sp>
        <p:nvSpPr>
          <p:cNvPr id="28" name="Rounded Rectangle 27"/>
          <p:cNvSpPr/>
          <p:nvPr/>
        </p:nvSpPr>
        <p:spPr>
          <a:xfrm>
            <a:off x="4293096" y="6228184"/>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4</a:t>
            </a:r>
            <a:endParaRPr lang="ar-SA" sz="1000" dirty="0"/>
          </a:p>
        </p:txBody>
      </p:sp>
      <p:sp>
        <p:nvSpPr>
          <p:cNvPr id="29" name="Rounded Rectangle 28"/>
          <p:cNvSpPr/>
          <p:nvPr/>
        </p:nvSpPr>
        <p:spPr>
          <a:xfrm>
            <a:off x="692696" y="6552220"/>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chemeClr val="tx1"/>
                </a:solidFill>
                <a:cs typeface="Arial" pitchFamily="34" charset="0"/>
              </a:rPr>
              <a:t>When </a:t>
            </a:r>
            <a:r>
              <a:rPr lang="en-US" sz="1200" b="1" dirty="0" smtClean="0">
                <a:solidFill>
                  <a:schemeClr val="tx1"/>
                </a:solidFill>
                <a:cs typeface="Arial" pitchFamily="34" charset="0"/>
              </a:rPr>
              <a:t>I</a:t>
            </a:r>
            <a:endParaRPr lang="ar-SA" sz="1300" dirty="0">
              <a:solidFill>
                <a:schemeClr val="tx1"/>
              </a:solidFill>
              <a:cs typeface="+mj-cs"/>
            </a:endParaRPr>
          </a:p>
        </p:txBody>
      </p:sp>
      <p:sp>
        <p:nvSpPr>
          <p:cNvPr id="30" name="Rounded Rectangle 29"/>
          <p:cNvSpPr/>
          <p:nvPr/>
        </p:nvSpPr>
        <p:spPr>
          <a:xfrm>
            <a:off x="1772816" y="6552220"/>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cs typeface="Arial" pitchFamily="34" charset="0"/>
              </a:rPr>
              <a:t>con </a:t>
            </a:r>
            <a:r>
              <a:rPr lang="en-US" sz="1400" b="1" dirty="0" smtClean="0">
                <a:solidFill>
                  <a:schemeClr val="tx1"/>
                </a:solidFill>
                <a:cs typeface="Arial" pitchFamily="34" charset="0"/>
              </a:rPr>
              <a:t>SID</a:t>
            </a:r>
            <a:endParaRPr lang="ar-SA" sz="1400" dirty="0">
              <a:solidFill>
                <a:schemeClr val="tx1"/>
              </a:solidFill>
            </a:endParaRPr>
          </a:p>
        </p:txBody>
      </p:sp>
      <p:sp>
        <p:nvSpPr>
          <p:cNvPr id="31" name="Rounded Rectangle 30"/>
          <p:cNvSpPr/>
          <p:nvPr/>
        </p:nvSpPr>
        <p:spPr>
          <a:xfrm>
            <a:off x="2924944" y="6552220"/>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err="1" smtClean="0">
                <a:solidFill>
                  <a:schemeClr val="tx1"/>
                </a:solidFill>
                <a:cs typeface="Arial" pitchFamily="34" charset="0"/>
              </a:rPr>
              <a:t>er</a:t>
            </a:r>
            <a:r>
              <a:rPr lang="en-US" sz="1400" dirty="0" smtClean="0">
                <a:solidFill>
                  <a:schemeClr val="tx1"/>
                </a:solidFill>
                <a:cs typeface="Arial" pitchFamily="34" charset="0"/>
              </a:rPr>
              <a:t> </a:t>
            </a:r>
            <a:r>
              <a:rPr lang="en-US" sz="1400" b="1" dirty="0" smtClean="0">
                <a:solidFill>
                  <a:schemeClr val="tx1"/>
                </a:solidFill>
                <a:cs typeface="Arial" pitchFamily="34" charset="0"/>
              </a:rPr>
              <a:t>HOW.</a:t>
            </a:r>
            <a:endParaRPr lang="ar-SA" sz="1400" dirty="0">
              <a:solidFill>
                <a:schemeClr val="tx1"/>
              </a:solidFill>
            </a:endParaRPr>
          </a:p>
        </p:txBody>
      </p:sp>
      <p:sp>
        <p:nvSpPr>
          <p:cNvPr id="32" name="Rounded Rectangle 31"/>
          <p:cNvSpPr/>
          <p:nvPr/>
        </p:nvSpPr>
        <p:spPr>
          <a:xfrm>
            <a:off x="4077072" y="6552220"/>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cs typeface="Arial" pitchFamily="34" charset="0"/>
              </a:rPr>
              <a:t>my </a:t>
            </a:r>
            <a:r>
              <a:rPr lang="en-US" sz="1400" b="1" dirty="0" smtClean="0">
                <a:solidFill>
                  <a:schemeClr val="tx1"/>
                </a:solidFill>
                <a:cs typeface="Arial" pitchFamily="34" charset="0"/>
              </a:rPr>
              <a:t>LIFE</a:t>
            </a:r>
            <a:endParaRPr lang="ar-SA" sz="1400" dirty="0">
              <a:solidFill>
                <a:schemeClr val="tx1"/>
              </a:solidFill>
            </a:endParaRPr>
          </a:p>
        </p:txBody>
      </p:sp>
      <p:sp>
        <p:nvSpPr>
          <p:cNvPr id="41" name="TextBox 40"/>
          <p:cNvSpPr txBox="1"/>
          <p:nvPr/>
        </p:nvSpPr>
        <p:spPr>
          <a:xfrm>
            <a:off x="404664" y="7956376"/>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42" name="Rounded Rectangle 41"/>
          <p:cNvSpPr/>
          <p:nvPr/>
        </p:nvSpPr>
        <p:spPr>
          <a:xfrm>
            <a:off x="5517232" y="6228184"/>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5</a:t>
            </a:r>
            <a:endParaRPr lang="ar-SA" sz="1000" dirty="0"/>
          </a:p>
        </p:txBody>
      </p:sp>
      <p:sp>
        <p:nvSpPr>
          <p:cNvPr id="43" name="Rounded Rectangle 42"/>
          <p:cNvSpPr/>
          <p:nvPr/>
        </p:nvSpPr>
        <p:spPr>
          <a:xfrm>
            <a:off x="5229200" y="6552220"/>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cs typeface="Arial" pitchFamily="34" charset="0"/>
              </a:rPr>
              <a:t>is </a:t>
            </a:r>
            <a:r>
              <a:rPr lang="en-US" sz="1400" b="1" dirty="0" smtClean="0">
                <a:solidFill>
                  <a:schemeClr val="tx1"/>
                </a:solidFill>
                <a:cs typeface="Arial" pitchFamily="34" charset="0"/>
              </a:rPr>
              <a:t>SPENT</a:t>
            </a:r>
            <a:endParaRPr lang="ar-SA" sz="1400" dirty="0">
              <a:solidFill>
                <a:schemeClr val="tx1"/>
              </a:solidFill>
            </a:endParaRPr>
          </a:p>
        </p:txBody>
      </p:sp>
      <p:sp>
        <p:nvSpPr>
          <p:cNvPr id="44" name="Rounded Rectangle 43"/>
          <p:cNvSpPr/>
          <p:nvPr/>
        </p:nvSpPr>
        <p:spPr>
          <a:xfrm>
            <a:off x="908720" y="7020272"/>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100" dirty="0" smtClean="0">
                <a:solidFill>
                  <a:schemeClr val="tx1"/>
                </a:solidFill>
              </a:rPr>
              <a:t>1</a:t>
            </a:r>
            <a:endParaRPr lang="ar-SA" sz="1100" dirty="0">
              <a:solidFill>
                <a:schemeClr val="tx1"/>
              </a:solidFill>
              <a:cs typeface="+mj-cs"/>
            </a:endParaRPr>
          </a:p>
        </p:txBody>
      </p:sp>
      <p:sp>
        <p:nvSpPr>
          <p:cNvPr id="45" name="Rounded Rectangle 44"/>
          <p:cNvSpPr/>
          <p:nvPr/>
        </p:nvSpPr>
        <p:spPr>
          <a:xfrm>
            <a:off x="2060848" y="7020272"/>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2</a:t>
            </a:r>
            <a:endParaRPr lang="ar-SA" sz="1000" dirty="0"/>
          </a:p>
        </p:txBody>
      </p:sp>
      <p:sp>
        <p:nvSpPr>
          <p:cNvPr id="46" name="Rounded Rectangle 45"/>
          <p:cNvSpPr/>
          <p:nvPr/>
        </p:nvSpPr>
        <p:spPr>
          <a:xfrm>
            <a:off x="3140968" y="7020272"/>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3</a:t>
            </a:r>
            <a:endParaRPr lang="ar-SA" sz="1000" dirty="0"/>
          </a:p>
        </p:txBody>
      </p:sp>
      <p:sp>
        <p:nvSpPr>
          <p:cNvPr id="47" name="Rounded Rectangle 46"/>
          <p:cNvSpPr/>
          <p:nvPr/>
        </p:nvSpPr>
        <p:spPr>
          <a:xfrm>
            <a:off x="4293096" y="7020272"/>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4</a:t>
            </a:r>
            <a:endParaRPr lang="ar-SA" sz="1000" dirty="0"/>
          </a:p>
        </p:txBody>
      </p:sp>
      <p:sp>
        <p:nvSpPr>
          <p:cNvPr id="48" name="Rounded Rectangle 47"/>
          <p:cNvSpPr/>
          <p:nvPr/>
        </p:nvSpPr>
        <p:spPr>
          <a:xfrm>
            <a:off x="692696" y="7344308"/>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chemeClr val="tx1"/>
                </a:solidFill>
                <a:cs typeface="Arial" pitchFamily="34" charset="0"/>
              </a:rPr>
              <a:t>Ere </a:t>
            </a:r>
            <a:r>
              <a:rPr lang="en-US" sz="1200" b="1" dirty="0" smtClean="0">
                <a:solidFill>
                  <a:schemeClr val="tx1"/>
                </a:solidFill>
                <a:cs typeface="Arial" pitchFamily="34" charset="0"/>
              </a:rPr>
              <a:t>HALF</a:t>
            </a:r>
            <a:endParaRPr lang="ar-SA" sz="1300" dirty="0">
              <a:solidFill>
                <a:schemeClr val="tx1"/>
              </a:solidFill>
              <a:cs typeface="+mj-cs"/>
            </a:endParaRPr>
          </a:p>
        </p:txBody>
      </p:sp>
      <p:sp>
        <p:nvSpPr>
          <p:cNvPr id="49" name="Rounded Rectangle 48"/>
          <p:cNvSpPr/>
          <p:nvPr/>
        </p:nvSpPr>
        <p:spPr>
          <a:xfrm>
            <a:off x="1772816" y="7344308"/>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cs typeface="Arial" pitchFamily="34" charset="0"/>
              </a:rPr>
              <a:t>my </a:t>
            </a:r>
            <a:r>
              <a:rPr lang="en-US" sz="1400" b="1" dirty="0" smtClean="0">
                <a:solidFill>
                  <a:schemeClr val="tx1"/>
                </a:solidFill>
                <a:cs typeface="Arial" pitchFamily="34" charset="0"/>
              </a:rPr>
              <a:t>DAYS</a:t>
            </a:r>
            <a:endParaRPr lang="ar-SA" sz="1400" dirty="0">
              <a:solidFill>
                <a:schemeClr val="tx1"/>
              </a:solidFill>
            </a:endParaRPr>
          </a:p>
        </p:txBody>
      </p:sp>
      <p:sp>
        <p:nvSpPr>
          <p:cNvPr id="50" name="Rounded Rectangle 49"/>
          <p:cNvSpPr/>
          <p:nvPr/>
        </p:nvSpPr>
        <p:spPr>
          <a:xfrm>
            <a:off x="2924944" y="7344308"/>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cs typeface="Arial" pitchFamily="34" charset="0"/>
              </a:rPr>
              <a:t>in </a:t>
            </a:r>
            <a:r>
              <a:rPr lang="en-US" sz="1400" b="1" dirty="0" smtClean="0">
                <a:solidFill>
                  <a:schemeClr val="tx1"/>
                </a:solidFill>
                <a:cs typeface="Arial" pitchFamily="34" charset="0"/>
              </a:rPr>
              <a:t>THIS</a:t>
            </a:r>
            <a:endParaRPr lang="ar-SA" sz="1400" dirty="0">
              <a:solidFill>
                <a:schemeClr val="tx1"/>
              </a:solidFill>
            </a:endParaRPr>
          </a:p>
        </p:txBody>
      </p:sp>
      <p:sp>
        <p:nvSpPr>
          <p:cNvPr id="51" name="Rounded Rectangle 50"/>
          <p:cNvSpPr/>
          <p:nvPr/>
        </p:nvSpPr>
        <p:spPr>
          <a:xfrm>
            <a:off x="4077072" y="7344308"/>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100" dirty="0" smtClean="0">
                <a:solidFill>
                  <a:schemeClr val="tx1"/>
                </a:solidFill>
                <a:cs typeface="Arial" pitchFamily="34" charset="0"/>
              </a:rPr>
              <a:t>dark </a:t>
            </a:r>
            <a:r>
              <a:rPr lang="en-US" sz="1100" b="1" dirty="0" smtClean="0">
                <a:solidFill>
                  <a:schemeClr val="tx1"/>
                </a:solidFill>
                <a:cs typeface="Arial" pitchFamily="34" charset="0"/>
              </a:rPr>
              <a:t>WORLD.</a:t>
            </a:r>
            <a:endParaRPr lang="ar-SA" sz="1100" dirty="0">
              <a:solidFill>
                <a:schemeClr val="tx1"/>
              </a:solidFill>
            </a:endParaRPr>
          </a:p>
        </p:txBody>
      </p:sp>
      <p:sp>
        <p:nvSpPr>
          <p:cNvPr id="52" name="Rounded Rectangle 51"/>
          <p:cNvSpPr/>
          <p:nvPr/>
        </p:nvSpPr>
        <p:spPr>
          <a:xfrm>
            <a:off x="5517232" y="7020272"/>
            <a:ext cx="504056" cy="216024"/>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5</a:t>
            </a:r>
            <a:endParaRPr lang="ar-SA" sz="1000" dirty="0"/>
          </a:p>
        </p:txBody>
      </p:sp>
      <p:sp>
        <p:nvSpPr>
          <p:cNvPr id="53" name="Rounded Rectangle 52"/>
          <p:cNvSpPr/>
          <p:nvPr/>
        </p:nvSpPr>
        <p:spPr>
          <a:xfrm>
            <a:off x="5229200" y="7344308"/>
            <a:ext cx="1008112" cy="324036"/>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cs typeface="Arial" pitchFamily="34" charset="0"/>
              </a:rPr>
              <a:t>and </a:t>
            </a:r>
            <a:r>
              <a:rPr lang="en-US" sz="1400" b="1" dirty="0" smtClean="0">
                <a:solidFill>
                  <a:schemeClr val="tx1"/>
                </a:solidFill>
                <a:cs typeface="Arial" pitchFamily="34" charset="0"/>
              </a:rPr>
              <a:t>WIDE</a:t>
            </a:r>
            <a:endParaRPr lang="ar-SA" sz="1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20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1" end="1"/>
                                            </p:txEl>
                                          </p:spTgt>
                                        </p:tgtEl>
                                        <p:attrNameLst>
                                          <p:attrName>style.visibility</p:attrName>
                                        </p:attrNameLst>
                                      </p:cBhvr>
                                      <p:to>
                                        <p:strVal val="visible"/>
                                      </p:to>
                                    </p:set>
                                    <p:animEffect transition="in" filter="fade">
                                      <p:cBhvr>
                                        <p:cTn id="32" dur="2000"/>
                                        <p:tgtEl>
                                          <p:spTgt spid="10">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2" end="2"/>
                                            </p:txEl>
                                          </p:spTgt>
                                        </p:tgtEl>
                                        <p:attrNameLst>
                                          <p:attrName>style.visibility</p:attrName>
                                        </p:attrNameLst>
                                      </p:cBhvr>
                                      <p:to>
                                        <p:strVal val="visible"/>
                                      </p:to>
                                    </p:set>
                                    <p:animEffect transition="in" filter="fade">
                                      <p:cBhvr>
                                        <p:cTn id="37" dur="2000"/>
                                        <p:tgtEl>
                                          <p:spTgt spid="1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3" end="3"/>
                                            </p:txEl>
                                          </p:spTgt>
                                        </p:tgtEl>
                                        <p:attrNameLst>
                                          <p:attrName>style.visibility</p:attrName>
                                        </p:attrNameLst>
                                      </p:cBhvr>
                                      <p:to>
                                        <p:strVal val="visible"/>
                                      </p:to>
                                    </p:set>
                                    <p:animEffect transition="in" filter="fade">
                                      <p:cBhvr>
                                        <p:cTn id="42" dur="2000"/>
                                        <p:tgtEl>
                                          <p:spTgt spid="10">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4" end="4"/>
                                            </p:txEl>
                                          </p:spTgt>
                                        </p:tgtEl>
                                        <p:attrNameLst>
                                          <p:attrName>style.visibility</p:attrName>
                                        </p:attrNameLst>
                                      </p:cBhvr>
                                      <p:to>
                                        <p:strVal val="visible"/>
                                      </p:to>
                                    </p:set>
                                    <p:animEffect transition="in" filter="fade">
                                      <p:cBhvr>
                                        <p:cTn id="47" dur="2000"/>
                                        <p:tgtEl>
                                          <p:spTgt spid="10">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0" end="0"/>
                                            </p:txEl>
                                          </p:spTgt>
                                        </p:tgtEl>
                                        <p:attrNameLst>
                                          <p:attrName>style.visibility</p:attrName>
                                        </p:attrNameLst>
                                      </p:cBhvr>
                                      <p:to>
                                        <p:strVal val="visible"/>
                                      </p:to>
                                    </p:set>
                                    <p:animEffect transition="in" filter="fade">
                                      <p:cBhvr>
                                        <p:cTn id="52" dur="2000"/>
                                        <p:tgtEl>
                                          <p:spTgt spid="7">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xEl>
                                              <p:pRg st="1" end="1"/>
                                            </p:txEl>
                                          </p:spTgt>
                                        </p:tgtEl>
                                        <p:attrNameLst>
                                          <p:attrName>style.visibility</p:attrName>
                                        </p:attrNameLst>
                                      </p:cBhvr>
                                      <p:to>
                                        <p:strVal val="visible"/>
                                      </p:to>
                                    </p:set>
                                    <p:animEffect transition="in" filter="fade">
                                      <p:cBhvr>
                                        <p:cTn id="57" dur="2000"/>
                                        <p:tgtEl>
                                          <p:spTgt spid="7">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
                                            <p:txEl>
                                              <p:pRg st="0" end="0"/>
                                            </p:txEl>
                                          </p:spTgt>
                                        </p:tgtEl>
                                        <p:attrNameLst>
                                          <p:attrName>style.visibility</p:attrName>
                                        </p:attrNameLst>
                                      </p:cBhvr>
                                      <p:to>
                                        <p:strVal val="visible"/>
                                      </p:to>
                                    </p:set>
                                    <p:animEffect transition="in" filter="fade">
                                      <p:cBhvr>
                                        <p:cTn id="62" dur="2000"/>
                                        <p:tgtEl>
                                          <p:spTgt spid="9">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animEffect transition="in" filter="fade">
                                      <p:cBhvr>
                                        <p:cTn id="67" dur="2000"/>
                                        <p:tgtEl>
                                          <p:spTgt spid="11">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
                                            <p:txEl>
                                              <p:pRg st="1" end="1"/>
                                            </p:txEl>
                                          </p:spTgt>
                                        </p:tgtEl>
                                        <p:attrNameLst>
                                          <p:attrName>style.visibility</p:attrName>
                                        </p:attrNameLst>
                                      </p:cBhvr>
                                      <p:to>
                                        <p:strVal val="visible"/>
                                      </p:to>
                                    </p:set>
                                    <p:animEffect transition="in" filter="fade">
                                      <p:cBhvr>
                                        <p:cTn id="72" dur="2000"/>
                                        <p:tgtEl>
                                          <p:spTgt spid="11">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1">
                                            <p:txEl>
                                              <p:pRg st="2" end="2"/>
                                            </p:txEl>
                                          </p:spTgt>
                                        </p:tgtEl>
                                        <p:attrNameLst>
                                          <p:attrName>style.visibility</p:attrName>
                                        </p:attrNameLst>
                                      </p:cBhvr>
                                      <p:to>
                                        <p:strVal val="visible"/>
                                      </p:to>
                                    </p:set>
                                    <p:animEffect transition="in" filter="fade">
                                      <p:cBhvr>
                                        <p:cTn id="77" dur="2000"/>
                                        <p:tgtEl>
                                          <p:spTgt spid="11">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2">
                                            <p:txEl>
                                              <p:pRg st="0" end="0"/>
                                            </p:txEl>
                                          </p:spTgt>
                                        </p:tgtEl>
                                        <p:attrNameLst>
                                          <p:attrName>style.visibility</p:attrName>
                                        </p:attrNameLst>
                                      </p:cBhvr>
                                      <p:to>
                                        <p:strVal val="visible"/>
                                      </p:to>
                                    </p:set>
                                    <p:animEffect transition="in" filter="fade">
                                      <p:cBhvr>
                                        <p:cTn id="82" dur="2000"/>
                                        <p:tgtEl>
                                          <p:spTgt spid="12">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2">
                                            <p:txEl>
                                              <p:pRg st="1" end="1"/>
                                            </p:txEl>
                                          </p:spTgt>
                                        </p:tgtEl>
                                        <p:attrNameLst>
                                          <p:attrName>style.visibility</p:attrName>
                                        </p:attrNameLst>
                                      </p:cBhvr>
                                      <p:to>
                                        <p:strVal val="visible"/>
                                      </p:to>
                                    </p:set>
                                    <p:animEffect transition="in" filter="fade">
                                      <p:cBhvr>
                                        <p:cTn id="87" dur="2000"/>
                                        <p:tgtEl>
                                          <p:spTgt spid="12">
                                            <p:txEl>
                                              <p:p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5">
                                            <p:bg/>
                                          </p:spTgt>
                                        </p:tgtEl>
                                        <p:attrNameLst>
                                          <p:attrName>style.visibility</p:attrName>
                                        </p:attrNameLst>
                                      </p:cBhvr>
                                      <p:to>
                                        <p:strVal val="visible"/>
                                      </p:to>
                                    </p:set>
                                    <p:animEffect transition="in" filter="fade">
                                      <p:cBhvr>
                                        <p:cTn id="92" dur="2000"/>
                                        <p:tgtEl>
                                          <p:spTgt spid="25">
                                            <p:bg/>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5">
                                            <p:txEl>
                                              <p:pRg st="0" end="0"/>
                                            </p:txEl>
                                          </p:spTgt>
                                        </p:tgtEl>
                                        <p:attrNameLst>
                                          <p:attrName>style.visibility</p:attrName>
                                        </p:attrNameLst>
                                      </p:cBhvr>
                                      <p:to>
                                        <p:strVal val="visible"/>
                                      </p:to>
                                    </p:set>
                                    <p:animEffect transition="in" filter="fade">
                                      <p:cBhvr>
                                        <p:cTn id="95" dur="2000"/>
                                        <p:tgtEl>
                                          <p:spTgt spid="25">
                                            <p:txEl>
                                              <p:pRg st="0" end="0"/>
                                            </p:tx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9">
                                            <p:bg/>
                                          </p:spTgt>
                                        </p:tgtEl>
                                        <p:attrNameLst>
                                          <p:attrName>style.visibility</p:attrName>
                                        </p:attrNameLst>
                                      </p:cBhvr>
                                      <p:to>
                                        <p:strVal val="visible"/>
                                      </p:to>
                                    </p:set>
                                    <p:animEffect transition="in" filter="fade">
                                      <p:cBhvr>
                                        <p:cTn id="98" dur="2000"/>
                                        <p:tgtEl>
                                          <p:spTgt spid="29">
                                            <p:bg/>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9">
                                            <p:txEl>
                                              <p:pRg st="0" end="0"/>
                                            </p:txEl>
                                          </p:spTgt>
                                        </p:tgtEl>
                                        <p:attrNameLst>
                                          <p:attrName>style.visibility</p:attrName>
                                        </p:attrNameLst>
                                      </p:cBhvr>
                                      <p:to>
                                        <p:strVal val="visible"/>
                                      </p:to>
                                    </p:set>
                                    <p:animEffect transition="in" filter="fade">
                                      <p:cBhvr>
                                        <p:cTn id="101" dur="2000"/>
                                        <p:tgtEl>
                                          <p:spTgt spid="29">
                                            <p:txEl>
                                              <p:pRg st="0" end="0"/>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26">
                                            <p:bg/>
                                          </p:spTgt>
                                        </p:tgtEl>
                                        <p:attrNameLst>
                                          <p:attrName>style.visibility</p:attrName>
                                        </p:attrNameLst>
                                      </p:cBhvr>
                                      <p:to>
                                        <p:strVal val="visible"/>
                                      </p:to>
                                    </p:set>
                                    <p:animEffect transition="in" filter="fade">
                                      <p:cBhvr>
                                        <p:cTn id="106" dur="2000"/>
                                        <p:tgtEl>
                                          <p:spTgt spid="26">
                                            <p:bg/>
                                          </p:spTgt>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6">
                                            <p:txEl>
                                              <p:pRg st="0" end="0"/>
                                            </p:txEl>
                                          </p:spTgt>
                                        </p:tgtEl>
                                        <p:attrNameLst>
                                          <p:attrName>style.visibility</p:attrName>
                                        </p:attrNameLst>
                                      </p:cBhvr>
                                      <p:to>
                                        <p:strVal val="visible"/>
                                      </p:to>
                                    </p:set>
                                    <p:animEffect transition="in" filter="fade">
                                      <p:cBhvr>
                                        <p:cTn id="109" dur="2000"/>
                                        <p:tgtEl>
                                          <p:spTgt spid="26">
                                            <p:txEl>
                                              <p:pRg st="0" end="0"/>
                                            </p:txEl>
                                          </p:spTgt>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0">
                                            <p:bg/>
                                          </p:spTgt>
                                        </p:tgtEl>
                                        <p:attrNameLst>
                                          <p:attrName>style.visibility</p:attrName>
                                        </p:attrNameLst>
                                      </p:cBhvr>
                                      <p:to>
                                        <p:strVal val="visible"/>
                                      </p:to>
                                    </p:set>
                                    <p:animEffect transition="in" filter="fade">
                                      <p:cBhvr>
                                        <p:cTn id="112" dur="2000"/>
                                        <p:tgtEl>
                                          <p:spTgt spid="30">
                                            <p:bg/>
                                          </p:spTgt>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0">
                                            <p:txEl>
                                              <p:pRg st="0" end="0"/>
                                            </p:txEl>
                                          </p:spTgt>
                                        </p:tgtEl>
                                        <p:attrNameLst>
                                          <p:attrName>style.visibility</p:attrName>
                                        </p:attrNameLst>
                                      </p:cBhvr>
                                      <p:to>
                                        <p:strVal val="visible"/>
                                      </p:to>
                                    </p:set>
                                    <p:animEffect transition="in" filter="fade">
                                      <p:cBhvr>
                                        <p:cTn id="115" dur="2000"/>
                                        <p:tgtEl>
                                          <p:spTgt spid="30">
                                            <p:txEl>
                                              <p:pRg st="0" end="0"/>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27">
                                            <p:bg/>
                                          </p:spTgt>
                                        </p:tgtEl>
                                        <p:attrNameLst>
                                          <p:attrName>style.visibility</p:attrName>
                                        </p:attrNameLst>
                                      </p:cBhvr>
                                      <p:to>
                                        <p:strVal val="visible"/>
                                      </p:to>
                                    </p:set>
                                    <p:animEffect transition="in" filter="fade">
                                      <p:cBhvr>
                                        <p:cTn id="120" dur="2000"/>
                                        <p:tgtEl>
                                          <p:spTgt spid="27">
                                            <p:bg/>
                                          </p:spTgt>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7">
                                            <p:txEl>
                                              <p:pRg st="0" end="0"/>
                                            </p:txEl>
                                          </p:spTgt>
                                        </p:tgtEl>
                                        <p:attrNameLst>
                                          <p:attrName>style.visibility</p:attrName>
                                        </p:attrNameLst>
                                      </p:cBhvr>
                                      <p:to>
                                        <p:strVal val="visible"/>
                                      </p:to>
                                    </p:set>
                                    <p:animEffect transition="in" filter="fade">
                                      <p:cBhvr>
                                        <p:cTn id="123" dur="2000"/>
                                        <p:tgtEl>
                                          <p:spTgt spid="27">
                                            <p:txEl>
                                              <p:pRg st="0" end="0"/>
                                            </p:txEl>
                                          </p:spTgt>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1">
                                            <p:bg/>
                                          </p:spTgt>
                                        </p:tgtEl>
                                        <p:attrNameLst>
                                          <p:attrName>style.visibility</p:attrName>
                                        </p:attrNameLst>
                                      </p:cBhvr>
                                      <p:to>
                                        <p:strVal val="visible"/>
                                      </p:to>
                                    </p:set>
                                    <p:animEffect transition="in" filter="fade">
                                      <p:cBhvr>
                                        <p:cTn id="126" dur="2000"/>
                                        <p:tgtEl>
                                          <p:spTgt spid="31">
                                            <p:bg/>
                                          </p:spTgt>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31">
                                            <p:txEl>
                                              <p:pRg st="0" end="0"/>
                                            </p:txEl>
                                          </p:spTgt>
                                        </p:tgtEl>
                                        <p:attrNameLst>
                                          <p:attrName>style.visibility</p:attrName>
                                        </p:attrNameLst>
                                      </p:cBhvr>
                                      <p:to>
                                        <p:strVal val="visible"/>
                                      </p:to>
                                    </p:set>
                                    <p:animEffect transition="in" filter="fade">
                                      <p:cBhvr>
                                        <p:cTn id="129" dur="2000"/>
                                        <p:tgtEl>
                                          <p:spTgt spid="31">
                                            <p:txEl>
                                              <p:pRg st="0" end="0"/>
                                            </p:tx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28">
                                            <p:bg/>
                                          </p:spTgt>
                                        </p:tgtEl>
                                        <p:attrNameLst>
                                          <p:attrName>style.visibility</p:attrName>
                                        </p:attrNameLst>
                                      </p:cBhvr>
                                      <p:to>
                                        <p:strVal val="visible"/>
                                      </p:to>
                                    </p:set>
                                    <p:animEffect transition="in" filter="fade">
                                      <p:cBhvr>
                                        <p:cTn id="134" dur="2000"/>
                                        <p:tgtEl>
                                          <p:spTgt spid="28">
                                            <p:bg/>
                                          </p:spTgt>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8">
                                            <p:txEl>
                                              <p:pRg st="0" end="0"/>
                                            </p:txEl>
                                          </p:spTgt>
                                        </p:tgtEl>
                                        <p:attrNameLst>
                                          <p:attrName>style.visibility</p:attrName>
                                        </p:attrNameLst>
                                      </p:cBhvr>
                                      <p:to>
                                        <p:strVal val="visible"/>
                                      </p:to>
                                    </p:set>
                                    <p:animEffect transition="in" filter="fade">
                                      <p:cBhvr>
                                        <p:cTn id="137" dur="2000"/>
                                        <p:tgtEl>
                                          <p:spTgt spid="28">
                                            <p:txEl>
                                              <p:pRg st="0" end="0"/>
                                            </p:txEl>
                                          </p:spTgt>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32">
                                            <p:bg/>
                                          </p:spTgt>
                                        </p:tgtEl>
                                        <p:attrNameLst>
                                          <p:attrName>style.visibility</p:attrName>
                                        </p:attrNameLst>
                                      </p:cBhvr>
                                      <p:to>
                                        <p:strVal val="visible"/>
                                      </p:to>
                                    </p:set>
                                    <p:animEffect transition="in" filter="fade">
                                      <p:cBhvr>
                                        <p:cTn id="140" dur="2000"/>
                                        <p:tgtEl>
                                          <p:spTgt spid="32">
                                            <p:bg/>
                                          </p:spTgt>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32">
                                            <p:txEl>
                                              <p:pRg st="0" end="0"/>
                                            </p:txEl>
                                          </p:spTgt>
                                        </p:tgtEl>
                                        <p:attrNameLst>
                                          <p:attrName>style.visibility</p:attrName>
                                        </p:attrNameLst>
                                      </p:cBhvr>
                                      <p:to>
                                        <p:strVal val="visible"/>
                                      </p:to>
                                    </p:set>
                                    <p:animEffect transition="in" filter="fade">
                                      <p:cBhvr>
                                        <p:cTn id="143" dur="2000"/>
                                        <p:tgtEl>
                                          <p:spTgt spid="32">
                                            <p:txEl>
                                              <p:pRg st="0" end="0"/>
                                            </p:txEl>
                                          </p:spTgt>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42">
                                            <p:bg/>
                                          </p:spTgt>
                                        </p:tgtEl>
                                        <p:attrNameLst>
                                          <p:attrName>style.visibility</p:attrName>
                                        </p:attrNameLst>
                                      </p:cBhvr>
                                      <p:to>
                                        <p:strVal val="visible"/>
                                      </p:to>
                                    </p:set>
                                    <p:animEffect transition="in" filter="fade">
                                      <p:cBhvr>
                                        <p:cTn id="148" dur="2000"/>
                                        <p:tgtEl>
                                          <p:spTgt spid="42">
                                            <p:bg/>
                                          </p:spTgt>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xEl>
                                              <p:pRg st="0" end="0"/>
                                            </p:txEl>
                                          </p:spTgt>
                                        </p:tgtEl>
                                        <p:attrNameLst>
                                          <p:attrName>style.visibility</p:attrName>
                                        </p:attrNameLst>
                                      </p:cBhvr>
                                      <p:to>
                                        <p:strVal val="visible"/>
                                      </p:to>
                                    </p:set>
                                    <p:animEffect transition="in" filter="fade">
                                      <p:cBhvr>
                                        <p:cTn id="151" dur="2000"/>
                                        <p:tgtEl>
                                          <p:spTgt spid="42">
                                            <p:txEl>
                                              <p:pRg st="0" end="0"/>
                                            </p:txEl>
                                          </p:spTgt>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43">
                                            <p:bg/>
                                          </p:spTgt>
                                        </p:tgtEl>
                                        <p:attrNameLst>
                                          <p:attrName>style.visibility</p:attrName>
                                        </p:attrNameLst>
                                      </p:cBhvr>
                                      <p:to>
                                        <p:strVal val="visible"/>
                                      </p:to>
                                    </p:set>
                                    <p:animEffect transition="in" filter="fade">
                                      <p:cBhvr>
                                        <p:cTn id="154" dur="2000"/>
                                        <p:tgtEl>
                                          <p:spTgt spid="43">
                                            <p:bg/>
                                          </p:spTgt>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43">
                                            <p:txEl>
                                              <p:pRg st="0" end="0"/>
                                            </p:txEl>
                                          </p:spTgt>
                                        </p:tgtEl>
                                        <p:attrNameLst>
                                          <p:attrName>style.visibility</p:attrName>
                                        </p:attrNameLst>
                                      </p:cBhvr>
                                      <p:to>
                                        <p:strVal val="visible"/>
                                      </p:to>
                                    </p:set>
                                    <p:animEffect transition="in" filter="fade">
                                      <p:cBhvr>
                                        <p:cTn id="157" dur="2000"/>
                                        <p:tgtEl>
                                          <p:spTgt spid="43">
                                            <p:txEl>
                                              <p:pRg st="0" end="0"/>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grpId="0" nodeType="clickEffect">
                                  <p:stCondLst>
                                    <p:cond delay="0"/>
                                  </p:stCondLst>
                                  <p:childTnLst>
                                    <p:set>
                                      <p:cBhvr>
                                        <p:cTn id="161" dur="1" fill="hold">
                                          <p:stCondLst>
                                            <p:cond delay="0"/>
                                          </p:stCondLst>
                                        </p:cTn>
                                        <p:tgtEl>
                                          <p:spTgt spid="44">
                                            <p:bg/>
                                          </p:spTgt>
                                        </p:tgtEl>
                                        <p:attrNameLst>
                                          <p:attrName>style.visibility</p:attrName>
                                        </p:attrNameLst>
                                      </p:cBhvr>
                                      <p:to>
                                        <p:strVal val="visible"/>
                                      </p:to>
                                    </p:set>
                                    <p:animEffect transition="in" filter="fade">
                                      <p:cBhvr>
                                        <p:cTn id="162" dur="2000"/>
                                        <p:tgtEl>
                                          <p:spTgt spid="44">
                                            <p:bg/>
                                          </p:spTgt>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44">
                                            <p:txEl>
                                              <p:pRg st="0" end="0"/>
                                            </p:txEl>
                                          </p:spTgt>
                                        </p:tgtEl>
                                        <p:attrNameLst>
                                          <p:attrName>style.visibility</p:attrName>
                                        </p:attrNameLst>
                                      </p:cBhvr>
                                      <p:to>
                                        <p:strVal val="visible"/>
                                      </p:to>
                                    </p:set>
                                    <p:animEffect transition="in" filter="fade">
                                      <p:cBhvr>
                                        <p:cTn id="165" dur="2000"/>
                                        <p:tgtEl>
                                          <p:spTgt spid="44">
                                            <p:txEl>
                                              <p:pRg st="0" end="0"/>
                                            </p:txEl>
                                          </p:spTgt>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48">
                                            <p:bg/>
                                          </p:spTgt>
                                        </p:tgtEl>
                                        <p:attrNameLst>
                                          <p:attrName>style.visibility</p:attrName>
                                        </p:attrNameLst>
                                      </p:cBhvr>
                                      <p:to>
                                        <p:strVal val="visible"/>
                                      </p:to>
                                    </p:set>
                                    <p:animEffect transition="in" filter="fade">
                                      <p:cBhvr>
                                        <p:cTn id="168" dur="2000"/>
                                        <p:tgtEl>
                                          <p:spTgt spid="48">
                                            <p:bg/>
                                          </p:spTgt>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48">
                                            <p:txEl>
                                              <p:pRg st="0" end="0"/>
                                            </p:txEl>
                                          </p:spTgt>
                                        </p:tgtEl>
                                        <p:attrNameLst>
                                          <p:attrName>style.visibility</p:attrName>
                                        </p:attrNameLst>
                                      </p:cBhvr>
                                      <p:to>
                                        <p:strVal val="visible"/>
                                      </p:to>
                                    </p:set>
                                    <p:animEffect transition="in" filter="fade">
                                      <p:cBhvr>
                                        <p:cTn id="171" dur="2000"/>
                                        <p:tgtEl>
                                          <p:spTgt spid="48">
                                            <p:txEl>
                                              <p:pRg st="0" end="0"/>
                                            </p:txEl>
                                          </p:spTgt>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grpId="0" nodeType="clickEffect">
                                  <p:stCondLst>
                                    <p:cond delay="0"/>
                                  </p:stCondLst>
                                  <p:childTnLst>
                                    <p:set>
                                      <p:cBhvr>
                                        <p:cTn id="175" dur="1" fill="hold">
                                          <p:stCondLst>
                                            <p:cond delay="0"/>
                                          </p:stCondLst>
                                        </p:cTn>
                                        <p:tgtEl>
                                          <p:spTgt spid="45">
                                            <p:bg/>
                                          </p:spTgt>
                                        </p:tgtEl>
                                        <p:attrNameLst>
                                          <p:attrName>style.visibility</p:attrName>
                                        </p:attrNameLst>
                                      </p:cBhvr>
                                      <p:to>
                                        <p:strVal val="visible"/>
                                      </p:to>
                                    </p:set>
                                    <p:animEffect transition="in" filter="fade">
                                      <p:cBhvr>
                                        <p:cTn id="176" dur="2000"/>
                                        <p:tgtEl>
                                          <p:spTgt spid="45">
                                            <p:bg/>
                                          </p:spTgt>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45">
                                            <p:txEl>
                                              <p:pRg st="0" end="0"/>
                                            </p:txEl>
                                          </p:spTgt>
                                        </p:tgtEl>
                                        <p:attrNameLst>
                                          <p:attrName>style.visibility</p:attrName>
                                        </p:attrNameLst>
                                      </p:cBhvr>
                                      <p:to>
                                        <p:strVal val="visible"/>
                                      </p:to>
                                    </p:set>
                                    <p:animEffect transition="in" filter="fade">
                                      <p:cBhvr>
                                        <p:cTn id="179" dur="2000"/>
                                        <p:tgtEl>
                                          <p:spTgt spid="45">
                                            <p:txEl>
                                              <p:pRg st="0" end="0"/>
                                            </p:txEl>
                                          </p:spTgt>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9">
                                            <p:bg/>
                                          </p:spTgt>
                                        </p:tgtEl>
                                        <p:attrNameLst>
                                          <p:attrName>style.visibility</p:attrName>
                                        </p:attrNameLst>
                                      </p:cBhvr>
                                      <p:to>
                                        <p:strVal val="visible"/>
                                      </p:to>
                                    </p:set>
                                    <p:animEffect transition="in" filter="fade">
                                      <p:cBhvr>
                                        <p:cTn id="182" dur="2000"/>
                                        <p:tgtEl>
                                          <p:spTgt spid="49">
                                            <p:bg/>
                                          </p:spTgt>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49">
                                            <p:txEl>
                                              <p:pRg st="0" end="0"/>
                                            </p:txEl>
                                          </p:spTgt>
                                        </p:tgtEl>
                                        <p:attrNameLst>
                                          <p:attrName>style.visibility</p:attrName>
                                        </p:attrNameLst>
                                      </p:cBhvr>
                                      <p:to>
                                        <p:strVal val="visible"/>
                                      </p:to>
                                    </p:set>
                                    <p:animEffect transition="in" filter="fade">
                                      <p:cBhvr>
                                        <p:cTn id="185" dur="2000"/>
                                        <p:tgtEl>
                                          <p:spTgt spid="49">
                                            <p:txEl>
                                              <p:pRg st="0" end="0"/>
                                            </p:txEl>
                                          </p:spTgt>
                                        </p:tgtEl>
                                      </p:cBhvr>
                                    </p:animEffec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grpId="0" nodeType="clickEffect">
                                  <p:stCondLst>
                                    <p:cond delay="0"/>
                                  </p:stCondLst>
                                  <p:childTnLst>
                                    <p:set>
                                      <p:cBhvr>
                                        <p:cTn id="189" dur="1" fill="hold">
                                          <p:stCondLst>
                                            <p:cond delay="0"/>
                                          </p:stCondLst>
                                        </p:cTn>
                                        <p:tgtEl>
                                          <p:spTgt spid="46">
                                            <p:bg/>
                                          </p:spTgt>
                                        </p:tgtEl>
                                        <p:attrNameLst>
                                          <p:attrName>style.visibility</p:attrName>
                                        </p:attrNameLst>
                                      </p:cBhvr>
                                      <p:to>
                                        <p:strVal val="visible"/>
                                      </p:to>
                                    </p:set>
                                    <p:animEffect transition="in" filter="fade">
                                      <p:cBhvr>
                                        <p:cTn id="190" dur="2000"/>
                                        <p:tgtEl>
                                          <p:spTgt spid="46">
                                            <p:bg/>
                                          </p:spTgt>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46">
                                            <p:txEl>
                                              <p:pRg st="0" end="0"/>
                                            </p:txEl>
                                          </p:spTgt>
                                        </p:tgtEl>
                                        <p:attrNameLst>
                                          <p:attrName>style.visibility</p:attrName>
                                        </p:attrNameLst>
                                      </p:cBhvr>
                                      <p:to>
                                        <p:strVal val="visible"/>
                                      </p:to>
                                    </p:set>
                                    <p:animEffect transition="in" filter="fade">
                                      <p:cBhvr>
                                        <p:cTn id="193" dur="2000"/>
                                        <p:tgtEl>
                                          <p:spTgt spid="46">
                                            <p:txEl>
                                              <p:pRg st="0" end="0"/>
                                            </p:txEl>
                                          </p:spTgt>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50">
                                            <p:bg/>
                                          </p:spTgt>
                                        </p:tgtEl>
                                        <p:attrNameLst>
                                          <p:attrName>style.visibility</p:attrName>
                                        </p:attrNameLst>
                                      </p:cBhvr>
                                      <p:to>
                                        <p:strVal val="visible"/>
                                      </p:to>
                                    </p:set>
                                    <p:animEffect transition="in" filter="fade">
                                      <p:cBhvr>
                                        <p:cTn id="196" dur="2000"/>
                                        <p:tgtEl>
                                          <p:spTgt spid="50">
                                            <p:bg/>
                                          </p:spTgt>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50">
                                            <p:txEl>
                                              <p:pRg st="0" end="0"/>
                                            </p:txEl>
                                          </p:spTgt>
                                        </p:tgtEl>
                                        <p:attrNameLst>
                                          <p:attrName>style.visibility</p:attrName>
                                        </p:attrNameLst>
                                      </p:cBhvr>
                                      <p:to>
                                        <p:strVal val="visible"/>
                                      </p:to>
                                    </p:set>
                                    <p:animEffect transition="in" filter="fade">
                                      <p:cBhvr>
                                        <p:cTn id="199" dur="2000"/>
                                        <p:tgtEl>
                                          <p:spTgt spid="50">
                                            <p:txEl>
                                              <p:pRg st="0" end="0"/>
                                            </p:txEl>
                                          </p:spTgt>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ntr" presetSubtype="0" fill="hold" grpId="0" nodeType="clickEffect">
                                  <p:stCondLst>
                                    <p:cond delay="0"/>
                                  </p:stCondLst>
                                  <p:childTnLst>
                                    <p:set>
                                      <p:cBhvr>
                                        <p:cTn id="203" dur="1" fill="hold">
                                          <p:stCondLst>
                                            <p:cond delay="0"/>
                                          </p:stCondLst>
                                        </p:cTn>
                                        <p:tgtEl>
                                          <p:spTgt spid="47">
                                            <p:bg/>
                                          </p:spTgt>
                                        </p:tgtEl>
                                        <p:attrNameLst>
                                          <p:attrName>style.visibility</p:attrName>
                                        </p:attrNameLst>
                                      </p:cBhvr>
                                      <p:to>
                                        <p:strVal val="visible"/>
                                      </p:to>
                                    </p:set>
                                    <p:animEffect transition="in" filter="fade">
                                      <p:cBhvr>
                                        <p:cTn id="204" dur="2000"/>
                                        <p:tgtEl>
                                          <p:spTgt spid="47">
                                            <p:bg/>
                                          </p:spTgt>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47">
                                            <p:txEl>
                                              <p:pRg st="0" end="0"/>
                                            </p:txEl>
                                          </p:spTgt>
                                        </p:tgtEl>
                                        <p:attrNameLst>
                                          <p:attrName>style.visibility</p:attrName>
                                        </p:attrNameLst>
                                      </p:cBhvr>
                                      <p:to>
                                        <p:strVal val="visible"/>
                                      </p:to>
                                    </p:set>
                                    <p:animEffect transition="in" filter="fade">
                                      <p:cBhvr>
                                        <p:cTn id="207" dur="2000"/>
                                        <p:tgtEl>
                                          <p:spTgt spid="47">
                                            <p:txEl>
                                              <p:pRg st="0" end="0"/>
                                            </p:txEl>
                                          </p:spTgt>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51">
                                            <p:bg/>
                                          </p:spTgt>
                                        </p:tgtEl>
                                        <p:attrNameLst>
                                          <p:attrName>style.visibility</p:attrName>
                                        </p:attrNameLst>
                                      </p:cBhvr>
                                      <p:to>
                                        <p:strVal val="visible"/>
                                      </p:to>
                                    </p:set>
                                    <p:animEffect transition="in" filter="fade">
                                      <p:cBhvr>
                                        <p:cTn id="210" dur="2000"/>
                                        <p:tgtEl>
                                          <p:spTgt spid="51">
                                            <p:bg/>
                                          </p:spTgt>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51">
                                            <p:txEl>
                                              <p:pRg st="0" end="0"/>
                                            </p:txEl>
                                          </p:spTgt>
                                        </p:tgtEl>
                                        <p:attrNameLst>
                                          <p:attrName>style.visibility</p:attrName>
                                        </p:attrNameLst>
                                      </p:cBhvr>
                                      <p:to>
                                        <p:strVal val="visible"/>
                                      </p:to>
                                    </p:set>
                                    <p:animEffect transition="in" filter="fade">
                                      <p:cBhvr>
                                        <p:cTn id="213" dur="2000"/>
                                        <p:tgtEl>
                                          <p:spTgt spid="51">
                                            <p:txEl>
                                              <p:pRg st="0" end="0"/>
                                            </p:txEl>
                                          </p:spTgt>
                                        </p:tgtEl>
                                      </p:cBhvr>
                                    </p:animEffect>
                                  </p:childTnLst>
                                </p:cTn>
                              </p:par>
                            </p:childTnLst>
                          </p:cTn>
                        </p:par>
                      </p:childTnLst>
                    </p:cTn>
                  </p:par>
                  <p:par>
                    <p:cTn id="214" fill="hold">
                      <p:stCondLst>
                        <p:cond delay="indefinite"/>
                      </p:stCondLst>
                      <p:childTnLst>
                        <p:par>
                          <p:cTn id="215" fill="hold">
                            <p:stCondLst>
                              <p:cond delay="0"/>
                            </p:stCondLst>
                            <p:childTnLst>
                              <p:par>
                                <p:cTn id="216" presetID="10" presetClass="entr" presetSubtype="0" fill="hold" grpId="0" nodeType="clickEffect">
                                  <p:stCondLst>
                                    <p:cond delay="0"/>
                                  </p:stCondLst>
                                  <p:childTnLst>
                                    <p:set>
                                      <p:cBhvr>
                                        <p:cTn id="217" dur="1" fill="hold">
                                          <p:stCondLst>
                                            <p:cond delay="0"/>
                                          </p:stCondLst>
                                        </p:cTn>
                                        <p:tgtEl>
                                          <p:spTgt spid="52">
                                            <p:bg/>
                                          </p:spTgt>
                                        </p:tgtEl>
                                        <p:attrNameLst>
                                          <p:attrName>style.visibility</p:attrName>
                                        </p:attrNameLst>
                                      </p:cBhvr>
                                      <p:to>
                                        <p:strVal val="visible"/>
                                      </p:to>
                                    </p:set>
                                    <p:animEffect transition="in" filter="fade">
                                      <p:cBhvr>
                                        <p:cTn id="218" dur="2000"/>
                                        <p:tgtEl>
                                          <p:spTgt spid="52">
                                            <p:bg/>
                                          </p:spTgt>
                                        </p:tgtEl>
                                      </p:cBhvr>
                                    </p:animEffect>
                                  </p:childTnLst>
                                </p:cTn>
                              </p:par>
                              <p:par>
                                <p:cTn id="219" presetID="10" presetClass="entr" presetSubtype="0" fill="hold" grpId="0" nodeType="withEffect">
                                  <p:stCondLst>
                                    <p:cond delay="0"/>
                                  </p:stCondLst>
                                  <p:childTnLst>
                                    <p:set>
                                      <p:cBhvr>
                                        <p:cTn id="220" dur="1" fill="hold">
                                          <p:stCondLst>
                                            <p:cond delay="0"/>
                                          </p:stCondLst>
                                        </p:cTn>
                                        <p:tgtEl>
                                          <p:spTgt spid="52">
                                            <p:txEl>
                                              <p:pRg st="0" end="0"/>
                                            </p:txEl>
                                          </p:spTgt>
                                        </p:tgtEl>
                                        <p:attrNameLst>
                                          <p:attrName>style.visibility</p:attrName>
                                        </p:attrNameLst>
                                      </p:cBhvr>
                                      <p:to>
                                        <p:strVal val="visible"/>
                                      </p:to>
                                    </p:set>
                                    <p:animEffect transition="in" filter="fade">
                                      <p:cBhvr>
                                        <p:cTn id="221" dur="2000"/>
                                        <p:tgtEl>
                                          <p:spTgt spid="52">
                                            <p:txEl>
                                              <p:pRg st="0" end="0"/>
                                            </p:txEl>
                                          </p:spTgt>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53">
                                            <p:bg/>
                                          </p:spTgt>
                                        </p:tgtEl>
                                        <p:attrNameLst>
                                          <p:attrName>style.visibility</p:attrName>
                                        </p:attrNameLst>
                                      </p:cBhvr>
                                      <p:to>
                                        <p:strVal val="visible"/>
                                      </p:to>
                                    </p:set>
                                    <p:animEffect transition="in" filter="fade">
                                      <p:cBhvr>
                                        <p:cTn id="224" dur="2000"/>
                                        <p:tgtEl>
                                          <p:spTgt spid="53">
                                            <p:bg/>
                                          </p:spTgt>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53">
                                            <p:txEl>
                                              <p:pRg st="0" end="0"/>
                                            </p:txEl>
                                          </p:spTgt>
                                        </p:tgtEl>
                                        <p:attrNameLst>
                                          <p:attrName>style.visibility</p:attrName>
                                        </p:attrNameLst>
                                      </p:cBhvr>
                                      <p:to>
                                        <p:strVal val="visible"/>
                                      </p:to>
                                    </p:set>
                                    <p:animEffect transition="in" filter="fade">
                                      <p:cBhvr>
                                        <p:cTn id="227" dur="2000"/>
                                        <p:tgtEl>
                                          <p:spTgt spid="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1" grpId="0" build="p"/>
      <p:bldP spid="12" grpId="0" build="p"/>
      <p:bldP spid="25" grpId="0" build="allAtOnce" animBg="1"/>
      <p:bldP spid="26" grpId="0" build="allAtOnce" animBg="1"/>
      <p:bldP spid="27" grpId="0" build="allAtOnce" animBg="1"/>
      <p:bldP spid="28" grpId="0" build="allAtOnce" animBg="1"/>
      <p:bldP spid="29" grpId="0" build="allAtOnce" animBg="1"/>
      <p:bldP spid="30" grpId="0" build="allAtOnce" animBg="1"/>
      <p:bldP spid="31" grpId="0" build="allAtOnce" animBg="1"/>
      <p:bldP spid="32" grpId="0" build="allAtOnce" animBg="1"/>
      <p:bldP spid="42" grpId="0" build="allAtOnce" animBg="1"/>
      <p:bldP spid="43" grpId="0" build="allAtOnce" animBg="1"/>
      <p:bldP spid="44" grpId="0" build="allAtOnce" animBg="1"/>
      <p:bldP spid="45" grpId="0" build="allAtOnce" animBg="1"/>
      <p:bldP spid="46" grpId="0" build="allAtOnce" animBg="1"/>
      <p:bldP spid="47" grpId="0" build="allAtOnce" animBg="1"/>
      <p:bldP spid="48" grpId="0" build="allAtOnce" animBg="1"/>
      <p:bldP spid="49" grpId="0" build="allAtOnce" animBg="1"/>
      <p:bldP spid="50" grpId="0" build="allAtOnce" animBg="1"/>
      <p:bldP spid="51" grpId="0" build="allAtOnce" animBg="1"/>
      <p:bldP spid="52" grpId="0" build="allAtOnce" animBg="1"/>
      <p:bldP spid="53"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251520"/>
            <a:ext cx="3291251" cy="3893374"/>
          </a:xfrm>
          <a:prstGeom prst="rect">
            <a:avLst/>
          </a:prstGeom>
          <a:noFill/>
        </p:spPr>
        <p:txBody>
          <a:bodyPr wrap="square" rtlCol="1">
            <a:spAutoFit/>
          </a:bodyPr>
          <a:lstStyle/>
          <a:p>
            <a:pPr algn="l"/>
            <a:r>
              <a:rPr lang="en-US" sz="1300" b="1" dirty="0" smtClean="0">
                <a:cs typeface="Arial" pitchFamily="34" charset="0"/>
              </a:rPr>
              <a:t> Type of Work and Year Written:</a:t>
            </a:r>
          </a:p>
          <a:p>
            <a:pPr algn="l"/>
            <a:r>
              <a:rPr lang="en-US" sz="1300" b="1" dirty="0" smtClean="0">
                <a:cs typeface="Arial" pitchFamily="34" charset="0"/>
              </a:rPr>
              <a:t>   </a:t>
            </a:r>
            <a:r>
              <a:rPr lang="en-US" sz="1300" dirty="0" smtClean="0">
                <a:cs typeface="Arial" pitchFamily="34" charset="0"/>
              </a:rPr>
              <a:t> </a:t>
            </a:r>
            <a:r>
              <a:rPr lang="en-US" sz="1300" dirty="0" smtClean="0">
                <a:cs typeface="Arial" pitchFamily="34" charset="0"/>
              </a:rPr>
              <a:t>"On His Blindness" is a </a:t>
            </a:r>
            <a:r>
              <a:rPr lang="en-US" sz="1300" dirty="0" err="1" smtClean="0">
                <a:cs typeface="Arial" pitchFamily="34" charset="0"/>
              </a:rPr>
              <a:t>Petrarchan</a:t>
            </a:r>
            <a:r>
              <a:rPr lang="en-US" sz="1300" dirty="0" smtClean="0">
                <a:cs typeface="Arial" pitchFamily="34" charset="0"/>
              </a:rPr>
              <a:t> sonnet, a lyric poem with fourteen lines. This type of sonnet, popularized by the Italian priest Petrarch (1304-1374), has a rhyme scheme of ABBA, ABBA, CDE, and CDE. John Milton wrote the poem in 1655. </a:t>
            </a:r>
          </a:p>
          <a:p>
            <a:pPr algn="l"/>
            <a:r>
              <a:rPr lang="en-US" sz="1300" dirty="0" smtClean="0">
                <a:cs typeface="Arial" pitchFamily="34" charset="0"/>
              </a:rPr>
              <a:t>    </a:t>
            </a:r>
            <a:r>
              <a:rPr lang="en-US" sz="1300" dirty="0" smtClean="0">
                <a:cs typeface="Arial" pitchFamily="34" charset="0"/>
              </a:rPr>
              <a:t>As </a:t>
            </a:r>
            <a:r>
              <a:rPr lang="en-US" sz="1300" dirty="0" smtClean="0">
                <a:cs typeface="Arial" pitchFamily="34" charset="0"/>
              </a:rPr>
              <a:t>This sonnet  has simple diction, enjambment (not end-stopped). Milton has used his extensive knowledge of the Bible to create a deeply personal poem, and gently guide himself and the reader or listener from an intense loss through to understanding and gain</a:t>
            </a:r>
          </a:p>
          <a:p>
            <a:pPr algn="l"/>
            <a:r>
              <a:rPr lang="en-US" sz="1300" dirty="0" smtClean="0">
                <a:cs typeface="Arial" pitchFamily="34" charset="0"/>
              </a:rPr>
              <a:t>    </a:t>
            </a:r>
            <a:r>
              <a:rPr lang="en-US" sz="1300" dirty="0" smtClean="0">
                <a:cs typeface="Arial" pitchFamily="34" charset="0"/>
              </a:rPr>
              <a:t> </a:t>
            </a:r>
            <a:r>
              <a:rPr lang="en-US" sz="1300" dirty="0" smtClean="0">
                <a:cs typeface="Arial" pitchFamily="34" charset="0"/>
              </a:rPr>
              <a:t>The main themes of this poem are Milton's exploration of his feeling of fear, limitation, light and darkness, duty and doubt, regarding his failed sight, his </a:t>
            </a:r>
            <a:r>
              <a:rPr lang="en-US" sz="1300" dirty="0" smtClean="0">
                <a:cs typeface="Arial" pitchFamily="34" charset="0"/>
              </a:rPr>
              <a:t>rationalization </a:t>
            </a:r>
            <a:r>
              <a:rPr lang="en-US" sz="1300" dirty="0" smtClean="0">
                <a:cs typeface="Arial" pitchFamily="34" charset="0"/>
              </a:rPr>
              <a:t>of this anxiety by seeking solutions in his faith.</a:t>
            </a:r>
            <a:endParaRPr lang="en-US" sz="1300" dirty="0" smtClean="0"/>
          </a:p>
        </p:txBody>
      </p:sp>
      <p:sp>
        <p:nvSpPr>
          <p:cNvPr id="10" name="TextBox 9"/>
          <p:cNvSpPr txBox="1"/>
          <p:nvPr/>
        </p:nvSpPr>
        <p:spPr>
          <a:xfrm>
            <a:off x="3645024" y="309012"/>
            <a:ext cx="2934326" cy="3554819"/>
          </a:xfrm>
          <a:prstGeom prst="rect">
            <a:avLst/>
          </a:prstGeom>
          <a:noFill/>
        </p:spPr>
        <p:txBody>
          <a:bodyPr wrap="square" rtlCol="1">
            <a:spAutoFit/>
          </a:bodyPr>
          <a:lstStyle/>
          <a:p>
            <a:r>
              <a:rPr lang="ar-SA" sz="1500" dirty="0" smtClean="0">
                <a:solidFill>
                  <a:srgbClr val="008000"/>
                </a:solidFill>
                <a:cs typeface="DecoType Naskh" pitchFamily="2" charset="-78"/>
              </a:rPr>
              <a:t>نوع العمل والسنة وكتب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"على صاحب العمى" هو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a:t>
            </a:r>
            <a:r>
              <a:rPr lang="en-US" sz="1500" dirty="0" err="1" smtClean="0">
                <a:solidFill>
                  <a:srgbClr val="008000"/>
                </a:solidFill>
                <a:cs typeface="DecoType Naskh" pitchFamily="2" charset="-78"/>
              </a:rPr>
              <a:t>Petrarchan</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قصيدة الشعر الغنائي مع أربعة عشر خطوط. شاع هذا النوع من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من قبل الكاهن الايطالي </a:t>
            </a:r>
            <a:r>
              <a:rPr lang="ar-SA" sz="1500" dirty="0" err="1" smtClean="0">
                <a:solidFill>
                  <a:srgbClr val="008000"/>
                </a:solidFill>
                <a:cs typeface="DecoType Naskh" pitchFamily="2" charset="-78"/>
              </a:rPr>
              <a:t>بترارك</a:t>
            </a:r>
            <a:r>
              <a:rPr lang="ar-SA" sz="1500" dirty="0" smtClean="0">
                <a:solidFill>
                  <a:srgbClr val="008000"/>
                </a:solidFill>
                <a:cs typeface="DecoType Naskh" pitchFamily="2" charset="-78"/>
              </a:rPr>
              <a:t> (1304-1374)، </a:t>
            </a:r>
            <a:r>
              <a:rPr lang="ar-SA" sz="1500" dirty="0" smtClean="0">
                <a:solidFill>
                  <a:srgbClr val="008000"/>
                </a:solidFill>
                <a:cs typeface="DecoType Naskh" pitchFamily="2" charset="-78"/>
              </a:rPr>
              <a:t>القصيدة لديها </a:t>
            </a:r>
            <a:r>
              <a:rPr lang="ar-SA" sz="1500" dirty="0" smtClean="0">
                <a:solidFill>
                  <a:srgbClr val="008000"/>
                </a:solidFill>
                <a:cs typeface="DecoType Naskh" pitchFamily="2" charset="-78"/>
              </a:rPr>
              <a:t>مخطط قافية من</a:t>
            </a:r>
            <a:r>
              <a:rPr lang="ar-SA" sz="1200" dirty="0" smtClean="0">
                <a:solidFill>
                  <a:srgbClr val="008000"/>
                </a:solidFill>
                <a:cs typeface="DecoType Naskh" pitchFamily="2" charset="-78"/>
              </a:rPr>
              <a:t> </a:t>
            </a:r>
            <a:r>
              <a:rPr lang="en-US" sz="1200" dirty="0" smtClean="0">
                <a:cs typeface="Arial" pitchFamily="34" charset="0"/>
              </a:rPr>
              <a:t>ABBA, ABBA, CDE, and CDE</a:t>
            </a:r>
            <a:r>
              <a:rPr lang="ar-SA" sz="1500" dirty="0" smtClean="0">
                <a:solidFill>
                  <a:srgbClr val="008000"/>
                </a:solidFill>
                <a:cs typeface="DecoType Naskh" pitchFamily="2" charset="-78"/>
              </a:rPr>
              <a:t>.</a:t>
            </a:r>
          </a:p>
          <a:p>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كتب جون </a:t>
            </a:r>
            <a:r>
              <a:rPr lang="ar-SA" sz="1500" dirty="0" err="1" smtClean="0">
                <a:solidFill>
                  <a:srgbClr val="008000"/>
                </a:solidFill>
                <a:cs typeface="DecoType Naskh" pitchFamily="2" charset="-78"/>
              </a:rPr>
              <a:t>ميلتون</a:t>
            </a:r>
            <a:r>
              <a:rPr lang="ar-SA" sz="1500" dirty="0" smtClean="0">
                <a:solidFill>
                  <a:srgbClr val="008000"/>
                </a:solidFill>
                <a:cs typeface="DecoType Naskh" pitchFamily="2" charset="-78"/>
              </a:rPr>
              <a:t> القصيدة في 1655.</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 هذه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بسيطة</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لم تتوقف</a:t>
            </a:r>
            <a:r>
              <a:rPr lang="ar-SA" sz="1500" dirty="0" smtClean="0">
                <a:solidFill>
                  <a:srgbClr val="008000"/>
                </a:solidFill>
                <a:cs typeface="DecoType Naskh" pitchFamily="2" charset="-78"/>
              </a:rPr>
              <a:t>.</a:t>
            </a:r>
          </a:p>
          <a:p>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وقد </a:t>
            </a:r>
            <a:r>
              <a:rPr lang="ar-SA" sz="1500" dirty="0" smtClean="0">
                <a:solidFill>
                  <a:srgbClr val="008000"/>
                </a:solidFill>
                <a:cs typeface="DecoType Naskh" pitchFamily="2" charset="-78"/>
              </a:rPr>
              <a:t>استخدم </a:t>
            </a:r>
            <a:r>
              <a:rPr lang="ar-SA" sz="1500" dirty="0" err="1" smtClean="0">
                <a:solidFill>
                  <a:srgbClr val="008000"/>
                </a:solidFill>
                <a:cs typeface="DecoType Naskh" pitchFamily="2" charset="-78"/>
              </a:rPr>
              <a:t>ميلتون</a:t>
            </a:r>
            <a:r>
              <a:rPr lang="ar-SA" sz="1500" dirty="0" smtClean="0">
                <a:solidFill>
                  <a:srgbClr val="008000"/>
                </a:solidFill>
                <a:cs typeface="DecoType Naskh" pitchFamily="2" charset="-78"/>
              </a:rPr>
              <a:t> معرفته الواسعة </a:t>
            </a:r>
            <a:r>
              <a:rPr lang="ar-SA" sz="1500" dirty="0" smtClean="0">
                <a:solidFill>
                  <a:srgbClr val="008000"/>
                </a:solidFill>
                <a:cs typeface="DecoType Naskh" pitchFamily="2" charset="-78"/>
              </a:rPr>
              <a:t>بالكتاب </a:t>
            </a:r>
            <a:r>
              <a:rPr lang="ar-SA" sz="1500" dirty="0" smtClean="0">
                <a:solidFill>
                  <a:srgbClr val="008000"/>
                </a:solidFill>
                <a:cs typeface="DecoType Naskh" pitchFamily="2" charset="-78"/>
              </a:rPr>
              <a:t>المقدس لخلق قصيدة </a:t>
            </a:r>
            <a:r>
              <a:rPr lang="ar-SA" sz="1500" dirty="0" smtClean="0">
                <a:solidFill>
                  <a:srgbClr val="008000"/>
                </a:solidFill>
                <a:cs typeface="DecoType Naskh" pitchFamily="2" charset="-78"/>
              </a:rPr>
              <a:t>بشخصية عميقة ، وبلطف أخذ نفسه والقارئ أو المستمع من خلال خسارة الفهم والفوز.</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الموضوعات الرئيسية لهذه القصيدة هي استكشاف </a:t>
            </a:r>
            <a:r>
              <a:rPr lang="ar-SA" sz="1500" dirty="0" err="1" smtClean="0">
                <a:solidFill>
                  <a:srgbClr val="008000"/>
                </a:solidFill>
                <a:cs typeface="DecoType Naskh" pitchFamily="2" charset="-78"/>
              </a:rPr>
              <a:t>ميلتون</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لشعور الخوف لديه والحد منه، النور والظلام</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الواجب </a:t>
            </a:r>
            <a:r>
              <a:rPr lang="ar-SA" sz="1500" dirty="0" smtClean="0">
                <a:solidFill>
                  <a:srgbClr val="008000"/>
                </a:solidFill>
                <a:cs typeface="DecoType Naskh" pitchFamily="2" charset="-78"/>
              </a:rPr>
              <a:t>والشك، وفيما يتعلق </a:t>
            </a:r>
            <a:r>
              <a:rPr lang="ar-SA" sz="1500" dirty="0" smtClean="0">
                <a:solidFill>
                  <a:srgbClr val="008000"/>
                </a:solidFill>
                <a:cs typeface="DecoType Naskh" pitchFamily="2" charset="-78"/>
              </a:rPr>
              <a:t>بخسارته لبصره، قلقه وهو ما أرشده لحلول في إيمانه.</a:t>
            </a:r>
            <a:endParaRPr lang="ar-SA" sz="1500" dirty="0" smtClean="0">
              <a:solidFill>
                <a:srgbClr val="008000"/>
              </a:solidFill>
              <a:cs typeface="DecoType Naskh" pitchFamily="2" charset="-78"/>
            </a:endParaRP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4</a:t>
            </a:fld>
            <a:endParaRPr lang="ar-SA"/>
          </a:p>
        </p:txBody>
      </p:sp>
      <p:sp>
        <p:nvSpPr>
          <p:cNvPr id="9" name="TextBox 8"/>
          <p:cNvSpPr txBox="1"/>
          <p:nvPr/>
        </p:nvSpPr>
        <p:spPr>
          <a:xfrm>
            <a:off x="116632" y="4427984"/>
            <a:ext cx="3528392" cy="3493264"/>
          </a:xfrm>
          <a:prstGeom prst="rect">
            <a:avLst/>
          </a:prstGeom>
          <a:noFill/>
        </p:spPr>
        <p:txBody>
          <a:bodyPr wrap="square" rtlCol="1">
            <a:spAutoFit/>
          </a:bodyPr>
          <a:lstStyle/>
          <a:p>
            <a:pPr algn="l" rtl="0"/>
            <a:endParaRPr lang="en-US" sz="1300" dirty="0" smtClean="0">
              <a:cs typeface="Arial" pitchFamily="34" charset="0"/>
            </a:endParaRPr>
          </a:p>
          <a:p>
            <a:pPr algn="l" rtl="0"/>
            <a:r>
              <a:rPr lang="en-US" sz="1300" dirty="0" smtClean="0">
                <a:cs typeface="Arial" pitchFamily="34" charset="0"/>
              </a:rPr>
              <a:t>      John Milton was an English Poet with controversial opinions. One of his most read poem among others is 'Paradise Lost'. He became blind in 1651, which in no way affected his writings. In this poem about his blindness he says</a:t>
            </a:r>
          </a:p>
          <a:p>
            <a:pPr algn="l" rtl="0"/>
            <a:r>
              <a:rPr lang="en-US" sz="1300" dirty="0" smtClean="0">
                <a:cs typeface="Arial" pitchFamily="34" charset="0"/>
              </a:rPr>
              <a:t> </a:t>
            </a:r>
          </a:p>
          <a:p>
            <a:pPr algn="l" rtl="0"/>
            <a:r>
              <a:rPr lang="en-US" sz="1300" dirty="0" smtClean="0">
                <a:cs typeface="Arial" pitchFamily="34" charset="0"/>
              </a:rPr>
              <a:t>      When I consider how my light is spent,</a:t>
            </a:r>
            <a:br>
              <a:rPr lang="en-US" sz="1300" dirty="0" smtClean="0">
                <a:cs typeface="Arial" pitchFamily="34" charset="0"/>
              </a:rPr>
            </a:br>
            <a:r>
              <a:rPr lang="en-US" sz="1300" dirty="0" smtClean="0">
                <a:cs typeface="Arial" pitchFamily="34" charset="0"/>
              </a:rPr>
              <a:t>Ere half my days, in this dark world and wide</a:t>
            </a:r>
            <a:br>
              <a:rPr lang="en-US" sz="1300" dirty="0" smtClean="0">
                <a:cs typeface="Arial" pitchFamily="34" charset="0"/>
              </a:rPr>
            </a:br>
            <a:r>
              <a:rPr lang="en-US" sz="1300" dirty="0" smtClean="0">
                <a:cs typeface="Arial" pitchFamily="34" charset="0"/>
              </a:rPr>
              <a:t>And that one talent which is death to hide</a:t>
            </a:r>
            <a:br>
              <a:rPr lang="en-US" sz="1300" dirty="0" smtClean="0">
                <a:cs typeface="Arial" pitchFamily="34" charset="0"/>
              </a:rPr>
            </a:br>
            <a:r>
              <a:rPr lang="en-US" sz="1300" dirty="0" smtClean="0">
                <a:cs typeface="Arial" pitchFamily="34" charset="0"/>
              </a:rPr>
              <a:t>Lodged with me useless, though my soul more bent</a:t>
            </a:r>
            <a:br>
              <a:rPr lang="en-US" sz="1300" dirty="0" smtClean="0">
                <a:cs typeface="Arial" pitchFamily="34" charset="0"/>
              </a:rPr>
            </a:br>
            <a:endParaRPr lang="en-US" sz="1300" dirty="0" smtClean="0">
              <a:cs typeface="Arial" pitchFamily="34" charset="0"/>
            </a:endParaRPr>
          </a:p>
          <a:p>
            <a:pPr algn="l" rtl="0"/>
            <a:r>
              <a:rPr lang="en-US" sz="1300" dirty="0" smtClean="0">
                <a:cs typeface="Arial" pitchFamily="34" charset="0"/>
              </a:rPr>
              <a:t>      He describes how he is living his life in a "wide" world which is now "dark"  like a grave because of the loss of his sight, which he refers to as his "light that is spent" or now used up (lost).</a:t>
            </a:r>
          </a:p>
        </p:txBody>
      </p:sp>
      <p:sp>
        <p:nvSpPr>
          <p:cNvPr id="11" name="TextBox 10"/>
          <p:cNvSpPr txBox="1"/>
          <p:nvPr/>
        </p:nvSpPr>
        <p:spPr>
          <a:xfrm>
            <a:off x="3645024" y="4680888"/>
            <a:ext cx="2952328" cy="3139321"/>
          </a:xfrm>
          <a:prstGeom prst="rect">
            <a:avLst/>
          </a:prstGeom>
          <a:noFill/>
        </p:spPr>
        <p:txBody>
          <a:bodyPr wrap="square" rtlCol="1">
            <a:spAutoFit/>
          </a:bodyPr>
          <a:lstStyle/>
          <a:p>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كان الشاعر </a:t>
            </a:r>
            <a:r>
              <a:rPr lang="ar-SA" sz="1500" dirty="0" smtClean="0">
                <a:solidFill>
                  <a:srgbClr val="C00000"/>
                </a:solidFill>
                <a:cs typeface="DecoType Naskh" pitchFamily="2" charset="-78"/>
              </a:rPr>
              <a:t>الانكليزي جون </a:t>
            </a:r>
            <a:r>
              <a:rPr lang="ar-SA" sz="1500" dirty="0" err="1" smtClean="0">
                <a:solidFill>
                  <a:srgbClr val="C00000"/>
                </a:solidFill>
                <a:cs typeface="DecoType Naskh" pitchFamily="2" charset="-78"/>
              </a:rPr>
              <a:t>ميلتون</a:t>
            </a:r>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مع </a:t>
            </a:r>
            <a:r>
              <a:rPr lang="ar-SA" sz="1500" dirty="0" smtClean="0">
                <a:solidFill>
                  <a:srgbClr val="C00000"/>
                </a:solidFill>
                <a:cs typeface="DecoType Naskh" pitchFamily="2" charset="-78"/>
              </a:rPr>
              <a:t>الآراء المثيرة للجدل. واحدة من أكثر </a:t>
            </a:r>
            <a:r>
              <a:rPr lang="ar-SA" sz="1500" dirty="0" smtClean="0">
                <a:solidFill>
                  <a:srgbClr val="C00000"/>
                </a:solidFill>
                <a:cs typeface="DecoType Naskh" pitchFamily="2" charset="-78"/>
              </a:rPr>
              <a:t>قصائده قراءة </a:t>
            </a:r>
            <a:r>
              <a:rPr lang="ar-SA" sz="1500" dirty="0" smtClean="0">
                <a:solidFill>
                  <a:srgbClr val="C00000"/>
                </a:solidFill>
                <a:cs typeface="DecoType Naskh" pitchFamily="2" charset="-78"/>
              </a:rPr>
              <a:t>بين الآخرين </a:t>
            </a:r>
            <a:r>
              <a:rPr lang="ar-SA" sz="1500" dirty="0" smtClean="0">
                <a:solidFill>
                  <a:srgbClr val="C00000"/>
                </a:solidFill>
                <a:cs typeface="DecoType Naskh" pitchFamily="2" charset="-78"/>
              </a:rPr>
              <a:t>هي </a:t>
            </a:r>
            <a:r>
              <a:rPr lang="ar-SA" sz="1500" dirty="0" smtClean="0">
                <a:solidFill>
                  <a:srgbClr val="C00000"/>
                </a:solidFill>
                <a:cs typeface="DecoType Naskh" pitchFamily="2" charset="-78"/>
              </a:rPr>
              <a:t>'الفردوس المفقود'. وقال انه </a:t>
            </a:r>
            <a:r>
              <a:rPr lang="ar-SA" sz="1500" dirty="0" err="1" smtClean="0">
                <a:solidFill>
                  <a:srgbClr val="C00000"/>
                </a:solidFill>
                <a:cs typeface="DecoType Naskh" pitchFamily="2" charset="-78"/>
              </a:rPr>
              <a:t>اصبح</a:t>
            </a:r>
            <a:r>
              <a:rPr lang="ar-SA" sz="1500" dirty="0" smtClean="0">
                <a:solidFill>
                  <a:srgbClr val="C00000"/>
                </a:solidFill>
                <a:cs typeface="DecoType Naskh" pitchFamily="2" charset="-78"/>
              </a:rPr>
              <a:t> أعمى في 1651، والتي لم تؤثر قط في كتاباته. هذه القصيدة عن العمى يقول </a:t>
            </a:r>
            <a:r>
              <a:rPr lang="ar-SA" sz="1500" dirty="0" err="1" smtClean="0">
                <a:solidFill>
                  <a:srgbClr val="C00000"/>
                </a:solidFill>
                <a:cs typeface="DecoType Naskh" pitchFamily="2" charset="-78"/>
              </a:rPr>
              <a:t>لهآ</a:t>
            </a:r>
            <a:endParaRPr lang="ar-SA" sz="1500" dirty="0" smtClean="0">
              <a:solidFill>
                <a:srgbClr val="C00000"/>
              </a:solidFill>
              <a:cs typeface="DecoType Naskh" pitchFamily="2" charset="-78"/>
            </a:endParaRPr>
          </a:p>
          <a:p>
            <a:pPr algn="l"/>
            <a:r>
              <a:rPr lang="ar-SA" sz="1500" dirty="0" smtClean="0">
                <a:solidFill>
                  <a:srgbClr val="C00000"/>
                </a:solidFill>
                <a:cs typeface="DecoType Naskh" pitchFamily="2" charset="-78"/>
              </a:rPr>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a:t>
            </a:r>
            <a:r>
              <a:rPr lang="en-US" sz="1200" dirty="0" smtClean="0">
                <a:cs typeface="Arial" pitchFamily="34" charset="0"/>
              </a:rPr>
              <a:t>When </a:t>
            </a:r>
            <a:r>
              <a:rPr lang="en-US" sz="1200" dirty="0" smtClean="0">
                <a:cs typeface="Arial" pitchFamily="34" charset="0"/>
              </a:rPr>
              <a:t>I consider how my light is spent,</a:t>
            </a:r>
            <a:br>
              <a:rPr lang="en-US" sz="1200" dirty="0" smtClean="0">
                <a:cs typeface="Arial" pitchFamily="34" charset="0"/>
              </a:rPr>
            </a:br>
            <a:r>
              <a:rPr lang="en-US" sz="1200" dirty="0" smtClean="0">
                <a:cs typeface="Arial" pitchFamily="34" charset="0"/>
              </a:rPr>
              <a:t>Ere half my days, in this dark world and wide</a:t>
            </a:r>
            <a:br>
              <a:rPr lang="en-US" sz="1200" dirty="0" smtClean="0">
                <a:cs typeface="Arial" pitchFamily="34" charset="0"/>
              </a:rPr>
            </a:br>
            <a:r>
              <a:rPr lang="en-US" sz="1200" dirty="0" smtClean="0">
                <a:cs typeface="Arial" pitchFamily="34" charset="0"/>
              </a:rPr>
              <a:t>And that one talent which is death to hide</a:t>
            </a:r>
            <a:br>
              <a:rPr lang="en-US" sz="1200" dirty="0" smtClean="0">
                <a:cs typeface="Arial" pitchFamily="34" charset="0"/>
              </a:rPr>
            </a:br>
            <a:r>
              <a:rPr lang="en-US" sz="1200" dirty="0" smtClean="0">
                <a:cs typeface="Arial" pitchFamily="34" charset="0"/>
              </a:rPr>
              <a:t>Lodged with me useless, though my soul </a:t>
            </a:r>
            <a:endParaRPr lang="ar-SA" sz="1200" dirty="0" smtClean="0">
              <a:cs typeface="Arial" pitchFamily="34" charset="0"/>
            </a:endParaRPr>
          </a:p>
          <a:p>
            <a:pPr algn="l"/>
            <a:r>
              <a:rPr lang="en-US" sz="1200" dirty="0" smtClean="0">
                <a:cs typeface="Arial" pitchFamily="34" charset="0"/>
              </a:rPr>
              <a:t>more </a:t>
            </a:r>
            <a:r>
              <a:rPr lang="en-US" sz="1200" dirty="0" smtClean="0">
                <a:cs typeface="Arial" pitchFamily="34" charset="0"/>
              </a:rPr>
              <a:t>bent </a:t>
            </a:r>
            <a:endParaRPr lang="ar-SA" sz="1200" dirty="0" smtClean="0">
              <a:cs typeface="Arial" pitchFamily="34" charset="0"/>
            </a:endParaRPr>
          </a:p>
          <a:p>
            <a:r>
              <a:rPr lang="ar-SA" sz="1500" dirty="0" smtClean="0">
                <a:solidFill>
                  <a:srgbClr val="C00000"/>
                </a:solidFill>
                <a:cs typeface="DecoType Naskh" pitchFamily="2" charset="-78"/>
              </a:rPr>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يصف كيف انه يعيش حياته في عالم "واسعة"والذي هو الآن "الظلام" مثل مقبرة بسبب فقدان بصره، وهو ما يشير إلى أنه على </a:t>
            </a:r>
            <a:r>
              <a:rPr lang="ar-SA" sz="1500" dirty="0" smtClean="0">
                <a:solidFill>
                  <a:srgbClr val="C00000"/>
                </a:solidFill>
                <a:cs typeface="DecoType Naskh" pitchFamily="2" charset="-78"/>
              </a:rPr>
              <a:t>”انفق الضوء" </a:t>
            </a:r>
            <a:r>
              <a:rPr lang="ar-SA" sz="1500" dirty="0" smtClean="0">
                <a:solidFill>
                  <a:srgbClr val="C00000"/>
                </a:solidFill>
                <a:cs typeface="DecoType Naskh" pitchFamily="2" charset="-78"/>
              </a:rPr>
              <a:t>أو تستخدم الآن في (المفقودة</a:t>
            </a:r>
            <a:r>
              <a:rPr lang="ar-SA" sz="1500" dirty="0" smtClean="0">
                <a:solidFill>
                  <a:srgbClr val="C00000"/>
                </a:solidFill>
                <a:cs typeface="DecoType Naskh" pitchFamily="2" charset="-78"/>
              </a:rPr>
              <a:t>).</a:t>
            </a:r>
            <a:endParaRPr lang="ar-SA" sz="1500" dirty="0" smtClean="0">
              <a:solidFill>
                <a:srgbClr val="C00000"/>
              </a:solidFill>
              <a:cs typeface="DecoType Naskh" pitchFamily="2" charset="-78"/>
            </a:endParaRPr>
          </a:p>
        </p:txBody>
      </p:sp>
      <p:sp>
        <p:nvSpPr>
          <p:cNvPr id="13" name="TextBox 12"/>
          <p:cNvSpPr txBox="1"/>
          <p:nvPr/>
        </p:nvSpPr>
        <p:spPr>
          <a:xfrm>
            <a:off x="332656" y="7956376"/>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20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1" end="1"/>
                                            </p:txEl>
                                          </p:spTgt>
                                        </p:tgtEl>
                                        <p:attrNameLst>
                                          <p:attrName>style.visibility</p:attrName>
                                        </p:attrNameLst>
                                      </p:cBhvr>
                                      <p:to>
                                        <p:strVal val="visible"/>
                                      </p:to>
                                    </p:set>
                                    <p:animEffect transition="in" filter="fade">
                                      <p:cBhvr>
                                        <p:cTn id="32" dur="2000"/>
                                        <p:tgtEl>
                                          <p:spTgt spid="10">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2" end="2"/>
                                            </p:txEl>
                                          </p:spTgt>
                                        </p:tgtEl>
                                        <p:attrNameLst>
                                          <p:attrName>style.visibility</p:attrName>
                                        </p:attrNameLst>
                                      </p:cBhvr>
                                      <p:to>
                                        <p:strVal val="visible"/>
                                      </p:to>
                                    </p:set>
                                    <p:animEffect transition="in" filter="fade">
                                      <p:cBhvr>
                                        <p:cTn id="37" dur="2000"/>
                                        <p:tgtEl>
                                          <p:spTgt spid="1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1" end="1"/>
                                            </p:txEl>
                                          </p:spTgt>
                                        </p:tgtEl>
                                        <p:attrNameLst>
                                          <p:attrName>style.visibility</p:attrName>
                                        </p:attrNameLst>
                                      </p:cBhvr>
                                      <p:to>
                                        <p:strVal val="visible"/>
                                      </p:to>
                                    </p:set>
                                    <p:animEffect transition="in" filter="fade">
                                      <p:cBhvr>
                                        <p:cTn id="42" dur="2000"/>
                                        <p:tgtEl>
                                          <p:spTgt spid="9">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xEl>
                                              <p:pRg st="2" end="2"/>
                                            </p:txEl>
                                          </p:spTgt>
                                        </p:tgtEl>
                                        <p:attrNameLst>
                                          <p:attrName>style.visibility</p:attrName>
                                        </p:attrNameLst>
                                      </p:cBhvr>
                                      <p:to>
                                        <p:strVal val="visible"/>
                                      </p:to>
                                    </p:set>
                                    <p:animEffect transition="in" filter="fade">
                                      <p:cBhvr>
                                        <p:cTn id="47" dur="2000"/>
                                        <p:tgtEl>
                                          <p:spTgt spid="9">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xEl>
                                              <p:pRg st="3" end="3"/>
                                            </p:txEl>
                                          </p:spTgt>
                                        </p:tgtEl>
                                        <p:attrNameLst>
                                          <p:attrName>style.visibility</p:attrName>
                                        </p:attrNameLst>
                                      </p:cBhvr>
                                      <p:to>
                                        <p:strVal val="visible"/>
                                      </p:to>
                                    </p:set>
                                    <p:animEffect transition="in" filter="fade">
                                      <p:cBhvr>
                                        <p:cTn id="52" dur="2000"/>
                                        <p:tgtEl>
                                          <p:spTgt spid="9">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xEl>
                                              <p:pRg st="4" end="4"/>
                                            </p:txEl>
                                          </p:spTgt>
                                        </p:tgtEl>
                                        <p:attrNameLst>
                                          <p:attrName>style.visibility</p:attrName>
                                        </p:attrNameLst>
                                      </p:cBhvr>
                                      <p:to>
                                        <p:strVal val="visible"/>
                                      </p:to>
                                    </p:set>
                                    <p:animEffect transition="in" filter="fade">
                                      <p:cBhvr>
                                        <p:cTn id="57" dur="2000"/>
                                        <p:tgtEl>
                                          <p:spTgt spid="9">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
                                            <p:txEl>
                                              <p:pRg st="0" end="0"/>
                                            </p:txEl>
                                          </p:spTgt>
                                        </p:tgtEl>
                                        <p:attrNameLst>
                                          <p:attrName>style.visibility</p:attrName>
                                        </p:attrNameLst>
                                      </p:cBhvr>
                                      <p:to>
                                        <p:strVal val="visible"/>
                                      </p:to>
                                    </p:set>
                                    <p:animEffect transition="in" filter="fade">
                                      <p:cBhvr>
                                        <p:cTn id="62" dur="2000"/>
                                        <p:tgtEl>
                                          <p:spTgt spid="1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
                                            <p:txEl>
                                              <p:pRg st="1" end="1"/>
                                            </p:txEl>
                                          </p:spTgt>
                                        </p:tgtEl>
                                        <p:attrNameLst>
                                          <p:attrName>style.visibility</p:attrName>
                                        </p:attrNameLst>
                                      </p:cBhvr>
                                      <p:to>
                                        <p:strVal val="visible"/>
                                      </p:to>
                                    </p:set>
                                    <p:animEffect transition="in" filter="fade">
                                      <p:cBhvr>
                                        <p:cTn id="67" dur="2000"/>
                                        <p:tgtEl>
                                          <p:spTgt spid="11">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
                                            <p:txEl>
                                              <p:pRg st="2" end="2"/>
                                            </p:txEl>
                                          </p:spTgt>
                                        </p:tgtEl>
                                        <p:attrNameLst>
                                          <p:attrName>style.visibility</p:attrName>
                                        </p:attrNameLst>
                                      </p:cBhvr>
                                      <p:to>
                                        <p:strVal val="visible"/>
                                      </p:to>
                                    </p:set>
                                    <p:animEffect transition="in" filter="fade">
                                      <p:cBhvr>
                                        <p:cTn id="72" dur="2000"/>
                                        <p:tgtEl>
                                          <p:spTgt spid="11">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1">
                                            <p:txEl>
                                              <p:pRg st="3" end="3"/>
                                            </p:txEl>
                                          </p:spTgt>
                                        </p:tgtEl>
                                        <p:attrNameLst>
                                          <p:attrName>style.visibility</p:attrName>
                                        </p:attrNameLst>
                                      </p:cBhvr>
                                      <p:to>
                                        <p:strVal val="visible"/>
                                      </p:to>
                                    </p:set>
                                    <p:animEffect transition="in" filter="fade">
                                      <p:cBhvr>
                                        <p:cTn id="77" dur="2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9" grpId="0" build="p"/>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323528"/>
            <a:ext cx="3528392" cy="2693045"/>
          </a:xfrm>
          <a:prstGeom prst="rect">
            <a:avLst/>
          </a:prstGeom>
          <a:noFill/>
        </p:spPr>
        <p:txBody>
          <a:bodyPr wrap="square" rtlCol="1">
            <a:spAutoFit/>
          </a:bodyPr>
          <a:lstStyle/>
          <a:p>
            <a:pPr algn="l"/>
            <a:r>
              <a:rPr lang="en-US" sz="1300" dirty="0" smtClean="0">
                <a:cs typeface="Arial" pitchFamily="34" charset="0"/>
              </a:rPr>
              <a:t> He cannot even use the one way out which is to commit suicide even though his soul bends towards this idea. This will remain a "useless talent" within him which he will never use. He refers to death with sarcasm as a "talent", something that is not normally done in society. This reflects his own way of being angry or hurt as Milton enjoyed writing and his blindness must have </a:t>
            </a:r>
            <a:r>
              <a:rPr lang="en-US" sz="1300" dirty="0" smtClean="0">
                <a:cs typeface="Arial" pitchFamily="34" charset="0"/>
              </a:rPr>
              <a:t>presented </a:t>
            </a:r>
            <a:r>
              <a:rPr lang="en-US" sz="1300" dirty="0" smtClean="0">
                <a:cs typeface="Arial" pitchFamily="34" charset="0"/>
              </a:rPr>
              <a:t>him with a lot of difficulty. It was his faith that kept him strong and deterred (restrained)  him from taking his own life. The strength of his faith is shown in the next lines of the sonnet.</a:t>
            </a:r>
            <a:endParaRPr lang="en-US" sz="1300" dirty="0" smtClean="0"/>
          </a:p>
        </p:txBody>
      </p:sp>
      <p:sp>
        <p:nvSpPr>
          <p:cNvPr id="7" name="TextBox 6"/>
          <p:cNvSpPr txBox="1"/>
          <p:nvPr/>
        </p:nvSpPr>
        <p:spPr>
          <a:xfrm>
            <a:off x="188640" y="3851920"/>
            <a:ext cx="3528392" cy="1292662"/>
          </a:xfrm>
          <a:prstGeom prst="rect">
            <a:avLst/>
          </a:prstGeom>
          <a:noFill/>
        </p:spPr>
        <p:txBody>
          <a:bodyPr wrap="square" rtlCol="1">
            <a:spAutoFit/>
          </a:bodyPr>
          <a:lstStyle/>
          <a:p>
            <a:pPr algn="l"/>
            <a:r>
              <a:rPr lang="en-US" sz="1300" dirty="0" smtClean="0">
                <a:cs typeface="Arial" pitchFamily="34" charset="0"/>
              </a:rPr>
              <a:t>He will serve his Maker no matter how he is suffering as he will have to present to Him a "true account" of his life. He will do this in case he is chided (spoken to angrily) when he returns to God and is asked if he carried on with his day to day life even without his eyesight.</a:t>
            </a:r>
            <a:endParaRPr lang="ar-SA" sz="1300" dirty="0" smtClean="0">
              <a:cs typeface="Arial" pitchFamily="34" charset="0"/>
            </a:endParaRPr>
          </a:p>
        </p:txBody>
      </p:sp>
      <p:sp>
        <p:nvSpPr>
          <p:cNvPr id="9" name="TextBox 8"/>
          <p:cNvSpPr txBox="1"/>
          <p:nvPr/>
        </p:nvSpPr>
        <p:spPr>
          <a:xfrm>
            <a:off x="3807042" y="3886180"/>
            <a:ext cx="2790310" cy="1261884"/>
          </a:xfrm>
          <a:prstGeom prst="rect">
            <a:avLst/>
          </a:prstGeom>
          <a:noFill/>
        </p:spPr>
        <p:txBody>
          <a:bodyPr wrap="square" rtlCol="1">
            <a:spAutoFit/>
          </a:bodyPr>
          <a:lstStyle/>
          <a:p>
            <a:pPr algn="just"/>
            <a:r>
              <a:rPr lang="ar-SA" sz="1500" dirty="0" smtClean="0">
                <a:solidFill>
                  <a:srgbClr val="008000"/>
                </a:solidFill>
                <a:cs typeface="DecoType Naskh" pitchFamily="2" charset="-78"/>
              </a:rPr>
              <a:t>وسوف </a:t>
            </a:r>
            <a:r>
              <a:rPr lang="ar-SA" sz="1500" dirty="0" smtClean="0">
                <a:solidFill>
                  <a:srgbClr val="008000"/>
                </a:solidFill>
                <a:cs typeface="DecoType Naskh" pitchFamily="2" charset="-78"/>
              </a:rPr>
              <a:t>يكون </a:t>
            </a:r>
            <a:r>
              <a:rPr lang="ar-SA" sz="1500" dirty="0" smtClean="0">
                <a:solidFill>
                  <a:srgbClr val="008000"/>
                </a:solidFill>
                <a:cs typeface="DecoType Naskh" pitchFamily="2" charset="-78"/>
              </a:rPr>
              <a:t>له صانع مهما كان يعاني لأنه </a:t>
            </a:r>
            <a:r>
              <a:rPr lang="ar-SA" sz="1500" dirty="0" smtClean="0">
                <a:solidFill>
                  <a:srgbClr val="008000"/>
                </a:solidFill>
                <a:cs typeface="DecoType Naskh" pitchFamily="2" charset="-78"/>
              </a:rPr>
              <a:t>سيقدم </a:t>
            </a:r>
            <a:r>
              <a:rPr lang="ar-SA" sz="1500" dirty="0" smtClean="0">
                <a:solidFill>
                  <a:srgbClr val="008000"/>
                </a:solidFill>
                <a:cs typeface="DecoType Naskh" pitchFamily="2" charset="-78"/>
              </a:rPr>
              <a:t>له "حساب حقيقي" من حياته. وسوف يفعل هذا في حال انه </a:t>
            </a:r>
            <a:r>
              <a:rPr lang="ar-SA" sz="1500" dirty="0" smtClean="0">
                <a:solidFill>
                  <a:srgbClr val="008000"/>
                </a:solidFill>
                <a:cs typeface="DecoType Naskh" pitchFamily="2" charset="-78"/>
              </a:rPr>
              <a:t>وبخه </a:t>
            </a:r>
            <a:r>
              <a:rPr lang="ar-SA" sz="1500" dirty="0" smtClean="0">
                <a:solidFill>
                  <a:srgbClr val="008000"/>
                </a:solidFill>
                <a:cs typeface="DecoType Naskh" pitchFamily="2" charset="-78"/>
              </a:rPr>
              <a:t>(تحدث </a:t>
            </a:r>
            <a:r>
              <a:rPr lang="ar-SA" sz="1500" dirty="0" err="1" smtClean="0">
                <a:solidFill>
                  <a:srgbClr val="008000"/>
                </a:solidFill>
                <a:cs typeface="DecoType Naskh" pitchFamily="2" charset="-78"/>
              </a:rPr>
              <a:t>الى</a:t>
            </a:r>
            <a:r>
              <a:rPr lang="ar-SA" sz="1500" dirty="0" smtClean="0">
                <a:solidFill>
                  <a:srgbClr val="008000"/>
                </a:solidFill>
                <a:cs typeface="DecoType Naskh" pitchFamily="2" charset="-78"/>
              </a:rPr>
              <a:t> بغضب) عندما يعود إلى </a:t>
            </a:r>
            <a:r>
              <a:rPr lang="ar-SA" sz="1500" dirty="0" smtClean="0">
                <a:solidFill>
                  <a:srgbClr val="008000"/>
                </a:solidFill>
                <a:cs typeface="DecoType Naskh" pitchFamily="2" charset="-78"/>
              </a:rPr>
              <a:t>الله </a:t>
            </a:r>
            <a:r>
              <a:rPr lang="ar-SA" sz="1500" dirty="0" err="1" smtClean="0">
                <a:solidFill>
                  <a:srgbClr val="008000"/>
                </a:solidFill>
                <a:cs typeface="DecoType Naskh" pitchFamily="2" charset="-78"/>
              </a:rPr>
              <a:t>ويسئل</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عما </a:t>
            </a:r>
            <a:r>
              <a:rPr lang="ar-SA" sz="1500" dirty="0" err="1" smtClean="0">
                <a:solidFill>
                  <a:srgbClr val="008000"/>
                </a:solidFill>
                <a:cs typeface="DecoType Naskh" pitchFamily="2" charset="-78"/>
              </a:rPr>
              <a:t>اذا</a:t>
            </a:r>
            <a:r>
              <a:rPr lang="ar-SA" sz="1500" dirty="0" smtClean="0">
                <a:solidFill>
                  <a:srgbClr val="008000"/>
                </a:solidFill>
                <a:cs typeface="DecoType Naskh" pitchFamily="2" charset="-78"/>
              </a:rPr>
              <a:t> كان </a:t>
            </a:r>
            <a:r>
              <a:rPr lang="ar-SA" sz="1500" dirty="0" smtClean="0">
                <a:solidFill>
                  <a:srgbClr val="008000"/>
                </a:solidFill>
                <a:cs typeface="DecoType Naskh" pitchFamily="2" charset="-78"/>
              </a:rPr>
              <a:t>حمل في </a:t>
            </a:r>
            <a:r>
              <a:rPr lang="ar-SA" sz="1500" dirty="0" smtClean="0">
                <a:solidFill>
                  <a:srgbClr val="008000"/>
                </a:solidFill>
                <a:cs typeface="DecoType Naskh" pitchFamily="2" charset="-78"/>
              </a:rPr>
              <a:t>يومه مع </a:t>
            </a:r>
            <a:r>
              <a:rPr lang="ar-SA" sz="1500" dirty="0" smtClean="0">
                <a:solidFill>
                  <a:srgbClr val="008000"/>
                </a:solidFill>
                <a:cs typeface="DecoType Naskh" pitchFamily="2" charset="-78"/>
              </a:rPr>
              <a:t>أنه حتى </a:t>
            </a:r>
            <a:r>
              <a:rPr lang="ar-SA" sz="1500" dirty="0" smtClean="0">
                <a:solidFill>
                  <a:srgbClr val="008000"/>
                </a:solidFill>
                <a:cs typeface="DecoType Naskh" pitchFamily="2" charset="-78"/>
              </a:rPr>
              <a:t>الحياة اليومية </a:t>
            </a:r>
            <a:r>
              <a:rPr lang="ar-SA" sz="1500" dirty="0" smtClean="0">
                <a:solidFill>
                  <a:srgbClr val="008000"/>
                </a:solidFill>
                <a:cs typeface="DecoType Naskh" pitchFamily="2" charset="-78"/>
              </a:rPr>
              <a:t>من </a:t>
            </a:r>
            <a:r>
              <a:rPr lang="ar-SA" sz="1500" dirty="0" smtClean="0">
                <a:solidFill>
                  <a:srgbClr val="008000"/>
                </a:solidFill>
                <a:cs typeface="DecoType Naskh" pitchFamily="2" charset="-78"/>
              </a:rPr>
              <a:t>دون بصره.</a:t>
            </a:r>
          </a:p>
        </p:txBody>
      </p:sp>
      <p:sp>
        <p:nvSpPr>
          <p:cNvPr id="10" name="TextBox 9"/>
          <p:cNvSpPr txBox="1"/>
          <p:nvPr/>
        </p:nvSpPr>
        <p:spPr>
          <a:xfrm>
            <a:off x="3717032" y="336308"/>
            <a:ext cx="2952328" cy="2169825"/>
          </a:xfrm>
          <a:prstGeom prst="rect">
            <a:avLst/>
          </a:prstGeom>
          <a:noFill/>
        </p:spPr>
        <p:txBody>
          <a:bodyPr wrap="square" rtlCol="1">
            <a:spAutoFit/>
          </a:bodyPr>
          <a:lstStyle/>
          <a:p>
            <a:r>
              <a:rPr lang="ar-SA" sz="1500" dirty="0" smtClean="0">
                <a:solidFill>
                  <a:srgbClr val="C00000"/>
                </a:solidFill>
                <a:cs typeface="DecoType Naskh" pitchFamily="2" charset="-78"/>
              </a:rPr>
              <a:t>وهو لا يستطيع حتى استخدام مخرج واحد وهو </a:t>
            </a:r>
            <a:r>
              <a:rPr lang="ar-SA" sz="1500" dirty="0" smtClean="0">
                <a:solidFill>
                  <a:srgbClr val="C00000"/>
                </a:solidFill>
                <a:cs typeface="DecoType Naskh" pitchFamily="2" charset="-78"/>
              </a:rPr>
              <a:t>الانتحار </a:t>
            </a:r>
            <a:r>
              <a:rPr lang="ar-SA" sz="1500" dirty="0" smtClean="0">
                <a:solidFill>
                  <a:srgbClr val="C00000"/>
                </a:solidFill>
                <a:cs typeface="DecoType Naskh" pitchFamily="2" charset="-78"/>
              </a:rPr>
              <a:t>حتى </a:t>
            </a:r>
            <a:r>
              <a:rPr lang="ar-SA" sz="1500" dirty="0" smtClean="0">
                <a:solidFill>
                  <a:srgbClr val="C00000"/>
                </a:solidFill>
                <a:cs typeface="DecoType Naskh" pitchFamily="2" charset="-78"/>
              </a:rPr>
              <a:t>ولو كانت </a:t>
            </a:r>
            <a:r>
              <a:rPr lang="ar-SA" sz="1500" dirty="0" smtClean="0">
                <a:solidFill>
                  <a:srgbClr val="C00000"/>
                </a:solidFill>
                <a:cs typeface="DecoType Naskh" pitchFamily="2" charset="-78"/>
              </a:rPr>
              <a:t>روحه </a:t>
            </a:r>
            <a:r>
              <a:rPr lang="ar-SA" sz="1500" dirty="0" smtClean="0">
                <a:solidFill>
                  <a:srgbClr val="C00000"/>
                </a:solidFill>
                <a:cs typeface="DecoType Naskh" pitchFamily="2" charset="-78"/>
              </a:rPr>
              <a:t>تنحني نحو </a:t>
            </a:r>
            <a:r>
              <a:rPr lang="ar-SA" sz="1500" dirty="0" smtClean="0">
                <a:solidFill>
                  <a:srgbClr val="C00000"/>
                </a:solidFill>
                <a:cs typeface="DecoType Naskh" pitchFamily="2" charset="-78"/>
              </a:rPr>
              <a:t>هذه الفكرة. هذا وسوف تظل "موهبة غير مجدية" </a:t>
            </a:r>
            <a:r>
              <a:rPr lang="ar-SA" sz="1500" dirty="0" smtClean="0">
                <a:solidFill>
                  <a:srgbClr val="C00000"/>
                </a:solidFill>
                <a:cs typeface="DecoType Naskh" pitchFamily="2" charset="-78"/>
              </a:rPr>
              <a:t>التي لن يستخدمها أبدا. </a:t>
            </a:r>
            <a:r>
              <a:rPr lang="ar-SA" sz="1500" dirty="0" smtClean="0">
                <a:solidFill>
                  <a:srgbClr val="C00000"/>
                </a:solidFill>
                <a:cs typeface="DecoType Naskh" pitchFamily="2" charset="-78"/>
              </a:rPr>
              <a:t>ويشير إلى الموت مع سخرية بأنه "موهبة"، وهو الأمر </a:t>
            </a:r>
            <a:r>
              <a:rPr lang="ar-SA" sz="1500" dirty="0" smtClean="0">
                <a:solidFill>
                  <a:srgbClr val="C00000"/>
                </a:solidFill>
                <a:cs typeface="DecoType Naskh" pitchFamily="2" charset="-78"/>
              </a:rPr>
              <a:t>الغير معتاد </a:t>
            </a:r>
            <a:r>
              <a:rPr lang="ar-SA" sz="1500" dirty="0" smtClean="0">
                <a:solidFill>
                  <a:srgbClr val="C00000"/>
                </a:solidFill>
                <a:cs typeface="DecoType Naskh" pitchFamily="2" charset="-78"/>
              </a:rPr>
              <a:t>في المجتمع. وهذا يعكس </a:t>
            </a:r>
            <a:r>
              <a:rPr lang="ar-SA" sz="1500" dirty="0" smtClean="0">
                <a:solidFill>
                  <a:srgbClr val="C00000"/>
                </a:solidFill>
                <a:cs typeface="DecoType Naskh" pitchFamily="2" charset="-78"/>
              </a:rPr>
              <a:t>طريقته </a:t>
            </a:r>
            <a:r>
              <a:rPr lang="ar-SA" sz="1500" dirty="0" smtClean="0">
                <a:solidFill>
                  <a:srgbClr val="C00000"/>
                </a:solidFill>
                <a:cs typeface="DecoType Naskh" pitchFamily="2" charset="-78"/>
              </a:rPr>
              <a:t>الخاصة </a:t>
            </a:r>
            <a:r>
              <a:rPr lang="ar-SA" sz="1500" dirty="0" smtClean="0">
                <a:solidFill>
                  <a:srgbClr val="C00000"/>
                </a:solidFill>
                <a:cs typeface="DecoType Naskh" pitchFamily="2" charset="-78"/>
              </a:rPr>
              <a:t>في الغضب أو الألم </a:t>
            </a:r>
            <a:r>
              <a:rPr lang="ar-SA" sz="1500" dirty="0" smtClean="0">
                <a:solidFill>
                  <a:srgbClr val="C00000"/>
                </a:solidFill>
                <a:cs typeface="DecoType Naskh" pitchFamily="2" charset="-78"/>
              </a:rPr>
              <a:t> كما يتمتع </a:t>
            </a:r>
            <a:r>
              <a:rPr lang="ar-SA" sz="1500" dirty="0" err="1" smtClean="0">
                <a:solidFill>
                  <a:srgbClr val="C00000"/>
                </a:solidFill>
                <a:cs typeface="DecoType Naskh" pitchFamily="2" charset="-78"/>
              </a:rPr>
              <a:t>ميلتون</a:t>
            </a:r>
            <a:r>
              <a:rPr lang="ar-SA" sz="1500" dirty="0" smtClean="0">
                <a:solidFill>
                  <a:srgbClr val="C00000"/>
                </a:solidFill>
                <a:cs typeface="DecoType Naskh" pitchFamily="2" charset="-78"/>
              </a:rPr>
              <a:t> بالكتابة وهو أعمى الذي فرض عليه الكثير من الصعوبة . إيمانه الذي أبقاه قويا رادع لنفسه (</a:t>
            </a:r>
            <a:r>
              <a:rPr lang="ar-SA" sz="1500" dirty="0" smtClean="0">
                <a:solidFill>
                  <a:srgbClr val="C00000"/>
                </a:solidFill>
                <a:cs typeface="DecoType Naskh" pitchFamily="2" charset="-78"/>
              </a:rPr>
              <a:t>ضبط النفس) له من اتخاذ حياته. ويبين قوة إيمانه في الأسطر التالية من </a:t>
            </a:r>
            <a:r>
              <a:rPr lang="ar-SA" sz="1500" dirty="0" err="1" smtClean="0">
                <a:solidFill>
                  <a:srgbClr val="C00000"/>
                </a:solidFill>
                <a:cs typeface="DecoType Naskh" pitchFamily="2" charset="-78"/>
              </a:rPr>
              <a:t>السوناتة</a:t>
            </a:r>
            <a:r>
              <a:rPr lang="ar-SA" sz="1500" dirty="0" smtClean="0">
                <a:solidFill>
                  <a:srgbClr val="C00000"/>
                </a:solidFill>
                <a:cs typeface="DecoType Naskh" pitchFamily="2" charset="-78"/>
              </a:rPr>
              <a:t>.</a:t>
            </a:r>
          </a:p>
        </p:txBody>
      </p:sp>
      <p:sp>
        <p:nvSpPr>
          <p:cNvPr id="15" name="Slide Number Placeholder 14"/>
          <p:cNvSpPr>
            <a:spLocks noGrp="1"/>
          </p:cNvSpPr>
          <p:nvPr>
            <p:ph type="sldNum" sz="quarter" idx="12"/>
          </p:nvPr>
        </p:nvSpPr>
        <p:spPr/>
        <p:txBody>
          <a:bodyPr/>
          <a:lstStyle/>
          <a:p>
            <a:fld id="{88BAE415-76A0-4309-A00B-503D7D7A0243}" type="slidenum">
              <a:rPr lang="ar-SA" smtClean="0"/>
              <a:pPr/>
              <a:t>5</a:t>
            </a:fld>
            <a:endParaRPr lang="ar-SA"/>
          </a:p>
        </p:txBody>
      </p:sp>
      <p:sp>
        <p:nvSpPr>
          <p:cNvPr id="8" name="TextBox 7"/>
          <p:cNvSpPr txBox="1"/>
          <p:nvPr/>
        </p:nvSpPr>
        <p:spPr>
          <a:xfrm>
            <a:off x="1700808" y="2915816"/>
            <a:ext cx="3384376" cy="892552"/>
          </a:xfrm>
          <a:prstGeom prst="rect">
            <a:avLst/>
          </a:prstGeom>
          <a:noFill/>
        </p:spPr>
        <p:txBody>
          <a:bodyPr wrap="square" rtlCol="1">
            <a:spAutoFit/>
          </a:bodyPr>
          <a:lstStyle/>
          <a:p>
            <a:pPr algn="l" rtl="0"/>
            <a:r>
              <a:rPr lang="en-US" sz="1300" dirty="0" smtClean="0">
                <a:solidFill>
                  <a:srgbClr val="0000FF"/>
                </a:solidFill>
                <a:cs typeface="Arial" pitchFamily="34" charset="0"/>
              </a:rPr>
              <a:t> To serve therewith my Maker, and present</a:t>
            </a:r>
            <a:br>
              <a:rPr lang="en-US" sz="1300" dirty="0" smtClean="0">
                <a:solidFill>
                  <a:srgbClr val="0000FF"/>
                </a:solidFill>
                <a:cs typeface="Arial" pitchFamily="34" charset="0"/>
              </a:rPr>
            </a:br>
            <a:r>
              <a:rPr lang="en-US" sz="1300" dirty="0" smtClean="0">
                <a:solidFill>
                  <a:srgbClr val="0000FF"/>
                </a:solidFill>
                <a:cs typeface="Arial" pitchFamily="34" charset="0"/>
              </a:rPr>
              <a:t>My true account, lest He returning chide,</a:t>
            </a:r>
            <a:br>
              <a:rPr lang="en-US" sz="1300" dirty="0" smtClean="0">
                <a:solidFill>
                  <a:srgbClr val="0000FF"/>
                </a:solidFill>
                <a:cs typeface="Arial" pitchFamily="34" charset="0"/>
              </a:rPr>
            </a:br>
            <a:r>
              <a:rPr lang="en-US" sz="1300" dirty="0" smtClean="0">
                <a:solidFill>
                  <a:srgbClr val="0000FF"/>
                </a:solidFill>
                <a:cs typeface="Arial" pitchFamily="34" charset="0"/>
              </a:rPr>
              <a:t>"Doth God exact day-labor, light denied?"</a:t>
            </a:r>
            <a:br>
              <a:rPr lang="en-US" sz="1300" dirty="0" smtClean="0">
                <a:solidFill>
                  <a:srgbClr val="0000FF"/>
                </a:solidFill>
                <a:cs typeface="Arial" pitchFamily="34" charset="0"/>
              </a:rPr>
            </a:br>
            <a:r>
              <a:rPr lang="en-US" sz="1300" dirty="0" smtClean="0">
                <a:solidFill>
                  <a:srgbClr val="0000FF"/>
                </a:solidFill>
                <a:cs typeface="Arial" pitchFamily="34" charset="0"/>
              </a:rPr>
              <a:t>I fondly ask; But patience, to prevent</a:t>
            </a:r>
            <a:endParaRPr lang="ar-SA" sz="1300" dirty="0" smtClean="0">
              <a:solidFill>
                <a:srgbClr val="0000FF"/>
              </a:solidFill>
              <a:cs typeface="DecoType Naskh" pitchFamily="2" charset="-78"/>
            </a:endParaRPr>
          </a:p>
        </p:txBody>
      </p:sp>
      <p:sp>
        <p:nvSpPr>
          <p:cNvPr id="11" name="TextBox 10"/>
          <p:cNvSpPr txBox="1"/>
          <p:nvPr/>
        </p:nvSpPr>
        <p:spPr>
          <a:xfrm>
            <a:off x="188640" y="6639614"/>
            <a:ext cx="3528392" cy="1892826"/>
          </a:xfrm>
          <a:prstGeom prst="rect">
            <a:avLst/>
          </a:prstGeom>
          <a:noFill/>
        </p:spPr>
        <p:txBody>
          <a:bodyPr wrap="square" rtlCol="1">
            <a:spAutoFit/>
          </a:bodyPr>
          <a:lstStyle/>
          <a:p>
            <a:pPr algn="l"/>
            <a:r>
              <a:rPr lang="en-US" sz="1300" dirty="0" smtClean="0">
                <a:cs typeface="Arial" pitchFamily="34" charset="0"/>
              </a:rPr>
              <a:t>He answers his own question saying that God will not need "either man's work or his own gifts" meaning that God has no need for gifts from men. He is served by thousands of angels who are at his beck (being ready to carry out somebody’s wish) "post </a:t>
            </a:r>
            <a:r>
              <a:rPr lang="en-US" sz="1300" dirty="0" err="1" smtClean="0">
                <a:cs typeface="Arial" pitchFamily="34" charset="0"/>
              </a:rPr>
              <a:t>o'ver</a:t>
            </a:r>
            <a:r>
              <a:rPr lang="en-US" sz="1300" dirty="0" smtClean="0">
                <a:cs typeface="Arial" pitchFamily="34" charset="0"/>
              </a:rPr>
              <a:t> land and ocean without rest" to do his bidding. He also adds that angels will serve those who are patient and wait through all sorts of problems that they face.</a:t>
            </a:r>
            <a:endParaRPr lang="ar-SA" sz="1300" dirty="0" smtClean="0">
              <a:cs typeface="Arial" pitchFamily="34" charset="0"/>
            </a:endParaRPr>
          </a:p>
        </p:txBody>
      </p:sp>
      <p:sp>
        <p:nvSpPr>
          <p:cNvPr id="12" name="TextBox 11"/>
          <p:cNvSpPr txBox="1"/>
          <p:nvPr/>
        </p:nvSpPr>
        <p:spPr>
          <a:xfrm>
            <a:off x="3807042" y="6660232"/>
            <a:ext cx="2862318" cy="1708160"/>
          </a:xfrm>
          <a:prstGeom prst="rect">
            <a:avLst/>
          </a:prstGeom>
          <a:noFill/>
        </p:spPr>
        <p:txBody>
          <a:bodyPr wrap="square" rtlCol="1">
            <a:spAutoFit/>
          </a:bodyPr>
          <a:lstStyle/>
          <a:p>
            <a:pPr algn="just"/>
            <a:r>
              <a:rPr lang="ar-SA" sz="1500" dirty="0" smtClean="0">
                <a:solidFill>
                  <a:srgbClr val="008000"/>
                </a:solidFill>
                <a:cs typeface="DecoType Naskh" pitchFamily="2" charset="-78"/>
              </a:rPr>
              <a:t>يجيب على سؤاله قائلا </a:t>
            </a:r>
            <a:r>
              <a:rPr lang="ar-SA" sz="1500" dirty="0" err="1" smtClean="0">
                <a:solidFill>
                  <a:srgbClr val="008000"/>
                </a:solidFill>
                <a:cs typeface="DecoType Naskh" pitchFamily="2" charset="-78"/>
              </a:rPr>
              <a:t>ان</a:t>
            </a:r>
            <a:r>
              <a:rPr lang="ar-SA" sz="1500" dirty="0" smtClean="0">
                <a:solidFill>
                  <a:srgbClr val="008000"/>
                </a:solidFill>
                <a:cs typeface="DecoType Naskh" pitchFamily="2" charset="-78"/>
              </a:rPr>
              <a:t> الله لن </a:t>
            </a:r>
            <a:r>
              <a:rPr lang="ar-SA" sz="1500" dirty="0" smtClean="0">
                <a:solidFill>
                  <a:srgbClr val="008000"/>
                </a:solidFill>
                <a:cs typeface="DecoType Naskh" pitchFamily="2" charset="-78"/>
              </a:rPr>
              <a:t>يحتاج إلى ”عمل الرجال أو هداياه" </a:t>
            </a:r>
            <a:r>
              <a:rPr lang="ar-SA" sz="1500" dirty="0" smtClean="0">
                <a:solidFill>
                  <a:srgbClr val="008000"/>
                </a:solidFill>
                <a:cs typeface="DecoType Naskh" pitchFamily="2" charset="-78"/>
              </a:rPr>
              <a:t>هذا يعني أن الله ليس بحاجة لهدايا من الرجال. </a:t>
            </a:r>
            <a:r>
              <a:rPr lang="ar-SA" sz="1500" dirty="0" smtClean="0">
                <a:solidFill>
                  <a:srgbClr val="008000"/>
                </a:solidFill>
                <a:cs typeface="DecoType Naskh" pitchFamily="2" charset="-78"/>
              </a:rPr>
              <a:t>يخدمه </a:t>
            </a:r>
            <a:r>
              <a:rPr lang="ar-SA" sz="1500" dirty="0" smtClean="0">
                <a:solidFill>
                  <a:srgbClr val="008000"/>
                </a:solidFill>
                <a:cs typeface="DecoType Naskh" pitchFamily="2" charset="-78"/>
              </a:rPr>
              <a:t>الآلاف من الملائكة </a:t>
            </a:r>
            <a:r>
              <a:rPr lang="ar-SA" sz="1500" dirty="0" smtClean="0">
                <a:solidFill>
                  <a:srgbClr val="008000"/>
                </a:solidFill>
                <a:cs typeface="DecoType Naskh" pitchFamily="2" charset="-78"/>
              </a:rPr>
              <a:t>منحنين احتراما له (على </a:t>
            </a:r>
            <a:r>
              <a:rPr lang="ar-SA" sz="1500" dirty="0" smtClean="0">
                <a:solidFill>
                  <a:srgbClr val="008000"/>
                </a:solidFill>
                <a:cs typeface="DecoType Naskh" pitchFamily="2" charset="-78"/>
              </a:rPr>
              <a:t>استعداد لتنفيذ رغبة شخص ما) </a:t>
            </a:r>
            <a:r>
              <a:rPr lang="ar-SA" sz="1500" dirty="0" smtClean="0">
                <a:solidFill>
                  <a:srgbClr val="008000"/>
                </a:solidFill>
                <a:cs typeface="DecoType Naskh" pitchFamily="2" charset="-78"/>
              </a:rPr>
              <a:t>” آخر </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الأرض والمحيطات دون راحة" للقيام </a:t>
            </a:r>
            <a:r>
              <a:rPr lang="ar-SA" sz="1500" dirty="0" smtClean="0">
                <a:solidFill>
                  <a:srgbClr val="008000"/>
                </a:solidFill>
                <a:cs typeface="DecoType Naskh" pitchFamily="2" charset="-78"/>
              </a:rPr>
              <a:t>بأوامره</a:t>
            </a:r>
            <a:r>
              <a:rPr lang="ar-SA" sz="1500" dirty="0" smtClean="0">
                <a:solidFill>
                  <a:srgbClr val="008000"/>
                </a:solidFill>
                <a:cs typeface="DecoType Naskh" pitchFamily="2" charset="-78"/>
              </a:rPr>
              <a:t>. ويضيف أيضا أن الملائكة سوف تخدم أولئك الذين </a:t>
            </a:r>
            <a:r>
              <a:rPr lang="ar-SA" sz="1500" dirty="0" smtClean="0">
                <a:solidFill>
                  <a:srgbClr val="008000"/>
                </a:solidFill>
                <a:cs typeface="DecoType Naskh" pitchFamily="2" charset="-78"/>
              </a:rPr>
              <a:t>يصبرون وينتظرون  </a:t>
            </a:r>
            <a:r>
              <a:rPr lang="ar-SA" sz="1500" dirty="0" smtClean="0">
                <a:solidFill>
                  <a:srgbClr val="008000"/>
                </a:solidFill>
                <a:cs typeface="DecoType Naskh" pitchFamily="2" charset="-78"/>
              </a:rPr>
              <a:t>من خلال جميع أنواع المشاكل التي يواجهونها.</a:t>
            </a:r>
          </a:p>
        </p:txBody>
      </p:sp>
      <p:sp>
        <p:nvSpPr>
          <p:cNvPr id="13" name="TextBox 12"/>
          <p:cNvSpPr txBox="1"/>
          <p:nvPr/>
        </p:nvSpPr>
        <p:spPr>
          <a:xfrm>
            <a:off x="1484784" y="5295562"/>
            <a:ext cx="4176464" cy="1292662"/>
          </a:xfrm>
          <a:prstGeom prst="rect">
            <a:avLst/>
          </a:prstGeom>
          <a:noFill/>
        </p:spPr>
        <p:txBody>
          <a:bodyPr wrap="square" rtlCol="1">
            <a:spAutoFit/>
          </a:bodyPr>
          <a:lstStyle/>
          <a:p>
            <a:pPr algn="l" rtl="0"/>
            <a:r>
              <a:rPr lang="en-US" sz="1300" dirty="0" smtClean="0">
                <a:solidFill>
                  <a:srgbClr val="0000FF"/>
                </a:solidFill>
                <a:cs typeface="Arial" pitchFamily="34" charset="0"/>
              </a:rPr>
              <a:t>That murmur, soon replies "God doth not need</a:t>
            </a:r>
            <a:br>
              <a:rPr lang="en-US" sz="1300" dirty="0" smtClean="0">
                <a:solidFill>
                  <a:srgbClr val="0000FF"/>
                </a:solidFill>
                <a:cs typeface="Arial" pitchFamily="34" charset="0"/>
              </a:rPr>
            </a:br>
            <a:r>
              <a:rPr lang="en-US" sz="1300" dirty="0" smtClean="0">
                <a:solidFill>
                  <a:srgbClr val="0000FF"/>
                </a:solidFill>
                <a:cs typeface="Arial" pitchFamily="34" charset="0"/>
              </a:rPr>
              <a:t>Either man's work or his own gifts. Who best</a:t>
            </a:r>
            <a:br>
              <a:rPr lang="en-US" sz="1300" dirty="0" smtClean="0">
                <a:solidFill>
                  <a:srgbClr val="0000FF"/>
                </a:solidFill>
                <a:cs typeface="Arial" pitchFamily="34" charset="0"/>
              </a:rPr>
            </a:br>
            <a:r>
              <a:rPr lang="en-US" sz="1300" dirty="0" smtClean="0">
                <a:solidFill>
                  <a:srgbClr val="0000FF"/>
                </a:solidFill>
                <a:cs typeface="Arial" pitchFamily="34" charset="0"/>
              </a:rPr>
              <a:t>Bear His mild yoke, they serve Him best. His state</a:t>
            </a:r>
            <a:br>
              <a:rPr lang="en-US" sz="1300" dirty="0" smtClean="0">
                <a:solidFill>
                  <a:srgbClr val="0000FF"/>
                </a:solidFill>
                <a:cs typeface="Arial" pitchFamily="34" charset="0"/>
              </a:rPr>
            </a:br>
            <a:r>
              <a:rPr lang="en-US" sz="1300" dirty="0" smtClean="0">
                <a:solidFill>
                  <a:srgbClr val="0000FF"/>
                </a:solidFill>
                <a:cs typeface="Arial" pitchFamily="34" charset="0"/>
              </a:rPr>
              <a:t>Is kingly: thousands at His bidding speed</a:t>
            </a:r>
            <a:br>
              <a:rPr lang="en-US" sz="1300" dirty="0" smtClean="0">
                <a:solidFill>
                  <a:srgbClr val="0000FF"/>
                </a:solidFill>
                <a:cs typeface="Arial" pitchFamily="34" charset="0"/>
              </a:rPr>
            </a:br>
            <a:r>
              <a:rPr lang="en-US" sz="1300" dirty="0" smtClean="0">
                <a:solidFill>
                  <a:srgbClr val="0000FF"/>
                </a:solidFill>
                <a:cs typeface="Arial" pitchFamily="34" charset="0"/>
              </a:rPr>
              <a:t>And post o'er land and ocean without rest;</a:t>
            </a:r>
            <a:br>
              <a:rPr lang="en-US" sz="1300" dirty="0" smtClean="0">
                <a:solidFill>
                  <a:srgbClr val="0000FF"/>
                </a:solidFill>
                <a:cs typeface="Arial" pitchFamily="34" charset="0"/>
              </a:rPr>
            </a:br>
            <a:r>
              <a:rPr lang="en-US" sz="1300" dirty="0" smtClean="0">
                <a:solidFill>
                  <a:srgbClr val="0000FF"/>
                </a:solidFill>
                <a:cs typeface="Arial" pitchFamily="34" charset="0"/>
              </a:rPr>
              <a:t>They also serve who only stand and wait."</a:t>
            </a:r>
            <a:endParaRPr lang="ar-SA" sz="1300" dirty="0" smtClean="0">
              <a:solidFill>
                <a:srgbClr val="0000FF"/>
              </a:solidFill>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20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20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20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8" grpId="0" build="p"/>
      <p:bldP spid="11" grpId="0" build="p"/>
      <p:bldP spid="12" grpId="0" build="p"/>
      <p:bldP spid="1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260648" y="438502"/>
            <a:ext cx="3384376" cy="4493538"/>
          </a:xfrm>
          <a:prstGeom prst="rect">
            <a:avLst/>
          </a:prstGeom>
          <a:noFill/>
        </p:spPr>
        <p:txBody>
          <a:bodyPr wrap="square" rtlCol="1">
            <a:spAutoFit/>
          </a:bodyPr>
          <a:lstStyle/>
          <a:p>
            <a:pPr algn="l"/>
            <a:r>
              <a:rPr lang="en-US" sz="1300" dirty="0" smtClean="0">
                <a:cs typeface="Arial" pitchFamily="34" charset="0"/>
              </a:rPr>
              <a:t>- Milton's faith in God seems to give him the courage to face his life despite his blindness. It is this faith that seems to give him courage and patience to cope and also gives him the hope that salvation lies for those who wait in patience.</a:t>
            </a:r>
          </a:p>
          <a:p>
            <a:pPr algn="l"/>
            <a:r>
              <a:rPr lang="en-US" sz="1300" dirty="0" smtClean="0">
                <a:cs typeface="Arial" pitchFamily="34" charset="0"/>
              </a:rPr>
              <a:t>      - Allusion:  in lines 3 to 6 of the poem Milton alludes to the "Parable of the Talents" in Chapter 25 of the Gospel of Matthew, verses 14 to 30.</a:t>
            </a:r>
          </a:p>
          <a:p>
            <a:pPr algn="l"/>
            <a:r>
              <a:rPr lang="en-US" sz="1300" dirty="0" smtClean="0">
                <a:cs typeface="Arial" pitchFamily="34" charset="0"/>
              </a:rPr>
              <a:t>      - In line 7, the speaker, in his attempts to blame somebody, is about to ask a rhetorical question about God’s justice before patience interrupts him.</a:t>
            </a:r>
          </a:p>
          <a:p>
            <a:pPr algn="l"/>
            <a:r>
              <a:rPr lang="en-US" sz="1300" dirty="0" smtClean="0">
                <a:cs typeface="Arial" pitchFamily="34" charset="0"/>
              </a:rPr>
              <a:t>       - In line 8, we have personification: “patience” is personified as advice giver.</a:t>
            </a:r>
          </a:p>
          <a:p>
            <a:pPr algn="l"/>
            <a:r>
              <a:rPr lang="en-US" sz="1300" dirty="0" smtClean="0">
                <a:cs typeface="Arial" pitchFamily="34" charset="0"/>
              </a:rPr>
              <a:t>       - in Line 11 we have a metaphor: the humans are submitted to God. “The Yoke”</a:t>
            </a:r>
          </a:p>
          <a:p>
            <a:pPr algn="l"/>
            <a:r>
              <a:rPr lang="en-US" sz="1300" dirty="0" smtClean="0">
                <a:cs typeface="Arial" pitchFamily="34" charset="0"/>
              </a:rPr>
              <a:t>         is the symbol brings together the humans and the animals.</a:t>
            </a:r>
          </a:p>
          <a:p>
            <a:pPr algn="l"/>
            <a:r>
              <a:rPr lang="en-US" sz="1300" dirty="0" smtClean="0">
                <a:cs typeface="Arial" pitchFamily="34" charset="0"/>
              </a:rPr>
              <a:t>       - The word “wait” implies  “pun” in the sense that he will wait until the end of his life.</a:t>
            </a:r>
          </a:p>
        </p:txBody>
      </p:sp>
      <p:sp>
        <p:nvSpPr>
          <p:cNvPr id="12" name="TextBox 11"/>
          <p:cNvSpPr txBox="1"/>
          <p:nvPr/>
        </p:nvSpPr>
        <p:spPr>
          <a:xfrm>
            <a:off x="3627022" y="456782"/>
            <a:ext cx="2970330" cy="4016484"/>
          </a:xfrm>
          <a:prstGeom prst="rect">
            <a:avLst/>
          </a:prstGeom>
          <a:noFill/>
        </p:spPr>
        <p:txBody>
          <a:bodyPr wrap="square" rtlCol="1">
            <a:spAutoFit/>
          </a:bodyPr>
          <a:lstStyle/>
          <a:p>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إيمان </a:t>
            </a:r>
            <a:r>
              <a:rPr lang="ar-SA" sz="1500" dirty="0" err="1" smtClean="0">
                <a:solidFill>
                  <a:srgbClr val="C00000"/>
                </a:solidFill>
                <a:cs typeface="DecoType Naskh" pitchFamily="2" charset="-78"/>
              </a:rPr>
              <a:t>ميلتون</a:t>
            </a:r>
            <a:r>
              <a:rPr lang="ar-SA" sz="1500" dirty="0" smtClean="0">
                <a:solidFill>
                  <a:srgbClr val="C00000"/>
                </a:solidFill>
                <a:cs typeface="DecoType Naskh" pitchFamily="2" charset="-78"/>
              </a:rPr>
              <a:t> بالله </a:t>
            </a:r>
            <a:r>
              <a:rPr lang="ar-SA" sz="1500" dirty="0" smtClean="0">
                <a:solidFill>
                  <a:srgbClr val="C00000"/>
                </a:solidFill>
                <a:cs typeface="DecoType Naskh" pitchFamily="2" charset="-78"/>
              </a:rPr>
              <a:t>ويبدو أن يعطيه الشجاعة لمواجهة حياته على الرغم من </a:t>
            </a:r>
            <a:r>
              <a:rPr lang="ar-SA" sz="1500" dirty="0" smtClean="0">
                <a:solidFill>
                  <a:srgbClr val="C00000"/>
                </a:solidFill>
                <a:cs typeface="DecoType Naskh" pitchFamily="2" charset="-78"/>
              </a:rPr>
              <a:t>العمى. </a:t>
            </a:r>
            <a:r>
              <a:rPr lang="ar-SA" sz="1500" dirty="0" smtClean="0">
                <a:solidFill>
                  <a:srgbClr val="C00000"/>
                </a:solidFill>
                <a:cs typeface="DecoType Naskh" pitchFamily="2" charset="-78"/>
              </a:rPr>
              <a:t>وهذا هو </a:t>
            </a:r>
            <a:r>
              <a:rPr lang="ar-SA" sz="1500" dirty="0" err="1" smtClean="0">
                <a:solidFill>
                  <a:srgbClr val="C00000"/>
                </a:solidFill>
                <a:cs typeface="DecoType Naskh" pitchFamily="2" charset="-78"/>
              </a:rPr>
              <a:t>الايمان</a:t>
            </a:r>
            <a:r>
              <a:rPr lang="ar-SA" sz="1500" dirty="0" smtClean="0">
                <a:solidFill>
                  <a:srgbClr val="C00000"/>
                </a:solidFill>
                <a:cs typeface="DecoType Naskh" pitchFamily="2" charset="-78"/>
              </a:rPr>
              <a:t> الذي يبدو أن يعطيه الشجاعة والصبر للتعامل معه </a:t>
            </a:r>
            <a:r>
              <a:rPr lang="ar-SA" sz="1500" dirty="0" smtClean="0">
                <a:solidFill>
                  <a:srgbClr val="C00000"/>
                </a:solidFill>
                <a:cs typeface="DecoType Naskh" pitchFamily="2" charset="-78"/>
              </a:rPr>
              <a:t>ويعطيه أيضا </a:t>
            </a:r>
            <a:r>
              <a:rPr lang="ar-SA" sz="1500" dirty="0" smtClean="0">
                <a:solidFill>
                  <a:srgbClr val="C00000"/>
                </a:solidFill>
                <a:cs typeface="DecoType Naskh" pitchFamily="2" charset="-78"/>
              </a:rPr>
              <a:t>الأمل في أن الخلاص يكمن بالنسبة لأولئك الذين ينتظرون في صبر.</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التلميح : في خطوط 3 </a:t>
            </a:r>
            <a:r>
              <a:rPr lang="ar-SA" sz="1500" dirty="0" err="1" smtClean="0">
                <a:solidFill>
                  <a:srgbClr val="C00000"/>
                </a:solidFill>
                <a:cs typeface="DecoType Naskh" pitchFamily="2" charset="-78"/>
              </a:rPr>
              <a:t>حتي</a:t>
            </a:r>
            <a:r>
              <a:rPr lang="ar-SA" sz="1500" dirty="0" smtClean="0">
                <a:solidFill>
                  <a:srgbClr val="C00000"/>
                </a:solidFill>
                <a:cs typeface="DecoType Naskh" pitchFamily="2" charset="-78"/>
              </a:rPr>
              <a:t> 6 من القصيدة </a:t>
            </a:r>
            <a:r>
              <a:rPr lang="ar-SA" sz="1500" dirty="0" err="1" smtClean="0">
                <a:solidFill>
                  <a:srgbClr val="C00000"/>
                </a:solidFill>
                <a:cs typeface="DecoType Naskh" pitchFamily="2" charset="-78"/>
              </a:rPr>
              <a:t>ميلتون</a:t>
            </a:r>
            <a:r>
              <a:rPr lang="ar-SA" sz="1500" dirty="0" smtClean="0">
                <a:solidFill>
                  <a:srgbClr val="C00000"/>
                </a:solidFill>
                <a:cs typeface="DecoType Naskh" pitchFamily="2" charset="-78"/>
              </a:rPr>
              <a:t> يلمح إلى "المثل من مواهب" في الفصل 25 من </a:t>
            </a:r>
            <a:r>
              <a:rPr lang="ar-SA" sz="1500" dirty="0" err="1" smtClean="0">
                <a:solidFill>
                  <a:srgbClr val="C00000"/>
                </a:solidFill>
                <a:cs typeface="DecoType Naskh" pitchFamily="2" charset="-78"/>
              </a:rPr>
              <a:t>انجيل</a:t>
            </a:r>
            <a:r>
              <a:rPr lang="ar-SA" sz="1500" dirty="0" smtClean="0">
                <a:solidFill>
                  <a:srgbClr val="C00000"/>
                </a:solidFill>
                <a:cs typeface="DecoType Naskh" pitchFamily="2" charset="-78"/>
              </a:rPr>
              <a:t> متى، الآيات 14 </a:t>
            </a:r>
            <a:r>
              <a:rPr lang="ar-SA" sz="1500" dirty="0" err="1" smtClean="0">
                <a:solidFill>
                  <a:srgbClr val="C00000"/>
                </a:solidFill>
                <a:cs typeface="DecoType Naskh" pitchFamily="2" charset="-78"/>
              </a:rPr>
              <a:t>حتي</a:t>
            </a:r>
            <a:r>
              <a:rPr lang="ar-SA" sz="1500" dirty="0" smtClean="0">
                <a:solidFill>
                  <a:srgbClr val="C00000"/>
                </a:solidFill>
                <a:cs typeface="DecoType Naskh" pitchFamily="2" charset="-78"/>
              </a:rPr>
              <a:t> 30.</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في السطر 7، </a:t>
            </a:r>
            <a:r>
              <a:rPr lang="ar-SA" sz="1500" dirty="0" smtClean="0">
                <a:solidFill>
                  <a:srgbClr val="C00000"/>
                </a:solidFill>
                <a:cs typeface="DecoType Naskh" pitchFamily="2" charset="-78"/>
              </a:rPr>
              <a:t>الشاعر، </a:t>
            </a:r>
            <a:r>
              <a:rPr lang="ar-SA" sz="1500" dirty="0" smtClean="0">
                <a:solidFill>
                  <a:srgbClr val="C00000"/>
                </a:solidFill>
                <a:cs typeface="DecoType Naskh" pitchFamily="2" charset="-78"/>
              </a:rPr>
              <a:t>في محاولاته إلقاء اللوم على شخص ما، على وشك طرح سؤال بلاغي عن عدل الله الصبر قبل المقاطعات له.</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في السطر 8، لدينا تجسيد : "الصبر" هو جسد ومقدم المشورة.</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في خط 11 لدينا المجاز : تقدم البشر </a:t>
            </a:r>
            <a:r>
              <a:rPr lang="ar-SA" sz="1500" dirty="0" err="1" smtClean="0">
                <a:solidFill>
                  <a:srgbClr val="C00000"/>
                </a:solidFill>
                <a:cs typeface="DecoType Naskh" pitchFamily="2" charset="-78"/>
              </a:rPr>
              <a:t>الى</a:t>
            </a:r>
            <a:r>
              <a:rPr lang="ar-SA" sz="1500" dirty="0" smtClean="0">
                <a:solidFill>
                  <a:srgbClr val="C00000"/>
                </a:solidFill>
                <a:cs typeface="DecoType Naskh" pitchFamily="2" charset="-78"/>
              </a:rPr>
              <a:t> الله. </a:t>
            </a:r>
            <a:r>
              <a:rPr lang="ar-SA" sz="1500" dirty="0" smtClean="0">
                <a:solidFill>
                  <a:srgbClr val="C00000"/>
                </a:solidFill>
                <a:cs typeface="DecoType Naskh" pitchFamily="2" charset="-78"/>
              </a:rPr>
              <a:t>”الطوق”</a:t>
            </a:r>
            <a:r>
              <a:rPr lang="ar-SA" sz="1500" dirty="0" smtClean="0">
                <a:solidFill>
                  <a:srgbClr val="C00000"/>
                </a:solidFill>
                <a:cs typeface="DecoType Naskh" pitchFamily="2" charset="-78"/>
              </a:rPr>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هو رمز يجمع بين البشر والحيوانات.</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كلمة "الانتظار " يعني "التورية" بمعنى انه سينتظر حتى نهاية حياته.</a:t>
            </a:r>
          </a:p>
        </p:txBody>
      </p:sp>
      <p:sp>
        <p:nvSpPr>
          <p:cNvPr id="14" name="TextBox 13"/>
          <p:cNvSpPr txBox="1"/>
          <p:nvPr/>
        </p:nvSpPr>
        <p:spPr>
          <a:xfrm>
            <a:off x="908720" y="8244408"/>
            <a:ext cx="5184576" cy="646331"/>
          </a:xfrm>
          <a:prstGeom prst="rect">
            <a:avLst/>
          </a:prstGeom>
          <a:noFill/>
          <a:ln>
            <a:solidFill>
              <a:srgbClr val="002060"/>
            </a:solidFill>
          </a:ln>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أعذروني 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
        <p:nvSpPr>
          <p:cNvPr id="6" name="Slide Number Placeholder 5"/>
          <p:cNvSpPr>
            <a:spLocks noGrp="1"/>
          </p:cNvSpPr>
          <p:nvPr>
            <p:ph type="sldNum" sz="quarter" idx="12"/>
          </p:nvPr>
        </p:nvSpPr>
        <p:spPr/>
        <p:txBody>
          <a:bodyPr/>
          <a:lstStyle/>
          <a:p>
            <a:fld id="{88BAE415-76A0-4309-A00B-503D7D7A0243}" type="slidenum">
              <a:rPr lang="ar-SA" smtClean="0"/>
              <a:pPr/>
              <a:t>6</a:t>
            </a:fld>
            <a:endParaRPr lang="ar-SA"/>
          </a:p>
        </p:txBody>
      </p:sp>
      <p:sp>
        <p:nvSpPr>
          <p:cNvPr id="7" name="TextBox 6"/>
          <p:cNvSpPr txBox="1"/>
          <p:nvPr/>
        </p:nvSpPr>
        <p:spPr>
          <a:xfrm>
            <a:off x="404664" y="5214263"/>
            <a:ext cx="6120680" cy="1661993"/>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heckerboard(across)">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p:cBhvr>
                                        <p:cTn id="16" dur="2000" fill="hold"/>
                                        <p:tgtEl>
                                          <p:spTgt spid="14"/>
                                        </p:tgtEl>
                                        <p:attrNameLst>
                                          <p:attrName>fillcolor</p:attrName>
                                        </p:attrNameLst>
                                      </p:cBhvr>
                                      <p:to>
                                        <a:srgbClr val="FFFF99"/>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2945</TotalTime>
  <Words>1422</Words>
  <Application>Microsoft Office PowerPoint</Application>
  <PresentationFormat>On-screen Show (4:3)</PresentationFormat>
  <Paragraphs>114</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Lecture 7</vt:lpstr>
      <vt:lpstr>Slide 2</vt:lpstr>
      <vt:lpstr>Slide 3</vt:lpstr>
      <vt:lpstr>Slide 4</vt:lpstr>
      <vt:lpstr>Slide 5</vt:lpstr>
      <vt:lpstr>Slide 6</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279</cp:revision>
  <dcterms:created xsi:type="dcterms:W3CDTF">2011-03-15T05:52:04Z</dcterms:created>
  <dcterms:modified xsi:type="dcterms:W3CDTF">2011-04-13T00:47:53Z</dcterms:modified>
</cp:coreProperties>
</file>