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3"/>
  </p:notesMasterIdLst>
  <p:handoutMasterIdLst>
    <p:handoutMasterId r:id="rId14"/>
  </p:handoutMasterIdLst>
  <p:sldIdLst>
    <p:sldId id="286" r:id="rId5"/>
    <p:sldId id="287" r:id="rId6"/>
    <p:sldId id="289" r:id="rId7"/>
    <p:sldId id="344" r:id="rId8"/>
    <p:sldId id="358" r:id="rId9"/>
    <p:sldId id="359" r:id="rId10"/>
    <p:sldId id="360" r:id="rId11"/>
    <p:sldId id="36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0033"/>
    <a:srgbClr val="0066FF"/>
    <a:srgbClr val="0033CC"/>
    <a:srgbClr val="FF3300"/>
    <a:srgbClr val="FF0000"/>
    <a:srgbClr val="A50021"/>
    <a:srgbClr val="660033"/>
    <a:srgbClr val="3399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>
        <p:scale>
          <a:sx n="100" d="100"/>
          <a:sy n="100" d="100"/>
        </p:scale>
        <p:origin x="402" y="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x-none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x-none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x-none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788025" y="4581128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x-none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51520" y="2819400"/>
            <a:ext cx="470681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Literary Criticism</a:t>
            </a:r>
            <a:r>
              <a:rPr lang="en-US" sz="2500" b="1" dirty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US" sz="25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and Theory</a:t>
            </a:r>
            <a:endParaRPr lang="en-US" sz="25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Dr. Fouzi Slisli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x-none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Lecture 13</a:t>
            </a:r>
            <a: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x-none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en-US" sz="2800" spc="-150" dirty="0" smtClean="0">
                <a:solidFill>
                  <a:schemeClr val="tx1"/>
                </a:solidFill>
                <a:latin typeface="ae_AlMateen" pitchFamily="2" charset="-78"/>
                <a:cs typeface="ae_AlMateen" pitchFamily="2" charset="-78"/>
              </a:rPr>
              <a:t>Jacques Derrida and Deconstruction</a:t>
            </a:r>
            <a:endParaRPr lang="en-US" sz="28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Literary Criticism and Theory</a:t>
            </a: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Post</a:t>
            </a:r>
            <a:r>
              <a:rPr lang="en-US" sz="2000" dirty="0">
                <a:latin typeface="Times New Roman"/>
                <a:cs typeface="Times New Roman"/>
              </a:rPr>
              <a:t>-structuralism is a European-based </a:t>
            </a:r>
            <a:r>
              <a:rPr lang="en-US" sz="2000" dirty="0" smtClean="0">
                <a:latin typeface="Times New Roman"/>
                <a:cs typeface="Times New Roman"/>
              </a:rPr>
              <a:t>theoretical movement </a:t>
            </a:r>
            <a:r>
              <a:rPr lang="en-US" sz="2000" dirty="0">
                <a:latin typeface="Times New Roman"/>
                <a:cs typeface="Times New Roman"/>
              </a:rPr>
              <a:t>that departs </a:t>
            </a:r>
            <a:r>
              <a:rPr lang="en-US" sz="2000" dirty="0" smtClean="0">
                <a:latin typeface="Times New Roman"/>
                <a:cs typeface="Times New Roman"/>
              </a:rPr>
              <a:t>from </a:t>
            </a:r>
            <a:r>
              <a:rPr lang="en-US" sz="2000" dirty="0" err="1">
                <a:latin typeface="Times New Roman"/>
                <a:cs typeface="Times New Roman"/>
              </a:rPr>
              <a:t>structuralist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methods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latin typeface="Times New Roman"/>
                <a:cs typeface="Times New Roman"/>
              </a:rPr>
              <a:t>analysis. The most important names are: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Jacques </a:t>
            </a:r>
            <a:r>
              <a:rPr lang="en-US" sz="2000" dirty="0" err="1">
                <a:latin typeface="Times New Roman"/>
                <a:cs typeface="Times New Roman"/>
              </a:rPr>
              <a:t>Lacan</a:t>
            </a:r>
            <a:r>
              <a:rPr lang="en-US" sz="2000" dirty="0">
                <a:latin typeface="Times New Roman"/>
                <a:cs typeface="Times New Roman"/>
              </a:rPr>
              <a:t> (psychoanalysis)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Michel </a:t>
            </a:r>
            <a:r>
              <a:rPr lang="en-US" sz="2000" dirty="0">
                <a:latin typeface="Times New Roman"/>
                <a:cs typeface="Times New Roman"/>
              </a:rPr>
              <a:t>Foucault (history)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Jacques </a:t>
            </a:r>
            <a:r>
              <a:rPr lang="en-US" sz="2000" dirty="0">
                <a:latin typeface="Times New Roman"/>
                <a:cs typeface="Times New Roman"/>
              </a:rPr>
              <a:t>Derrida (philosophy)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endParaRPr lang="en-GB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GB" sz="2000" dirty="0">
              <a:latin typeface="Times New Roman"/>
              <a:cs typeface="Times New Roman"/>
            </a:endParaRPr>
          </a:p>
          <a:p>
            <a:endParaRPr lang="en-GB" sz="2000" dirty="0">
              <a:latin typeface="Times New Roman"/>
              <a:cs typeface="Times New Roman"/>
            </a:endParaRPr>
          </a:p>
          <a:p>
            <a:r>
              <a:rPr lang="en-GB" sz="2000" dirty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76470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Post-structuralism is French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000" dirty="0">
                <a:latin typeface="Times New Roman"/>
                <a:cs typeface="Times New Roman"/>
              </a:rPr>
              <a:t>Deconstruction is a U.S.-based method of literary and cultural analysis influenced by the work of Jacques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>
                <a:latin typeface="Times New Roman"/>
                <a:cs typeface="Times New Roman"/>
              </a:rPr>
              <a:t>Derrida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J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  <a:r>
              <a:rPr lang="en-US" sz="2000" dirty="0" err="1">
                <a:latin typeface="Times New Roman"/>
                <a:cs typeface="Times New Roman"/>
              </a:rPr>
              <a:t>Hillis</a:t>
            </a:r>
            <a:r>
              <a:rPr lang="en-US" sz="2000" dirty="0">
                <a:latin typeface="Times New Roman"/>
                <a:cs typeface="Times New Roman"/>
              </a:rPr>
              <a:t> Miller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Geoffrey </a:t>
            </a:r>
            <a:r>
              <a:rPr lang="en-US" sz="2000" dirty="0">
                <a:latin typeface="Times New Roman"/>
                <a:cs typeface="Times New Roman"/>
              </a:rPr>
              <a:t>Hartman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Paul </a:t>
            </a:r>
            <a:r>
              <a:rPr lang="en-US" sz="2000" dirty="0">
                <a:latin typeface="Times New Roman"/>
                <a:cs typeface="Times New Roman"/>
              </a:rPr>
              <a:t>De Man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Barbara </a:t>
            </a:r>
            <a:r>
              <a:rPr lang="en-US" sz="2000" dirty="0">
                <a:latin typeface="Times New Roman"/>
                <a:cs typeface="Times New Roman"/>
              </a:rPr>
              <a:t>Johnson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76470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Deconstruction is American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64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Three </a:t>
            </a:r>
            <a:r>
              <a:rPr lang="en-US" sz="2000" dirty="0">
                <a:latin typeface="Times New Roman"/>
                <a:cs typeface="Times New Roman"/>
              </a:rPr>
              <a:t>Early </a:t>
            </a:r>
            <a:r>
              <a:rPr lang="en-US" sz="2000" dirty="0" smtClean="0">
                <a:latin typeface="Times New Roman"/>
                <a:cs typeface="Times New Roman"/>
              </a:rPr>
              <a:t>Classics: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>
                <a:latin typeface="Times New Roman"/>
                <a:cs typeface="Times New Roman"/>
              </a:rPr>
              <a:t>Grammatology (1967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Speech </a:t>
            </a:r>
            <a:r>
              <a:rPr lang="en-US" sz="2000" dirty="0">
                <a:latin typeface="Times New Roman"/>
                <a:cs typeface="Times New Roman"/>
              </a:rPr>
              <a:t>and Phenomena (1967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Writing </a:t>
            </a:r>
            <a:r>
              <a:rPr lang="en-US" sz="2000" dirty="0">
                <a:latin typeface="Times New Roman"/>
                <a:cs typeface="Times New Roman"/>
              </a:rPr>
              <a:t>and Difference (1967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Further </a:t>
            </a:r>
            <a:r>
              <a:rPr lang="en-US" sz="2000" dirty="0">
                <a:latin typeface="Times New Roman"/>
                <a:cs typeface="Times New Roman"/>
              </a:rPr>
              <a:t>Interests: Politics, Literature, Ethics, etc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Acts </a:t>
            </a:r>
            <a:r>
              <a:rPr lang="en-US" sz="2000" dirty="0">
                <a:latin typeface="Times New Roman"/>
                <a:cs typeface="Times New Roman"/>
              </a:rPr>
              <a:t>of Literature (1992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err="1" smtClean="0">
                <a:latin typeface="Times New Roman"/>
                <a:cs typeface="Times New Roman"/>
              </a:rPr>
              <a:t>Spectres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Marx (1993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>
                <a:latin typeface="Times New Roman"/>
                <a:cs typeface="Times New Roman"/>
              </a:rPr>
              <a:t>Hospitality (1997)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Articles: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>
                <a:latin typeface="Times New Roman"/>
                <a:cs typeface="Times New Roman"/>
              </a:rPr>
              <a:t>• “Structure, Sign, and Play in the Discourse of the Human </a:t>
            </a:r>
          </a:p>
          <a:p>
            <a:pPr marL="342900" indent="-342900">
              <a:buFont typeface="Wingdings" charset="2"/>
              <a:buChar char="ü"/>
            </a:pPr>
            <a:r>
              <a:rPr lang="en-US" sz="2000" dirty="0">
                <a:latin typeface="Times New Roman"/>
                <a:cs typeface="Times New Roman"/>
              </a:rPr>
              <a:t>Sciences” (1966) [also in Writing and Difference</a:t>
            </a:r>
            <a:r>
              <a:rPr lang="en-US" sz="2000" dirty="0" smtClean="0">
                <a:latin typeface="Times New Roman"/>
                <a:cs typeface="Times New Roman"/>
              </a:rPr>
              <a:t>]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>
                <a:latin typeface="Times New Roman"/>
                <a:cs typeface="Times New Roman"/>
              </a:rPr>
              <a:t>• “Signature, Event, Context” (1977) [Derrida vs. Austin]</a:t>
            </a:r>
          </a:p>
          <a:p>
            <a:r>
              <a:rPr lang="en-GB" sz="2000" dirty="0" smtClean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76470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latin typeface="Times New Roman"/>
                <a:cs typeface="Times New Roman"/>
              </a:rPr>
              <a:t>Derrida’s</a:t>
            </a:r>
            <a:r>
              <a:rPr lang="tr-TR" sz="2400" b="1" dirty="0">
                <a:latin typeface="Times New Roman"/>
                <a:cs typeface="Times New Roman"/>
              </a:rPr>
              <a:t> Central </a:t>
            </a:r>
            <a:r>
              <a:rPr lang="tr-TR" sz="2400" b="1" dirty="0" smtClean="0">
                <a:latin typeface="Times New Roman"/>
                <a:cs typeface="Times New Roman"/>
              </a:rPr>
              <a:t>Works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8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Derrida </a:t>
            </a:r>
            <a:r>
              <a:rPr lang="en-US" sz="2000" dirty="0">
                <a:latin typeface="Times New Roman"/>
                <a:cs typeface="Times New Roman"/>
              </a:rPr>
              <a:t>radically challenges commonsense </a:t>
            </a:r>
            <a:r>
              <a:rPr lang="en-US" sz="2000" dirty="0" smtClean="0">
                <a:latin typeface="Times New Roman"/>
                <a:cs typeface="Times New Roman"/>
              </a:rPr>
              <a:t>assumptions </a:t>
            </a:r>
            <a:r>
              <a:rPr lang="en-US" sz="2000" dirty="0">
                <a:latin typeface="Times New Roman"/>
                <a:cs typeface="Times New Roman"/>
              </a:rPr>
              <a:t>about language. For him</a:t>
            </a:r>
            <a:r>
              <a:rPr lang="en-US" sz="2000" dirty="0" smtClean="0">
                <a:latin typeface="Times New Roman"/>
                <a:cs typeface="Times New Roman"/>
              </a:rPr>
              <a:t>,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language </a:t>
            </a:r>
            <a:r>
              <a:rPr lang="en-US" sz="2000" dirty="0">
                <a:latin typeface="Times New Roman"/>
                <a:cs typeface="Times New Roman"/>
              </a:rPr>
              <a:t>is not a vehicle for the </a:t>
            </a:r>
            <a:r>
              <a:rPr lang="en-US" sz="2000" dirty="0" smtClean="0">
                <a:latin typeface="Times New Roman"/>
                <a:cs typeface="Times New Roman"/>
              </a:rPr>
              <a:t>communication </a:t>
            </a:r>
            <a:r>
              <a:rPr lang="en-US" sz="2000" dirty="0">
                <a:latin typeface="Times New Roman"/>
                <a:cs typeface="Times New Roman"/>
              </a:rPr>
              <a:t>of pre-existing thoughts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language is not an instrument or tool in man’s </a:t>
            </a:r>
            <a:r>
              <a:rPr lang="en-US" sz="2000" dirty="0" smtClean="0">
                <a:latin typeface="Times New Roman"/>
                <a:cs typeface="Times New Roman"/>
              </a:rPr>
              <a:t>hands </a:t>
            </a:r>
            <a:r>
              <a:rPr lang="en-US" sz="2000" dirty="0">
                <a:latin typeface="Times New Roman"/>
                <a:cs typeface="Times New Roman"/>
              </a:rPr>
              <a:t>[…]. Language rather thinks man and his </a:t>
            </a:r>
            <a:r>
              <a:rPr lang="en-US" sz="2000" dirty="0" smtClean="0">
                <a:latin typeface="Times New Roman"/>
                <a:cs typeface="Times New Roman"/>
              </a:rPr>
              <a:t>‘</a:t>
            </a:r>
            <a:r>
              <a:rPr lang="en-US" sz="2000" dirty="0">
                <a:latin typeface="Times New Roman"/>
                <a:cs typeface="Times New Roman"/>
              </a:rPr>
              <a:t>world’” (J. </a:t>
            </a:r>
            <a:r>
              <a:rPr lang="en-US" sz="2000" dirty="0" err="1">
                <a:latin typeface="Times New Roman"/>
                <a:cs typeface="Times New Roman"/>
              </a:rPr>
              <a:t>Hillis</a:t>
            </a:r>
            <a:r>
              <a:rPr lang="en-US" sz="2000" dirty="0">
                <a:latin typeface="Times New Roman"/>
                <a:cs typeface="Times New Roman"/>
              </a:rPr>
              <a:t> Miller, “The Critic as Host</a:t>
            </a:r>
            <a:r>
              <a:rPr lang="en-US" sz="2000" dirty="0" smtClean="0">
                <a:latin typeface="Times New Roman"/>
                <a:cs typeface="Times New Roman"/>
              </a:rPr>
              <a:t>”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Font typeface="Wingdings" charset="2"/>
              <a:buChar char="ü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ü"/>
            </a:pPr>
            <a:r>
              <a:rPr lang="en-US" sz="2000" dirty="0" smtClean="0">
                <a:latin typeface="Times New Roman"/>
                <a:cs typeface="Times New Roman"/>
              </a:rPr>
              <a:t>language </a:t>
            </a:r>
            <a:r>
              <a:rPr lang="en-US" sz="2000" dirty="0">
                <a:latin typeface="Times New Roman"/>
                <a:cs typeface="Times New Roman"/>
              </a:rPr>
              <a:t>is not a transparent window onto the </a:t>
            </a:r>
            <a:r>
              <a:rPr lang="en-US" sz="2000" dirty="0" smtClean="0">
                <a:latin typeface="Times New Roman"/>
                <a:cs typeface="Times New Roman"/>
              </a:rPr>
              <a:t>world</a:t>
            </a: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endParaRPr lang="en-GB" sz="2000" dirty="0">
              <a:latin typeface="Times New Roman"/>
              <a:cs typeface="Times New Roman"/>
            </a:endParaRPr>
          </a:p>
          <a:p>
            <a:endParaRPr lang="en-GB" sz="2000" dirty="0">
              <a:latin typeface="Times New Roman"/>
              <a:cs typeface="Times New Roman"/>
            </a:endParaRPr>
          </a:p>
          <a:p>
            <a:r>
              <a:rPr lang="en-GB" sz="2000" dirty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76470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Derrida on </a:t>
            </a:r>
            <a:r>
              <a:rPr lang="en-US" sz="2400" b="1" dirty="0" smtClean="0">
                <a:latin typeface="Times New Roman"/>
                <a:cs typeface="Times New Roman"/>
              </a:rPr>
              <a:t>Language: What </a:t>
            </a:r>
            <a:r>
              <a:rPr lang="en-US" sz="2400" b="1" dirty="0">
                <a:latin typeface="Times New Roman"/>
                <a:cs typeface="Times New Roman"/>
              </a:rPr>
              <a:t>Language Is Not</a:t>
            </a:r>
          </a:p>
        </p:txBody>
      </p:sp>
    </p:spTree>
    <p:extLst>
      <p:ext uri="{BB962C8B-B14F-4D97-AF65-F5344CB8AC3E}">
        <p14:creationId xmlns:p14="http://schemas.microsoft.com/office/powerpoint/2010/main" xmlns="" val="7465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23528" y="1268760"/>
            <a:ext cx="8352928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just">
              <a:buFontTx/>
              <a:buChar char="•"/>
            </a:pPr>
            <a:endParaRPr lang="en-US" sz="1900" dirty="0"/>
          </a:p>
          <a:p>
            <a:pPr algn="just"/>
            <a:endParaRPr lang="en-US" b="1" dirty="0" smtClean="0">
              <a:solidFill>
                <a:srgbClr val="99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55679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For </a:t>
            </a:r>
            <a:r>
              <a:rPr lang="en-US" sz="2000" dirty="0">
                <a:latin typeface="Times New Roman"/>
                <a:cs typeface="Times New Roman"/>
              </a:rPr>
              <a:t>Derrida, language </a:t>
            </a:r>
            <a:r>
              <a:rPr lang="en-US" sz="2000" dirty="0" smtClean="0">
                <a:latin typeface="Times New Roman"/>
                <a:cs typeface="Times New Roman"/>
              </a:rPr>
              <a:t>is unreliable</a:t>
            </a:r>
            <a:endParaRPr lang="en-US" sz="2000" dirty="0">
              <a:latin typeface="Times New Roman"/>
              <a:cs typeface="Times New Roman"/>
            </a:endParaRPr>
          </a:p>
          <a:p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There is no pre-discursive reality. Every reality is shaped and accessed by </a:t>
            </a:r>
            <a:r>
              <a:rPr lang="en-US" sz="2000" dirty="0">
                <a:latin typeface="Times New Roman"/>
                <a:cs typeface="Times New Roman"/>
              </a:rPr>
              <a:t>a discourse. “there is nothing outside of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>
                <a:latin typeface="Times New Roman"/>
                <a:cs typeface="Times New Roman"/>
              </a:rPr>
              <a:t>text” (Jacques Derrida, </a:t>
            </a:r>
            <a:r>
              <a:rPr lang="en-US" sz="2000" i="1" dirty="0">
                <a:latin typeface="Times New Roman"/>
                <a:cs typeface="Times New Roman"/>
              </a:rPr>
              <a:t>Of Grammatology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Texts </a:t>
            </a:r>
            <a:r>
              <a:rPr lang="en-US" sz="2000" dirty="0">
                <a:latin typeface="Times New Roman"/>
                <a:cs typeface="Times New Roman"/>
              </a:rPr>
              <a:t>always refer to other texts (cf. </a:t>
            </a:r>
            <a:r>
              <a:rPr lang="en-US" sz="2000" dirty="0" smtClean="0">
                <a:latin typeface="Times New Roman"/>
                <a:cs typeface="Times New Roman"/>
              </a:rPr>
              <a:t>Fredric </a:t>
            </a:r>
            <a:r>
              <a:rPr lang="en-US" sz="2000" dirty="0">
                <a:latin typeface="Times New Roman"/>
                <a:cs typeface="Times New Roman"/>
              </a:rPr>
              <a:t>Jameson’s The Prison-House of </a:t>
            </a:r>
            <a:r>
              <a:rPr lang="en-US" sz="2000" dirty="0" smtClean="0">
                <a:latin typeface="Times New Roman"/>
                <a:cs typeface="Times New Roman"/>
              </a:rPr>
              <a:t>Language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Font typeface="Wingdings" charset="2"/>
              <a:buChar char="v"/>
            </a:pPr>
            <a:endParaRPr lang="en-US" sz="2000" dirty="0">
              <a:latin typeface="Times New Roman"/>
              <a:cs typeface="Times New Roman"/>
            </a:endParaRPr>
          </a:p>
          <a:p>
            <a:pPr marL="342900" indent="-342900">
              <a:buFont typeface="Wingdings" charset="2"/>
              <a:buChar char="v"/>
            </a:pPr>
            <a:r>
              <a:rPr lang="en-US" sz="2000" dirty="0" smtClean="0">
                <a:latin typeface="Times New Roman"/>
                <a:cs typeface="Times New Roman"/>
              </a:rPr>
              <a:t>Language </a:t>
            </a:r>
            <a:r>
              <a:rPr lang="en-US" sz="2000" dirty="0">
                <a:latin typeface="Times New Roman"/>
                <a:cs typeface="Times New Roman"/>
              </a:rPr>
              <a:t>constructs/shapes the world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 smtClean="0">
                <a:latin typeface="Times New Roman"/>
                <a:cs typeface="Times New Roman"/>
              </a:rPr>
              <a:t>Note</a:t>
            </a:r>
            <a:r>
              <a:rPr lang="en-US" sz="2000" dirty="0">
                <a:latin typeface="Times New Roman"/>
                <a:cs typeface="Times New Roman"/>
              </a:rPr>
              <a:t>: Derrida has a very broad notion of </a:t>
            </a:r>
            <a:r>
              <a:rPr lang="en-US" sz="2000" dirty="0" smtClean="0">
                <a:latin typeface="Times New Roman"/>
                <a:cs typeface="Times New Roman"/>
              </a:rPr>
              <a:t> ‘</a:t>
            </a:r>
            <a:r>
              <a:rPr lang="en-US" sz="2000" dirty="0">
                <a:latin typeface="Times New Roman"/>
                <a:cs typeface="Times New Roman"/>
              </a:rPr>
              <a:t>text’ that includes all types of sign </a:t>
            </a:r>
          </a:p>
          <a:p>
            <a:r>
              <a:rPr lang="en-US" sz="2000" dirty="0" smtClean="0">
                <a:latin typeface="Times New Roman"/>
                <a:cs typeface="Times New Roman"/>
              </a:rPr>
              <a:t>systems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76470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/>
                <a:cs typeface="Times New Roman"/>
              </a:rPr>
              <a:t>What Language Is</a:t>
            </a:r>
          </a:p>
          <a:p>
            <a:pPr algn="ctr"/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73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x-none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6418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6687</TotalTime>
  <Words>361</Words>
  <Application>Microsoft Office PowerPoint</Application>
  <PresentationFormat>عرض على الشاشة (3:4)‏</PresentationFormat>
  <Paragraphs>83</Paragraphs>
  <Slides>8</Slides>
  <Notes>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المحاضرة التمهيدية</vt:lpstr>
      <vt:lpstr>الشريحة 1</vt:lpstr>
      <vt:lpstr>Lecture 13 Jacques Derrida and Deconstruction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adminuser</cp:lastModifiedBy>
  <cp:revision>400</cp:revision>
  <dcterms:created xsi:type="dcterms:W3CDTF">1601-01-01T00:00:00Z</dcterms:created>
  <dcterms:modified xsi:type="dcterms:W3CDTF">2012-11-23T10:34:02Z</dcterms:modified>
</cp:coreProperties>
</file>