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259" r:id="rId5"/>
    <p:sldId id="287" r:id="rId6"/>
    <p:sldId id="291" r:id="rId7"/>
    <p:sldId id="290" r:id="rId8"/>
    <p:sldId id="294" r:id="rId9"/>
    <p:sldId id="293" r:id="rId10"/>
    <p:sldId id="292" r:id="rId11"/>
    <p:sldId id="289" r:id="rId12"/>
    <p:sldId id="295" r:id="rId13"/>
    <p:sldId id="296" r:id="rId14"/>
    <p:sldId id="297" r:id="rId15"/>
    <p:sldId id="266" r:id="rId16"/>
  </p:sldIdLst>
  <p:sldSz cx="9906000" cy="6858000" type="A4"/>
  <p:notesSz cx="6797675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9900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438400"/>
            <a:ext cx="5638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Introduction To  Linguistics</a:t>
            </a:r>
          </a:p>
          <a:p>
            <a:pPr algn="ctr">
              <a:lnSpc>
                <a:spcPct val="80000"/>
              </a:lnSpc>
            </a:pPr>
            <a:endParaRPr lang="en-US" sz="20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مقدمه في اللغويات التطبيقيه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250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752600"/>
          </a:xfrm>
        </p:spPr>
        <p:txBody>
          <a:bodyPr/>
          <a:lstStyle/>
          <a:p>
            <a:pPr eaLnBrk="1" hangingPunct="1"/>
            <a:r>
              <a:rPr lang="en-US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 1</a:t>
            </a:r>
            <a:endParaRPr lang="en-US" i="1" spc="-15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Introduction to Linguistics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250</a:t>
            </a:r>
          </a:p>
          <a:p>
            <a:pPr eaLnBrk="1" hangingPunct="1"/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مقدمه في اللغويات التطبيقيه</a:t>
            </a:r>
            <a:endParaRPr lang="en-US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spc="-150" dirty="0" smtClean="0">
                <a:solidFill>
                  <a:srgbClr val="7030A0"/>
                </a:solidFill>
              </a:rPr>
              <a:t>Chapter  1</a:t>
            </a:r>
            <a:r>
              <a:rPr lang="en-US" sz="3200" b="1" spc="-150" dirty="0" smtClean="0">
                <a:solidFill>
                  <a:srgbClr val="C00000"/>
                </a:solidFill>
              </a:rPr>
              <a:t>  -  The Origins of Language</a:t>
            </a:r>
            <a:endParaRPr lang="en-US" sz="3200" b="1" spc="-150" dirty="0">
              <a:solidFill>
                <a:srgbClr val="00206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46237"/>
            <a:ext cx="8915400" cy="4525963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Introduction</a:t>
            </a:r>
            <a:endParaRPr lang="ar-S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The Divine Source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The Natural Sound Source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The Social Interaction Source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 The Physical Adaptation Source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VI. The Tool-Making Source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VII. The Genetic Source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VIII. Sample Questions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ar-SA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>I. Introduction</a:t>
            </a:r>
            <a:endParaRPr lang="ar-SA" sz="4000" b="1" dirty="0" smtClean="0">
              <a:solidFill>
                <a:srgbClr val="C00000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19201"/>
            <a:ext cx="9144000" cy="4800600"/>
          </a:xfrm>
        </p:spPr>
        <p:txBody>
          <a:bodyPr/>
          <a:lstStyle/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Origins of language: </a:t>
            </a:r>
          </a:p>
          <a:p>
            <a:pPr marL="457200" indent="-457200" algn="l" eaLnBrk="1" hangingPunct="1">
              <a:buFont typeface="+mj-lt"/>
              <a:buAutoNum type="alphaUcPeriod"/>
            </a:pPr>
            <a:r>
              <a:rPr lang="en-US" sz="2000" b="1" dirty="0" smtClean="0">
                <a:cs typeface="Arial" pitchFamily="34" charset="0"/>
              </a:rPr>
              <a:t>Darwin’s vision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[ Early humans developed musical ability before language and were using it to charm each other ]</a:t>
            </a:r>
          </a:p>
          <a:p>
            <a:pPr marL="457200" indent="-457200" algn="l" eaLnBrk="1" hangingPunct="1">
              <a:buFont typeface="+mj-lt"/>
              <a:buAutoNum type="alphaUcPeriod"/>
            </a:pP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No one is sure or knows exactly how language originated because of the absence of direct physical evidence or artifacts related to our ancestors .</a:t>
            </a:r>
          </a:p>
          <a:p>
            <a:pPr marL="457200" indent="-457200" algn="l" eaLnBrk="1" hangingPunct="1">
              <a:buFont typeface="+mj-lt"/>
              <a:buAutoNum type="alphaUcPeriod"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The ability to produce sound and simple vocal patterns ( a hum, </a:t>
            </a:r>
            <a:r>
              <a:rPr lang="en-US" sz="2000" b="1" dirty="0" err="1" smtClean="0">
                <a:solidFill>
                  <a:srgbClr val="009900"/>
                </a:solidFill>
                <a:cs typeface="Arial" pitchFamily="34" charset="0"/>
              </a:rPr>
              <a:t>Shsh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, grunt,…. ) by humans and vertebrates , fish and other mammals, appears to be in an ancient part of the brain. This ability is not considered as human language.</a:t>
            </a:r>
          </a:p>
          <a:p>
            <a:pPr marL="457200" indent="-457200" algn="l" eaLnBrk="1" hangingPunct="1">
              <a:buFont typeface="+mj-lt"/>
              <a:buAutoNum type="alphaUcPeriod"/>
            </a:pP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Some type of spoken language is believed to develop between 100,000 and 50,000 years ago</a:t>
            </a:r>
          </a:p>
          <a:p>
            <a:pPr marL="457200" indent="-457200" algn="l" eaLnBrk="1" hangingPunct="1">
              <a:buFont typeface="+mj-lt"/>
              <a:buAutoNum type="alphaUcPeriod"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Written language is believed to develop </a:t>
            </a:r>
            <a:r>
              <a:rPr lang="en-US" sz="2000" b="1" smtClean="0">
                <a:solidFill>
                  <a:srgbClr val="FF0066"/>
                </a:solidFill>
                <a:cs typeface="Arial" pitchFamily="34" charset="0"/>
              </a:rPr>
              <a:t>50,000 </a:t>
            </a:r>
            <a:r>
              <a:rPr lang="en-US" sz="2000" b="1" smtClean="0">
                <a:solidFill>
                  <a:srgbClr val="FF0066"/>
                </a:solidFill>
                <a:cs typeface="Arial" pitchFamily="34" charset="0"/>
              </a:rPr>
              <a:t>years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ago.</a:t>
            </a:r>
          </a:p>
          <a:p>
            <a:pPr marL="457200" indent="-457200" algn="l" eaLnBrk="1" hangingPunct="1">
              <a:buFont typeface="+mj-lt"/>
              <a:buAutoNum type="alphaUcPeriod"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The different between  language &amp; a language.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- Language refers to human languages in  general</a:t>
            </a:r>
          </a:p>
          <a:p>
            <a:pPr marL="457200" indent="-457200" algn="l" eaLnBrk="1" hangingPunct="1"/>
            <a:r>
              <a:rPr lang="en-US" sz="2000" b="1" dirty="0" smtClean="0">
                <a:cs typeface="Arial" pitchFamily="34" charset="0"/>
              </a:rPr>
              <a:t>             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- A language refers to a specific language </a:t>
            </a:r>
          </a:p>
          <a:p>
            <a:pPr marL="457200" indent="-457200" algn="l" eaLnBrk="1" hangingPunct="1">
              <a:buFont typeface="+mj-lt"/>
              <a:buAutoNum type="alphaUcPeriod"/>
            </a:pPr>
            <a:endParaRPr lang="en-US" sz="2000" b="1" dirty="0" smtClean="0">
              <a:cs typeface="Arial" pitchFamily="34" charset="0"/>
            </a:endParaRPr>
          </a:p>
          <a:p>
            <a:pPr algn="l"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C00000"/>
                </a:solidFill>
              </a:rPr>
              <a:t>II. The Divine Source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523999"/>
            <a:ext cx="9448800" cy="4572001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§"/>
            </a:pPr>
            <a:r>
              <a:rPr lang="en-US" sz="1800" b="1" dirty="0" smtClean="0">
                <a:cs typeface="Arial" pitchFamily="34" charset="0"/>
              </a:rPr>
              <a:t> In most religions, there appears to be a divine source who provides humans with language.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1800" b="1" dirty="0" smtClean="0">
                <a:cs typeface="Arial" pitchFamily="34" charset="0"/>
              </a:rPr>
              <a:t>The basic hypothesis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[ If human infants were allowed to grow up without hearing any language, they would spontaneously begin using the original god-given language]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1800" b="1" dirty="0" smtClean="0">
                <a:cs typeface="Arial" pitchFamily="34" charset="0"/>
              </a:rPr>
              <a:t>2,500 years ago, </a:t>
            </a:r>
            <a:r>
              <a:rPr lang="en-US" sz="1800" b="1" dirty="0" err="1" smtClean="0">
                <a:cs typeface="Arial" pitchFamily="34" charset="0"/>
              </a:rPr>
              <a:t>Psamtik</a:t>
            </a:r>
            <a:r>
              <a:rPr lang="en-US" sz="1800" b="1" dirty="0" smtClean="0">
                <a:cs typeface="Arial" pitchFamily="34" charset="0"/>
              </a:rPr>
              <a:t> ( an Egyptian </a:t>
            </a:r>
            <a:r>
              <a:rPr lang="en-US" sz="1800" b="1" dirty="0" err="1" smtClean="0">
                <a:cs typeface="Arial" pitchFamily="34" charset="0"/>
              </a:rPr>
              <a:t>Pharoh</a:t>
            </a:r>
            <a:r>
              <a:rPr lang="en-US" sz="1800" b="1" dirty="0" smtClean="0">
                <a:cs typeface="Arial" pitchFamily="34" charset="0"/>
              </a:rPr>
              <a:t> ) concluded that Phrygian must be the original language. His experiment 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[ Two newborn babies were isolated for two years  except the company of goats and mute shepherd . They  uttered Phrygian word </a:t>
            </a:r>
            <a:r>
              <a:rPr lang="en-US" sz="1800" b="1" dirty="0" smtClean="0">
                <a:solidFill>
                  <a:srgbClr val="7030A0"/>
                </a:solidFill>
                <a:cs typeface="Arial" pitchFamily="34" charset="0"/>
              </a:rPr>
              <a:t>“ </a:t>
            </a:r>
            <a:r>
              <a:rPr lang="en-US" sz="1800" b="1" i="1" dirty="0" err="1" smtClean="0">
                <a:solidFill>
                  <a:srgbClr val="7030A0"/>
                </a:solidFill>
                <a:cs typeface="Arial" pitchFamily="34" charset="0"/>
              </a:rPr>
              <a:t>bekos</a:t>
            </a:r>
            <a:r>
              <a:rPr lang="en-US" sz="1800" b="1" i="1" dirty="0" smtClean="0">
                <a:solidFill>
                  <a:srgbClr val="7030A0"/>
                </a:solidFill>
                <a:cs typeface="Arial" pitchFamily="34" charset="0"/>
              </a:rPr>
              <a:t>” which means “ bread’ 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]</a:t>
            </a:r>
            <a:endParaRPr lang="en-US" sz="1800" b="1" dirty="0" smtClean="0"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Phrygian = An older language spoken in part of modern Turkey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The commentators said that the two children  must have heard what  the goats were saying.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A similar experiment carried out by King James; the 4</a:t>
            </a:r>
            <a:r>
              <a:rPr lang="en-US" sz="1800" b="1" baseline="30000" dirty="0" smtClean="0">
                <a:solidFill>
                  <a:srgbClr val="000000"/>
                </a:solidFill>
                <a:cs typeface="Arial" pitchFamily="34" charset="0"/>
              </a:rPr>
              <a:t>th</a:t>
            </a: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 of Scotland, and concluded  that the children began speaking “ </a:t>
            </a:r>
            <a:r>
              <a:rPr lang="en-US" sz="1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Hebrew</a:t>
            </a: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”, the language of the Garden of Eden.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Conclusion</a:t>
            </a: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: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If young children were living without access to human language , they’d grow with no language at all</a:t>
            </a: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. Also if human language did emanate from a divine source, we have no way of reconstructing that original language.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     </a:t>
            </a:r>
          </a:p>
          <a:p>
            <a:pPr algn="l" eaLnBrk="1" hangingPunct="1">
              <a:buFont typeface="Wingdings" pitchFamily="2" charset="2"/>
              <a:buChar char="§"/>
            </a:pPr>
            <a:endParaRPr lang="en-US" sz="1800" b="1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endParaRPr lang="en-US" sz="1800" b="1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</a:t>
            </a:r>
            <a:endParaRPr lang="en-US" sz="2000" b="1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The Natural Sound Source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u="sng" spc="-150" dirty="0" smtClean="0">
                <a:cs typeface="Arial" pitchFamily="34" charset="0"/>
              </a:rPr>
              <a:t>The basic idea of Natural sound source:</a:t>
            </a:r>
            <a:r>
              <a:rPr lang="en-US" sz="2600" b="1" u="sng" dirty="0" smtClean="0">
                <a:cs typeface="Arial" pitchFamily="34" charset="0"/>
              </a:rPr>
              <a:t>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-  </a:t>
            </a:r>
            <a:r>
              <a:rPr lang="en-US" sz="2000" b="1" dirty="0" smtClean="0">
                <a:cs typeface="Arial" pitchFamily="34" charset="0"/>
              </a:rPr>
              <a:t>Primitive words could have been imitations of the natural sounds which early people heard around them. [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When an early  human heard an object produced a sound, he or she tried to imitate that sound  ( e.g. sound of flying “ CAW-CAW”, “mew”, ‘ co-co”   and then used  it to refer to the thing that produced the sound</a:t>
            </a:r>
            <a:r>
              <a:rPr lang="en-US" sz="2000" b="1" dirty="0" smtClean="0">
                <a:cs typeface="Arial" pitchFamily="34" charset="0"/>
              </a:rPr>
              <a:t>]</a:t>
            </a:r>
          </a:p>
          <a:p>
            <a:pPr algn="l" eaLnBrk="1" hangingPunct="1">
              <a:buFontTx/>
              <a:buChar char="-"/>
            </a:pPr>
            <a:r>
              <a:rPr lang="en-US" sz="2000" b="1" dirty="0" smtClean="0">
                <a:cs typeface="Arial" pitchFamily="34" charset="0"/>
              </a:rPr>
              <a:t>All modern  languages have some words with pronunciations that seem to echo sounds that occur naturally (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e.g. cuckoo, splash, bang, boom, rattle, buzz, hiss, screech )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-     Bow-Wow Theory: </a:t>
            </a:r>
            <a:r>
              <a:rPr lang="en-US" sz="1800" b="1" dirty="0" smtClean="0">
                <a:cs typeface="Arial" pitchFamily="34" charset="0"/>
              </a:rPr>
              <a:t>Words with pronunciations that seem to echo sounds that occur naturally)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-     Onomatopoeia:  Words that sound similar to the noises they describe “ hiss, </a:t>
            </a:r>
            <a:r>
              <a:rPr lang="en-US" sz="1800" b="1" dirty="0" err="1" smtClean="0">
                <a:solidFill>
                  <a:srgbClr val="009900"/>
                </a:solidFill>
                <a:cs typeface="Arial" pitchFamily="34" charset="0"/>
              </a:rPr>
              <a:t>Shsh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, ouch, …    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dirty="0" smtClean="0">
                <a:cs typeface="Arial" pitchFamily="34" charset="0"/>
              </a:rPr>
              <a:t>-   Also the original sounds of language may have come from natural cries of emotion such as ( 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pain, anger and joy </a:t>
            </a:r>
            <a:r>
              <a:rPr lang="en-US" sz="1800" b="1" dirty="0" smtClean="0">
                <a:cs typeface="Arial" pitchFamily="34" charset="0"/>
              </a:rPr>
              <a:t>)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dirty="0" smtClean="0">
                <a:cs typeface="Arial" pitchFamily="34" charset="0"/>
              </a:rPr>
              <a:t>-  Interjections are sounds that are usually produced with 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sudden intake breath </a:t>
            </a:r>
            <a:r>
              <a:rPr lang="en-US" sz="1800" b="1" dirty="0" smtClean="0">
                <a:cs typeface="Arial" pitchFamily="34" charset="0"/>
              </a:rPr>
              <a:t>such as “ ouch!, ah!, wow!, Yuck” which is the opposite of 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ordinary talk </a:t>
            </a:r>
            <a:r>
              <a:rPr lang="en-US" sz="1800" b="1" dirty="0" smtClean="0">
                <a:cs typeface="Arial" pitchFamily="34" charset="0"/>
              </a:rPr>
              <a:t>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</a:rPr>
              <a:t>IV. The Social Interaction Source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220200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srgbClr val="7030A0"/>
                </a:solidFill>
                <a:cs typeface="Arial" pitchFamily="34" charset="0"/>
              </a:rPr>
              <a:t>“</a:t>
            </a:r>
            <a:r>
              <a:rPr lang="en-US" sz="2000" b="1" u="sng" dirty="0" err="1" smtClean="0">
                <a:solidFill>
                  <a:srgbClr val="7030A0"/>
                </a:solidFill>
                <a:cs typeface="Arial" pitchFamily="34" charset="0"/>
              </a:rPr>
              <a:t>Yo</a:t>
            </a:r>
            <a:r>
              <a:rPr lang="en-US" sz="2000" b="1" u="sng" dirty="0" smtClean="0">
                <a:solidFill>
                  <a:srgbClr val="7030A0"/>
                </a:solidFill>
                <a:cs typeface="Arial" pitchFamily="34" charset="0"/>
              </a:rPr>
              <a:t>-he-ho” theory”: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-  The person’s sounds involved in physical effort and several people could be the source of our language where the interactions had to be coordinated.</a:t>
            </a:r>
          </a:p>
          <a:p>
            <a:pPr algn="l" eaLnBrk="1" hangingPunct="1">
              <a:buNone/>
            </a:pPr>
            <a:r>
              <a:rPr lang="en-US" sz="1200" b="1" dirty="0" smtClean="0">
                <a:cs typeface="Arial" pitchFamily="34" charset="0"/>
              </a:rPr>
              <a:t> </a:t>
            </a:r>
            <a:r>
              <a:rPr lang="en-US" sz="1050" b="1" dirty="0" smtClean="0">
                <a:cs typeface="Arial" pitchFamily="34" charset="0"/>
              </a:rPr>
              <a:t>  </a:t>
            </a:r>
            <a:endParaRPr lang="en-US" sz="1200" b="1" dirty="0" smtClean="0"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-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[ A group of people develop a set of hums, grunts, groans and curses when working ] </a:t>
            </a:r>
          </a:p>
          <a:p>
            <a:pPr algn="l" eaLnBrk="1" hangingPunct="1">
              <a:buNone/>
            </a:pPr>
            <a:r>
              <a:rPr lang="en-US" sz="1400" b="1" u="sng" dirty="0" smtClean="0">
                <a:solidFill>
                  <a:srgbClr val="7030A0"/>
                </a:solidFill>
                <a:cs typeface="Arial" pitchFamily="34" charset="0"/>
              </a:rPr>
              <a:t>          </a:t>
            </a: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- In case of social context where people have to live in groups, there must be some</a:t>
            </a: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form of principled and organized communication.</a:t>
            </a:r>
          </a:p>
          <a:p>
            <a:pPr marL="514350" indent="-514350" algn="l" eaLnBrk="1" hangingPunct="1">
              <a:buNone/>
            </a:pPr>
            <a:endParaRPr lang="en-US" sz="1400" b="1" dirty="0" smtClean="0">
              <a:cs typeface="Arial" pitchFamily="34" charset="0"/>
            </a:endParaRP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-  Apes and primates live in social groups and use grunts and special social calls, but haven’t developed the capacity for speech.</a:t>
            </a: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</a:rPr>
              <a:t>V.  The Physical Adaptation Source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295400"/>
            <a:ext cx="96012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This view concerns the physical features that humans possess which are different from other creatures and relevant for speech production.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dirty="0" smtClean="0">
                <a:cs typeface="Arial" pitchFamily="34" charset="0"/>
              </a:rPr>
              <a:t> A. Human teeth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[ not useful for ripping or tearing food but suitable for grinding and chewing. Also they are better for making sounds like </a:t>
            </a:r>
            <a:r>
              <a:rPr lang="en-US" sz="1800" b="1" i="1" dirty="0" smtClean="0">
                <a:solidFill>
                  <a:srgbClr val="009900"/>
                </a:solidFill>
                <a:cs typeface="Arial" pitchFamily="34" charset="0"/>
              </a:rPr>
              <a:t>f &amp; v ]</a:t>
            </a:r>
            <a:endParaRPr lang="en-US" sz="2000" b="1" i="1" dirty="0" smtClean="0">
              <a:solidFill>
                <a:srgbClr val="009900"/>
              </a:solidFill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i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B. Human lips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[ they help in making sounds like </a:t>
            </a:r>
            <a:r>
              <a:rPr lang="en-US" sz="1800" b="1" i="1" dirty="0" smtClean="0">
                <a:solidFill>
                  <a:srgbClr val="FF0000"/>
                </a:solidFill>
                <a:cs typeface="Arial" pitchFamily="34" charset="0"/>
              </a:rPr>
              <a:t>p &amp; b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because they are flexible ] </a:t>
            </a:r>
            <a:endParaRPr lang="en-US" sz="2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dirty="0" smtClean="0">
                <a:cs typeface="Arial" pitchFamily="34" charset="0"/>
              </a:rPr>
              <a:t> C. Human mouth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[It is relatively small and can be opened and closed rapidly]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dirty="0" smtClean="0">
                <a:cs typeface="Arial" pitchFamily="34" charset="0"/>
              </a:rPr>
              <a:t>D. Human tongue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[ It is small, thicker and can be used to shape a wide variety of sound inside the cavity ]</a:t>
            </a:r>
            <a:endParaRPr lang="en-US" sz="2000" b="1" dirty="0" smtClean="0">
              <a:solidFill>
                <a:srgbClr val="009900"/>
              </a:solidFill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dirty="0" smtClean="0">
                <a:cs typeface="Arial" pitchFamily="34" charset="0"/>
              </a:rPr>
              <a:t>E. Human larynx or voice box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It contains the vocal cords or vocal folds . It differs in position from primates  such as monkeys ]</a:t>
            </a:r>
            <a:endParaRPr lang="en-US" sz="20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dirty="0" smtClean="0">
                <a:cs typeface="Arial" pitchFamily="34" charset="0"/>
              </a:rPr>
              <a:t>F. Human Pharynx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[ it is above the vocal cords . It acts as a </a:t>
            </a:r>
            <a:r>
              <a:rPr lang="en-US" sz="2000" b="1" smtClean="0">
                <a:solidFill>
                  <a:srgbClr val="7030A0"/>
                </a:solidFill>
                <a:cs typeface="Arial" pitchFamily="34" charset="0"/>
              </a:rPr>
              <a:t>resonator  for increased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range and clarity of the sounds produced]  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1400" b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2600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</a:rPr>
              <a:t>VI. The Tool-Making Source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600200"/>
            <a:ext cx="9144000" cy="4373563"/>
          </a:xfrm>
        </p:spPr>
        <p:txBody>
          <a:bodyPr/>
          <a:lstStyle/>
          <a:p>
            <a:pPr algn="l">
              <a:buNone/>
            </a:pPr>
            <a:r>
              <a:rPr lang="en-US" sz="2000" b="1" dirty="0" smtClean="0">
                <a:cs typeface="Arial" pitchFamily="34" charset="0"/>
              </a:rPr>
              <a:t>-     Some believe that manual gestures is a precursor of language.</a:t>
            </a:r>
          </a:p>
          <a:p>
            <a:pPr algn="l">
              <a:buNone/>
            </a:pPr>
            <a:r>
              <a:rPr lang="en-US" sz="2000" b="1" dirty="0" smtClean="0">
                <a:cs typeface="Arial" pitchFamily="34" charset="0"/>
              </a:rPr>
              <a:t> -    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The human brain is lateralized. That means each hemisphere or part of the  brain dominates  or has specialized functions .</a:t>
            </a:r>
          </a:p>
          <a:p>
            <a:pPr algn="l">
              <a:buNone/>
            </a:pPr>
            <a:endParaRPr lang="en-US" sz="1200" b="1" dirty="0" smtClean="0">
              <a:cs typeface="Arial" pitchFamily="34" charset="0"/>
            </a:endParaRPr>
          </a:p>
          <a:p>
            <a:pPr algn="l">
              <a:buFontTx/>
              <a:buChar char="-"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It is believed that there is a connection between the language- using and tool-using abilities and both were involved in the development of speaking brain. In other words, humans produce single noises to indicate objects in their environment.</a:t>
            </a:r>
          </a:p>
          <a:p>
            <a:pPr algn="l">
              <a:buNone/>
            </a:pPr>
            <a:endParaRPr lang="en-US" sz="1200" b="1" dirty="0" smtClean="0">
              <a:cs typeface="Arial" pitchFamily="34" charset="0"/>
            </a:endParaRPr>
          </a:p>
          <a:p>
            <a:pPr algn="l">
              <a:buFontTx/>
              <a:buChar char="-"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Because all languages, including sign language, require the organizing and combining of sounds or signs in specific arrangement, a part of brain is developed to specialize in making these arrangements.</a:t>
            </a:r>
          </a:p>
          <a:p>
            <a:pPr algn="l"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2800" b="1" dirty="0" smtClean="0">
                <a:solidFill>
                  <a:srgbClr val="C00000"/>
                </a:solidFill>
              </a:rPr>
              <a:t>VII. The genetic Source </a:t>
            </a:r>
            <a:endParaRPr lang="ar-SA" sz="36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-  We all know that physical changes take place in  the human baby  during first few years.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dirty="0" smtClean="0">
                <a:cs typeface="Arial" pitchFamily="34" charset="0"/>
              </a:rPr>
              <a:t>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-The baby’s brain is only a quarter of its normal weight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- The larynx is much higher in the throat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dirty="0" smtClean="0">
                <a:cs typeface="Arial" pitchFamily="34" charset="0"/>
              </a:rPr>
              <a:t> - In a short period of time, 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dirty="0" smtClean="0">
                <a:solidFill>
                  <a:srgbClr val="FF3300"/>
                </a:solidFill>
                <a:cs typeface="Arial" pitchFamily="34" charset="0"/>
              </a:rPr>
              <a:t>        -  The larynx descends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dirty="0" smtClean="0">
                <a:solidFill>
                  <a:srgbClr val="FF3300"/>
                </a:solidFill>
                <a:cs typeface="Arial" pitchFamily="34" charset="0"/>
              </a:rPr>
              <a:t>        - The brain develops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800" b="1" dirty="0" smtClean="0">
                <a:solidFill>
                  <a:srgbClr val="FF3300"/>
                </a:solidFill>
                <a:cs typeface="Arial" pitchFamily="34" charset="0"/>
              </a:rPr>
              <a:t>        - The child starts walking and talking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dirty="0" smtClean="0">
                <a:cs typeface="Arial" pitchFamily="34" charset="0"/>
              </a:rPr>
              <a:t>   All these developments  happen automatically</a:t>
            </a:r>
          </a:p>
          <a:p>
            <a:pPr algn="l" eaLnBrk="1" hangingPunct="1">
              <a:buFontTx/>
              <a:buChar char="-"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Innateness Hypothesis It  means that human offspring are born with genetically  innate  capacity for language</a:t>
            </a:r>
          </a:p>
          <a:p>
            <a:pPr algn="l" eaLnBrk="1" hangingPunct="1">
              <a:buFontTx/>
              <a:buChar char="-"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The investigation of the origins of language turns into a search for the special “ language gene” that only humans possess.</a:t>
            </a:r>
          </a:p>
          <a:p>
            <a:pPr algn="l" eaLnBrk="1" hangingPunct="1">
              <a:buFontTx/>
              <a:buChar char="-"/>
            </a:pP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000" b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2000" b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2000" b="1" dirty="0" smtClean="0">
                <a:cs typeface="Arial" pitchFamily="34" charset="0"/>
              </a:rPr>
              <a:t> </a:t>
            </a:r>
            <a:endParaRPr lang="en-US" sz="1600" b="1" i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</a:rPr>
              <a:t>VIII. Sample Questions </a:t>
            </a:r>
            <a:endParaRPr lang="ar-SA" sz="28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1. According to Darwin’s view, why had early humans developed musical ability? _______________________  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 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To sing with each other                       B.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To charm each other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C. To play games                                     D. To fight their enemies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2. One of the following  is not an example of simple vocal patterns. It is __________________________.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rial Black" pitchFamily="34" charset="0"/>
              </a:rPr>
              <a:t>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a hum                                                    B. a grunt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C.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 shepherd                                        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D. a hiss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3. When is a written language is believed to develop? ___________________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rial Black" pitchFamily="34" charset="0"/>
              </a:rPr>
              <a:t>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100,000 years ago                                 B. 50 millions years ago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C. In the year 1950                                    D.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50,000 years ago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4. We use the word “ _________” to refer to  human languages in general.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Language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                                    B. Languages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C. A language                                         D. The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</a:rPr>
              <a:t>VIII. Sample Questions </a:t>
            </a:r>
            <a:endParaRPr lang="ar-SA" sz="28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5. Human infants would begin using ________________________ if they were allowed to grow up without hearing any language.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English language                                       B. animal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God-given language                             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D. sign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6. According to </a:t>
            </a:r>
            <a:r>
              <a:rPr lang="en-US" sz="1800" i="1" dirty="0" err="1" smtClean="0">
                <a:latin typeface="Arial Black" pitchFamily="34" charset="0"/>
                <a:cs typeface="+mj-cs"/>
              </a:rPr>
              <a:t>Psamtik</a:t>
            </a:r>
            <a:r>
              <a:rPr lang="en-US" sz="1800" i="1" dirty="0" smtClean="0">
                <a:latin typeface="Arial Black" pitchFamily="34" charset="0"/>
                <a:cs typeface="+mj-cs"/>
              </a:rPr>
              <a:t>  “The Egyptian pharaoh”  _____________ must be the original language.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English language                                     B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. Phrygian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		C. god-given language                                D. sign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7. _______________ is an old language spoken in part of modern Turkey.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Phrygian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                                            B.  The language of Eden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God-given language                               D. Divine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8. According King James the 4</a:t>
            </a:r>
            <a:r>
              <a:rPr lang="en-US" sz="1800" i="1" baseline="30000" dirty="0" smtClean="0">
                <a:latin typeface="Arial Black" pitchFamily="34" charset="0"/>
                <a:cs typeface="+mj-cs"/>
              </a:rPr>
              <a:t>th</a:t>
            </a:r>
            <a:r>
              <a:rPr lang="en-US" sz="1800" i="1" dirty="0" smtClean="0">
                <a:latin typeface="Arial Black" pitchFamily="34" charset="0"/>
                <a:cs typeface="+mj-cs"/>
              </a:rPr>
              <a:t> of Scotland “_________________” is the language of the Garden of Eden.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God-given language                              B.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Hebrew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		C. Sign language                                        D. Phrygian</a:t>
            </a:r>
            <a:r>
              <a:rPr lang="en-US" sz="1800" i="1" dirty="0" smtClean="0">
                <a:latin typeface="Arial Black" pitchFamily="34" charset="0"/>
                <a:cs typeface="+mj-cs"/>
              </a:rPr>
              <a:t>                                                                                                                       </a:t>
            </a:r>
          </a:p>
          <a:p>
            <a:pPr algn="l" eaLnBrk="1" hangingPunct="1"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</a:rPr>
              <a:t>VIII. Sample Questions </a:t>
            </a:r>
            <a:endParaRPr lang="ar-SA" sz="28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9.  The words that sound similar to the noises they describe are called _______________________.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Phrygian                                                  B.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Onomatopoeia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ordinary talks                                         D. Interjections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10.  _____________  are sounds that are usually produced with sudden intake breath.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Phrygian                                                  B. Onomatopoeia 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ordinary talks                                         D.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Interjections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11. “ _______________” refers to the person’s sounds involved in physical effort and a group of people where the interactions had to be coordinated 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</a:t>
            </a:r>
            <a:r>
              <a:rPr lang="en-US" sz="1800" dirty="0" err="1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Yo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-He-Ho Theory                                  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B.  Bow-Wow-Theory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God-given language                                D. Divine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12. The human organ that help in making sounds like “ p &amp; b”  is/  are _    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teeth            			            B. lips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tongue                  	                          D. larynx        </a:t>
            </a:r>
            <a:r>
              <a:rPr lang="en-US" sz="1800" i="1" dirty="0" smtClean="0">
                <a:latin typeface="Arial Black" pitchFamily="34" charset="0"/>
                <a:cs typeface="+mj-cs"/>
              </a:rPr>
              <a:t>                                                                                                              </a:t>
            </a:r>
          </a:p>
          <a:p>
            <a:pPr algn="l" eaLnBrk="1" hangingPunct="1"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</a:rPr>
              <a:t>VIII. Sample Questions </a:t>
            </a:r>
            <a:endParaRPr lang="ar-SA" sz="28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13. “ _____________” is above the vocal cords and acts as resonator for increases range of clarity of the sounds produced 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Human tongue                                                  B.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Human  Pharynx 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Human mouth                                                   D. Human Larynx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14. We mean that the human brain is   _____________  when  it has specialized functions in each of the two hemispheres.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Phrygian                                                    B. manual 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lateralized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                                           D.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well-shaped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15. “ _______________”  means that human offspring are born with genetically innate capacity for language.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</a:t>
            </a:r>
            <a:r>
              <a:rPr lang="en-US" sz="1800" dirty="0" err="1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Yo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-He-Ho Theory                                  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B.  Bow-Wow-Theory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God-given language                                D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. Innateness Hypothesis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                                              </a:t>
            </a:r>
            <a:r>
              <a:rPr lang="en-US" sz="180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j-cs"/>
              </a:rPr>
              <a:t>With My Best Wishes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j-cs"/>
              </a:rPr>
              <a:t>                                                   Dr. </a:t>
            </a:r>
            <a:r>
              <a:rPr lang="en-US" sz="1800" i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j-cs"/>
              </a:rPr>
              <a:t>Ghassan.M.Nayfi</a:t>
            </a:r>
            <a:r>
              <a:rPr lang="en-US" sz="180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j-cs"/>
              </a:rPr>
              <a:t>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2493</TotalTime>
  <Words>1418</Words>
  <Application>Microsoft Office PowerPoint</Application>
  <PresentationFormat>A4 Paper (210x297 mm)</PresentationFormat>
  <Paragraphs>168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Lecture  1</vt:lpstr>
      <vt:lpstr>Chapter  1  -  The Origins of Language</vt:lpstr>
      <vt:lpstr>I. Introduction</vt:lpstr>
      <vt:lpstr>II. The Divine Source </vt:lpstr>
      <vt:lpstr>III. The Natural Sound Source </vt:lpstr>
      <vt:lpstr>IV. The Social Interaction Source</vt:lpstr>
      <vt:lpstr>V.  The Physical Adaptation Source</vt:lpstr>
      <vt:lpstr>VI. The Tool-Making Source</vt:lpstr>
      <vt:lpstr>VII. The genetic Source </vt:lpstr>
      <vt:lpstr>VIII. Sample Questions </vt:lpstr>
      <vt:lpstr>VIII. Sample Questions </vt:lpstr>
      <vt:lpstr>VIII. Sample Questions </vt:lpstr>
      <vt:lpstr>VIII. Sample Questions 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ghnayfi</cp:lastModifiedBy>
  <cp:revision>239</cp:revision>
  <dcterms:created xsi:type="dcterms:W3CDTF">2009-10-14T19:14:34Z</dcterms:created>
  <dcterms:modified xsi:type="dcterms:W3CDTF">2011-02-27T06:11:09Z</dcterms:modified>
</cp:coreProperties>
</file>