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312" r:id="rId4"/>
    <p:sldId id="298" r:id="rId5"/>
    <p:sldId id="290" r:id="rId6"/>
    <p:sldId id="293" r:id="rId7"/>
    <p:sldId id="299" r:id="rId8"/>
    <p:sldId id="300" r:id="rId9"/>
    <p:sldId id="301" r:id="rId10"/>
    <p:sldId id="302" r:id="rId11"/>
    <p:sldId id="313" r:id="rId12"/>
    <p:sldId id="303" r:id="rId13"/>
    <p:sldId id="314" r:id="rId14"/>
    <p:sldId id="304" r:id="rId15"/>
    <p:sldId id="315" r:id="rId16"/>
    <p:sldId id="305" r:id="rId17"/>
    <p:sldId id="316" r:id="rId18"/>
    <p:sldId id="306" r:id="rId19"/>
    <p:sldId id="307" r:id="rId20"/>
    <p:sldId id="308" r:id="rId21"/>
    <p:sldId id="317" r:id="rId22"/>
    <p:sldId id="309" r:id="rId23"/>
    <p:sldId id="310" r:id="rId24"/>
    <p:sldId id="318" r:id="rId25"/>
    <p:sldId id="311" r:id="rId26"/>
    <p:sldId id="295"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12" y="19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islamweb.net/newlibrary/display_book.php?flag=1&amp;bk_no=49&amp;ID=1756#docu"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قضايا ثقافية معاصرة</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 عشر</a:t>
            </a:r>
            <a:r>
              <a:rPr lang="ar-SA" spc="-150" dirty="0" smtClean="0">
                <a:solidFill>
                  <a:srgbClr val="376092"/>
                </a:solidFill>
                <a:latin typeface="ae_AlMateen" pitchFamily="2" charset="-78"/>
                <a:cs typeface="ae_AlMateen" pitchFamily="2" charset="-78"/>
              </a:rPr>
              <a:t>:</a:t>
            </a:r>
            <a:r>
              <a:rPr lang="ar-SA" sz="3200" b="1" spc="-150" dirty="0" smtClean="0">
                <a:solidFill>
                  <a:srgbClr val="376092"/>
                </a:solidFill>
                <a:latin typeface="ae_AlMateen" pitchFamily="2" charset="-78"/>
                <a:cs typeface="ae_AlMateen" pitchFamily="2" charset="-78"/>
              </a:rPr>
              <a:t/>
            </a:r>
            <a:br>
              <a:rPr lang="ar-SA" sz="3200" b="1" spc="-150" dirty="0" smtClean="0">
                <a:solidFill>
                  <a:srgbClr val="376092"/>
                </a:solidFill>
                <a:latin typeface="ae_AlMateen" pitchFamily="2" charset="-78"/>
                <a:cs typeface="ae_AlMateen" pitchFamily="2" charset="-78"/>
              </a:rPr>
            </a:br>
            <a:r>
              <a:rPr lang="ar-SA" sz="3200" b="1" spc="-150" dirty="0" smtClean="0">
                <a:solidFill>
                  <a:srgbClr val="376092"/>
                </a:solidFill>
                <a:latin typeface="ae_AlMateen" pitchFamily="2" charset="-78"/>
                <a:cs typeface="ae_AlMateen" pitchFamily="2" charset="-78"/>
              </a:rPr>
              <a:t>صلة عناصر الثقافة بمختلف القضايا المطروحة</a:t>
            </a:r>
            <a:endParaRPr lang="en-US" sz="32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600" b="1" dirty="0" smtClean="0"/>
              <a:t>الصلة بين الثقافة وعناصرها وبين مختلف القضايا المطروحة</a:t>
            </a:r>
            <a:endParaRPr lang="ar-SA" sz="2600" dirty="0"/>
          </a:p>
        </p:txBody>
      </p:sp>
      <p:sp>
        <p:nvSpPr>
          <p:cNvPr id="3" name="عنصر نائب للمحتوى 2"/>
          <p:cNvSpPr>
            <a:spLocks noGrp="1"/>
          </p:cNvSpPr>
          <p:nvPr>
            <p:ph idx="1"/>
          </p:nvPr>
        </p:nvSpPr>
        <p:spPr>
          <a:xfrm>
            <a:off x="228600" y="1371600"/>
            <a:ext cx="9448800" cy="4754563"/>
          </a:xfrm>
        </p:spPr>
        <p:txBody>
          <a:bodyPr/>
          <a:lstStyle/>
          <a:p>
            <a:r>
              <a:rPr lang="ar-SA" dirty="0" smtClean="0"/>
              <a:t>نحاول في هذه المحاضرة ربط الصلة بين مفهوم الثقافة الذي </a:t>
            </a:r>
            <a:r>
              <a:rPr lang="ar-SA" dirty="0" err="1" smtClean="0"/>
              <a:t>تناولناه</a:t>
            </a:r>
            <a:r>
              <a:rPr lang="ar-SA" dirty="0" smtClean="0"/>
              <a:t> في المحاضرة التمهيدية وعناصر الثقافة، </a:t>
            </a:r>
            <a:r>
              <a:rPr lang="ar-SA" dirty="0" smtClean="0"/>
              <a:t>بين مختلف القضايا التي أثرناها في المحاضرات، لتشكيل رؤية ثقافية متكاملة لمختلف القضايا والقدرة على فهمها والتعامل معها بوعي.</a:t>
            </a:r>
          </a:p>
          <a:p>
            <a:r>
              <a:rPr lang="ar-SA" dirty="0" smtClean="0"/>
              <a:t>وإمكان اتخاذ موقف منها </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طبيعة القضايا الثقافية:</a:t>
            </a:r>
            <a:endParaRPr lang="ar-SA" sz="3200" b="1" dirty="0"/>
          </a:p>
        </p:txBody>
      </p:sp>
      <p:sp>
        <p:nvSpPr>
          <p:cNvPr id="3" name="عنصر نائب للمحتوى 2"/>
          <p:cNvSpPr>
            <a:spLocks noGrp="1"/>
          </p:cNvSpPr>
          <p:nvPr>
            <p:ph idx="1"/>
          </p:nvPr>
        </p:nvSpPr>
        <p:spPr>
          <a:xfrm>
            <a:off x="228600" y="1371601"/>
            <a:ext cx="9525000" cy="5029200"/>
          </a:xfrm>
        </p:spPr>
        <p:txBody>
          <a:bodyPr/>
          <a:lstStyle/>
          <a:p>
            <a:pPr rtl="1"/>
            <a:r>
              <a:rPr lang="ar-SA" sz="2000" b="1" u="sng" dirty="0" smtClean="0"/>
              <a:t>إن تعريف الثقافة يشير على أمور مهمة هي:</a:t>
            </a:r>
            <a:endParaRPr lang="en-US" sz="2000" b="1" dirty="0" smtClean="0"/>
          </a:p>
          <a:p>
            <a:pPr marL="514350" lvl="0" indent="-514350" rtl="1">
              <a:buAutoNum type="arabicPeriod"/>
            </a:pPr>
            <a:r>
              <a:rPr lang="ar-SA" sz="2000" b="1" dirty="0" smtClean="0"/>
              <a:t>أن </a:t>
            </a:r>
            <a:r>
              <a:rPr lang="ar-SA" sz="2000" b="1" dirty="0" smtClean="0">
                <a:solidFill>
                  <a:srgbClr val="FF0000"/>
                </a:solidFill>
              </a:rPr>
              <a:t>قضايا الثقافة قضايا إنسانية </a:t>
            </a:r>
            <a:r>
              <a:rPr lang="ar-SA" sz="2000" b="1" dirty="0" smtClean="0"/>
              <a:t>بصفته الإنسانية لذلك قال </a:t>
            </a:r>
            <a:r>
              <a:rPr lang="ar-SA" sz="2000" b="1" dirty="0" smtClean="0">
                <a:solidFill>
                  <a:srgbClr val="FF0000"/>
                </a:solidFill>
              </a:rPr>
              <a:t>العقائد والفن والأخلاق والقانون والعرف وكل القدرات والعادات</a:t>
            </a:r>
            <a:r>
              <a:rPr lang="ar-SA" sz="2000" b="1" dirty="0" smtClean="0"/>
              <a:t> ولم يقل الطب أو الكيمياء أو الهندسة لأنها أشياء مادية أما الأخلاق ..الخ فهي </a:t>
            </a:r>
            <a:r>
              <a:rPr lang="ar-SA" sz="2000" b="1" dirty="0" smtClean="0">
                <a:solidFill>
                  <a:srgbClr val="FF0000"/>
                </a:solidFill>
              </a:rPr>
              <a:t>جانب إنساني روحي أي قضايا ذات بعد إنساني </a:t>
            </a:r>
            <a:r>
              <a:rPr lang="ar-SA" sz="2000" b="1" dirty="0" smtClean="0"/>
              <a:t>.</a:t>
            </a:r>
          </a:p>
          <a:p>
            <a:pPr lvl="0" rtl="1"/>
            <a:r>
              <a:rPr lang="ar-SA" sz="2000" b="1" dirty="0" smtClean="0"/>
              <a:t>2. هذه </a:t>
            </a:r>
            <a:r>
              <a:rPr lang="ar-SA" sz="2000" b="1" dirty="0" smtClean="0">
                <a:solidFill>
                  <a:srgbClr val="FF0000"/>
                </a:solidFill>
              </a:rPr>
              <a:t>العناصر متداخلة وليست عناصر مفصولة </a:t>
            </a:r>
            <a:r>
              <a:rPr lang="ar-SA" sz="2000" b="1" dirty="0" smtClean="0"/>
              <a:t>عن بعضها البعض بل هي بناء متكامل أي </a:t>
            </a:r>
            <a:r>
              <a:rPr lang="ar-SA" sz="2000" b="1" dirty="0" smtClean="0">
                <a:solidFill>
                  <a:srgbClr val="FF0000"/>
                </a:solidFill>
              </a:rPr>
              <a:t>كلٌّ مركبٌ </a:t>
            </a:r>
            <a:r>
              <a:rPr lang="ar-SA" sz="2000" b="1" dirty="0" smtClean="0"/>
              <a:t>وهناك معتقدات تقوم علها قيم .</a:t>
            </a:r>
            <a:endParaRPr lang="en-US" sz="2000" b="1" dirty="0" smtClean="0"/>
          </a:p>
          <a:p>
            <a:pPr lvl="0" rtl="1"/>
            <a:r>
              <a:rPr lang="ar-SA" sz="2000" b="1" dirty="0" smtClean="0"/>
              <a:t>3. أن </a:t>
            </a:r>
            <a:r>
              <a:rPr lang="ar-SA" sz="2000" b="1" dirty="0" smtClean="0">
                <a:solidFill>
                  <a:srgbClr val="FF0000"/>
                </a:solidFill>
              </a:rPr>
              <a:t>الثقافة ليست معارف نظرية</a:t>
            </a:r>
            <a:r>
              <a:rPr lang="ar-SA" sz="2000" b="1" dirty="0" smtClean="0"/>
              <a:t> </a:t>
            </a:r>
            <a:r>
              <a:rPr lang="ar-SA" sz="2000" b="1" dirty="0" smtClean="0">
                <a:solidFill>
                  <a:srgbClr val="FF0000"/>
                </a:solidFill>
              </a:rPr>
              <a:t>بل الثقافة حياة جماعية وواقع فكري وسلوكي يتحرك </a:t>
            </a:r>
            <a:r>
              <a:rPr lang="ar-SA" sz="2000" b="1" dirty="0" err="1" smtClean="0">
                <a:solidFill>
                  <a:srgbClr val="FF0000"/>
                </a:solidFill>
              </a:rPr>
              <a:t>به</a:t>
            </a:r>
            <a:r>
              <a:rPr lang="ar-SA" sz="2000" b="1" dirty="0" smtClean="0">
                <a:solidFill>
                  <a:srgbClr val="FF0000"/>
                </a:solidFill>
              </a:rPr>
              <a:t> الناس؛ أي علم وعمل</a:t>
            </a:r>
            <a:r>
              <a:rPr lang="ar-SA" sz="2000" b="1" dirty="0" smtClean="0"/>
              <a:t> مترابطان .</a:t>
            </a:r>
            <a:endParaRPr lang="en-US" sz="2000" b="1" dirty="0" smtClean="0"/>
          </a:p>
          <a:p>
            <a:pPr lvl="0" rtl="1"/>
            <a:r>
              <a:rPr lang="ar-SA" sz="2000" b="1" dirty="0" smtClean="0"/>
              <a:t>4. أن </a:t>
            </a:r>
            <a:r>
              <a:rPr lang="ar-SA" sz="2000" b="1" dirty="0" smtClean="0">
                <a:solidFill>
                  <a:srgbClr val="FF0000"/>
                </a:solidFill>
              </a:rPr>
              <a:t>الثقافة ليست تميزا فرديا بل هي جماعية</a:t>
            </a:r>
            <a:r>
              <a:rPr lang="ar-SA" sz="2000" b="1" dirty="0" smtClean="0"/>
              <a:t>، بمعنى أن الشخص يعيش الثقافة في ظل مجتمع أو أمة تعيش هذه الثقافة، ومن الصعب أن يعيش الإنسان بعيدا عن ثقافته، لذلك يعاني المغترب ونجده يبحث عن أقلية أو أسرة تتفق معه في الثقافة.</a:t>
            </a:r>
          </a:p>
          <a:p>
            <a:pPr rtl="1"/>
            <a:r>
              <a:rPr lang="ar-SA" sz="2000" b="1" dirty="0" smtClean="0"/>
              <a:t>5. أن </a:t>
            </a:r>
            <a:r>
              <a:rPr lang="ar-SA" sz="2000" b="1" dirty="0" smtClean="0">
                <a:solidFill>
                  <a:srgbClr val="FF0000"/>
                </a:solidFill>
              </a:rPr>
              <a:t>الثقافة بمجموعها تمثل تميزا للمجتمع أو الأمة عن المجتمعات والأمم الأخرى</a:t>
            </a:r>
            <a:r>
              <a:rPr lang="ar-SA" sz="2000" b="1" dirty="0" smtClean="0"/>
              <a:t>، أي أن </a:t>
            </a:r>
            <a:r>
              <a:rPr lang="ar-SA" sz="2000" b="1" dirty="0" smtClean="0">
                <a:solidFill>
                  <a:srgbClr val="FF0000"/>
                </a:solidFill>
              </a:rPr>
              <a:t>الأمم تختلف وتتمايز عن بعضها في الثقافات</a:t>
            </a:r>
            <a:r>
              <a:rPr lang="ar-SA" sz="2000" b="1" dirty="0" smtClean="0"/>
              <a:t> وليس بالجوانب المادية ولا استعمال السيارات ولا الطب التشريحي ولكن بين المسلم والغربي والهندوسي التمايز بالثقافة والعقائد والنظم والأعراف.</a:t>
            </a:r>
            <a:endParaRPr lang="en-US" sz="2000" b="1" dirty="0" smtClean="0"/>
          </a:p>
          <a:p>
            <a:pPr lvl="0" rtl="1"/>
            <a:endParaRPr lang="en-US" sz="2600" b="1" dirty="0" smtClean="0"/>
          </a:p>
          <a:p>
            <a:pPr marL="514350" lvl="0" indent="-514350" rtl="1">
              <a:buAutoNum type="arabicPeriod"/>
            </a:pPr>
            <a:endParaRPr lang="en-US" b="1" dirty="0" smtClean="0"/>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عناصر الثقافة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000" b="1" dirty="0" smtClean="0">
                <a:solidFill>
                  <a:srgbClr val="FF0000"/>
                </a:solidFill>
              </a:rPr>
              <a:t>للثقافة ثلاثة عناصر أساسية </a:t>
            </a:r>
            <a:r>
              <a:rPr lang="ar-SA" sz="2000" dirty="0" smtClean="0"/>
              <a:t>هي التي تشكل ثقافة الأمم مهما اختلفت فأي ثقافة في العالم لابد أن تحوي هذه الثلاثة عناصر  بدائية أو متحضرة كتابية أو ليست كتابية بمعنى أن الاختلاف ليس على وجود هذه العناصر إنما الاختلاف في نوعية هذه الثقافة من مجتمع إلى آخر</a:t>
            </a:r>
            <a:r>
              <a:rPr lang="ar-SA" sz="2000" b="1" dirty="0" smtClean="0"/>
              <a:t>. </a:t>
            </a:r>
            <a:r>
              <a:rPr lang="ar-SA" sz="2000" b="1" dirty="0" smtClean="0">
                <a:solidFill>
                  <a:srgbClr val="FF0000"/>
                </a:solidFill>
              </a:rPr>
              <a:t>والعناصر هي 1- تفسير الوجود .    2- القيم.   3- النظم</a:t>
            </a:r>
            <a:r>
              <a:rPr lang="ar-SA" sz="2000" b="1" dirty="0" smtClean="0"/>
              <a:t>.</a:t>
            </a:r>
          </a:p>
          <a:p>
            <a:pPr algn="just" rtl="1"/>
            <a:r>
              <a:rPr lang="ar-SA" sz="2000" b="1" u="sng" dirty="0" smtClean="0"/>
              <a:t>عناصر الثقافة/ الأول : تفسير الوجود</a:t>
            </a:r>
            <a:endParaRPr lang="en-US" sz="2000" b="1" u="sng" dirty="0" smtClean="0"/>
          </a:p>
          <a:p>
            <a:pPr algn="just" rtl="1"/>
            <a:r>
              <a:rPr lang="ar-SA" sz="2000" dirty="0" smtClean="0"/>
              <a:t>هي تلك الإجابة التي يشعر الإنسان – أي إنسان – أنها مطلب لديه.. </a:t>
            </a:r>
            <a:r>
              <a:rPr lang="ar-SA" sz="2000" dirty="0" smtClean="0">
                <a:solidFill>
                  <a:srgbClr val="FF0000"/>
                </a:solidFill>
              </a:rPr>
              <a:t>وهي عموماً إجابات الأسئلة الوجودية من أنا؟ كيف جئت؟ ما هدف وجودي؟ ما هو مصيري؟ ماذا بعد الحياة؟ كيف جاء هذا الكون وما علاقتي </a:t>
            </a:r>
            <a:r>
              <a:rPr lang="ar-SA" sz="2000" dirty="0" err="1" smtClean="0">
                <a:solidFill>
                  <a:srgbClr val="FF0000"/>
                </a:solidFill>
              </a:rPr>
              <a:t>به</a:t>
            </a:r>
            <a:r>
              <a:rPr lang="ar-SA" sz="2000" dirty="0" smtClean="0">
                <a:solidFill>
                  <a:srgbClr val="FF0000"/>
                </a:solidFill>
              </a:rPr>
              <a:t>؟ .هل هذا الكون له إله ؟وكم إله له ؟. </a:t>
            </a:r>
            <a:r>
              <a:rPr lang="ar-SA" sz="2000" dirty="0" err="1" smtClean="0">
                <a:solidFill>
                  <a:srgbClr val="FF0000"/>
                </a:solidFill>
              </a:rPr>
              <a:t>إلخ</a:t>
            </a:r>
            <a:r>
              <a:rPr lang="ar-SA" sz="2000" dirty="0" smtClean="0">
                <a:solidFill>
                  <a:srgbClr val="FF0000"/>
                </a:solidFill>
              </a:rPr>
              <a:t>  </a:t>
            </a:r>
            <a:r>
              <a:rPr lang="ar-SA" sz="2000" dirty="0" smtClean="0"/>
              <a:t>ولا يهدأ الإنسان ولا يقر له قرار حتى يجد إجابات بغض النظر عن صحتها، سواء كانت الإجابات ربانية أو خرافية أو أسطورية أو فلسفية فإن كانت صحيحة  هدأت نفسه واطمأنت وإلا فلا. </a:t>
            </a:r>
          </a:p>
          <a:p>
            <a:pPr rtl="1"/>
            <a:r>
              <a:rPr lang="ar-SA" sz="2000" b="1" u="sng" dirty="0" smtClean="0"/>
              <a:t>عناصر الثقافة/الثاني: القيم</a:t>
            </a:r>
            <a:endParaRPr lang="ar-SA" sz="2000" dirty="0" smtClean="0"/>
          </a:p>
          <a:p>
            <a:pPr rtl="1"/>
            <a:r>
              <a:rPr lang="ar-SA" sz="2000" dirty="0" smtClean="0"/>
              <a:t>هي </a:t>
            </a:r>
            <a:r>
              <a:rPr lang="ar-SA" sz="2000" dirty="0" smtClean="0">
                <a:solidFill>
                  <a:srgbClr val="FF0000"/>
                </a:solidFill>
              </a:rPr>
              <a:t>المعايير التي يتعامل معها الإنسان في الحياة مثل العدل – الصدق- الوفاء – وهي تلك المثل التي تتميز بها الحياة الإنسانية عن الحياة الحيوانية</a:t>
            </a:r>
            <a:r>
              <a:rPr lang="ar-SA" sz="2000" dirty="0" smtClean="0"/>
              <a:t>.. أو هي القواعد التي يقيّم الناس عليها حياتهم ليرتفعوا </a:t>
            </a:r>
            <a:r>
              <a:rPr lang="ar-SA" sz="2000" dirty="0" err="1" smtClean="0"/>
              <a:t>بها</a:t>
            </a:r>
            <a:r>
              <a:rPr lang="ar-SA" sz="2000" dirty="0" smtClean="0"/>
              <a:t> عن الحياة الحيوانية .</a:t>
            </a:r>
            <a:endParaRPr lang="en-US" sz="2000" dirty="0" smtClean="0"/>
          </a:p>
          <a:p>
            <a:pPr rtl="1"/>
            <a:r>
              <a:rPr lang="ar-SA" sz="2000" dirty="0" smtClean="0"/>
              <a:t>وهي على أنواع:     </a:t>
            </a:r>
            <a:r>
              <a:rPr lang="ar-SA" sz="2000" dirty="0" smtClean="0">
                <a:solidFill>
                  <a:srgbClr val="FF0000"/>
                </a:solidFill>
              </a:rPr>
              <a:t>- قيم فكرية (قيم الحق) </a:t>
            </a:r>
            <a:r>
              <a:rPr lang="ar-SA" sz="2000" dirty="0" smtClean="0"/>
              <a:t>: معايير تحكم حركة الإنسان الفكرية.      </a:t>
            </a:r>
          </a:p>
          <a:p>
            <a:pPr rtl="1"/>
            <a:r>
              <a:rPr lang="ar-SA" sz="2000" dirty="0" smtClean="0"/>
              <a:t>             </a:t>
            </a:r>
            <a:r>
              <a:rPr lang="ar-SA" sz="2000" dirty="0" smtClean="0">
                <a:solidFill>
                  <a:srgbClr val="FF0000"/>
                </a:solidFill>
              </a:rPr>
              <a:t>- قيم الخير</a:t>
            </a:r>
            <a:r>
              <a:rPr lang="ar-SA" sz="2000" dirty="0" smtClean="0"/>
              <a:t>: القيم الأخلاقية : الصدق الوفاء البر الحياء.     </a:t>
            </a:r>
            <a:r>
              <a:rPr lang="ar-SA" sz="2000" dirty="0" smtClean="0">
                <a:solidFill>
                  <a:srgbClr val="FF0000"/>
                </a:solidFill>
              </a:rPr>
              <a:t>- قيم الجمال: </a:t>
            </a:r>
            <a:r>
              <a:rPr lang="ar-SA" sz="2000" dirty="0" smtClean="0"/>
              <a:t>قيم الذوق ورؤية الجماليات. </a:t>
            </a:r>
            <a:endParaRPr lang="en-US" sz="2000" b="1" dirty="0" smtClean="0"/>
          </a:p>
          <a:p>
            <a:pPr algn="just" rtl="1"/>
            <a:endParaRPr lang="en-US" sz="2000" b="1" dirty="0" smtClean="0"/>
          </a:p>
          <a:p>
            <a:endParaRPr lang="en-US" dirty="0" smtClean="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sz="2000" b="1" u="sng" dirty="0"/>
          </a:p>
        </p:txBody>
      </p:sp>
      <p:sp>
        <p:nvSpPr>
          <p:cNvPr id="3" name="عنصر نائب للمحتوى 2"/>
          <p:cNvSpPr>
            <a:spLocks noGrp="1"/>
          </p:cNvSpPr>
          <p:nvPr>
            <p:ph idx="1"/>
          </p:nvPr>
        </p:nvSpPr>
        <p:spPr>
          <a:xfrm>
            <a:off x="228600" y="1371600"/>
            <a:ext cx="9525000" cy="4754563"/>
          </a:xfrm>
        </p:spPr>
        <p:txBody>
          <a:bodyPr/>
          <a:lstStyle/>
          <a:p>
            <a:pPr rtl="1"/>
            <a:r>
              <a:rPr lang="ar-SA" sz="2000" b="1" u="sng" dirty="0" smtClean="0"/>
              <a:t>عناصر الثقافة/الثالث: النظم التشريعية في جوانب الحياة</a:t>
            </a:r>
          </a:p>
          <a:p>
            <a:pPr rtl="1"/>
            <a:r>
              <a:rPr lang="ar-SA" sz="2000" dirty="0" smtClean="0">
                <a:solidFill>
                  <a:srgbClr val="FF0000"/>
                </a:solidFill>
              </a:rPr>
              <a:t>القوانين أو التعاليم والأعراف والتقاليد أو الشعائر التي يمارسها الإنسان في حياته</a:t>
            </a:r>
            <a:r>
              <a:rPr lang="ar-SA" sz="2000" dirty="0" smtClean="0"/>
              <a:t>. سواء اللصيقة بالإنسان (العبادة، الأخلاق) أو ما دونها (النظم التعليمية، الإعلامية، الإدارية..) وتشمل كذلك التشريعات التاريخية التي توارثتها الأجيال وأصبحت قانوناً ملزماً سواء كانت مدروسة أو غير مدروسة مثل نظم العشائر والبدو وهي نظم لا يستطيع الإنسان أن ينفك عنها . </a:t>
            </a:r>
            <a:r>
              <a:rPr lang="ar-SA" sz="2000" dirty="0" smtClean="0">
                <a:solidFill>
                  <a:srgbClr val="FF0000"/>
                </a:solidFill>
              </a:rPr>
              <a:t>من خلال هذه العناصر تتشكل شخصية الإنسان وتبنى ثقافته </a:t>
            </a:r>
            <a:r>
              <a:rPr lang="ar-SA" sz="2000" dirty="0" smtClean="0"/>
              <a:t>.</a:t>
            </a:r>
            <a:endParaRPr lang="en-US" sz="2000" dirty="0" smtClean="0"/>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t>المحاضرة الأولى: الوسطية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rtl="1"/>
            <a:r>
              <a:rPr lang="ar-SA" sz="2000" dirty="0" smtClean="0">
                <a:cs typeface="Simplified Arabic" pitchFamily="2" charset="-78"/>
              </a:rPr>
              <a:t>- الوسطية سمة هذه الأمة، </a:t>
            </a:r>
            <a:r>
              <a:rPr lang="ar-SA" sz="2000" dirty="0" err="1" smtClean="0">
                <a:cs typeface="Simplified Arabic" pitchFamily="2" charset="-78"/>
              </a:rPr>
              <a:t>وبها</a:t>
            </a:r>
            <a:r>
              <a:rPr lang="ar-SA" sz="2000" dirty="0" smtClean="0">
                <a:cs typeface="Simplified Arabic" pitchFamily="2" charset="-78"/>
              </a:rPr>
              <a:t> تُعْرف دون الأمم، بل هي ميزة ميزها الله تعالى </a:t>
            </a:r>
            <a:r>
              <a:rPr lang="ar-SA" sz="2000" dirty="0" err="1" smtClean="0">
                <a:cs typeface="Simplified Arabic" pitchFamily="2" charset="-78"/>
              </a:rPr>
              <a:t>بها</a:t>
            </a:r>
            <a:r>
              <a:rPr lang="ar-SA" sz="2000" dirty="0" smtClean="0">
                <a:cs typeface="Simplified Arabic" pitchFamily="2" charset="-78"/>
              </a:rPr>
              <a:t> على غيرها، </a:t>
            </a:r>
            <a:r>
              <a:rPr lang="ar-SA" sz="2000" dirty="0" smtClean="0">
                <a:solidFill>
                  <a:srgbClr val="0070C0"/>
                </a:solidFill>
                <a:cs typeface="Simplified Arabic" pitchFamily="2" charset="-78"/>
              </a:rPr>
              <a:t>ورد وصف الأمة </a:t>
            </a:r>
            <a:r>
              <a:rPr lang="ar-SA" sz="2000" dirty="0" err="1" smtClean="0">
                <a:solidFill>
                  <a:srgbClr val="0070C0"/>
                </a:solidFill>
                <a:cs typeface="Simplified Arabic" pitchFamily="2" charset="-78"/>
              </a:rPr>
              <a:t>بها</a:t>
            </a:r>
            <a:r>
              <a:rPr lang="ar-SA" sz="2000" dirty="0" smtClean="0">
                <a:solidFill>
                  <a:srgbClr val="0070C0"/>
                </a:solidFill>
                <a:cs typeface="Simplified Arabic" pitchFamily="2" charset="-78"/>
              </a:rPr>
              <a:t> في القرآن الكريم في قوله تعالى: </a:t>
            </a:r>
            <a:r>
              <a:rPr lang="ar-SA" sz="2000" dirty="0" smtClean="0">
                <a:cs typeface="Simplified Arabic" pitchFamily="2" charset="-78"/>
              </a:rPr>
              <a:t>(</a:t>
            </a:r>
            <a:r>
              <a:rPr lang="ar-SA" sz="2000" dirty="0" smtClean="0">
                <a:solidFill>
                  <a:srgbClr val="00B050"/>
                </a:solidFill>
                <a:cs typeface="Simplified Arabic" pitchFamily="2" charset="-78"/>
              </a:rPr>
              <a:t>وَكَذَلِكَ جَعَلْنَاكُمْ أُمَّةً وَسَطًا لِتَكُونُوا شُهَدَاءَ عَلَى النَّاسِ وَيَكُونَ الرَّسُولُ عَلَيْكُمْ شَهِيدًا</a:t>
            </a:r>
            <a:r>
              <a:rPr lang="ar-SA" sz="2000" dirty="0" smtClean="0">
                <a:cs typeface="Simplified Arabic" pitchFamily="2" charset="-78"/>
              </a:rPr>
              <a:t>)(</a:t>
            </a:r>
            <a:r>
              <a:rPr lang="ar-SA" sz="2000" dirty="0" smtClean="0">
                <a:solidFill>
                  <a:srgbClr val="0070C0"/>
                </a:solidFill>
                <a:cs typeface="Simplified Arabic" pitchFamily="2" charset="-78"/>
              </a:rPr>
              <a:t>البقرة: من الآية143</a:t>
            </a:r>
            <a:r>
              <a:rPr lang="ar-SA" sz="2000" dirty="0" smtClean="0">
                <a:cs typeface="Simplified Arabic" pitchFamily="2" charset="-78"/>
              </a:rPr>
              <a:t>).</a:t>
            </a:r>
            <a:r>
              <a:rPr lang="en-US" sz="2000" dirty="0" smtClean="0">
                <a:cs typeface="Simplified Arabic" pitchFamily="2" charset="-78"/>
              </a:rPr>
              <a:t> </a:t>
            </a:r>
            <a:endParaRPr lang="ar-SA" sz="2000" dirty="0" smtClean="0">
              <a:cs typeface="Simplified Arabic" pitchFamily="2" charset="-78"/>
            </a:endParaRPr>
          </a:p>
          <a:p>
            <a:pPr rtl="1">
              <a:buFontTx/>
              <a:buChar char="-"/>
            </a:pPr>
            <a:r>
              <a:rPr lang="ar-SA" sz="2000" dirty="0" smtClean="0">
                <a:cs typeface="Simplified Arabic" pitchFamily="2" charset="-78"/>
              </a:rPr>
              <a:t>والمعنى في هذا السياق القرآني ينصرف إلى أمور ثلاثة: </a:t>
            </a:r>
            <a:r>
              <a:rPr lang="ar-SA" sz="2000" dirty="0" smtClean="0">
                <a:solidFill>
                  <a:srgbClr val="FF0000"/>
                </a:solidFill>
                <a:cs typeface="Simplified Arabic" pitchFamily="2" charset="-78"/>
              </a:rPr>
              <a:t>أولها: </a:t>
            </a:r>
            <a:r>
              <a:rPr lang="ar-SA" sz="2000" dirty="0" smtClean="0">
                <a:solidFill>
                  <a:srgbClr val="0070C0"/>
                </a:solidFill>
                <a:cs typeface="Simplified Arabic" pitchFamily="2" charset="-78"/>
              </a:rPr>
              <a:t>الأمة الوسط. </a:t>
            </a:r>
            <a:r>
              <a:rPr lang="ar-SA" sz="2000" dirty="0" smtClean="0">
                <a:solidFill>
                  <a:srgbClr val="FF0000"/>
                </a:solidFill>
                <a:cs typeface="Simplified Arabic" pitchFamily="2" charset="-78"/>
              </a:rPr>
              <a:t>وثانيها: </a:t>
            </a:r>
            <a:r>
              <a:rPr lang="ar-SA" sz="2000" dirty="0" smtClean="0">
                <a:solidFill>
                  <a:srgbClr val="0070C0"/>
                </a:solidFill>
                <a:cs typeface="Simplified Arabic" pitchFamily="2" charset="-78"/>
              </a:rPr>
              <a:t>الدين الوسط. </a:t>
            </a:r>
            <a:r>
              <a:rPr lang="ar-SA" sz="2000" dirty="0" smtClean="0">
                <a:solidFill>
                  <a:srgbClr val="FF0000"/>
                </a:solidFill>
                <a:cs typeface="Simplified Arabic" pitchFamily="2" charset="-78"/>
              </a:rPr>
              <a:t>وثالثها: </a:t>
            </a:r>
            <a:r>
              <a:rPr lang="ar-SA" sz="2000" dirty="0" smtClean="0">
                <a:solidFill>
                  <a:srgbClr val="0070C0"/>
                </a:solidFill>
                <a:cs typeface="Simplified Arabic" pitchFamily="2" charset="-78"/>
              </a:rPr>
              <a:t>الرسالة الوسط. </a:t>
            </a:r>
          </a:p>
          <a:p>
            <a:pPr rtl="1">
              <a:buFontTx/>
              <a:buChar char="-"/>
            </a:pPr>
            <a:r>
              <a:rPr lang="ar-SA" sz="2000" dirty="0" smtClean="0">
                <a:cs typeface="Simplified Arabic" pitchFamily="2" charset="-78"/>
              </a:rPr>
              <a:t>لقد </a:t>
            </a:r>
            <a:r>
              <a:rPr lang="ar-SA" sz="2000" dirty="0" smtClean="0">
                <a:solidFill>
                  <a:srgbClr val="FF0000"/>
                </a:solidFill>
                <a:cs typeface="Simplified Arabic" pitchFamily="2" charset="-78"/>
              </a:rPr>
              <a:t>جعل اللَّه الإسلام ديناً وسطاً </a:t>
            </a:r>
            <a:r>
              <a:rPr lang="ar-SA" sz="2000" dirty="0" smtClean="0">
                <a:cs typeface="Simplified Arabic" pitchFamily="2" charset="-78"/>
              </a:rPr>
              <a:t>وأمر المسلمين بأن يكونوا </a:t>
            </a:r>
            <a:r>
              <a:rPr lang="ar-SA" sz="2000" dirty="0" smtClean="0">
                <a:solidFill>
                  <a:srgbClr val="FF0000"/>
                </a:solidFill>
                <a:cs typeface="Simplified Arabic" pitchFamily="2" charset="-78"/>
              </a:rPr>
              <a:t>خياراً عدولاً</a:t>
            </a:r>
            <a:r>
              <a:rPr lang="ar-SA" sz="2000" dirty="0" smtClean="0">
                <a:cs typeface="Simplified Arabic" pitchFamily="2" charset="-78"/>
              </a:rPr>
              <a:t>، فهم خيار الأمم والوسط في الأمور كلها، بلا إفراط، ولا تفريط، في شأن الدين والدنيا، وبلا غلو في دينهم، ولا تقصير منهم في واجباتهم</a:t>
            </a:r>
          </a:p>
          <a:p>
            <a:pPr rtl="1">
              <a:buFontTx/>
              <a:buChar char="-"/>
            </a:pPr>
            <a:r>
              <a:rPr lang="ar-SA" sz="2000" dirty="0" smtClean="0">
                <a:cs typeface="Simplified Arabic" pitchFamily="2" charset="-78"/>
              </a:rPr>
              <a:t>ولعلنا بهذا الربط بين (</a:t>
            </a:r>
            <a:r>
              <a:rPr lang="ar-SA" sz="2000" dirty="0" smtClean="0">
                <a:solidFill>
                  <a:srgbClr val="00B050"/>
                </a:solidFill>
                <a:cs typeface="Simplified Arabic" pitchFamily="2" charset="-78"/>
              </a:rPr>
              <a:t>وسطية الإسلام</a:t>
            </a:r>
            <a:r>
              <a:rPr lang="ar-SA" sz="2000" dirty="0" smtClean="0">
                <a:cs typeface="Simplified Arabic" pitchFamily="2" charset="-78"/>
              </a:rPr>
              <a:t>)، وبين (</a:t>
            </a:r>
            <a:r>
              <a:rPr lang="ar-SA" sz="2000" dirty="0" smtClean="0">
                <a:solidFill>
                  <a:srgbClr val="00B050"/>
                </a:solidFill>
                <a:cs typeface="Simplified Arabic" pitchFamily="2" charset="-78"/>
              </a:rPr>
              <a:t>خيرية الأمة الإسلامية</a:t>
            </a:r>
            <a:r>
              <a:rPr lang="ar-SA" sz="2000" dirty="0" smtClean="0">
                <a:cs typeface="Simplified Arabic" pitchFamily="2" charset="-78"/>
              </a:rPr>
              <a:t>)، نصل إلى إدراك المفهوم العميق لهذا المبدأ السامي من مبادئ الإسلام. وهو مبدأ لم تكن تعرفه الأديان السماوية السابقة على الإسلام، وذلك مما يتطابق تطابقاً تاماً مع الدين الخاتم والرسالة الخاتمة.</a:t>
            </a:r>
          </a:p>
          <a:p>
            <a:pPr rtl="1">
              <a:buFontTx/>
              <a:buChar char="-"/>
            </a:pPr>
            <a:r>
              <a:rPr lang="ar-SA" sz="2000" dirty="0" smtClean="0">
                <a:cs typeface="Simplified Arabic" pitchFamily="2" charset="-78"/>
              </a:rPr>
              <a:t>وجملة القول أن </a:t>
            </a:r>
            <a:r>
              <a:rPr lang="ar-SA" sz="2000" dirty="0" smtClean="0">
                <a:solidFill>
                  <a:srgbClr val="FF0000"/>
                </a:solidFill>
                <a:cs typeface="Simplified Arabic" pitchFamily="2" charset="-78"/>
              </a:rPr>
              <a:t>الوسطية هي تحقيق لمبدأ التوازن </a:t>
            </a:r>
            <a:r>
              <a:rPr lang="ar-SA" sz="2000" dirty="0" smtClean="0">
                <a:cs typeface="Simplified Arabic" pitchFamily="2" charset="-78"/>
              </a:rPr>
              <a:t>الذي تقوم عليه سنة اللَّه في خلقه. يقول تعالى: </a:t>
            </a:r>
            <a:r>
              <a:rPr lang="ar-SA" sz="2000" b="1" dirty="0" smtClean="0">
                <a:cs typeface="Simplified Arabic" pitchFamily="2" charset="-78"/>
              </a:rPr>
              <a:t>(</a:t>
            </a:r>
            <a:r>
              <a:rPr lang="ar-SA" sz="2000" b="1" dirty="0" smtClean="0">
                <a:solidFill>
                  <a:srgbClr val="00B050"/>
                </a:solidFill>
                <a:cs typeface="Simplified Arabic" pitchFamily="2" charset="-78"/>
              </a:rPr>
              <a:t>إِنَّا كُلَّ شَيْءٍ خَلَقْنَاهُ بِقَدَرٍ </a:t>
            </a:r>
            <a:r>
              <a:rPr lang="ar-SA" sz="2000" b="1" dirty="0" smtClean="0">
                <a:cs typeface="Simplified Arabic" pitchFamily="2" charset="-78"/>
              </a:rPr>
              <a:t>)</a:t>
            </a:r>
            <a:r>
              <a:rPr lang="ar-SA" sz="2000" dirty="0" smtClean="0">
                <a:cs typeface="Simplified Arabic" pitchFamily="2" charset="-78"/>
              </a:rPr>
              <a:t> أي بمقدار وبميزان.</a:t>
            </a:r>
          </a:p>
          <a:p>
            <a:pPr rtl="1">
              <a:buFontTx/>
              <a:buChar char="-"/>
            </a:pPr>
            <a:r>
              <a:rPr lang="ar-SA" sz="2000" dirty="0" smtClean="0">
                <a:solidFill>
                  <a:srgbClr val="FF0000"/>
                </a:solidFill>
                <a:cs typeface="Simplified Arabic" pitchFamily="2" charset="-78"/>
              </a:rPr>
              <a:t>فالوسطية هي المنهج الرباني، والنظام الكوني الإلهي، وسنة اللَّه في خلقه، وهي تنسجم مع الفطرة الإنسانية</a:t>
            </a:r>
            <a:r>
              <a:rPr lang="ar-SA" sz="2000" dirty="0" smtClean="0">
                <a:cs typeface="Simplified Arabic" pitchFamily="2" charset="-78"/>
              </a:rPr>
              <a:t>، ولذلك فالخير كلُّه في الوسطية التي جاء </a:t>
            </a:r>
            <a:r>
              <a:rPr lang="ar-SA" sz="2000" dirty="0" err="1" smtClean="0">
                <a:cs typeface="Simplified Arabic" pitchFamily="2" charset="-78"/>
              </a:rPr>
              <a:t>بها</a:t>
            </a:r>
            <a:r>
              <a:rPr lang="ar-SA" sz="2000" dirty="0" smtClean="0">
                <a:cs typeface="Simplified Arabic" pitchFamily="2" charset="-78"/>
              </a:rPr>
              <a:t> الإسلام للأمة الإسلامية وللإنسانية جمعاء، في كل زمان ومكان. </a:t>
            </a:r>
          </a:p>
          <a:p>
            <a:pPr rtl="1">
              <a:buFontTx/>
              <a:buChar char="-"/>
            </a:pPr>
            <a:endParaRPr lang="ar-SA"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b="1" dirty="0" smtClean="0"/>
              <a:t>المحاضرة الثانية: عالمية </a:t>
            </a:r>
            <a:r>
              <a:rPr lang="ar-SA" sz="3200" b="1" dirty="0" err="1" smtClean="0"/>
              <a:t>الاسلام</a:t>
            </a:r>
            <a:r>
              <a:rPr lang="ar-SA" sz="3200" b="1" dirty="0" smtClean="0"/>
              <a:t> والروابط البشرية</a:t>
            </a:r>
            <a:endParaRPr lang="ar-SA" sz="3200" b="1" dirty="0"/>
          </a:p>
        </p:txBody>
      </p:sp>
      <p:sp>
        <p:nvSpPr>
          <p:cNvPr id="3" name="عنصر نائب للمحتوى 2"/>
          <p:cNvSpPr>
            <a:spLocks noGrp="1"/>
          </p:cNvSpPr>
          <p:nvPr>
            <p:ph idx="1"/>
          </p:nvPr>
        </p:nvSpPr>
        <p:spPr>
          <a:xfrm>
            <a:off x="228600" y="1371600"/>
            <a:ext cx="9525000" cy="4754563"/>
          </a:xfrm>
        </p:spPr>
        <p:txBody>
          <a:bodyPr/>
          <a:lstStyle/>
          <a:p>
            <a:pPr rtl="1">
              <a:buFontTx/>
              <a:buChar char="-"/>
            </a:pPr>
            <a:r>
              <a:rPr lang="ar-SA" sz="2000" dirty="0" smtClean="0">
                <a:cs typeface="Simplified Arabic" pitchFamily="2" charset="-78"/>
              </a:rPr>
              <a:t>العالمية أو </a:t>
            </a:r>
            <a:r>
              <a:rPr lang="ar-SA" sz="2000" dirty="0" smtClean="0">
                <a:solidFill>
                  <a:srgbClr val="FF0000"/>
                </a:solidFill>
                <a:cs typeface="Simplified Arabic" pitchFamily="2" charset="-78"/>
              </a:rPr>
              <a:t>عالمية الإسلام </a:t>
            </a:r>
            <a:r>
              <a:rPr lang="ar-SA" sz="2000" dirty="0" smtClean="0">
                <a:cs typeface="Simplified Arabic" pitchFamily="2" charset="-78"/>
              </a:rPr>
              <a:t>تعني: أن </a:t>
            </a:r>
            <a:r>
              <a:rPr lang="ar-SA" sz="2000" dirty="0" smtClean="0">
                <a:solidFill>
                  <a:srgbClr val="FF0000"/>
                </a:solidFill>
                <a:cs typeface="Simplified Arabic" pitchFamily="2" charset="-78"/>
              </a:rPr>
              <a:t>رسالة الإسلام غير محدودة بعصر ولا جيل ولا بمكان، فهي تخاطب كل الأمم وكل الأجناس وكل الشعوب وكل الطبقات وهي هداية رب الناس لكل الناس </a:t>
            </a:r>
            <a:r>
              <a:rPr lang="ar-SA" sz="2000" dirty="0" smtClean="0">
                <a:cs typeface="Simplified Arabic" pitchFamily="2" charset="-78"/>
              </a:rPr>
              <a:t>ورحمة الله لكل عباد الله.</a:t>
            </a:r>
          </a:p>
          <a:p>
            <a:pPr algn="just" rtl="1">
              <a:buFontTx/>
              <a:buChar char="-"/>
            </a:pPr>
            <a:r>
              <a:rPr lang="ar-SA" sz="2000" dirty="0" smtClean="0">
                <a:solidFill>
                  <a:srgbClr val="FF0000"/>
                </a:solidFill>
                <a:cs typeface="Simplified Arabic" pitchFamily="2" charset="-78"/>
              </a:rPr>
              <a:t>يستند مفهوم عالمية الإسلام على نصوص كثيرة من القرآن الكريم والسنة النبوية </a:t>
            </a:r>
            <a:r>
              <a:rPr lang="ar-SA" sz="2000" dirty="0" smtClean="0">
                <a:cs typeface="Simplified Arabic" pitchFamily="2" charset="-78"/>
              </a:rPr>
              <a:t>كلها تجعل من المعلوم ضرورة أن الإسلام عالمي؛ </a:t>
            </a:r>
          </a:p>
          <a:p>
            <a:pPr algn="just" rtl="1">
              <a:buFontTx/>
              <a:buChar char="-"/>
            </a:pPr>
            <a:r>
              <a:rPr lang="ar-SA" sz="2000" dirty="0" smtClean="0">
                <a:cs typeface="Simplified Arabic" pitchFamily="2" charset="-78"/>
              </a:rPr>
              <a:t>وأنه </a:t>
            </a:r>
            <a:r>
              <a:rPr lang="ar-SA" sz="2000" dirty="0" smtClean="0">
                <a:solidFill>
                  <a:srgbClr val="FF0000"/>
                </a:solidFill>
                <a:cs typeface="Simplified Arabic" pitchFamily="2" charset="-78"/>
              </a:rPr>
              <a:t>عقيدة لا ينفرد </a:t>
            </a:r>
            <a:r>
              <a:rPr lang="ar-SA" sz="2000" dirty="0" err="1" smtClean="0">
                <a:solidFill>
                  <a:srgbClr val="FF0000"/>
                </a:solidFill>
                <a:cs typeface="Simplified Arabic" pitchFamily="2" charset="-78"/>
              </a:rPr>
              <a:t>بها</a:t>
            </a:r>
            <a:r>
              <a:rPr lang="ar-SA" sz="2000" dirty="0" smtClean="0">
                <a:solidFill>
                  <a:srgbClr val="FF0000"/>
                </a:solidFill>
                <a:cs typeface="Simplified Arabic" pitchFamily="2" charset="-78"/>
              </a:rPr>
              <a:t> شعب أو مجتمع بعينه، ولا يختص ببلد أو بلاد معينة، بل هو دين ذو قوانين تسري على الأفراد على اختلافهم من العنصر، والوطن، واللسان</a:t>
            </a:r>
            <a:r>
              <a:rPr lang="ar-SA" sz="2000" dirty="0" smtClean="0">
                <a:cs typeface="Simplified Arabic" pitchFamily="2" charset="-78"/>
              </a:rPr>
              <a:t>، </a:t>
            </a:r>
          </a:p>
          <a:p>
            <a:pPr algn="just" rtl="1">
              <a:buFontTx/>
              <a:buChar char="-"/>
            </a:pPr>
            <a:r>
              <a:rPr lang="ar-SA" sz="2000" dirty="0" smtClean="0">
                <a:solidFill>
                  <a:srgbClr val="FF0000"/>
                </a:solidFill>
                <a:cs typeface="Simplified Arabic" pitchFamily="2" charset="-78"/>
              </a:rPr>
              <a:t>ولا يفترض لنفوذه حاجزاً بين بني الإنسان، ولا يعترف بأية فواصل وتحديدات جنسية أو إقليمية أو زمنية فهو عام في المكان والزمان.</a:t>
            </a:r>
          </a:p>
          <a:p>
            <a:pPr algn="just" rtl="1">
              <a:buFontTx/>
              <a:buChar char="-"/>
            </a:pPr>
            <a:r>
              <a:rPr lang="ar-SA" sz="2000" dirty="0" smtClean="0">
                <a:solidFill>
                  <a:srgbClr val="000066"/>
                </a:solidFill>
                <a:cs typeface="Simplified Arabic" pitchFamily="2" charset="-78"/>
              </a:rPr>
              <a:t>- </a:t>
            </a:r>
            <a:r>
              <a:rPr lang="ar-SA" sz="2000" dirty="0" smtClean="0">
                <a:solidFill>
                  <a:srgbClr val="FF0000"/>
                </a:solidFill>
                <a:cs typeface="Simplified Arabic" pitchFamily="2" charset="-78"/>
              </a:rPr>
              <a:t>يعتمد الإسلام في جميع أحكامه وتشريعاته، وما يخص الإنسان في معاشه ومعاده، على طبيعة الإنسان </a:t>
            </a:r>
            <a:r>
              <a:rPr lang="ar-SA" sz="2000" dirty="0" smtClean="0">
                <a:solidFill>
                  <a:srgbClr val="000066"/>
                </a:solidFill>
                <a:cs typeface="Simplified Arabic" pitchFamily="2" charset="-78"/>
              </a:rPr>
              <a:t>التي يتساوى فيها جميع البشر.</a:t>
            </a:r>
            <a:endParaRPr lang="en-US" sz="2000" dirty="0" smtClean="0">
              <a:solidFill>
                <a:srgbClr val="000066"/>
              </a:solidFill>
              <a:cs typeface="Simplified Arabic" pitchFamily="2" charset="-78"/>
            </a:endParaRPr>
          </a:p>
          <a:p>
            <a:pPr algn="just" rtl="1">
              <a:buFontTx/>
              <a:buChar char="-"/>
            </a:pPr>
            <a:r>
              <a:rPr lang="ar-SA" sz="2000" dirty="0" smtClean="0">
                <a:solidFill>
                  <a:srgbClr val="000066"/>
                </a:solidFill>
                <a:cs typeface="Simplified Arabic" pitchFamily="2" charset="-78"/>
              </a:rPr>
              <a:t>إن أقوى دليل على أن الإسلام رسالة عالمية </a:t>
            </a:r>
            <a:r>
              <a:rPr lang="ar-SA" sz="2000" dirty="0" smtClean="0">
                <a:solidFill>
                  <a:srgbClr val="FF0000"/>
                </a:solidFill>
                <a:cs typeface="Simplified Arabic" pitchFamily="2" charset="-78"/>
              </a:rPr>
              <a:t>مكافحته للنـزاعات الإقليمية والطائفية</a:t>
            </a:r>
            <a:r>
              <a:rPr lang="ar-SA" sz="2000" dirty="0" smtClean="0">
                <a:solidFill>
                  <a:srgbClr val="000066"/>
                </a:solidFill>
                <a:cs typeface="Simplified Arabic" pitchFamily="2" charset="-78"/>
              </a:rPr>
              <a:t>، فالإسلام لا يفرق بين أبيض وأسود ولا بين جنس وآخر. والمقياس الوحيد للتفاضل في الإسلام هو التقوى، قال تعالى: </a:t>
            </a:r>
            <a:r>
              <a:rPr lang="ar-SA" sz="2000" dirty="0" smtClean="0">
                <a:solidFill>
                  <a:srgbClr val="009900"/>
                </a:solidFill>
                <a:cs typeface="Simplified Arabic" pitchFamily="2" charset="-78"/>
              </a:rPr>
              <a:t>(يا أيها الناس إنا خلقناكم من ذكر وأنثى وجعلناكم شعوباً وقبائل لتعارفوا إنّ أكرمكم عند الله اتقاكم).</a:t>
            </a:r>
            <a:endParaRPr lang="en-US" sz="2000" dirty="0" smtClean="0">
              <a:solidFill>
                <a:srgbClr val="009900"/>
              </a:solidFill>
              <a:cs typeface="Simplified Arabic" pitchFamily="2" charset="-78"/>
            </a:endParaRPr>
          </a:p>
          <a:p>
            <a:pPr algn="just" rtl="1">
              <a:buFontTx/>
              <a:buChar char="-"/>
            </a:pPr>
            <a:endParaRPr lang="en-US" sz="2000" dirty="0" smtClean="0">
              <a:solidFill>
                <a:srgbClr val="FF0000"/>
              </a:solidFill>
              <a:cs typeface="Simplified Arabic" pitchFamily="2" charset="-78"/>
            </a:endParaRPr>
          </a:p>
          <a:p>
            <a:pPr rtl="1">
              <a:buFontTx/>
              <a:buChar char="-"/>
            </a:pPr>
            <a:endParaRPr lang="en-US" sz="2000" dirty="0" smtClean="0">
              <a:cs typeface="Simplified Arabic" pitchFamily="2" charset="-78"/>
            </a:endParaRPr>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t>المحاضرة الثالثة: الاستشراق</a:t>
            </a:r>
            <a:endParaRPr lang="ar-SA" dirty="0"/>
          </a:p>
        </p:txBody>
      </p:sp>
      <p:sp>
        <p:nvSpPr>
          <p:cNvPr id="3" name="عنصر نائب للمحتوى 2"/>
          <p:cNvSpPr>
            <a:spLocks noGrp="1"/>
          </p:cNvSpPr>
          <p:nvPr>
            <p:ph idx="1"/>
          </p:nvPr>
        </p:nvSpPr>
        <p:spPr/>
        <p:txBody>
          <a:bodyPr/>
          <a:lstStyle/>
          <a:p>
            <a:pPr algn="just" rtl="1"/>
            <a:r>
              <a:rPr lang="ar-SA" sz="2000" dirty="0" smtClean="0"/>
              <a:t>أدّى الاستشراق إلى </a:t>
            </a:r>
            <a:r>
              <a:rPr lang="ar-SA" sz="2000" dirty="0" smtClean="0">
                <a:solidFill>
                  <a:srgbClr val="FF0000"/>
                </a:solidFill>
              </a:rPr>
              <a:t>إضعاف عقيدة المسلمين </a:t>
            </a:r>
            <a:r>
              <a:rPr lang="ar-SA" sz="2000" dirty="0" smtClean="0"/>
              <a:t>، </a:t>
            </a:r>
          </a:p>
          <a:p>
            <a:pPr algn="just" rtl="1"/>
            <a:r>
              <a:rPr lang="ar-SA" sz="2000" dirty="0" smtClean="0"/>
              <a:t>- </a:t>
            </a:r>
            <a:r>
              <a:rPr lang="ar-SA" sz="2000" dirty="0" smtClean="0">
                <a:solidFill>
                  <a:srgbClr val="FF0000"/>
                </a:solidFill>
              </a:rPr>
              <a:t>وتشويه صورة الإسلام </a:t>
            </a:r>
            <a:r>
              <a:rPr lang="ar-SA" sz="2000" dirty="0" smtClean="0"/>
              <a:t>لدى أبنائه ، </a:t>
            </a:r>
          </a:p>
          <a:p>
            <a:pPr algn="just" rtl="1"/>
            <a:r>
              <a:rPr lang="ar-SA" sz="2000" dirty="0" smtClean="0"/>
              <a:t>- </a:t>
            </a:r>
            <a:r>
              <a:rPr lang="ar-SA" sz="2000" dirty="0" smtClean="0">
                <a:solidFill>
                  <a:srgbClr val="FF0000"/>
                </a:solidFill>
              </a:rPr>
              <a:t>وإشعارهم بتناقض دينهم وقصوره في مواجهة الجديد والمتطور </a:t>
            </a:r>
            <a:r>
              <a:rPr lang="ar-SA" sz="2000" dirty="0" smtClean="0"/>
              <a:t>في واقع الحياة ، ومقارنة ذلك بالفكر الغربي الذي أظهره المستشرقون في صورة الفكر المتكامل والمتلائم مع الحياة العصرية، </a:t>
            </a:r>
          </a:p>
          <a:p>
            <a:pPr algn="just" rtl="1">
              <a:buFontTx/>
              <a:buChar char="-"/>
            </a:pPr>
            <a:r>
              <a:rPr lang="ar-SA" sz="2000" dirty="0" smtClean="0"/>
              <a:t>مما أدّى إلى </a:t>
            </a:r>
            <a:r>
              <a:rPr lang="ar-SA" sz="2000" dirty="0" smtClean="0">
                <a:solidFill>
                  <a:srgbClr val="FF0000"/>
                </a:solidFill>
              </a:rPr>
              <a:t>انهزام نفسية كثير من المسلمين أمام التيار الجارف </a:t>
            </a:r>
            <a:r>
              <a:rPr lang="ar-SA" sz="2000" dirty="0" smtClean="0"/>
              <a:t>من كتابات المستشرقين التي </a:t>
            </a:r>
            <a:r>
              <a:rPr lang="ar-SA" sz="2000" dirty="0" smtClean="0">
                <a:solidFill>
                  <a:srgbClr val="FF0000"/>
                </a:solidFill>
              </a:rPr>
              <a:t>تدس الفكر المنحرف، وتثير الشبه </a:t>
            </a:r>
            <a:r>
              <a:rPr lang="ar-SA" sz="2000" dirty="0" smtClean="0"/>
              <a:t>حول الإسـلام.</a:t>
            </a:r>
          </a:p>
          <a:p>
            <a:pPr algn="just" rtl="1">
              <a:buFontTx/>
              <a:buChar char="-"/>
            </a:pPr>
            <a:endParaRPr lang="ar-SA"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t>المحاضرة الرابعة:  التنصير</a:t>
            </a:r>
            <a:endParaRPr lang="ar-SA" dirty="0"/>
          </a:p>
        </p:txBody>
      </p:sp>
      <p:sp>
        <p:nvSpPr>
          <p:cNvPr id="3" name="عنصر نائب للمحتوى 2"/>
          <p:cNvSpPr>
            <a:spLocks noGrp="1"/>
          </p:cNvSpPr>
          <p:nvPr>
            <p:ph idx="1"/>
          </p:nvPr>
        </p:nvSpPr>
        <p:spPr>
          <a:xfrm>
            <a:off x="228600" y="1371600"/>
            <a:ext cx="9448800" cy="4754563"/>
          </a:xfrm>
        </p:spPr>
        <p:txBody>
          <a:bodyPr/>
          <a:lstStyle/>
          <a:p>
            <a:pPr rtl="1" eaLnBrk="1" hangingPunct="1">
              <a:buFont typeface="Arial" pitchFamily="34" charset="0"/>
              <a:buChar char="•"/>
            </a:pPr>
            <a:r>
              <a:rPr lang="ar-SA" sz="2000" b="1" dirty="0" smtClean="0">
                <a:solidFill>
                  <a:srgbClr val="FF0000"/>
                </a:solidFill>
              </a:rPr>
              <a:t>في الاصطلاح : هي الجهد المبذول بصفة فردية أو جماعية في دعوة الناس إلى النصرانية</a:t>
            </a:r>
            <a:r>
              <a:rPr lang="ar-SA" sz="2000" b="1" dirty="0" smtClean="0"/>
              <a:t>، ويطلق أيضا على ما تقوم به المنظمات الدينية من تعليم الدين النصراني ونشره</a:t>
            </a:r>
          </a:p>
          <a:p>
            <a:pPr rtl="1" eaLnBrk="1" hangingPunct="1">
              <a:buFont typeface="Arial" pitchFamily="34" charset="0"/>
              <a:buChar char="•"/>
            </a:pPr>
            <a:r>
              <a:rPr lang="ar-SA" sz="2000" b="1" dirty="0" smtClean="0"/>
              <a:t>يقول </a:t>
            </a:r>
            <a:r>
              <a:rPr lang="ar-SA" sz="2000" b="1" dirty="0" smtClean="0">
                <a:solidFill>
                  <a:srgbClr val="FF0000"/>
                </a:solidFill>
              </a:rPr>
              <a:t>(زويمر) </a:t>
            </a:r>
            <a:r>
              <a:rPr lang="ar-SA" sz="2000" b="1" dirty="0" smtClean="0"/>
              <a:t>في مؤتمر القدس عام 1935م : (</a:t>
            </a:r>
            <a:r>
              <a:rPr lang="ar-SA" sz="2000" b="1" dirty="0" smtClean="0">
                <a:solidFill>
                  <a:srgbClr val="FF0000"/>
                </a:solidFill>
              </a:rPr>
              <a:t>مهمة التنصير التي نَدَبَتْكُم دول المسيحية للقيام بها في البلاد المحمدية ليست هي إدخال المسلمين في المسيحية ، فإن في هذا هداية لهم وتكريماً ، وإنما مهمتكم أن تخرجوا المسلم من الإسلام ليصبح مخلوقاً لا صلة له بالله </a:t>
            </a:r>
            <a:r>
              <a:rPr lang="ar-SA" sz="2000" b="1" dirty="0" smtClean="0"/>
              <a:t>)</a:t>
            </a:r>
          </a:p>
          <a:p>
            <a:pPr rtl="1" eaLnBrk="1" hangingPunct="1">
              <a:buFont typeface="Arial" pitchFamily="34" charset="0"/>
              <a:buChar char="•"/>
            </a:pPr>
            <a:r>
              <a:rPr lang="ar-SA" sz="2000" b="1" dirty="0" smtClean="0">
                <a:solidFill>
                  <a:srgbClr val="FF0000"/>
                </a:solidFill>
              </a:rPr>
              <a:t>وزاد حقد النصارى بعد ارتدادهم على أدبارهم مهزومين إثر الحروب الصليبية التي دامت قرنين</a:t>
            </a:r>
            <a:r>
              <a:rPr lang="ar-SA" sz="2000" b="1" dirty="0" smtClean="0"/>
              <a:t>، مما ولَّد في نفوسهم آلاماً صعب عليهم نسيانها ففرغوها في مخططات التنصير التي تسعى إلى تحويل المسلمين عن دينهم وَلَوْ إلى الإلحاد وتعمل على بسط النفوذ الغربي عن طريق تلاميذ التنصير </a:t>
            </a:r>
            <a:r>
              <a:rPr lang="ar-SA" sz="2000" b="1" dirty="0" err="1" smtClean="0"/>
              <a:t>والمُغْتَرِّين</a:t>
            </a:r>
            <a:r>
              <a:rPr lang="ar-SA" sz="2000" b="1" dirty="0" smtClean="0"/>
              <a:t> بحضارة الغرب، وهذا ما أبدته ألسنتهم ، كما قال تعالى:</a:t>
            </a:r>
            <a:r>
              <a:rPr lang="ks-Arab" sz="2000" dirty="0" smtClean="0"/>
              <a:t> </a:t>
            </a:r>
            <a:r>
              <a:rPr lang="ar-SA" sz="2000" dirty="0" smtClean="0"/>
              <a:t>(</a:t>
            </a:r>
            <a:r>
              <a:rPr lang="ks-Arab" sz="2000" dirty="0" smtClean="0">
                <a:solidFill>
                  <a:srgbClr val="009900"/>
                </a:solidFill>
              </a:rPr>
              <a:t>قَدۡ بَدَتِ ٱلۡبَغۡضَآءُ مِنۡ أَفۡوَٲهِهِمۡ وَمَا تُخۡفِى صُدُورُهُمۡ أَكۡبَرُ‌ۚ قَدۡ بَيَّنَّا لَكُمُ ٱلۡأَيَـٰتِ‌ۖ إِن كُنتُمۡ تَعۡقِلُونَ</a:t>
            </a:r>
            <a:r>
              <a:rPr lang="ar-SA" sz="2000" dirty="0" smtClean="0"/>
              <a:t>) (آل عمران: 118)</a:t>
            </a:r>
          </a:p>
          <a:p>
            <a:pPr rtl="1" eaLnBrk="1" hangingPunct="1">
              <a:buFont typeface="Arial" pitchFamily="34" charset="0"/>
              <a:buChar char="•"/>
            </a:pPr>
            <a:r>
              <a:rPr lang="ar-SA" sz="2000" b="1" dirty="0" smtClean="0"/>
              <a:t>ساهم التنصير والاستشراق في تقديم النصح والمعلومات للدول الاستعمارية الغربية التي رأت في احتلال الدول الإسلامية ما يحقق أهدافها التوسعية التي تؤمن حاجتها من الأيدي العاملة للعمل في المصانع وبناء البنية التحتية، ومن المواد الخام المعدنية والزراعية التي تتطلبها مصانعها الحديثة ، ومن الأسواق لمنتجاتها الكثيرة،</a:t>
            </a:r>
            <a:endParaRPr lang="ar-SA"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ومن آثاره:</a:t>
            </a:r>
            <a:endParaRPr lang="ar-SA" dirty="0"/>
          </a:p>
        </p:txBody>
      </p:sp>
      <p:sp>
        <p:nvSpPr>
          <p:cNvPr id="3" name="عنصر نائب للمحتوى 2"/>
          <p:cNvSpPr>
            <a:spLocks noGrp="1"/>
          </p:cNvSpPr>
          <p:nvPr>
            <p:ph idx="1"/>
          </p:nvPr>
        </p:nvSpPr>
        <p:spPr>
          <a:xfrm>
            <a:off x="152400" y="1447800"/>
            <a:ext cx="9525000" cy="4678363"/>
          </a:xfrm>
        </p:spPr>
        <p:txBody>
          <a:bodyPr/>
          <a:lstStyle/>
          <a:p>
            <a:pPr algn="just" rtl="1"/>
            <a:r>
              <a:rPr lang="ar-SA" sz="2000" b="1" dirty="0" smtClean="0"/>
              <a:t>1 </a:t>
            </a:r>
            <a:r>
              <a:rPr lang="ar-SA" sz="2000" b="1" dirty="0" err="1" smtClean="0"/>
              <a:t>ـ</a:t>
            </a:r>
            <a:r>
              <a:rPr lang="ar-SA" sz="2000" b="1" dirty="0" smtClean="0"/>
              <a:t> </a:t>
            </a:r>
            <a:r>
              <a:rPr lang="ar-SA" sz="2000" b="1" dirty="0" smtClean="0">
                <a:solidFill>
                  <a:srgbClr val="FF0000"/>
                </a:solidFill>
              </a:rPr>
              <a:t>إخراج المسلمين من دينهم وإدخالهم في النصرانية </a:t>
            </a:r>
            <a:r>
              <a:rPr lang="ar-SA" sz="2000" b="1" dirty="0" smtClean="0"/>
              <a:t>كما حدث في تنصير بعض المناطق الإسلامية في أفريقيا وشرق آسيا ، يوضح ذلك المنصر ( رايد ) حيث يقول : ( إنني أحاول أن أنقل المسلم من محمد إلى المسيح، وإن كان النصارى لم يحققوا في سبيل تحقيق هذا الهدف نجاحا كبيرا يتناسب مع الجهد المبذول إلا أنهم </a:t>
            </a:r>
            <a:r>
              <a:rPr lang="ar-SA" sz="2000" b="1" dirty="0" smtClean="0">
                <a:solidFill>
                  <a:srgbClr val="FF0000"/>
                </a:solidFill>
              </a:rPr>
              <a:t>نجحوا في إحداث ردة بين المسلمين وإضعاف ولاء كثير منهم لدينهم ، وتلك كانت غاية أخرى</a:t>
            </a:r>
            <a:r>
              <a:rPr lang="ar-SA" sz="2000" b="1" dirty="0" smtClean="0"/>
              <a:t> للمنصرين.</a:t>
            </a:r>
          </a:p>
          <a:p>
            <a:pPr algn="just" rtl="1"/>
            <a:r>
              <a:rPr lang="ar-SA" sz="2000" b="1" dirty="0" smtClean="0"/>
              <a:t>2 </a:t>
            </a:r>
            <a:r>
              <a:rPr lang="ar-SA" sz="2000" b="1" dirty="0" err="1" smtClean="0"/>
              <a:t>ـ</a:t>
            </a:r>
            <a:r>
              <a:rPr lang="ar-SA" sz="2000" b="1" dirty="0" smtClean="0"/>
              <a:t> </a:t>
            </a:r>
            <a:r>
              <a:rPr lang="ar-SA" sz="2000" b="1" dirty="0" smtClean="0">
                <a:solidFill>
                  <a:srgbClr val="FF0000"/>
                </a:solidFill>
              </a:rPr>
              <a:t>إضعاف قوة المسلمين بإضعاف صلتهم بدينهم</a:t>
            </a:r>
            <a:r>
              <a:rPr lang="ar-SA" sz="2000" b="1" dirty="0" smtClean="0"/>
              <a:t>، فإن </a:t>
            </a:r>
            <a:r>
              <a:rPr lang="ar-SA" sz="2000" b="1" dirty="0" err="1" smtClean="0"/>
              <a:t>المنصرين</a:t>
            </a:r>
            <a:r>
              <a:rPr lang="ar-SA" sz="2000" b="1" dirty="0" smtClean="0"/>
              <a:t> أدركوا أن تمسك المسلمين بدينهم هو سر قوتهم. يقول </a:t>
            </a:r>
            <a:r>
              <a:rPr lang="ar-SA" sz="2000" b="1" dirty="0" err="1" smtClean="0"/>
              <a:t>المنصر</a:t>
            </a:r>
            <a:r>
              <a:rPr lang="ar-SA" sz="2000" b="1" dirty="0" smtClean="0"/>
              <a:t> (</a:t>
            </a:r>
            <a:r>
              <a:rPr lang="ar-SA" sz="2000" b="1" dirty="0" err="1" smtClean="0"/>
              <a:t>جاردنر</a:t>
            </a:r>
            <a:r>
              <a:rPr lang="ar-SA" sz="2000" b="1" dirty="0" smtClean="0"/>
              <a:t>): (</a:t>
            </a:r>
            <a:r>
              <a:rPr lang="ar-SA" sz="2000" b="1" dirty="0" smtClean="0">
                <a:solidFill>
                  <a:srgbClr val="FF0000"/>
                </a:solidFill>
              </a:rPr>
              <a:t>إن القوة التي تكمن في الإسلام هي التي تخيف أوروبا</a:t>
            </a:r>
            <a:r>
              <a:rPr lang="ar-SA" sz="2000" b="1" dirty="0" smtClean="0"/>
              <a:t>)، </a:t>
            </a:r>
          </a:p>
          <a:p>
            <a:pPr algn="just" rtl="1"/>
            <a:r>
              <a:rPr lang="ar-SA" sz="2000" b="1" dirty="0" smtClean="0"/>
              <a:t>كما أن </a:t>
            </a:r>
            <a:r>
              <a:rPr lang="ar-SA" sz="2000" b="1" dirty="0" err="1" smtClean="0"/>
              <a:t>إلاسلام</a:t>
            </a:r>
            <a:r>
              <a:rPr lang="ar-SA" sz="2000" b="1" dirty="0" smtClean="0"/>
              <a:t> العائق الأول أمام تقدم انتشار النصرانية في دول العالم.</a:t>
            </a:r>
          </a:p>
          <a:p>
            <a:pPr algn="just" rtl="1"/>
            <a:r>
              <a:rPr lang="ar-SA" sz="2000" b="1" dirty="0" smtClean="0"/>
              <a:t>3 </a:t>
            </a:r>
            <a:r>
              <a:rPr lang="ar-SA" sz="2000" b="1" dirty="0" err="1" smtClean="0"/>
              <a:t>ـ</a:t>
            </a:r>
            <a:r>
              <a:rPr lang="ar-SA" sz="2000" b="1" dirty="0" smtClean="0"/>
              <a:t> </a:t>
            </a:r>
            <a:r>
              <a:rPr lang="ar-SA" sz="2000" b="1" dirty="0" smtClean="0">
                <a:solidFill>
                  <a:srgbClr val="FF0000"/>
                </a:solidFill>
              </a:rPr>
              <a:t>تفريق كلمة المسلمين والحيلولة دون وحدتهم </a:t>
            </a:r>
            <a:r>
              <a:rPr lang="ar-SA" sz="2000" b="1" dirty="0" smtClean="0"/>
              <a:t>وتخلصهم من سيطرة الغرب عليهم، يعبر عن هذا </a:t>
            </a:r>
            <a:r>
              <a:rPr lang="ar-SA" sz="2000" b="1" dirty="0" err="1" smtClean="0"/>
              <a:t>المنصر</a:t>
            </a:r>
            <a:r>
              <a:rPr lang="ar-SA" sz="2000" b="1" dirty="0" smtClean="0"/>
              <a:t> القس (سيمون) في قوله: (</a:t>
            </a:r>
            <a:r>
              <a:rPr lang="ar-SA" sz="2000" b="1" dirty="0" smtClean="0">
                <a:solidFill>
                  <a:srgbClr val="FF0000"/>
                </a:solidFill>
              </a:rPr>
              <a:t>إن الوحدة الإسلامية تجمع آمال الشعوب الإسلامية، وتساعد على التملص من السيطرة الأوروبية ، والتبشير عامل مهم في كسر شوكة الحركة ، من أجل ذلك يجب أن نحول بالتبشير اتجاه المسلمين عن الوحدة الإسلامية</a:t>
            </a:r>
            <a:r>
              <a:rPr lang="ar-SA" sz="2000" b="1" dirty="0" smtClean="0"/>
              <a:t>)</a:t>
            </a:r>
          </a:p>
          <a:p>
            <a:pPr algn="just" rtl="1"/>
            <a:r>
              <a:rPr lang="ar-SA" sz="2000" b="1" dirty="0" smtClean="0"/>
              <a:t>4- </a:t>
            </a:r>
            <a:r>
              <a:rPr lang="ar-SA" sz="2000" b="1" dirty="0" smtClean="0">
                <a:solidFill>
                  <a:srgbClr val="FF0000"/>
                </a:solidFill>
              </a:rPr>
              <a:t>تغريب المسلمين في بلادهم عن طريق التعليم الذي اعتنى </a:t>
            </a:r>
            <a:r>
              <a:rPr lang="ar-SA" sz="2000" b="1" dirty="0" err="1" smtClean="0">
                <a:solidFill>
                  <a:srgbClr val="FF0000"/>
                </a:solidFill>
              </a:rPr>
              <a:t>به</a:t>
            </a:r>
            <a:r>
              <a:rPr lang="ar-SA" sz="2000" b="1" dirty="0" smtClean="0">
                <a:solidFill>
                  <a:srgbClr val="FF0000"/>
                </a:solidFill>
              </a:rPr>
              <a:t> التنصير لإيجاد أجيال تنتمي إلى الإسلام اسماً</a:t>
            </a:r>
            <a:r>
              <a:rPr lang="ar-SA" sz="2000" b="1" dirty="0" smtClean="0"/>
              <a:t>، وتحمل فكر الغرب حقيقة، وتمارس عاداته بعيدا عن تعاليم الإسلام وأحكامه، يقول (تاكلي): (</a:t>
            </a:r>
            <a:r>
              <a:rPr lang="ar-SA" sz="2000" b="1" dirty="0" smtClean="0">
                <a:solidFill>
                  <a:srgbClr val="FF0000"/>
                </a:solidFill>
              </a:rPr>
              <a:t>يجب أن نشجع إنشاء المدارس على النمط الغربي العلماني؛ لأن كثيرا من المسلمين قد زعزع اعتقادهم بالإسلام والقرآن حينما درسوا الكتب الغربية، وتعلموا اللغات الأجنبية</a:t>
            </a:r>
            <a:r>
              <a:rPr lang="ar-SA" sz="2000" b="1" dirty="0" smtClean="0"/>
              <a:t>)</a:t>
            </a:r>
            <a:endParaRPr lang="en-US" sz="2000" dirty="0" smtClean="0"/>
          </a:p>
          <a:p>
            <a:pPr algn="just" rtl="1"/>
            <a:endParaRPr lang="en-US" sz="2000"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المحاضرة الخامسة: الاستعمار</a:t>
            </a:r>
            <a:endParaRPr lang="ar-SA" dirty="0"/>
          </a:p>
        </p:txBody>
      </p:sp>
      <p:sp>
        <p:nvSpPr>
          <p:cNvPr id="3" name="عنصر نائب للمحتوى 2"/>
          <p:cNvSpPr>
            <a:spLocks noGrp="1"/>
          </p:cNvSpPr>
          <p:nvPr>
            <p:ph idx="1"/>
          </p:nvPr>
        </p:nvSpPr>
        <p:spPr>
          <a:xfrm>
            <a:off x="228600" y="1371600"/>
            <a:ext cx="9525000" cy="4754563"/>
          </a:xfrm>
        </p:spPr>
        <p:txBody>
          <a:bodyPr/>
          <a:lstStyle/>
          <a:p>
            <a:pPr rtl="1" eaLnBrk="1" hangingPunct="1">
              <a:buFont typeface="Arial" pitchFamily="34" charset="0"/>
              <a:buChar char="•"/>
            </a:pPr>
            <a:r>
              <a:rPr lang="ar-SA" sz="2000" dirty="0" smtClean="0"/>
              <a:t>في الاصطلاح : </a:t>
            </a:r>
            <a:r>
              <a:rPr lang="ar-SA" sz="2000" dirty="0" smtClean="0">
                <a:solidFill>
                  <a:srgbClr val="FF0000"/>
                </a:solidFill>
              </a:rPr>
              <a:t>سيطرة دول الغرب على دول الشرق ، أي العالم الإسلامي </a:t>
            </a:r>
            <a:r>
              <a:rPr lang="ar-SA" sz="2000" dirty="0" smtClean="0"/>
              <a:t>بقصد الاستيلاء على خيراته والسيادة على أهله وتوجيه كل ذلك لخدمة مصالحهم. </a:t>
            </a:r>
            <a:r>
              <a:rPr lang="ar-SA" sz="2000" dirty="0" smtClean="0">
                <a:solidFill>
                  <a:srgbClr val="FF0000"/>
                </a:solidFill>
              </a:rPr>
              <a:t>ومن أهدافه</a:t>
            </a:r>
            <a:r>
              <a:rPr lang="ar-SA" sz="2000" dirty="0" smtClean="0"/>
              <a:t>:</a:t>
            </a:r>
          </a:p>
          <a:p>
            <a:pPr algn="just" rtl="1"/>
            <a:r>
              <a:rPr lang="ar-SA" sz="2000" b="1" dirty="0" smtClean="0"/>
              <a:t>1</a:t>
            </a:r>
            <a:r>
              <a:rPr lang="ar-SA" sz="2000" b="1" dirty="0" smtClean="0">
                <a:solidFill>
                  <a:srgbClr val="FF0000"/>
                </a:solidFill>
              </a:rPr>
              <a:t> </a:t>
            </a:r>
            <a:r>
              <a:rPr lang="ar-SA" sz="2000" b="1" dirty="0" err="1" smtClean="0">
                <a:solidFill>
                  <a:srgbClr val="FF0000"/>
                </a:solidFill>
              </a:rPr>
              <a:t>ـ</a:t>
            </a:r>
            <a:r>
              <a:rPr lang="ar-SA" sz="2000" b="1" dirty="0" smtClean="0">
                <a:solidFill>
                  <a:srgbClr val="FF0000"/>
                </a:solidFill>
              </a:rPr>
              <a:t> هدف صليبي (هدف للكنيسة): </a:t>
            </a:r>
            <a:r>
              <a:rPr lang="ar-SA" sz="2000" b="1" dirty="0" smtClean="0"/>
              <a:t>يحقق ما عجـزت عن تحقيقه الحملات الصليبية إبان القرن الثاني عشر والثالث عشر الميلاديين ، وهو السيطرة على البلاد الإسلامية وانتزاع بيت المقدس من المسلمين والذي كانت الدول الغربية في القرن التاسع عشر الميلادي تسعى إليه </a:t>
            </a:r>
          </a:p>
          <a:p>
            <a:pPr algn="just" rtl="1"/>
            <a:r>
              <a:rPr lang="ar-SA" sz="2000" b="1" dirty="0" smtClean="0">
                <a:solidFill>
                  <a:srgbClr val="FF0000"/>
                </a:solidFill>
              </a:rPr>
              <a:t>2 </a:t>
            </a:r>
            <a:r>
              <a:rPr lang="ar-SA" sz="2000" b="1" dirty="0" err="1" smtClean="0">
                <a:solidFill>
                  <a:srgbClr val="FF0000"/>
                </a:solidFill>
              </a:rPr>
              <a:t>ـ</a:t>
            </a:r>
            <a:r>
              <a:rPr lang="ar-SA" sz="2000" b="1" dirty="0" smtClean="0">
                <a:solidFill>
                  <a:srgbClr val="FF0000"/>
                </a:solidFill>
              </a:rPr>
              <a:t> هدف سياسي (يتعلق بالدول والحكام أنفسهم</a:t>
            </a:r>
            <a:r>
              <a:rPr lang="ar-SA" sz="2000" b="1" dirty="0" smtClean="0"/>
              <a:t>): نشأ عن التنافس بين الدول الغربية في السيطرة على المواقع الاستراتيجية ومناطق الثروات المعدنية والزراعية وبسط النفوذ على أكبر قدر من المساحة ، ونظراً لما تتمتع به البلاد الإسلامية من موقع استراتيجي يقع في وسط العالم ويتصل بالقارات الثلاث</a:t>
            </a:r>
          </a:p>
          <a:p>
            <a:pPr algn="just" rtl="1"/>
            <a:r>
              <a:rPr lang="ar-SA" sz="2000" b="1" dirty="0" smtClean="0"/>
              <a:t> </a:t>
            </a:r>
            <a:r>
              <a:rPr lang="ar-SA" sz="2000" b="1" dirty="0" smtClean="0">
                <a:solidFill>
                  <a:srgbClr val="FF0000"/>
                </a:solidFill>
              </a:rPr>
              <a:t>3 </a:t>
            </a:r>
            <a:r>
              <a:rPr lang="ar-SA" sz="2000" b="1" dirty="0" err="1" smtClean="0">
                <a:solidFill>
                  <a:srgbClr val="FF0000"/>
                </a:solidFill>
              </a:rPr>
              <a:t>ـ</a:t>
            </a:r>
            <a:r>
              <a:rPr lang="ar-SA" sz="2000" b="1" dirty="0" smtClean="0">
                <a:solidFill>
                  <a:srgbClr val="FF0000"/>
                </a:solidFill>
              </a:rPr>
              <a:t> هدف اقتصادي: </a:t>
            </a:r>
            <a:r>
              <a:rPr lang="ar-SA" sz="2000" b="1" dirty="0" smtClean="0"/>
              <a:t>نتج عن </a:t>
            </a:r>
            <a:r>
              <a:rPr lang="ar-SA" sz="2000" b="1" dirty="0" smtClean="0">
                <a:solidFill>
                  <a:srgbClr val="FF0000"/>
                </a:solidFill>
              </a:rPr>
              <a:t>الثورة الصناعية </a:t>
            </a:r>
            <a:r>
              <a:rPr lang="ar-SA" sz="2000" b="1" dirty="0" smtClean="0"/>
              <a:t>التي نشأت في أوروبا في الثلث الأخير من القرن الثامن عشر الميلادي. وفي القرن التاسع عشر الميلادي </a:t>
            </a:r>
            <a:r>
              <a:rPr lang="ar-SA" sz="2000" b="1" dirty="0" smtClean="0">
                <a:solidFill>
                  <a:srgbClr val="FF0000"/>
                </a:solidFill>
              </a:rPr>
              <a:t>زاد الإنتاج </a:t>
            </a:r>
            <a:r>
              <a:rPr lang="ar-SA" sz="2000" b="1" dirty="0" smtClean="0"/>
              <a:t>زيادة هائلة </a:t>
            </a:r>
            <a:r>
              <a:rPr lang="ar-SA" sz="2000" b="1" dirty="0" smtClean="0">
                <a:solidFill>
                  <a:srgbClr val="FF0000"/>
                </a:solidFill>
              </a:rPr>
              <a:t>فاحتاج </a:t>
            </a:r>
            <a:r>
              <a:rPr lang="ar-SA" sz="2000" b="1" dirty="0" smtClean="0"/>
              <a:t>أصحاب المصانع إلى </a:t>
            </a:r>
            <a:r>
              <a:rPr lang="ar-SA" sz="2000" b="1" dirty="0" smtClean="0">
                <a:solidFill>
                  <a:srgbClr val="FF0000"/>
                </a:solidFill>
              </a:rPr>
              <a:t>المواد الخام والقوى العاملة </a:t>
            </a:r>
            <a:r>
              <a:rPr lang="ar-SA" sz="2000" b="1" dirty="0" smtClean="0"/>
              <a:t>كما احتاجوا إلى </a:t>
            </a:r>
            <a:r>
              <a:rPr lang="ar-SA" sz="2000" b="1" dirty="0" smtClean="0">
                <a:solidFill>
                  <a:srgbClr val="FF0000"/>
                </a:solidFill>
              </a:rPr>
              <a:t>الأسواق لتصريف منتجاتهم</a:t>
            </a:r>
            <a:r>
              <a:rPr lang="ar-SA" sz="2000" b="1" dirty="0" smtClean="0"/>
              <a:t> ، ولم تتمكن الدول الأوروبية من سد تلك الحاجات كليا مما </a:t>
            </a:r>
            <a:r>
              <a:rPr lang="ar-SA" sz="2000" b="1" dirty="0" smtClean="0">
                <a:solidFill>
                  <a:srgbClr val="FF0000"/>
                </a:solidFill>
              </a:rPr>
              <a:t>دفعها إلى الاستعمار للحصول على المواد الخام وفتح أسواق جديدة أمام منتجات صناعتها </a:t>
            </a:r>
            <a:r>
              <a:rPr lang="ar-SA" sz="2000" b="1" dirty="0" smtClean="0"/>
              <a:t>، فكان العالم الإسلامي هدفاً .</a:t>
            </a:r>
          </a:p>
          <a:p>
            <a:pPr rtl="1" eaLnBrk="1" hangingPunct="1">
              <a:buFont typeface="Arial" pitchFamily="34" charset="0"/>
              <a:buChar char="•"/>
            </a:pPr>
            <a:endParaRPr lang="ar-SA" sz="2000" dirty="0" smtClean="0"/>
          </a:p>
          <a:p>
            <a:pPr rtl="1" eaLnBrk="1" hangingPunct="1">
              <a:buFont typeface="Arial" pitchFamily="34" charset="0"/>
              <a:buChar char="•"/>
            </a:pP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000" b="1" dirty="0" smtClean="0">
                <a:solidFill>
                  <a:srgbClr val="FF0000"/>
                </a:solidFill>
              </a:rPr>
              <a:t>4 </a:t>
            </a:r>
            <a:r>
              <a:rPr lang="ar-SA" sz="2000" b="1" dirty="0" err="1" smtClean="0">
                <a:solidFill>
                  <a:srgbClr val="FF0000"/>
                </a:solidFill>
              </a:rPr>
              <a:t>ـ</a:t>
            </a:r>
            <a:r>
              <a:rPr lang="ar-SA" sz="2000" b="1" dirty="0" smtClean="0">
                <a:solidFill>
                  <a:srgbClr val="FF0000"/>
                </a:solidFill>
              </a:rPr>
              <a:t> هدف عدائي</a:t>
            </a:r>
            <a:r>
              <a:rPr lang="ar-SA" sz="2000" b="1" dirty="0" smtClean="0"/>
              <a:t>: </a:t>
            </a:r>
            <a:r>
              <a:rPr lang="ar-SA" sz="2000" b="1" dirty="0" smtClean="0">
                <a:solidFill>
                  <a:srgbClr val="FF0000"/>
                </a:solidFill>
              </a:rPr>
              <a:t>ويعد الاستعمار حلقة أخرى في سلسلة حلقات العداء المتتالية</a:t>
            </a:r>
            <a:r>
              <a:rPr lang="ar-SA" sz="2000" b="1" dirty="0" smtClean="0"/>
              <a:t>، قال تعالى:</a:t>
            </a:r>
            <a:r>
              <a:rPr lang="ar-SA" sz="2000" dirty="0" smtClean="0"/>
              <a:t>(</a:t>
            </a:r>
            <a:r>
              <a:rPr lang="ar-DZ" sz="2000" dirty="0" smtClean="0">
                <a:solidFill>
                  <a:srgbClr val="009900"/>
                </a:solidFill>
              </a:rPr>
              <a:t>وَدَّ ڪَثِيرٌ۬ مِّنۡ أَهۡلِ ٱلۡكِتَـٰبِ لَوۡ يَرُدُّونَكُم مِّنۢ بَعۡدِ إِيمَـٰنِكُمۡ كُفَّارًا حَسَدً۬ا مِّنۡ عِندِ أَنفُسِهِم مِّنۢ بَعۡدِ مَا تَبَيَّنَ لَهُمُ ٱلۡحَقُّ‌ۖ فَٱعۡفُواْ وَٱصۡفَحُواْ حَتَّىٰ يَأۡتِىَ ٱللَّهُ بِأَمۡرِهِۦۤ‌ۗ إِنَّ ٱللَّهَ عَلَىٰ ڪُلِّ شَىۡءٍ۬ قَدِيرٌ۬</a:t>
            </a:r>
            <a:r>
              <a:rPr lang="ar-SA" sz="2000" dirty="0" smtClean="0"/>
              <a:t>) (البقرة:</a:t>
            </a:r>
            <a:r>
              <a:rPr lang="ar-DZ" sz="2000" dirty="0" smtClean="0"/>
              <a:t>١٠٩﻿)</a:t>
            </a:r>
            <a:r>
              <a:rPr lang="ar-SA" sz="2000" dirty="0" smtClean="0"/>
              <a:t>.</a:t>
            </a:r>
          </a:p>
          <a:p>
            <a:pPr algn="just" rtl="1">
              <a:buFontTx/>
              <a:buChar char="-"/>
            </a:pPr>
            <a:r>
              <a:rPr lang="ar-SA" sz="2000" b="1" dirty="0" smtClean="0"/>
              <a:t>لذا فإن </a:t>
            </a:r>
            <a:r>
              <a:rPr lang="ar-SA" sz="2000" b="1" dirty="0" smtClean="0">
                <a:solidFill>
                  <a:srgbClr val="FF0000"/>
                </a:solidFill>
              </a:rPr>
              <a:t>الدول الاستعمارية سعت </a:t>
            </a:r>
            <a:r>
              <a:rPr lang="ar-SA" sz="2000" b="1" dirty="0" smtClean="0"/>
              <a:t>إلى </a:t>
            </a:r>
            <a:r>
              <a:rPr lang="ar-SA" sz="2000" b="1" dirty="0" smtClean="0">
                <a:solidFill>
                  <a:srgbClr val="FF0000"/>
                </a:solidFill>
              </a:rPr>
              <a:t>مسح الإسلام </a:t>
            </a:r>
            <a:r>
              <a:rPr lang="ar-SA" sz="2000" b="1" dirty="0" smtClean="0"/>
              <a:t>من قلوب المسلمين </a:t>
            </a:r>
            <a:r>
              <a:rPr lang="ar-SA" sz="2000" b="1" dirty="0" smtClean="0">
                <a:solidFill>
                  <a:srgbClr val="FF0000"/>
                </a:solidFill>
              </a:rPr>
              <a:t>والاستخفاف </a:t>
            </a:r>
            <a:r>
              <a:rPr lang="ar-SA" sz="2000" b="1" dirty="0" err="1" smtClean="0">
                <a:solidFill>
                  <a:srgbClr val="FF0000"/>
                </a:solidFill>
              </a:rPr>
              <a:t>به</a:t>
            </a:r>
            <a:r>
              <a:rPr lang="ar-SA" sz="2000" b="1" dirty="0" smtClean="0">
                <a:solidFill>
                  <a:srgbClr val="FF0000"/>
                </a:solidFill>
              </a:rPr>
              <a:t> وبعلمائه </a:t>
            </a:r>
            <a:r>
              <a:rPr lang="ar-SA" sz="2000" b="1" dirty="0" smtClean="0"/>
              <a:t>بوسائل مباشرة وغير مباشرة ، </a:t>
            </a:r>
            <a:r>
              <a:rPr lang="ar-SA" sz="2000" b="1" dirty="0" smtClean="0">
                <a:solidFill>
                  <a:srgbClr val="FF0000"/>
                </a:solidFill>
              </a:rPr>
              <a:t>وتغريب الأمة وتعطيل أحكام </a:t>
            </a:r>
            <a:r>
              <a:rPr lang="ar-SA" sz="2000" b="1" dirty="0" smtClean="0"/>
              <a:t>الإسلام </a:t>
            </a:r>
            <a:r>
              <a:rPr lang="ar-SA" sz="2000" b="1" dirty="0" smtClean="0">
                <a:solidFill>
                  <a:srgbClr val="FF0000"/>
                </a:solidFill>
              </a:rPr>
              <a:t>ومحاصرة التعليم الديني ومحاربة كل المظاهر المتصلة بالإسلام </a:t>
            </a:r>
            <a:r>
              <a:rPr lang="ar-SA" sz="2000" b="1" dirty="0" smtClean="0"/>
              <a:t>، و</a:t>
            </a:r>
            <a:r>
              <a:rPr lang="ar-SA" sz="2000" b="1" dirty="0" smtClean="0">
                <a:solidFill>
                  <a:srgbClr val="FF0000"/>
                </a:solidFill>
              </a:rPr>
              <a:t>إخماد</a:t>
            </a:r>
            <a:r>
              <a:rPr lang="ar-SA" sz="2000" b="1" dirty="0" smtClean="0"/>
              <a:t> كل </a:t>
            </a:r>
            <a:r>
              <a:rPr lang="ar-SA" sz="2000" b="1" dirty="0" smtClean="0">
                <a:solidFill>
                  <a:srgbClr val="FF0000"/>
                </a:solidFill>
              </a:rPr>
              <a:t>الحركات الإصلاحية </a:t>
            </a:r>
            <a:r>
              <a:rPr lang="ar-SA" sz="2000" b="1" dirty="0" smtClean="0"/>
              <a:t>الداعية إلى </a:t>
            </a:r>
            <a:r>
              <a:rPr lang="ar-SA" sz="2000" b="1" dirty="0" smtClean="0">
                <a:solidFill>
                  <a:srgbClr val="FF0000"/>
                </a:solidFill>
              </a:rPr>
              <a:t>الوحدة</a:t>
            </a:r>
            <a:r>
              <a:rPr lang="ar-SA" sz="2000" b="1" dirty="0" smtClean="0"/>
              <a:t> الإسلامية أو إلى </a:t>
            </a:r>
            <a:r>
              <a:rPr lang="ar-SA" sz="2000" b="1" dirty="0" smtClean="0">
                <a:solidFill>
                  <a:srgbClr val="FF0000"/>
                </a:solidFill>
              </a:rPr>
              <a:t>العودة إلى الإسلام</a:t>
            </a:r>
            <a:r>
              <a:rPr lang="ar-SA" sz="2000" b="1" dirty="0" smtClean="0"/>
              <a:t> من جديد. </a:t>
            </a:r>
            <a:endParaRPr lang="en-US" sz="2000" dirty="0" smtClean="0"/>
          </a:p>
          <a:p>
            <a:r>
              <a:rPr lang="ar-SA" sz="2000" dirty="0" smtClean="0"/>
              <a:t>آثاره الثقافية:</a:t>
            </a:r>
          </a:p>
          <a:p>
            <a:pPr algn="just" rtl="1"/>
            <a:r>
              <a:rPr lang="ar-SA" sz="2000" b="1" dirty="0" smtClean="0"/>
              <a:t>1 - </a:t>
            </a:r>
            <a:r>
              <a:rPr lang="ar-SA" sz="2000" b="1" dirty="0" smtClean="0">
                <a:solidFill>
                  <a:srgbClr val="FF0000"/>
                </a:solidFill>
              </a:rPr>
              <a:t>تغريب العالم الإسلامي</a:t>
            </a:r>
            <a:r>
              <a:rPr lang="ar-SA" sz="2000" b="1" dirty="0" smtClean="0"/>
              <a:t>؛ فقد كان الغرب يسعى في مستعمراته، وفي مناطق نفوذه إلى نشر ثقافته بين المسلمين، وحملهم عليها </a:t>
            </a:r>
          </a:p>
          <a:p>
            <a:pPr algn="just" rtl="1"/>
            <a:r>
              <a:rPr lang="ar-SA" sz="2000" b="1" dirty="0" smtClean="0"/>
              <a:t>2 - </a:t>
            </a:r>
            <a:r>
              <a:rPr lang="ar-SA" sz="2000" b="1" dirty="0" smtClean="0">
                <a:solidFill>
                  <a:srgbClr val="FF0000"/>
                </a:solidFill>
              </a:rPr>
              <a:t>إحياء النعرات القومية </a:t>
            </a:r>
            <a:r>
              <a:rPr lang="ar-SA" sz="2000" b="1" dirty="0" smtClean="0"/>
              <a:t>، كالطورانية في تركيا والفرعونية في مصر والبابلية في العراق والآشورية والفينيقية في الشام ، والبربرية في شمال أفريقيا والقومية العربية وتشجيعها لتكون بديلاً عن الفكر الإسلامي وإشغال الأمة بتمجيدها والافتخار بها ، مع تجهيل المسلمين بتاريخهم الإسلامي المجيد. </a:t>
            </a:r>
            <a:endParaRPr lang="en-US" sz="2000" dirty="0" smtClean="0"/>
          </a:p>
          <a:p>
            <a:pPr algn="just" rtl="1"/>
            <a:r>
              <a:rPr lang="ar-SA" sz="2000" b="1" dirty="0" smtClean="0"/>
              <a:t>3 - </a:t>
            </a:r>
            <a:r>
              <a:rPr lang="ar-SA" sz="2000" b="1" dirty="0" smtClean="0">
                <a:solidFill>
                  <a:srgbClr val="FF0000"/>
                </a:solidFill>
              </a:rPr>
              <a:t>زرع أسباب الفتنة </a:t>
            </a:r>
            <a:r>
              <a:rPr lang="ar-SA" sz="2000" b="1" dirty="0" smtClean="0"/>
              <a:t>والخلاف بين المسلمين مثل مشاكل الحدود بين البلاد الإسلامية </a:t>
            </a:r>
          </a:p>
          <a:p>
            <a:pPr algn="just" rtl="1"/>
            <a:r>
              <a:rPr lang="ar-SA" sz="2000" b="1" dirty="0" smtClean="0"/>
              <a:t>4 – </a:t>
            </a:r>
            <a:r>
              <a:rPr lang="ar-SA" sz="2000" b="1" dirty="0" smtClean="0">
                <a:solidFill>
                  <a:srgbClr val="FF0000"/>
                </a:solidFill>
              </a:rPr>
              <a:t>حماية الإرساليات التنصيرية ودعمها</a:t>
            </a:r>
            <a:r>
              <a:rPr lang="ar-SA" sz="2000" b="1" dirty="0" smtClean="0"/>
              <a:t> للقيام بعملها وتحقيق أهدافها وتبرير إفسادها لعقائد المسلمين </a:t>
            </a:r>
            <a:endParaRPr lang="en-US" sz="2000" dirty="0" smtClean="0"/>
          </a:p>
          <a:p>
            <a:endParaRPr lang="ar-SA"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المحاضرة السادسة: التغريب</a:t>
            </a:r>
            <a:endParaRPr lang="ar-SA" dirty="0"/>
          </a:p>
        </p:txBody>
      </p:sp>
      <p:sp>
        <p:nvSpPr>
          <p:cNvPr id="3" name="عنصر نائب للمحتوى 2"/>
          <p:cNvSpPr>
            <a:spLocks noGrp="1"/>
          </p:cNvSpPr>
          <p:nvPr>
            <p:ph idx="1"/>
          </p:nvPr>
        </p:nvSpPr>
        <p:spPr>
          <a:xfrm>
            <a:off x="152400" y="1371600"/>
            <a:ext cx="9753600" cy="4754563"/>
          </a:xfrm>
        </p:spPr>
        <p:txBody>
          <a:bodyPr/>
          <a:lstStyle/>
          <a:p>
            <a:pPr rtl="1" eaLnBrk="1" hangingPunct="1">
              <a:buFont typeface="Arial" pitchFamily="34" charset="0"/>
              <a:buChar char="•"/>
            </a:pPr>
            <a:r>
              <a:rPr lang="ar-SA" sz="2000" b="1" dirty="0" smtClean="0"/>
              <a:t>في الاصطلاح : إعادة صياغة ثقافة العالم الإسلامي وفق ثقافة الغرب وحضارته. والتغريب يعد تيارا فكريا ذا أبعاد سياسية واجتماعية وفنية ، يهدف إلى إلغاء شخصية المسلمين الخاصة ، وجعلهم أسرى الثقافة الغربية</a:t>
            </a:r>
          </a:p>
          <a:p>
            <a:pPr rtl="1" eaLnBrk="1" hangingPunct="1">
              <a:buFont typeface="Arial" pitchFamily="34" charset="0"/>
              <a:buChar char="•"/>
            </a:pPr>
            <a:r>
              <a:rPr lang="ar-SA" sz="2000" b="1" u="sng" dirty="0" smtClean="0"/>
              <a:t>أهداف التغريب :</a:t>
            </a:r>
          </a:p>
          <a:p>
            <a:pPr marL="514350" indent="-514350" algn="just" rtl="1">
              <a:buAutoNum type="arabicPeriod"/>
            </a:pPr>
            <a:r>
              <a:rPr lang="ar-SA" sz="2000" b="1" dirty="0" smtClean="0">
                <a:solidFill>
                  <a:srgbClr val="FF0000"/>
                </a:solidFill>
              </a:rPr>
              <a:t>نقض عرى الإسلام وإبعاد المسلم عن دينه</a:t>
            </a:r>
            <a:r>
              <a:rPr lang="ar-SA" sz="2000" b="1" dirty="0" smtClean="0"/>
              <a:t>، وكذلك </a:t>
            </a:r>
            <a:r>
              <a:rPr lang="ar-SA" sz="2000" b="1" dirty="0" smtClean="0">
                <a:solidFill>
                  <a:srgbClr val="FF0000"/>
                </a:solidFill>
              </a:rPr>
              <a:t>تجهيل المسلمين باللغة العربية</a:t>
            </a:r>
          </a:p>
          <a:p>
            <a:pPr marL="514350" indent="-514350" algn="just" rtl="1">
              <a:buAutoNum type="arabicPeriod"/>
            </a:pPr>
            <a:r>
              <a:rPr lang="ar-SA" sz="2000" b="1" dirty="0" smtClean="0"/>
              <a:t> </a:t>
            </a:r>
            <a:r>
              <a:rPr lang="ar-SA" sz="2000" b="1" dirty="0" smtClean="0">
                <a:solidFill>
                  <a:srgbClr val="FF0000"/>
                </a:solidFill>
              </a:rPr>
              <a:t>تفتيت الوحدة الإسلامية: </a:t>
            </a:r>
            <a:r>
              <a:rPr lang="ar-SA" sz="2000" b="1" dirty="0" smtClean="0"/>
              <a:t>سعى الغرب إلى </a:t>
            </a:r>
            <a:r>
              <a:rPr lang="ar-SA" sz="2000" b="1" dirty="0" smtClean="0">
                <a:solidFill>
                  <a:srgbClr val="FF0000"/>
                </a:solidFill>
              </a:rPr>
              <a:t>إيقاظ النعرة العنصرية </a:t>
            </a:r>
            <a:r>
              <a:rPr lang="ar-SA" sz="2000" b="1" dirty="0" smtClean="0"/>
              <a:t>وصرف المجتمعات الإسلامية عن الإسلام بصفته عاملا لوحدتهم،</a:t>
            </a:r>
          </a:p>
          <a:p>
            <a:pPr marL="514350" indent="-514350" algn="just" rtl="1">
              <a:buAutoNum type="arabicPeriod"/>
            </a:pPr>
            <a:r>
              <a:rPr lang="ar-SA" sz="2000" b="1" dirty="0" smtClean="0">
                <a:solidFill>
                  <a:srgbClr val="FF0000"/>
                </a:solidFill>
              </a:rPr>
              <a:t>إقصاء أنظمة الحكم والإدارة والتعليم المستمدة من الإسلام، وإحلال الأنظمة الغربية مكانها</a:t>
            </a:r>
          </a:p>
          <a:p>
            <a:pPr marL="514350" indent="-514350" algn="just" rtl="1">
              <a:buAutoNum type="arabicPeriod"/>
            </a:pPr>
            <a:r>
              <a:rPr lang="ar-SA" sz="2000" b="1" dirty="0" smtClean="0">
                <a:solidFill>
                  <a:srgbClr val="FF0000"/>
                </a:solidFill>
              </a:rPr>
              <a:t>إعادة بناء فكر المسلمين على أساس تصورات الفكر الغربي ومقاييسه</a:t>
            </a:r>
            <a:r>
              <a:rPr lang="ar-SA" sz="2000" b="1" dirty="0" smtClean="0"/>
              <a:t>، ومحاكمة الفكر الإسلامي وفق هذه التصورات والمقاييس بهدف سيادة الحضارة الغربية.</a:t>
            </a:r>
          </a:p>
          <a:p>
            <a:pPr marL="514350" indent="-514350" algn="just" rtl="1">
              <a:buAutoNum type="arabicPeriod"/>
            </a:pPr>
            <a:r>
              <a:rPr lang="ar-SA" sz="2000" b="1" dirty="0" smtClean="0">
                <a:solidFill>
                  <a:srgbClr val="FF0000"/>
                </a:solidFill>
              </a:rPr>
              <a:t>صبغ حياة المسلمين في جميع جوانبها ومرافقها بصبغة الحضارة الغربية ، وتغيير عاداتهم</a:t>
            </a:r>
            <a:endParaRPr lang="ar-SA" sz="2000" b="1" dirty="0" smtClean="0"/>
          </a:p>
          <a:p>
            <a:pPr rtl="1" eaLnBrk="1" hangingPunct="1">
              <a:buFont typeface="Arial" pitchFamily="34" charset="0"/>
              <a:buChar char="•"/>
            </a:pPr>
            <a:r>
              <a:rPr lang="ar-SA" sz="2000" b="1" u="sng" dirty="0" smtClean="0"/>
              <a:t>وسائل التغريب</a:t>
            </a:r>
          </a:p>
          <a:p>
            <a:pPr rtl="1" eaLnBrk="1" hangingPunct="1">
              <a:buFont typeface="Arial" pitchFamily="34" charset="0"/>
              <a:buChar char="•"/>
            </a:pPr>
            <a:r>
              <a:rPr lang="ar-SA" sz="2000" b="1" dirty="0" smtClean="0"/>
              <a:t>بوسائل مباشرة وغير مباشرة. وغير المباشرة أخطر</a:t>
            </a:r>
          </a:p>
          <a:p>
            <a:pPr rtl="1" eaLnBrk="1" hangingPunct="1">
              <a:buFont typeface="Arial" pitchFamily="34" charset="0"/>
              <a:buChar char="•"/>
            </a:pPr>
            <a:r>
              <a:rPr lang="ar-SA" sz="2000" b="1" dirty="0" smtClean="0">
                <a:solidFill>
                  <a:srgbClr val="FF0000"/>
                </a:solidFill>
              </a:rPr>
              <a:t>تقديم الخبرة والمشورة، وتجهيل المسلمين بلغتهم </a:t>
            </a:r>
            <a:r>
              <a:rPr lang="ar-SA" sz="2000" b="1" dirty="0" err="1" smtClean="0">
                <a:solidFill>
                  <a:srgbClr val="FF0000"/>
                </a:solidFill>
              </a:rPr>
              <a:t>و</a:t>
            </a:r>
            <a:r>
              <a:rPr lang="ar-SA" sz="2000" b="1" dirty="0" smtClean="0">
                <a:solidFill>
                  <a:srgbClr val="FF0000"/>
                </a:solidFill>
              </a:rPr>
              <a:t> نشر اللغات الغربية بينهم، </a:t>
            </a:r>
            <a:r>
              <a:rPr lang="ar-SA" sz="2000" b="1" dirty="0" smtClean="0"/>
              <a:t>إنشاء المدارس المدنية، </a:t>
            </a:r>
            <a:r>
              <a:rPr lang="ar-SA" sz="2000" b="1" dirty="0" err="1" smtClean="0"/>
              <a:t>الاعلام</a:t>
            </a:r>
            <a:r>
              <a:rPr lang="ar-SA" sz="2000" b="1" dirty="0" smtClean="0"/>
              <a:t>، ... ...</a:t>
            </a:r>
            <a:endParaRPr lang="ar-SA"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آثار التغريب</a:t>
            </a:r>
            <a:endParaRPr lang="ar-SA" dirty="0"/>
          </a:p>
        </p:txBody>
      </p:sp>
      <p:sp>
        <p:nvSpPr>
          <p:cNvPr id="3" name="عنصر نائب للمحتوى 2"/>
          <p:cNvSpPr>
            <a:spLocks noGrp="1"/>
          </p:cNvSpPr>
          <p:nvPr>
            <p:ph idx="1"/>
          </p:nvPr>
        </p:nvSpPr>
        <p:spPr/>
        <p:txBody>
          <a:bodyPr/>
          <a:lstStyle/>
          <a:p>
            <a:pPr algn="just" rtl="1"/>
            <a:r>
              <a:rPr lang="ar-SA" sz="2000" b="1" dirty="0" smtClean="0">
                <a:solidFill>
                  <a:srgbClr val="FF0000"/>
                </a:solidFill>
              </a:rPr>
              <a:t>استطاعت حركة التغريب التغلغل </a:t>
            </a:r>
            <a:r>
              <a:rPr lang="ar-SA" sz="2000" b="1" dirty="0" smtClean="0"/>
              <a:t>في كل بلاد العالم الإسلامي، </a:t>
            </a:r>
            <a:r>
              <a:rPr lang="ar-SA" sz="2000" b="1" dirty="0" smtClean="0">
                <a:solidFill>
                  <a:srgbClr val="FF0000"/>
                </a:solidFill>
              </a:rPr>
              <a:t>وترك بصماتها </a:t>
            </a:r>
            <a:r>
              <a:rPr lang="ar-SA" sz="2000" b="1" dirty="0" smtClean="0"/>
              <a:t>على </a:t>
            </a:r>
            <a:r>
              <a:rPr lang="ar-SA" sz="2000" b="1" dirty="0" smtClean="0">
                <a:solidFill>
                  <a:srgbClr val="FF0000"/>
                </a:solidFill>
              </a:rPr>
              <a:t>كل مظاهر الحياة،</a:t>
            </a:r>
            <a:r>
              <a:rPr lang="ar-SA" sz="2000" b="1" dirty="0" smtClean="0"/>
              <a:t> </a:t>
            </a:r>
            <a:r>
              <a:rPr lang="ar-SA" sz="2000" b="1" dirty="0" smtClean="0">
                <a:solidFill>
                  <a:srgbClr val="FF0000"/>
                </a:solidFill>
              </a:rPr>
              <a:t>والتأثير في فكر المجتمع </a:t>
            </a:r>
            <a:r>
              <a:rPr lang="ar-SA" sz="2000" b="1" dirty="0" smtClean="0"/>
              <a:t>الإسلامي وسلوك أفراده، وقد تفاوت حجم التأثر من بلد إلى آخر </a:t>
            </a:r>
          </a:p>
          <a:p>
            <a:pPr algn="just" rtl="1"/>
            <a:r>
              <a:rPr lang="ar-SA" sz="2000" b="1" dirty="0" smtClean="0"/>
              <a:t>وكان من أبرز هذه الآثار ما يأتي :    </a:t>
            </a:r>
            <a:endParaRPr lang="en-US" sz="2000" dirty="0" smtClean="0"/>
          </a:p>
          <a:p>
            <a:pPr algn="just" rtl="1"/>
            <a:r>
              <a:rPr lang="ar-SA" sz="2000" b="1" dirty="0" smtClean="0"/>
              <a:t>1. </a:t>
            </a:r>
            <a:r>
              <a:rPr lang="ar-SA" sz="2000" b="1" dirty="0" smtClean="0">
                <a:solidFill>
                  <a:srgbClr val="FF0000"/>
                </a:solidFill>
              </a:rPr>
              <a:t>زعزعة اعتقاد المسلم </a:t>
            </a:r>
            <a:r>
              <a:rPr lang="ar-SA" sz="2000" b="1" dirty="0" smtClean="0"/>
              <a:t>ودفعه إلى ترك الالتزام بأحكام الإسلام . </a:t>
            </a:r>
            <a:endParaRPr lang="en-US" sz="2000" dirty="0" smtClean="0"/>
          </a:p>
          <a:p>
            <a:pPr algn="just" rtl="1"/>
            <a:r>
              <a:rPr lang="ar-SA" sz="2000" b="1" dirty="0" smtClean="0"/>
              <a:t>2. </a:t>
            </a:r>
            <a:r>
              <a:rPr lang="ar-SA" sz="2000" b="1" dirty="0" smtClean="0">
                <a:solidFill>
                  <a:srgbClr val="FF0000"/>
                </a:solidFill>
              </a:rPr>
              <a:t>تكريس التبعية للغرب </a:t>
            </a:r>
            <a:r>
              <a:rPr lang="ar-SA" sz="2000" b="1" dirty="0" smtClean="0"/>
              <a:t>في كل توجهات المسلمين وممارساتهم . </a:t>
            </a:r>
            <a:endParaRPr lang="en-US" sz="2000" dirty="0" smtClean="0"/>
          </a:p>
          <a:p>
            <a:pPr algn="just" rtl="1"/>
            <a:r>
              <a:rPr lang="ar-SA" sz="2000" b="1" dirty="0" smtClean="0">
                <a:solidFill>
                  <a:srgbClr val="FF0000"/>
                </a:solidFill>
              </a:rPr>
              <a:t>3.منع تطبيق الشريعة </a:t>
            </a:r>
            <a:r>
              <a:rPr lang="ar-SA" sz="2000" b="1" dirty="0" smtClean="0"/>
              <a:t>الإسلامية .</a:t>
            </a:r>
            <a:endParaRPr lang="en-US" sz="2000" dirty="0" smtClean="0"/>
          </a:p>
          <a:p>
            <a:pPr algn="just" rtl="1"/>
            <a:r>
              <a:rPr lang="ar-SA" sz="2000" b="1" dirty="0" smtClean="0"/>
              <a:t>4. </a:t>
            </a:r>
            <a:r>
              <a:rPr lang="ar-SA" sz="2000" b="1" dirty="0" smtClean="0">
                <a:solidFill>
                  <a:srgbClr val="FF0000"/>
                </a:solidFill>
              </a:rPr>
              <a:t>إعاقة العمل نحو الوحدة </a:t>
            </a:r>
            <a:r>
              <a:rPr lang="ar-SA" sz="2000" b="1" dirty="0" smtClean="0"/>
              <a:t>الإسلامية .</a:t>
            </a:r>
            <a:endParaRPr lang="en-US" sz="2000" dirty="0" smtClean="0"/>
          </a:p>
          <a:p>
            <a:pPr algn="just" rtl="1"/>
            <a:r>
              <a:rPr lang="ar-SA" sz="2000" b="1" dirty="0" smtClean="0"/>
              <a:t>5. </a:t>
            </a:r>
            <a:r>
              <a:rPr lang="ar-SA" sz="2000" b="1" dirty="0" smtClean="0">
                <a:solidFill>
                  <a:srgbClr val="FF0000"/>
                </a:solidFill>
              </a:rPr>
              <a:t>إلغاء بعض عادات المجتمع الإسلامي وقيمه</a:t>
            </a:r>
            <a:r>
              <a:rPr lang="ar-SA" sz="2000" b="1" dirty="0" smtClean="0"/>
              <a:t> وإحلال بعض عادات الغرب وقيمه مكانها . </a:t>
            </a:r>
            <a:endParaRPr lang="en-US" sz="2000" dirty="0" smtClean="0"/>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المحاضرة السابعة: العولمة الثقافية</a:t>
            </a:r>
            <a:endParaRPr lang="ar-SA" dirty="0"/>
          </a:p>
        </p:txBody>
      </p:sp>
      <p:sp>
        <p:nvSpPr>
          <p:cNvPr id="3" name="عنصر نائب للمحتوى 2"/>
          <p:cNvSpPr>
            <a:spLocks noGrp="1"/>
          </p:cNvSpPr>
          <p:nvPr>
            <p:ph idx="1"/>
          </p:nvPr>
        </p:nvSpPr>
        <p:spPr>
          <a:xfrm>
            <a:off x="228600" y="1371600"/>
            <a:ext cx="9448800" cy="4754563"/>
          </a:xfrm>
        </p:spPr>
        <p:txBody>
          <a:bodyPr/>
          <a:lstStyle/>
          <a:p>
            <a:pPr rtl="1" eaLnBrk="1" hangingPunct="1">
              <a:buFont typeface="Arial" pitchFamily="34" charset="0"/>
              <a:buChar char="•"/>
            </a:pPr>
            <a:r>
              <a:rPr lang="ar-SA" sz="2000" dirty="0" smtClean="0"/>
              <a:t>إن </a:t>
            </a:r>
            <a:r>
              <a:rPr lang="ar-SA" sz="2000" dirty="0" smtClean="0">
                <a:solidFill>
                  <a:srgbClr val="FF0000"/>
                </a:solidFill>
              </a:rPr>
              <a:t>الثقافة ذات خصوصية إذ أن لكل أمة من الأمم مبادئ وقيما ومفاهيم تمثل شخصيتها الظاهرة، وتعبر عن نظرتها للحياة، وتنم عن تصورها للوجود</a:t>
            </a:r>
            <a:r>
              <a:rPr lang="ar-SA" sz="2000" dirty="0" smtClean="0"/>
              <a:t>، فتحرص على استمرارها والمحافظة عليها</a:t>
            </a:r>
          </a:p>
          <a:p>
            <a:pPr algn="just" rtl="1"/>
            <a:r>
              <a:rPr lang="ar-SA" sz="2000" dirty="0" smtClean="0"/>
              <a:t>تبرز معالم  </a:t>
            </a:r>
            <a:r>
              <a:rPr lang="ar-SA" sz="2000" b="1" u="sng" dirty="0" smtClean="0"/>
              <a:t>تأثير</a:t>
            </a:r>
            <a:r>
              <a:rPr lang="ar-SA" sz="2000" dirty="0" smtClean="0"/>
              <a:t> هذه العولمة على العالم وعلى العالم الإسلامي بصفة خاصة في الوقت الحاضر فيما يلي:</a:t>
            </a:r>
            <a:endParaRPr lang="en-US" sz="2000" dirty="0" smtClean="0"/>
          </a:p>
          <a:p>
            <a:pPr marL="514350" indent="-514350" algn="just" rtl="1">
              <a:buAutoNum type="arabicPeriod"/>
            </a:pPr>
            <a:r>
              <a:rPr lang="ar-SA" sz="2000" dirty="0" smtClean="0">
                <a:solidFill>
                  <a:srgbClr val="FF0000"/>
                </a:solidFill>
              </a:rPr>
              <a:t>التذويب الكلي أو الجزئي للهوية الثقافية: </a:t>
            </a:r>
            <a:r>
              <a:rPr lang="ar-SA" sz="2000" dirty="0" smtClean="0"/>
              <a:t>تسعى العولمة إلى التذويب الكلي أو الجزئي للهوية الثقافية ذات الخصوصية الشديدة لدى المجتمعات. </a:t>
            </a:r>
          </a:p>
          <a:p>
            <a:pPr marL="514350" indent="-514350" algn="just" rtl="1">
              <a:buAutoNum type="arabicPeriod"/>
            </a:pPr>
            <a:r>
              <a:rPr lang="ar-SA" sz="2000" dirty="0" smtClean="0">
                <a:solidFill>
                  <a:srgbClr val="FF0000"/>
                </a:solidFill>
              </a:rPr>
              <a:t>العمل على إبراز الثقافة الغربية</a:t>
            </a:r>
            <a:r>
              <a:rPr lang="ar-SA" sz="2000" dirty="0" smtClean="0"/>
              <a:t> بما تشتمل عليه من مفاهيم وقيم </a:t>
            </a:r>
            <a:r>
              <a:rPr lang="ar-SA" sz="2000" dirty="0" err="1" smtClean="0"/>
              <a:t>وقناعات</a:t>
            </a:r>
            <a:r>
              <a:rPr lang="ar-SA" sz="2000" dirty="0" smtClean="0"/>
              <a:t> ومواقف إنسانية مشتركة وعابرة لكل المناطق الحضارية، وفرضها على ما سواها من الآراء والأفكار على أساس أنها الثقافة البديلة.</a:t>
            </a:r>
          </a:p>
          <a:p>
            <a:pPr marL="514350" indent="-514350" algn="just" rtl="1">
              <a:buAutoNum type="arabicPeriod"/>
            </a:pPr>
            <a:r>
              <a:rPr lang="ar-SA" sz="2000" dirty="0" smtClean="0">
                <a:solidFill>
                  <a:srgbClr val="FF0000"/>
                </a:solidFill>
              </a:rPr>
              <a:t>استغلال المؤسسات الاقتصادية والوسائل الإعلامية والنشاط السياحي لترويج الفكر الغربي داخل المجتمعات بطريق غير مباشر</a:t>
            </a:r>
            <a:endParaRPr lang="ar-SA" sz="2000" dirty="0" smtClean="0"/>
          </a:p>
          <a:p>
            <a:pPr marL="514350" indent="-514350" algn="just" rtl="1"/>
            <a:r>
              <a:rPr lang="ar-SA" sz="2000" b="1" u="sng" dirty="0" smtClean="0"/>
              <a:t>أخطارها:</a:t>
            </a:r>
          </a:p>
          <a:p>
            <a:pPr algn="just" rtl="1"/>
            <a:r>
              <a:rPr lang="ar-SA" sz="2000" dirty="0" smtClean="0"/>
              <a:t>قد يصعب حصر الأخطار التي تنشأ عن العولمة بصفة عامة ؛ بل قد يطول الحديث عن أخطارها الثقافية ، ولكن يمكن الاقتصار على أهمها ، وهي:-</a:t>
            </a:r>
            <a:endParaRPr lang="en-US" sz="2000" dirty="0" smtClean="0"/>
          </a:p>
          <a:p>
            <a:pPr algn="just" rtl="1"/>
            <a:r>
              <a:rPr lang="ar-SA" sz="2000" dirty="0" smtClean="0"/>
              <a:t>1- </a:t>
            </a:r>
            <a:r>
              <a:rPr lang="ar-SA" sz="2000" dirty="0" smtClean="0">
                <a:solidFill>
                  <a:srgbClr val="FF0000"/>
                </a:solidFill>
              </a:rPr>
              <a:t>تغييب المبادئ الدينية والخلقية تحت وطأة تأثير الفكر الغربي والنظريات المنحرفة عن الدين والقيم</a:t>
            </a:r>
            <a:endParaRPr lang="ar-SA" sz="2000" dirty="0" smtClean="0"/>
          </a:p>
          <a:p>
            <a:pPr rtl="1" eaLnBrk="1" hangingPunct="1">
              <a:buFont typeface="Arial" pitchFamily="34" charset="0"/>
              <a:buChar char="•"/>
            </a:pPr>
            <a:endParaRPr lang="ar-SA"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1447800"/>
            <a:ext cx="9448800" cy="4678363"/>
          </a:xfrm>
        </p:spPr>
        <p:txBody>
          <a:bodyPr/>
          <a:lstStyle/>
          <a:p>
            <a:r>
              <a:rPr lang="ar-SA" sz="2000" dirty="0" smtClean="0"/>
              <a:t>2- </a:t>
            </a:r>
            <a:r>
              <a:rPr lang="ar-SA" sz="2000" dirty="0" smtClean="0">
                <a:solidFill>
                  <a:srgbClr val="FF0000"/>
                </a:solidFill>
              </a:rPr>
              <a:t>فرض التأقلم مع الحضارة الغربية والذوبان فيها</a:t>
            </a:r>
            <a:endParaRPr lang="en-US" sz="2000" dirty="0" smtClean="0">
              <a:solidFill>
                <a:srgbClr val="FF0000"/>
              </a:solidFill>
            </a:endParaRPr>
          </a:p>
          <a:p>
            <a:r>
              <a:rPr lang="ar-SA" sz="2000" dirty="0" smtClean="0"/>
              <a:t>3- </a:t>
            </a:r>
            <a:r>
              <a:rPr lang="ar-SA" sz="2000" dirty="0" smtClean="0">
                <a:solidFill>
                  <a:srgbClr val="FF0000"/>
                </a:solidFill>
              </a:rPr>
              <a:t>إخضاع القيم والأخلاق لقانون فكرة </a:t>
            </a:r>
            <a:r>
              <a:rPr lang="ar-SA" sz="2000" dirty="0" err="1" smtClean="0">
                <a:solidFill>
                  <a:srgbClr val="FF0000"/>
                </a:solidFill>
              </a:rPr>
              <a:t>العصرنة</a:t>
            </a:r>
            <a:r>
              <a:rPr lang="ar-SA" sz="2000" dirty="0" smtClean="0">
                <a:solidFill>
                  <a:srgbClr val="FF0000"/>
                </a:solidFill>
              </a:rPr>
              <a:t> والنسبية</a:t>
            </a:r>
            <a:endParaRPr lang="en-US" sz="2000" dirty="0" smtClean="0">
              <a:solidFill>
                <a:srgbClr val="FF0000"/>
              </a:solidFill>
            </a:endParaRPr>
          </a:p>
          <a:p>
            <a:pPr algn="just" rtl="1"/>
            <a:r>
              <a:rPr lang="ar-SA" sz="2000" b="1" u="sng" dirty="0" smtClean="0"/>
              <a:t>الموقف منها:</a:t>
            </a:r>
          </a:p>
          <a:p>
            <a:pPr algn="just" rtl="1"/>
            <a:r>
              <a:rPr lang="ar-SA" sz="2000" dirty="0" smtClean="0"/>
              <a:t>- إن </a:t>
            </a:r>
            <a:r>
              <a:rPr lang="ar-SA" sz="2000" dirty="0" smtClean="0">
                <a:solidFill>
                  <a:srgbClr val="FF0000"/>
                </a:solidFill>
              </a:rPr>
              <a:t>التأييد المطلق للعولمة الثقافية </a:t>
            </a:r>
            <a:r>
              <a:rPr lang="ar-SA" sz="2000" dirty="0" smtClean="0"/>
              <a:t>بحجة أن الانفتاح على الثقافات الأخرى أصبح من سمات العصر، وأن </a:t>
            </a:r>
            <a:r>
              <a:rPr lang="ar-SA" sz="2000" dirty="0" smtClean="0">
                <a:solidFill>
                  <a:srgbClr val="FF0000"/>
                </a:solidFill>
              </a:rPr>
              <a:t>الرفض المطلق لن يغني </a:t>
            </a:r>
            <a:r>
              <a:rPr lang="ar-SA" sz="2000" dirty="0" smtClean="0"/>
              <a:t>فتيلا  في إيقاف المد الغربي الثقافي الزاحف على العالم الإسلامي </a:t>
            </a:r>
            <a:r>
              <a:rPr lang="ar-SA" sz="2000" dirty="0" err="1" smtClean="0"/>
              <a:t>ـ</a:t>
            </a:r>
            <a:r>
              <a:rPr lang="ar-SA" sz="2000" dirty="0" smtClean="0"/>
              <a:t> </a:t>
            </a:r>
            <a:r>
              <a:rPr lang="ar-SA" sz="2000" dirty="0" smtClean="0">
                <a:solidFill>
                  <a:srgbClr val="FF0000"/>
                </a:solidFill>
              </a:rPr>
              <a:t>نوع من الاستسلام الرخيص المتجاهل لطبيعة الدين الإسلامي والمتغافل عن تاريخ الأمة الإسلامية وثقافتها </a:t>
            </a:r>
            <a:r>
              <a:rPr lang="ar-SA" sz="2000" dirty="0" smtClean="0"/>
              <a:t>، </a:t>
            </a:r>
          </a:p>
          <a:p>
            <a:pPr algn="just" rtl="1"/>
            <a:r>
              <a:rPr lang="ar-SA" sz="2000" dirty="0" smtClean="0"/>
              <a:t>- إن </a:t>
            </a:r>
            <a:r>
              <a:rPr lang="ar-SA" sz="2000" dirty="0" smtClean="0">
                <a:solidFill>
                  <a:srgbClr val="FF0000"/>
                </a:solidFill>
              </a:rPr>
              <a:t>الموقف السليم يقتضي رفض العولمة الثقافية الغربية  التي لا تؤمن بغير قيمها </a:t>
            </a:r>
            <a:r>
              <a:rPr lang="ar-SA" sz="2000" dirty="0" smtClean="0"/>
              <a:t>، وتريد تذويب ثقافتنا الإسلامية ، ورفض كل ما يخالف ديننا وقيمنا الشرعية ، ورفض كل ما يمسخ شخصيتنا أو يبدل هويتنا </a:t>
            </a:r>
            <a:endParaRPr lang="en-US" sz="2000" dirty="0" smtClean="0"/>
          </a:p>
          <a:p>
            <a:pPr algn="just" rtl="1"/>
            <a:r>
              <a:rPr lang="ar-SA" sz="2000" dirty="0" smtClean="0"/>
              <a:t>- </a:t>
            </a:r>
            <a:r>
              <a:rPr lang="ar-SA" sz="2000" dirty="0" smtClean="0">
                <a:solidFill>
                  <a:srgbClr val="FF0000"/>
                </a:solidFill>
              </a:rPr>
              <a:t>ويقتضي ألا نكتفي بمجرد الرفض وحده ؛ بل لا بد أن نكون إيجابيين في الموقف بحيث نتبنى نهج المواجهة لعولمة المسخ الثقافي أو العدوان الثقافي </a:t>
            </a:r>
            <a:r>
              <a:rPr lang="ar-SA" sz="2000" dirty="0" smtClean="0"/>
              <a:t>، وهذا يتطلب منا التشبث بهويتنا الثقافية الإسلامية ذات الخصائص المستمدة من عقيدتنا وديننا </a:t>
            </a:r>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المحاضرة الثامنة: الحوار</a:t>
            </a:r>
            <a:endParaRPr lang="ar-SA" dirty="0"/>
          </a:p>
        </p:txBody>
      </p:sp>
      <p:sp>
        <p:nvSpPr>
          <p:cNvPr id="3" name="عنصر نائب للمحتوى 2"/>
          <p:cNvSpPr>
            <a:spLocks noGrp="1"/>
          </p:cNvSpPr>
          <p:nvPr>
            <p:ph idx="1"/>
          </p:nvPr>
        </p:nvSpPr>
        <p:spPr>
          <a:xfrm>
            <a:off x="228600" y="1371600"/>
            <a:ext cx="9525000" cy="4754563"/>
          </a:xfrm>
        </p:spPr>
        <p:txBody>
          <a:bodyPr/>
          <a:lstStyle/>
          <a:p>
            <a:pPr algn="just" rtl="1"/>
            <a:r>
              <a:rPr lang="ar-EG" sz="2000" b="1" u="sng" dirty="0" smtClean="0">
                <a:solidFill>
                  <a:srgbClr val="FF0000"/>
                </a:solidFill>
              </a:rPr>
              <a:t>أهمية الحوار</a:t>
            </a:r>
            <a:r>
              <a:rPr lang="ar-SA" sz="2000" b="1" u="sng" dirty="0" smtClean="0">
                <a:solidFill>
                  <a:srgbClr val="FF0000"/>
                </a:solidFill>
              </a:rPr>
              <a:t>:</a:t>
            </a:r>
            <a:r>
              <a:rPr lang="ar-EG" sz="2000" b="1" u="sng" dirty="0" smtClean="0">
                <a:solidFill>
                  <a:srgbClr val="FF0000"/>
                </a:solidFill>
              </a:rPr>
              <a:t> </a:t>
            </a:r>
            <a:endParaRPr lang="en-US" sz="2000" b="1" u="sng" dirty="0" smtClean="0">
              <a:solidFill>
                <a:srgbClr val="FF0000"/>
              </a:solidFill>
            </a:endParaRPr>
          </a:p>
          <a:p>
            <a:pPr algn="just" rtl="1"/>
            <a:r>
              <a:rPr lang="ar-SA" sz="2000" dirty="0" smtClean="0"/>
              <a:t>- </a:t>
            </a:r>
            <a:r>
              <a:rPr lang="ar-EG" sz="2000" dirty="0" smtClean="0"/>
              <a:t>يكتسب الحوار أهمية بالغة في منظومة الدعوة الإسلامية، فهو </a:t>
            </a:r>
            <a:r>
              <a:rPr lang="ar-EG" sz="2000" dirty="0" smtClean="0">
                <a:solidFill>
                  <a:srgbClr val="FF0000"/>
                </a:solidFill>
              </a:rPr>
              <a:t>أسلوب أصيل من أساليب الدعوة ومعلم بارز في منهجها الرشيد</a:t>
            </a:r>
            <a:r>
              <a:rPr lang="ar-EG" sz="2000" dirty="0" smtClean="0"/>
              <a:t>. </a:t>
            </a:r>
            <a:endParaRPr lang="en-US" sz="2000" dirty="0" smtClean="0"/>
          </a:p>
          <a:p>
            <a:pPr algn="just" rtl="1">
              <a:buFontTx/>
              <a:buChar char="-"/>
            </a:pPr>
            <a:r>
              <a:rPr lang="ar-EG" sz="2000" dirty="0" smtClean="0"/>
              <a:t>وللحوار دوره الكبير في </a:t>
            </a:r>
            <a:r>
              <a:rPr lang="ar-EG" sz="2000" dirty="0" smtClean="0">
                <a:solidFill>
                  <a:srgbClr val="FF0000"/>
                </a:solidFill>
              </a:rPr>
              <a:t>تأصيل الموضوعية</a:t>
            </a:r>
            <a:r>
              <a:rPr lang="ar-SA" sz="2000" dirty="0" smtClean="0"/>
              <a:t>.</a:t>
            </a:r>
          </a:p>
          <a:p>
            <a:pPr algn="just" rtl="1">
              <a:buFontTx/>
              <a:buChar char="-"/>
            </a:pPr>
            <a:r>
              <a:rPr lang="ar-EG" sz="2000" dirty="0" smtClean="0">
                <a:solidFill>
                  <a:srgbClr val="FF0000"/>
                </a:solidFill>
              </a:rPr>
              <a:t>والحوار قديم قدم البشرية فهو نابع من أعماق النفس البشرية، </a:t>
            </a:r>
            <a:endParaRPr lang="ar-SA" sz="2000" dirty="0" smtClean="0">
              <a:solidFill>
                <a:srgbClr val="FF0000"/>
              </a:solidFill>
            </a:endParaRPr>
          </a:p>
          <a:p>
            <a:r>
              <a:rPr lang="ar-SA" sz="2000" b="1" u="sng" dirty="0" smtClean="0">
                <a:solidFill>
                  <a:srgbClr val="FF0000"/>
                </a:solidFill>
              </a:rPr>
              <a:t>أهدافه:</a:t>
            </a:r>
          </a:p>
          <a:p>
            <a:pPr algn="just" rtl="1">
              <a:buFontTx/>
              <a:buChar char="-"/>
            </a:pPr>
            <a:r>
              <a:rPr lang="ar-SA" sz="2000" dirty="0" smtClean="0"/>
              <a:t>وهي </a:t>
            </a:r>
            <a:r>
              <a:rPr lang="ar-SA" sz="2000" dirty="0" smtClean="0">
                <a:solidFill>
                  <a:srgbClr val="FF0000"/>
                </a:solidFill>
              </a:rPr>
              <a:t>كل ما يحقق الخير والصلاح والأمن والسلام والرخاء والطمأنينة للناس كافة</a:t>
            </a:r>
            <a:r>
              <a:rPr lang="ar-SA" sz="2000" dirty="0" smtClean="0"/>
              <a:t>. وفي اللفظ القرآني </a:t>
            </a:r>
            <a:r>
              <a:rPr lang="ar-SA" sz="2000" dirty="0" smtClean="0">
                <a:solidFill>
                  <a:srgbClr val="FF0000"/>
                </a:solidFill>
              </a:rPr>
              <a:t>"التعارف</a:t>
            </a:r>
            <a:r>
              <a:rPr lang="ar-SA" sz="2000" dirty="0" smtClean="0"/>
              <a:t>" من قوله تعالى في سورة الحجرات، ما يُغني ويفيد ويقوي ويزكّي هذه المعاني جميعاً، قال تعالى: </a:t>
            </a:r>
            <a:r>
              <a:rPr lang="ar-SA" sz="2000" b="1" dirty="0" smtClean="0">
                <a:sym typeface="HQPB2"/>
              </a:rPr>
              <a:t>(</a:t>
            </a:r>
            <a:r>
              <a:rPr lang="ar-SA" sz="2000" b="1" dirty="0" smtClean="0"/>
              <a:t>يَا أَيُّهَا النَّاسُ إِنَّا خَلَقْنَاكُمْ مِنْ ذَكَرٍ وَأُنْثَى وَجَعَلْنَاكُمْ شُعُوبًا وَقَبَائِلَ لِتَعَارَفُوا) (الحجرات:13)</a:t>
            </a:r>
            <a:r>
              <a:rPr lang="ar-SA" sz="2000" dirty="0" smtClean="0"/>
              <a:t>. </a:t>
            </a:r>
            <a:r>
              <a:rPr lang="ar-SA" sz="2000" dirty="0" smtClean="0">
                <a:solidFill>
                  <a:srgbClr val="FF0000"/>
                </a:solidFill>
              </a:rPr>
              <a:t>فالتعارف هنا يتسع ليشمل التعاون والتعايش، وكلَّ ضروب العمل الإنساني المشترك، لما فيه الخير والمنفعة لبني البشر. وهو هدفٌ سامٍ من أهداف الحوار</a:t>
            </a:r>
            <a:r>
              <a:rPr lang="ar-SA" sz="2000" dirty="0" smtClean="0"/>
              <a:t>.</a:t>
            </a:r>
          </a:p>
          <a:p>
            <a:pPr algn="just" rtl="1">
              <a:buFontTx/>
              <a:buChar char="-"/>
            </a:pPr>
            <a:r>
              <a:rPr lang="ar-SA" sz="2000" dirty="0" smtClean="0"/>
              <a:t>وينبغي أن </a:t>
            </a:r>
            <a:r>
              <a:rPr lang="ar-SA" sz="2000" dirty="0" smtClean="0">
                <a:solidFill>
                  <a:srgbClr val="FF0000"/>
                </a:solidFill>
              </a:rPr>
              <a:t>تبدأ أهداف أي حوارٍ من الإنسان وتدور حول شؤونه وقضاياه، وتعود إليه</a:t>
            </a:r>
            <a:r>
              <a:rPr lang="ar-SA" sz="2000" dirty="0" smtClean="0"/>
              <a:t>، لئلا يفقد الحوار قيمته وأهميته ومضمونه الغني.</a:t>
            </a:r>
            <a:endParaRPr lang="ar-SA"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b="1" dirty="0" smtClean="0"/>
              <a:t>المحاضرة التاسعة: الإرهاب</a:t>
            </a:r>
            <a:endParaRPr lang="ar-SA" b="1" dirty="0"/>
          </a:p>
        </p:txBody>
      </p:sp>
      <p:sp>
        <p:nvSpPr>
          <p:cNvPr id="3" name="Content Placeholder 2"/>
          <p:cNvSpPr>
            <a:spLocks noGrp="1"/>
          </p:cNvSpPr>
          <p:nvPr>
            <p:ph idx="1"/>
          </p:nvPr>
        </p:nvSpPr>
        <p:spPr>
          <a:xfrm>
            <a:off x="304800" y="1447800"/>
            <a:ext cx="9448800" cy="4876800"/>
          </a:xfrm>
        </p:spPr>
        <p:txBody>
          <a:bodyPr/>
          <a:lstStyle/>
          <a:p>
            <a:pPr rtl="1">
              <a:buFontTx/>
              <a:buChar char="-"/>
            </a:pPr>
            <a:r>
              <a:rPr lang="ar-SA" sz="2000" dirty="0" smtClean="0">
                <a:solidFill>
                  <a:srgbClr val="FF0000"/>
                </a:solidFill>
              </a:rPr>
              <a:t>احتلت ظاهرة الإرهاب  في الوقت الحاضر موقع الصدارة من اهتمام  الباحثين ؛ نظرا لاتساع دائرتها ، وانتشارها في معظم أنحاء العالم  </a:t>
            </a:r>
            <a:r>
              <a:rPr lang="ar-SA" sz="2000" dirty="0" smtClean="0"/>
              <a:t>، </a:t>
            </a:r>
            <a:r>
              <a:rPr lang="ar-SA" sz="2000" u="sng" dirty="0" smtClean="0">
                <a:solidFill>
                  <a:srgbClr val="FF0000"/>
                </a:solidFill>
              </a:rPr>
              <a:t>مما اقتضى بذل مزيد من الجهود العلمية في دراستها وتحليلها للتعرف على أسبابها ووسائل علاجها </a:t>
            </a:r>
          </a:p>
          <a:p>
            <a:pPr rtl="1"/>
            <a:r>
              <a:rPr lang="ar-SA" sz="2000" u="sng" dirty="0" smtClean="0">
                <a:solidFill>
                  <a:srgbClr val="FF0000"/>
                </a:solidFill>
              </a:rPr>
              <a:t>- في الاصطلاح: </a:t>
            </a:r>
            <a:r>
              <a:rPr lang="ar-SA" sz="2000" dirty="0" smtClean="0">
                <a:solidFill>
                  <a:srgbClr val="FF0000"/>
                </a:solidFill>
              </a:rPr>
              <a:t>يصعب وضع تعريف جامع مانع نظرا لاختلاف نظرة الدول والمجتمعات إلى هذه الظاهرة وتشعبها وتنوع بواعثها وأهدافها </a:t>
            </a:r>
            <a:r>
              <a:rPr lang="ar-SA" sz="2000" dirty="0" smtClean="0"/>
              <a:t>، ولاختلاف الأطر المرجعية والقانونية التي يستند عليها في التعريف . وبسبب </a:t>
            </a:r>
            <a:r>
              <a:rPr lang="ar-SA" sz="2000" dirty="0" smtClean="0">
                <a:solidFill>
                  <a:srgbClr val="FF0000"/>
                </a:solidFill>
              </a:rPr>
              <a:t>عدم الاتفاق على تعريف اصطلاحي محدد كثرت التعريفات.</a:t>
            </a:r>
          </a:p>
          <a:p>
            <a:pPr rtl="1">
              <a:buFontTx/>
              <a:buChar char="-"/>
            </a:pPr>
            <a:r>
              <a:rPr lang="ar-SA" sz="2000" dirty="0" smtClean="0">
                <a:solidFill>
                  <a:srgbClr val="FF0000"/>
                </a:solidFill>
              </a:rPr>
              <a:t>الإرهاب ليس جديدا في تاريخ الشعوب والمجتمعات</a:t>
            </a:r>
            <a:r>
              <a:rPr lang="ar-SA" sz="2000" dirty="0" smtClean="0"/>
              <a:t>، بل </a:t>
            </a:r>
            <a:r>
              <a:rPr lang="ar-SA" sz="2000" dirty="0" smtClean="0">
                <a:solidFill>
                  <a:srgbClr val="FF0000"/>
                </a:solidFill>
              </a:rPr>
              <a:t>عرفته البشرية منذ تاريخها القديم</a:t>
            </a:r>
          </a:p>
          <a:p>
            <a:pPr algn="just" rtl="1"/>
            <a:r>
              <a:rPr lang="ar-SA" sz="2000" dirty="0" smtClean="0"/>
              <a:t>- </a:t>
            </a:r>
            <a:r>
              <a:rPr lang="ar-SA" sz="2000" dirty="0" smtClean="0">
                <a:solidFill>
                  <a:srgbClr val="FF0000"/>
                </a:solidFill>
              </a:rPr>
              <a:t>تطورت ظاهرة الإرهاب في الوقت </a:t>
            </a:r>
            <a:r>
              <a:rPr lang="ar-SA" sz="2000" dirty="0" smtClean="0"/>
              <a:t>الحاضر لتظهر في أشكال مختلفة ومتنوعة مثل اختطاف الطائرات ونسف المباني والجسور وتدمير المنشآت الحضارية وغيرها، </a:t>
            </a:r>
          </a:p>
          <a:p>
            <a:pPr algn="just" rtl="1">
              <a:buFontTx/>
              <a:buChar char="-"/>
            </a:pPr>
            <a:r>
              <a:rPr lang="ar-SA" sz="2000" dirty="0" smtClean="0">
                <a:solidFill>
                  <a:srgbClr val="FF0000"/>
                </a:solidFill>
              </a:rPr>
              <a:t>ولم تسلم منها دولة </a:t>
            </a:r>
            <a:r>
              <a:rPr lang="ar-SA" sz="2000" dirty="0" smtClean="0"/>
              <a:t>من الدول </a:t>
            </a:r>
            <a:r>
              <a:rPr lang="ar-SA" sz="2000" dirty="0" smtClean="0">
                <a:solidFill>
                  <a:srgbClr val="FF0000"/>
                </a:solidFill>
              </a:rPr>
              <a:t>أو مجتمع </a:t>
            </a:r>
            <a:r>
              <a:rPr lang="ar-SA" sz="2000" dirty="0" smtClean="0"/>
              <a:t>من المجتمعات البشرية بما فيها المجتمعات المتقدمة علميا والغنية ماديا والقوية أمنيا، </a:t>
            </a:r>
          </a:p>
          <a:p>
            <a:pPr algn="just" rtl="1">
              <a:buFontTx/>
              <a:buChar char="-"/>
            </a:pPr>
            <a:r>
              <a:rPr lang="ar-SA" sz="2000" dirty="0" smtClean="0"/>
              <a:t>مما </a:t>
            </a:r>
            <a:r>
              <a:rPr lang="ar-SA" sz="2000" dirty="0" smtClean="0">
                <a:solidFill>
                  <a:srgbClr val="FF0000"/>
                </a:solidFill>
              </a:rPr>
              <a:t>يدل على أنها لا ترتبط بدين من الأديان ولا بشعب من الشعوب، ولا بطبقة اجتماعية معينة،</a:t>
            </a:r>
            <a:r>
              <a:rPr lang="ar-SA" sz="2000" dirty="0" smtClean="0"/>
              <a:t> وإنما تحدث غالبا كمسلك تنفيذي لمعتقد خاطئ، أو مسلك انتقامي، أو بسبب وازع عدواني يصدر عن نفس خبيثة ملئت حقدا وكراهية للآخرين وطبعت على حب التدمير والإفساد في الأرض، </a:t>
            </a:r>
            <a:r>
              <a:rPr lang="ar-SA" sz="2000" dirty="0" err="1" smtClean="0"/>
              <a:t>وغذاها</a:t>
            </a:r>
            <a:r>
              <a:rPr lang="ar-SA" sz="2000" dirty="0" smtClean="0"/>
              <a:t> الجهل والفقر والإحباط النفسي .</a:t>
            </a:r>
          </a:p>
          <a:p>
            <a:pPr rtl="1">
              <a:buFontTx/>
              <a:buChar char="-"/>
            </a:pPr>
            <a:endParaRPr lang="ar-SA" sz="2000" b="1" dirty="0" smtClean="0"/>
          </a:p>
          <a:p>
            <a:pPr algn="just" rtl="1"/>
            <a:endParaRPr lang="en-US" sz="2600" i="1" dirty="0" smtClean="0"/>
          </a:p>
          <a:p>
            <a:endParaRPr lang="en-US" b="1" i="1" dirty="0" smtClean="0"/>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b="1" dirty="0" smtClean="0"/>
              <a:t>المحاضرة العاشرة: القومية والعنصرية</a:t>
            </a:r>
            <a:endParaRPr lang="ar-SA" b="1" dirty="0"/>
          </a:p>
        </p:txBody>
      </p:sp>
      <p:sp>
        <p:nvSpPr>
          <p:cNvPr id="3" name="Content Placeholder 2"/>
          <p:cNvSpPr>
            <a:spLocks noGrp="1"/>
          </p:cNvSpPr>
          <p:nvPr>
            <p:ph idx="1"/>
          </p:nvPr>
        </p:nvSpPr>
        <p:spPr>
          <a:xfrm>
            <a:off x="152400" y="1371600"/>
            <a:ext cx="9601200" cy="4953000"/>
          </a:xfrm>
        </p:spPr>
        <p:txBody>
          <a:bodyPr/>
          <a:lstStyle/>
          <a:p>
            <a:pPr algn="just" rtl="1">
              <a:buFontTx/>
              <a:buChar char="-"/>
            </a:pPr>
            <a:r>
              <a:rPr lang="ar-SA" sz="2000" dirty="0" smtClean="0"/>
              <a:t>تعد </a:t>
            </a:r>
            <a:r>
              <a:rPr lang="ar-SA" sz="2000" dirty="0" smtClean="0">
                <a:solidFill>
                  <a:srgbClr val="FF0000"/>
                </a:solidFill>
              </a:rPr>
              <a:t>القومية والعنصرية من أهم النزعات الاجتماعية التي ربطت الإنسان منذ القدم بجماعته</a:t>
            </a:r>
            <a:r>
              <a:rPr lang="ar-SA" sz="2000" dirty="0" smtClean="0"/>
              <a:t>، بحيث اعتز بالانتماء إليها، وحمايتها، والذب عنها بنفسه وماله، وأخلص الولاء لها، والخضوع لمبادئها وتقاليدها دون قيد أو شرط، وتبعها تبعية مطلقة دون إعمال لعقل أو قيمة من القيم، </a:t>
            </a:r>
          </a:p>
          <a:p>
            <a:pPr algn="just" rtl="1">
              <a:buFontTx/>
              <a:buChar char="-"/>
            </a:pPr>
            <a:r>
              <a:rPr lang="ar-SA" sz="2000" dirty="0" smtClean="0">
                <a:solidFill>
                  <a:srgbClr val="FF0000"/>
                </a:solidFill>
              </a:rPr>
              <a:t>وهي وإن كانت ربطت الإنسان في المجتمعات بعشيرته أو قبيلته أو قومه ، أو من يلتقي معهم على مصالح معينة، إلا أنها من أشد النزعات التي أثارت الكراهية والبغضاء بين الناس</a:t>
            </a:r>
            <a:r>
              <a:rPr lang="ar-SA" sz="2000" dirty="0" smtClean="0"/>
              <a:t>، </a:t>
            </a:r>
          </a:p>
          <a:p>
            <a:pPr algn="just" rtl="1">
              <a:buFontTx/>
              <a:buChar char="-"/>
            </a:pPr>
            <a:r>
              <a:rPr lang="ar-SA" sz="2000" dirty="0" smtClean="0">
                <a:solidFill>
                  <a:srgbClr val="FF0000"/>
                </a:solidFill>
              </a:rPr>
              <a:t>وأهدرت حقوق الإنسان ، وصادرت كرامته وحريته، وحرمته من العلاقات الإنسانية الكريمة القائمة</a:t>
            </a:r>
            <a:r>
              <a:rPr lang="ar-SA" sz="2000" dirty="0" smtClean="0"/>
              <a:t> على </a:t>
            </a:r>
            <a:r>
              <a:rPr lang="ar-SA" sz="2000" dirty="0" smtClean="0">
                <a:solidFill>
                  <a:srgbClr val="FF0000"/>
                </a:solidFill>
              </a:rPr>
              <a:t>المساواة</a:t>
            </a:r>
            <a:r>
              <a:rPr lang="ar-SA" sz="2000" dirty="0" smtClean="0"/>
              <a:t> بين الناس في القيمة الإنسانية ، و</a:t>
            </a:r>
            <a:r>
              <a:rPr lang="ar-SA" sz="2000" dirty="0" smtClean="0">
                <a:solidFill>
                  <a:srgbClr val="FF0000"/>
                </a:solidFill>
              </a:rPr>
              <a:t>العدل</a:t>
            </a:r>
            <a:r>
              <a:rPr lang="ar-SA" sz="2000" dirty="0" smtClean="0"/>
              <a:t> بينهم ، و</a:t>
            </a:r>
            <a:r>
              <a:rPr lang="ar-SA" sz="2000" dirty="0" smtClean="0">
                <a:solidFill>
                  <a:srgbClr val="FF0000"/>
                </a:solidFill>
              </a:rPr>
              <a:t>التعاون</a:t>
            </a:r>
            <a:r>
              <a:rPr lang="ar-SA" sz="2000" dirty="0" smtClean="0"/>
              <a:t> بينهم فيما يحقق الخير للجميع ، ويُمَكِن من حياة آمنة مطمئنة.</a:t>
            </a:r>
          </a:p>
          <a:p>
            <a:pPr algn="just" rtl="1"/>
            <a:r>
              <a:rPr lang="ar-SA" sz="2000" dirty="0" smtClean="0"/>
              <a:t>- </a:t>
            </a:r>
            <a:r>
              <a:rPr lang="ar-SA" sz="2000" dirty="0" smtClean="0">
                <a:solidFill>
                  <a:srgbClr val="FF0000"/>
                </a:solidFill>
              </a:rPr>
              <a:t>وظهرت اليوم آثار العنصرية في استعلاء الجنس الأبيض على الأسود في صورة مختفية وراء السياسات العنصرية وأساليب التعامل المهينة والاتفاقيات المجحفة </a:t>
            </a:r>
            <a:r>
              <a:rPr lang="ar-SA" sz="2000" dirty="0" smtClean="0"/>
              <a:t>في حق اقتصاد الشعوب الملونة والسوداء، </a:t>
            </a:r>
            <a:endParaRPr lang="en-US" sz="2000" dirty="0" smtClean="0"/>
          </a:p>
          <a:p>
            <a:pPr algn="just" rtl="1"/>
            <a:r>
              <a:rPr lang="ar-SA" sz="2000" dirty="0" smtClean="0"/>
              <a:t>- وفي </a:t>
            </a:r>
            <a:r>
              <a:rPr lang="ar-SA" sz="2000" dirty="0" smtClean="0">
                <a:solidFill>
                  <a:srgbClr val="FF0000"/>
                </a:solidFill>
              </a:rPr>
              <a:t>حالة التخلف العلمي والفقر والإهمال وانتشار الأوبئة والأمراض الفتاكة</a:t>
            </a:r>
            <a:r>
              <a:rPr lang="ar-SA" sz="2000" dirty="0" smtClean="0"/>
              <a:t> التي لا تزال تعاني منها هذه الشعوب.</a:t>
            </a:r>
            <a:endParaRPr lang="en-US" sz="2000" dirty="0" smtClean="0"/>
          </a:p>
          <a:p>
            <a:pPr algn="just" rtl="1">
              <a:buFontTx/>
              <a:buChar char="-"/>
            </a:pPr>
            <a:r>
              <a:rPr lang="ar-SA" sz="2000" dirty="0" smtClean="0">
                <a:solidFill>
                  <a:srgbClr val="FF0000"/>
                </a:solidFill>
              </a:rPr>
              <a:t>في ضوء هذه التصورات والفلسفات المتراكمة على مر العصور تطلع الإنسان إلى منهج يعالج هذه المشكلة التي عانى فيها من ظلم أخيه الإنسان واستعلائه عليه وحرمانه من حقوقه الأساسية ، ومصادرته لحريته ، واستغلاله </a:t>
            </a:r>
            <a:r>
              <a:rPr lang="ar-SA" sz="2000" dirty="0" smtClean="0"/>
              <a:t>لثرواته دون وجه حق أو لأسباب مكتسبة.</a:t>
            </a:r>
          </a:p>
          <a:p>
            <a:pPr algn="just" rtl="1">
              <a:buFontTx/>
              <a:buChar char="-"/>
            </a:pPr>
            <a:endParaRPr lang="ar-SA" sz="2000" dirty="0" smtClean="0"/>
          </a:p>
          <a:p>
            <a:pPr algn="just" rtl="1"/>
            <a:endParaRPr lang="ar-SA" sz="2800" b="1" dirty="0" smtClean="0"/>
          </a:p>
          <a:p>
            <a:pPr algn="just" rtl="1"/>
            <a:endParaRPr lang="en-US" sz="2600" i="1" dirty="0" smtClean="0"/>
          </a:p>
          <a:p>
            <a:endParaRPr lang="en-US" b="1" i="1" dirty="0" smtClean="0"/>
          </a:p>
          <a:p>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موقف الإسلام من عصبية القومية والعنصرية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000" dirty="0" smtClean="0">
                <a:solidFill>
                  <a:srgbClr val="FF0000"/>
                </a:solidFill>
              </a:rPr>
              <a:t>- لا يرفض الإسلام العصبية القائمة على الحق</a:t>
            </a:r>
            <a:r>
              <a:rPr lang="ar-SA" sz="2000" dirty="0" smtClean="0"/>
              <a:t>، والانتصار للعدل والفضيلة، كما أنه لا يعترض على الانتماء إلى القبيلة لإثبات نسب، أو إلى قومية معينة كوحدة اجتماعية، يشاركها مشاعرها، ويذب عن حقوقها ومكارمها.</a:t>
            </a:r>
          </a:p>
          <a:p>
            <a:pPr algn="just" rtl="1">
              <a:buFontTx/>
              <a:buChar char="-"/>
            </a:pPr>
            <a:r>
              <a:rPr lang="ar-SA" sz="2000" dirty="0" smtClean="0">
                <a:solidFill>
                  <a:srgbClr val="FF0000"/>
                </a:solidFill>
              </a:rPr>
              <a:t>ولا ينفي الإسلام كذلك حق الإنسان في حب وطنه وعشيرته والحنين إليهم </a:t>
            </a:r>
            <a:r>
              <a:rPr lang="ar-SA" sz="2000" dirty="0" smtClean="0"/>
              <a:t>، </a:t>
            </a:r>
            <a:r>
              <a:rPr lang="ar-SA" sz="2000" dirty="0" smtClean="0">
                <a:solidFill>
                  <a:srgbClr val="FF0000"/>
                </a:solidFill>
              </a:rPr>
              <a:t>مرتقيا به </a:t>
            </a:r>
            <a:r>
              <a:rPr lang="ar-SA" sz="2000" dirty="0" smtClean="0"/>
              <a:t>من التعلق بالأرض والموقع الجغرافي لذاتهما </a:t>
            </a:r>
            <a:r>
              <a:rPr lang="ar-SA" sz="2000" dirty="0" smtClean="0">
                <a:solidFill>
                  <a:srgbClr val="FF0000"/>
                </a:solidFill>
              </a:rPr>
              <a:t>إلى القيمة والمكانة والحرمة </a:t>
            </a:r>
            <a:r>
              <a:rPr lang="ar-SA" sz="2000" dirty="0" smtClean="0"/>
              <a:t>؛ </a:t>
            </a:r>
            <a:r>
              <a:rPr lang="ar-SA" sz="2000" dirty="0" smtClean="0">
                <a:solidFill>
                  <a:srgbClr val="FF0000"/>
                </a:solidFill>
              </a:rPr>
              <a:t>وقارنا لها بالمباديء والقيم التي يؤمن بها من يقيم على هذا الوطن </a:t>
            </a:r>
          </a:p>
          <a:p>
            <a:pPr algn="just" rtl="1">
              <a:buFontTx/>
              <a:buChar char="-"/>
            </a:pPr>
            <a:r>
              <a:rPr lang="ar-SA" sz="2000" dirty="0" smtClean="0"/>
              <a:t>لقد </a:t>
            </a:r>
            <a:r>
              <a:rPr lang="ar-SA" sz="2000" dirty="0" smtClean="0">
                <a:solidFill>
                  <a:srgbClr val="FF0000"/>
                </a:solidFill>
              </a:rPr>
              <a:t>أظهر الرسول صلى الله عليه وسلم هذا المعنى في خطابه لمكة، وهو مهاجر منها : (ما أطيبك من بلد ، وأحبك إلي، ولولا أن قومي أخرجوني منك ما سكنت غيرك).</a:t>
            </a:r>
          </a:p>
          <a:p>
            <a:pPr algn="just" rtl="1">
              <a:buFontTx/>
              <a:buChar char="-"/>
            </a:pPr>
            <a:r>
              <a:rPr lang="ar-SA" sz="2000" dirty="0" smtClean="0"/>
              <a:t>إن </a:t>
            </a:r>
            <a:r>
              <a:rPr lang="ar-SA" sz="2000" dirty="0" smtClean="0">
                <a:solidFill>
                  <a:srgbClr val="FF0000"/>
                </a:solidFill>
              </a:rPr>
              <a:t>هذا المعنى يجلي موقف الفطرة في محبته صلى الله عليه وسلم لبلده مكة</a:t>
            </a:r>
            <a:r>
              <a:rPr lang="ar-SA" sz="2000" dirty="0" smtClean="0"/>
              <a:t>، معللا هجرته منه رغم تعلقه </a:t>
            </a:r>
            <a:r>
              <a:rPr lang="ar-SA" sz="2000" dirty="0" err="1" smtClean="0"/>
              <a:t>به</a:t>
            </a:r>
            <a:r>
              <a:rPr lang="ar-SA" sz="2000" dirty="0" smtClean="0"/>
              <a:t> ومحبته له بإخراج  كفار قريش له، ومنعهم إياه من إقامة </a:t>
            </a:r>
            <a:r>
              <a:rPr lang="ar-SA" sz="2000" dirty="0" err="1" smtClean="0"/>
              <a:t>مباديء</a:t>
            </a:r>
            <a:r>
              <a:rPr lang="ar-SA" sz="2000" dirty="0" smtClean="0"/>
              <a:t> الإسلام فيه. </a:t>
            </a:r>
          </a:p>
          <a:p>
            <a:pPr algn="just" rtl="1"/>
            <a:r>
              <a:rPr lang="ar-SA" sz="2000" dirty="0" smtClean="0"/>
              <a:t>- </a:t>
            </a:r>
            <a:r>
              <a:rPr lang="ar-SA" sz="2000" dirty="0" smtClean="0">
                <a:solidFill>
                  <a:srgbClr val="FF0000"/>
                </a:solidFill>
              </a:rPr>
              <a:t>ولا يلغي الإسلام فضل قومية بعينها </a:t>
            </a:r>
            <a:r>
              <a:rPr lang="ar-SA" sz="2000" dirty="0" smtClean="0"/>
              <a:t>؛ لكنه يضع منها ما كان سائدا في المجتمعات من الفخر بالأنساب والأحساب ، والتعالي بسببها على الناس وأعراقهم </a:t>
            </a:r>
            <a:endParaRPr lang="en-US" sz="2000" dirty="0" smtClean="0"/>
          </a:p>
          <a:p>
            <a:pPr algn="just" rtl="1"/>
            <a:r>
              <a:rPr lang="ar-SA" sz="2000" dirty="0" smtClean="0"/>
              <a:t>- </a:t>
            </a:r>
            <a:r>
              <a:rPr lang="ar-SA" sz="2000" dirty="0" smtClean="0">
                <a:solidFill>
                  <a:srgbClr val="FF0000"/>
                </a:solidFill>
              </a:rPr>
              <a:t>كما لا يتنكر الإسلام الأنساب، فالناس معادن مختلفة، </a:t>
            </a:r>
            <a:r>
              <a:rPr lang="ar-SA" sz="2000" dirty="0" smtClean="0"/>
              <a:t>(تجدون الناس معادن ، فخيارهم في الجاهلية خيارهم في الإسلام إذا فقهوا) </a:t>
            </a:r>
            <a:r>
              <a:rPr lang="ar-SA" sz="2000" dirty="0" smtClean="0">
                <a:solidFill>
                  <a:srgbClr val="FF0000"/>
                </a:solidFill>
              </a:rPr>
              <a:t>ولكنه يحرم التفاخر بها ، والتباهي بمكارم الآباء ؛ فيجعل من كان تقيا غير نسيب أكرم عنده من نسيب فاجر </a:t>
            </a:r>
            <a:r>
              <a:rPr lang="ar-SA" sz="2000" dirty="0" smtClean="0"/>
              <a:t>، إذ يقول الله تعالى : (</a:t>
            </a:r>
            <a:r>
              <a:rPr lang="ar-SA" sz="2000" b="1" dirty="0" smtClean="0">
                <a:solidFill>
                  <a:srgbClr val="009900"/>
                </a:solidFill>
                <a:hlinkClick r:id="rId2"/>
              </a:rPr>
              <a:t>ياأيها الناس إنا خلقناكم من ذكر وأنثى وجعلناكم شعوبا وقبائل لتعارفوا إن أكرمكم عند الله أتقاكم إن الله عليم خبير</a:t>
            </a:r>
            <a:r>
              <a:rPr lang="ar-SA" sz="2000" dirty="0" smtClean="0"/>
              <a:t>) الحجرات: ١٣).</a:t>
            </a:r>
          </a:p>
          <a:p>
            <a:pPr algn="just" rtl="1">
              <a:buFontTx/>
              <a:buChar char="-"/>
            </a:pPr>
            <a:r>
              <a:rPr lang="ar-SA" sz="2000" dirty="0" smtClean="0"/>
              <a:t>ويقول الرسول صلى الله عليه وسلم : </a:t>
            </a:r>
            <a:r>
              <a:rPr lang="ar-SA" sz="2000" b="1" dirty="0" smtClean="0">
                <a:solidFill>
                  <a:srgbClr val="009900"/>
                </a:solidFill>
              </a:rPr>
              <a:t>(ومن أبطأ به عمله لم يسرع به نسبه)</a:t>
            </a:r>
          </a:p>
          <a:p>
            <a:pPr algn="just" rtl="1">
              <a:buFontTx/>
              <a:buChar char="-"/>
            </a:pPr>
            <a:endParaRPr lang="en-US" sz="2000" dirty="0" smtClean="0"/>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spc="-150" dirty="0" smtClean="0">
                <a:solidFill>
                  <a:srgbClr val="376092"/>
                </a:solidFill>
                <a:latin typeface="ae_AlMateen" pitchFamily="2" charset="-78"/>
                <a:cs typeface="+mn-cs"/>
              </a:rPr>
              <a:t>المحاضرة الحادية عشر: </a:t>
            </a:r>
            <a:r>
              <a:rPr lang="ar-SA" sz="3200" b="1" dirty="0" smtClean="0"/>
              <a:t>اللغة العربية وعاء التعليم والثقافة</a:t>
            </a:r>
            <a:endParaRPr lang="en-US" sz="3200" b="1" dirty="0"/>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000" dirty="0" smtClean="0"/>
              <a:t>إن اللغة العربية باعتبارها </a:t>
            </a:r>
            <a:r>
              <a:rPr lang="ar-SA" sz="2000" dirty="0" smtClean="0">
                <a:solidFill>
                  <a:srgbClr val="FF0000"/>
                </a:solidFill>
              </a:rPr>
              <a:t>وعاء للثقافة العربية وللحضارة الإسلامية </a:t>
            </a:r>
            <a:r>
              <a:rPr lang="ar-SA" sz="2000" dirty="0" smtClean="0"/>
              <a:t>فإنها </a:t>
            </a:r>
            <a:r>
              <a:rPr lang="ar-SA" sz="2000" dirty="0" smtClean="0">
                <a:solidFill>
                  <a:srgbClr val="FF0000"/>
                </a:solidFill>
              </a:rPr>
              <a:t>تواجه أخطارا تتفاقم </a:t>
            </a:r>
            <a:r>
              <a:rPr lang="ar-SA" sz="2000" dirty="0" smtClean="0"/>
              <a:t>باطراد تأتي </a:t>
            </a:r>
            <a:r>
              <a:rPr lang="ar-SA" sz="2000" dirty="0" smtClean="0">
                <a:solidFill>
                  <a:srgbClr val="FF0000"/>
                </a:solidFill>
              </a:rPr>
              <a:t>من هيمنة النظام العالمي الذي يرفض صياغة العالم الجديد وفق خصوصيات الشعوب وثقافاتها وأعرافها وتقالي</a:t>
            </a:r>
            <a:r>
              <a:rPr lang="ar-SA" sz="2000" dirty="0" smtClean="0"/>
              <a:t>دها.</a:t>
            </a:r>
          </a:p>
          <a:p>
            <a:pPr algn="just" rtl="1">
              <a:buFontTx/>
              <a:buChar char="-"/>
            </a:pPr>
            <a:r>
              <a:rPr lang="ar-SA" sz="2000" dirty="0" smtClean="0"/>
              <a:t>وإن موقع اللغة العربية في </a:t>
            </a:r>
            <a:r>
              <a:rPr lang="ar-SA" sz="2000" dirty="0" smtClean="0">
                <a:solidFill>
                  <a:srgbClr val="FF0000"/>
                </a:solidFill>
              </a:rPr>
              <a:t>الصدارة  من الهوية للدفاع عن الأمة</a:t>
            </a:r>
            <a:r>
              <a:rPr lang="ar-SA" sz="2000" dirty="0" smtClean="0"/>
              <a:t>، فما اللغة إلا وعاء الفكر الذي يصنع طرائق المواجهة، بالتكيف حينا، وبالتصلب حينا.</a:t>
            </a:r>
          </a:p>
          <a:p>
            <a:pPr algn="just" rtl="1">
              <a:buFontTx/>
              <a:buChar char="-"/>
            </a:pPr>
            <a:r>
              <a:rPr lang="ar-SA" sz="2000" dirty="0" smtClean="0"/>
              <a:t>وبالرغم من وسائل التهجين </a:t>
            </a:r>
            <a:r>
              <a:rPr lang="ar-SA" sz="2000" dirty="0" err="1" smtClean="0"/>
              <a:t>والتدجين</a:t>
            </a:r>
            <a:r>
              <a:rPr lang="ar-SA" sz="2000" dirty="0" smtClean="0"/>
              <a:t> لهذه اللغة فإنها </a:t>
            </a:r>
            <a:r>
              <a:rPr lang="ar-SA" sz="2000" dirty="0" smtClean="0">
                <a:solidFill>
                  <a:srgbClr val="FF0000"/>
                </a:solidFill>
              </a:rPr>
              <a:t>استعصت على </a:t>
            </a:r>
            <a:r>
              <a:rPr lang="ar-SA" sz="2000" dirty="0" err="1" smtClean="0">
                <a:solidFill>
                  <a:srgbClr val="FF0000"/>
                </a:solidFill>
              </a:rPr>
              <a:t>التدجين</a:t>
            </a:r>
            <a:r>
              <a:rPr lang="ar-SA" sz="2000" dirty="0" smtClean="0">
                <a:solidFill>
                  <a:srgbClr val="FF0000"/>
                </a:solidFill>
              </a:rPr>
              <a:t> والموت، لأنها اللغة الوحيدة للوحي الإلهي الباقي على ظهر الأرض</a:t>
            </a:r>
            <a:r>
              <a:rPr lang="ar-SA" sz="2000" dirty="0" smtClean="0"/>
              <a:t>، وبقاؤها هو إكسير الحياة للأمة، والمجدد الدائب لطاقاتها الأدبية والمادية</a:t>
            </a:r>
          </a:p>
          <a:p>
            <a:pPr algn="just" rtl="1"/>
            <a:r>
              <a:rPr lang="ar-SA" sz="2000" dirty="0" smtClean="0"/>
              <a:t>- واللغة العربية لم تكن يوما نافلة في مجال التدافع الحضاري، وساحة الصراع الإيديولوجي إلا عند من لا يفقه سنن المغالبة بين الأمم والشعوب، </a:t>
            </a:r>
            <a:r>
              <a:rPr lang="ar-SA" sz="2000" dirty="0" smtClean="0">
                <a:solidFill>
                  <a:srgbClr val="FF0000"/>
                </a:solidFill>
              </a:rPr>
              <a:t>بل كانت ولا تزال من أهم مواقع الصراع الفكري، </a:t>
            </a:r>
            <a:r>
              <a:rPr lang="ar-SA" sz="2000" dirty="0" smtClean="0"/>
              <a:t>ومن أخطر أسلحة </a:t>
            </a:r>
            <a:r>
              <a:rPr lang="ar-SA" sz="2000" dirty="0" err="1" smtClean="0"/>
              <a:t>الإحتواء</a:t>
            </a:r>
            <a:r>
              <a:rPr lang="ar-SA" sz="2000" dirty="0" smtClean="0"/>
              <a:t> الإستراتيجي لثقافات الشعوب وتمييعها لإخراجها عن طبيعتها وصبغتها.</a:t>
            </a:r>
          </a:p>
          <a:p>
            <a:pPr algn="just" rtl="1">
              <a:buFontTx/>
              <a:buChar char="-"/>
            </a:pPr>
            <a:r>
              <a:rPr lang="ar-SA" sz="2000" dirty="0" smtClean="0"/>
              <a:t>ولابد أن ندرك أن </a:t>
            </a:r>
            <a:r>
              <a:rPr lang="ar-SA" sz="2000" dirty="0" err="1" smtClean="0">
                <a:solidFill>
                  <a:srgbClr val="FF0000"/>
                </a:solidFill>
              </a:rPr>
              <a:t>تفعيل</a:t>
            </a:r>
            <a:r>
              <a:rPr lang="ar-SA" sz="2000" dirty="0" smtClean="0">
                <a:solidFill>
                  <a:srgbClr val="FF0000"/>
                </a:solidFill>
              </a:rPr>
              <a:t> الثقافة رهن بتطور اللغة، ونمو اللغة يعكس القيم الثقافية للمجتمع الذي </a:t>
            </a:r>
            <a:r>
              <a:rPr lang="ar-SA" sz="2000" dirty="0" err="1" smtClean="0">
                <a:solidFill>
                  <a:srgbClr val="FF0000"/>
                </a:solidFill>
              </a:rPr>
              <a:t>يتكلمها</a:t>
            </a:r>
            <a:r>
              <a:rPr lang="ar-SA" sz="2000" dirty="0" smtClean="0"/>
              <a:t>، وهما مقياس لإمكاناته وقدراته</a:t>
            </a:r>
          </a:p>
          <a:p>
            <a:r>
              <a:rPr lang="ar-SA" sz="2000" dirty="0" smtClean="0"/>
              <a:t>- </a:t>
            </a:r>
            <a:r>
              <a:rPr lang="ar-SA" sz="2000" dirty="0" smtClean="0">
                <a:solidFill>
                  <a:srgbClr val="FF0000"/>
                </a:solidFill>
              </a:rPr>
              <a:t>التحدي الذي يواجه الهوية اللغوية في عصر الصدمة </a:t>
            </a:r>
            <a:r>
              <a:rPr lang="ar-SA" sz="2000" dirty="0" err="1" smtClean="0">
                <a:solidFill>
                  <a:srgbClr val="FF0000"/>
                </a:solidFill>
              </a:rPr>
              <a:t>العولمية</a:t>
            </a:r>
            <a:r>
              <a:rPr lang="ar-SA" sz="2000" dirty="0" smtClean="0">
                <a:solidFill>
                  <a:srgbClr val="FF0000"/>
                </a:solidFill>
              </a:rPr>
              <a:t> مرده إلى الشعور المبالغ فيه بأهمية اللغة الأجنبية</a:t>
            </a:r>
            <a:r>
              <a:rPr lang="ar-SA" sz="2000" dirty="0" smtClean="0"/>
              <a:t>، الناتج غالبا عن الانبهار بكل ما هو أجنبي ، و الظن الزائف بأن التقدم لا يأتي  إلا عن طريق إتقان اللغة الأجنبية للجميع ، بل و التحدث بها بين العرب أنفسهم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المحاضرة الثانية عشر: الدين والعلم</a:t>
            </a:r>
            <a:endParaRPr lang="en-US"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000" dirty="0" smtClean="0">
                <a:solidFill>
                  <a:srgbClr val="FF0000"/>
                </a:solidFill>
              </a:rPr>
              <a:t>هل هناك قضية بين الدين والعلم يمكن أن تبحث </a:t>
            </a:r>
            <a:r>
              <a:rPr lang="ar-SA" sz="2000" dirty="0" smtClean="0"/>
              <a:t>؟</a:t>
            </a:r>
            <a:endParaRPr lang="en-US" sz="2000" dirty="0" smtClean="0"/>
          </a:p>
          <a:p>
            <a:pPr marL="0" indent="0" algn="just" rtl="1">
              <a:spcBef>
                <a:spcPts val="0"/>
              </a:spcBef>
            </a:pPr>
            <a:r>
              <a:rPr lang="ar-SA" sz="2000" dirty="0" smtClean="0"/>
              <a:t>- </a:t>
            </a:r>
            <a:r>
              <a:rPr lang="ar-SA" sz="2000" dirty="0" smtClean="0">
                <a:solidFill>
                  <a:srgbClr val="FF0000"/>
                </a:solidFill>
              </a:rPr>
              <a:t>هل العلاقة التي بين الدين والعلم هي ما بين كفتي الميزان </a:t>
            </a:r>
            <a:r>
              <a:rPr lang="ar-SA" sz="2000" dirty="0" smtClean="0"/>
              <a:t>من توازن </a:t>
            </a:r>
            <a:r>
              <a:rPr lang="ar-SA" sz="2000" dirty="0" err="1" smtClean="0"/>
              <a:t>وتراجح</a:t>
            </a:r>
            <a:r>
              <a:rPr lang="ar-SA" sz="2000" dirty="0" smtClean="0"/>
              <a:t> ؛ فإذا خفت كفة أحدهما ثقلت كفة الآخر!؟</a:t>
            </a:r>
          </a:p>
          <a:p>
            <a:pPr marL="0" indent="0" algn="just" rtl="1">
              <a:spcBef>
                <a:spcPts val="0"/>
              </a:spcBef>
            </a:pPr>
            <a:r>
              <a:rPr lang="ar-SA" sz="2000" dirty="0" smtClean="0"/>
              <a:t>- بحيث إذا ساد الدين انحسر ظل العلم، واستولى الجهل على الناس، وانتشرت الترهات والأباطيل، وإذا ساد العلم انكمش ظل الدين، وضمر وجوده، وانزلق الناس في الشهوات والمصالح الذاتية فلا يجدون ما يقودهم إلى الحق والعدل، ويحملهم على رعاية الفضيلة وانتهاج سبلها؟</a:t>
            </a:r>
          </a:p>
          <a:p>
            <a:pPr marL="0" indent="0" algn="just" rtl="1">
              <a:spcBef>
                <a:spcPts val="0"/>
              </a:spcBef>
            </a:pPr>
            <a:r>
              <a:rPr lang="ar-SA" sz="2000" dirty="0" smtClean="0">
                <a:solidFill>
                  <a:srgbClr val="FF0000"/>
                </a:solidFill>
              </a:rPr>
              <a:t>- إن التاريخ يشهد بمساهمة الأديان في بناء الحياة الإنسانية، والتأثير في عقول الناس وقلوبهم وإقامة المجتمعات والحضارات</a:t>
            </a:r>
            <a:r>
              <a:rPr lang="ar-SA" sz="2000" dirty="0" smtClean="0"/>
              <a:t>، وفي غرس الفضائل والأخلاق ، وتكوين العادات الطيبة ، وتنظيم الحياة الإنسانية، وضبط حدود الحقوق والواجبات بين الناس</a:t>
            </a:r>
          </a:p>
          <a:p>
            <a:pPr marL="0" indent="0" algn="just" rtl="1">
              <a:spcBef>
                <a:spcPts val="0"/>
              </a:spcBef>
              <a:buFontTx/>
              <a:buChar char="-"/>
            </a:pPr>
            <a:r>
              <a:rPr lang="ar-SA" sz="2000" dirty="0" smtClean="0">
                <a:solidFill>
                  <a:srgbClr val="FF0000"/>
                </a:solidFill>
              </a:rPr>
              <a:t>الأديان ذات حضور مؤثر في حياة الإنسان ، وفي بناء المجتمع مهما كان هذا الدين من الصحة أو البطلان </a:t>
            </a:r>
            <a:r>
              <a:rPr lang="ar-SA" sz="2000" dirty="0" smtClean="0"/>
              <a:t>، وما من مجتمع إلا وقد تدين</a:t>
            </a:r>
          </a:p>
          <a:p>
            <a:pPr marL="0" indent="0" algn="just" rtl="1">
              <a:spcBef>
                <a:spcPts val="0"/>
              </a:spcBef>
              <a:buFontTx/>
              <a:buChar char="-"/>
            </a:pPr>
            <a:r>
              <a:rPr lang="ar-SA" sz="2000" dirty="0" smtClean="0">
                <a:solidFill>
                  <a:srgbClr val="FF0000"/>
                </a:solidFill>
              </a:rPr>
              <a:t>الإنسان بحاجة إلى الدين والعلم</a:t>
            </a:r>
            <a:r>
              <a:rPr lang="ar-SA" sz="2000" dirty="0" smtClean="0"/>
              <a:t>، فهما يهيئان له الحياة الكريمة، ويمنحانه حقوقه، وينظمان حياته وعلاقاته بغيره، ويستحثانه على الفهم والتفكير والعمل، ويرشدانه إلى ما فيه مصلحته؛ </a:t>
            </a:r>
          </a:p>
          <a:p>
            <a:pPr marL="0" indent="0" algn="just" rtl="1">
              <a:spcBef>
                <a:spcPts val="0"/>
              </a:spcBef>
              <a:buFontTx/>
              <a:buChar char="-"/>
            </a:pPr>
            <a:endParaRPr lang="ar-SA" sz="2000" dirty="0" smtClean="0"/>
          </a:p>
          <a:p>
            <a:pPr marL="0" indent="0" algn="just" rtl="1">
              <a:spcBef>
                <a:spcPts val="0"/>
              </a:spcBef>
              <a:buFontTx/>
              <a:buChar char="-"/>
            </a:pPr>
            <a:endParaRPr lang="ar-SA" sz="2000" dirty="0" smtClean="0"/>
          </a:p>
          <a:p>
            <a:pPr marL="0" indent="0" algn="just" rtl="1">
              <a:spcBef>
                <a:spcPts val="0"/>
              </a:spcBef>
            </a:pPr>
            <a:endParaRPr lang="en-US" sz="2000" dirty="0" smtClean="0"/>
          </a:p>
          <a:p>
            <a:pPr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000" dirty="0" smtClean="0">
                <a:solidFill>
                  <a:srgbClr val="FF0000"/>
                </a:solidFill>
              </a:rPr>
              <a:t>- لذا كان من الضروري أن يكون الدين والعلم في صحبة مستمرة، وألفة دائمة، وأن يكون العلم وما يتوصل إليه من نتائج داعما لحقائق الدين، ومصدقا لما جاء </a:t>
            </a:r>
            <a:r>
              <a:rPr lang="ar-SA" sz="2000" dirty="0" err="1" smtClean="0">
                <a:solidFill>
                  <a:srgbClr val="FF0000"/>
                </a:solidFill>
              </a:rPr>
              <a:t>به</a:t>
            </a:r>
            <a:r>
              <a:rPr lang="ar-SA" sz="2000" dirty="0" smtClean="0">
                <a:solidFill>
                  <a:srgbClr val="FF0000"/>
                </a:solidFill>
              </a:rPr>
              <a:t>، وأن يكون الدين بمعتقداته وأحكامه وشرائعه شاحذا للعقول، ومُبَصِّرا للقلوب، وهاديا لها إلى منهج الحق المبين والنفع للناس أجمعين.</a:t>
            </a:r>
          </a:p>
          <a:p>
            <a:pPr marL="0" indent="0" algn="just" rtl="1">
              <a:spcBef>
                <a:spcPts val="0"/>
              </a:spcBef>
              <a:buFontTx/>
              <a:buChar char="-"/>
            </a:pPr>
            <a:r>
              <a:rPr lang="ar-SA" sz="2000" dirty="0" smtClean="0">
                <a:solidFill>
                  <a:srgbClr val="FF0000"/>
                </a:solidFill>
              </a:rPr>
              <a:t>إن الإنسان بحاجة إلى الدين والعلم لا يغنيه أحدهما عن الآخر</a:t>
            </a:r>
            <a:r>
              <a:rPr lang="ar-SA" sz="2000" dirty="0" smtClean="0"/>
              <a:t>، فالعلم لا يغني عن الدين، فقد يخيل لأحد أن الإنسان بالعلم يستطيع أن يتجه في حياته نحو الخير فلا يضل الطريق، ولا يشقى، إن ذلك محض إدعاء؛ لا تقوم له حجة من واقع الحياة، ولا من شواهد التاريخ، </a:t>
            </a:r>
            <a:r>
              <a:rPr lang="ar-SA" sz="2000" dirty="0" smtClean="0">
                <a:solidFill>
                  <a:srgbClr val="FF0000"/>
                </a:solidFill>
              </a:rPr>
              <a:t>فما كان العلم وحده يوما عاصما للإنسان من الزلل الخلقي، ولا قادرا على إقامة وازع في نفسه يردعه عن </a:t>
            </a:r>
            <a:r>
              <a:rPr lang="ar-SA" sz="2000" dirty="0" err="1" smtClean="0">
                <a:solidFill>
                  <a:srgbClr val="FF0000"/>
                </a:solidFill>
              </a:rPr>
              <a:t>اتباع</a:t>
            </a:r>
            <a:r>
              <a:rPr lang="ar-SA" sz="2000" dirty="0" smtClean="0">
                <a:solidFill>
                  <a:srgbClr val="FF0000"/>
                </a:solidFill>
              </a:rPr>
              <a:t> الهوى ؛</a:t>
            </a:r>
          </a:p>
          <a:p>
            <a:pPr algn="just" rtl="1"/>
            <a:r>
              <a:rPr lang="ar-SA" sz="2000" dirty="0" smtClean="0"/>
              <a:t>- إن حقيقة هذا </a:t>
            </a:r>
            <a:r>
              <a:rPr lang="ar-SA" sz="2000" dirty="0" smtClean="0">
                <a:solidFill>
                  <a:srgbClr val="FF0000"/>
                </a:solidFill>
              </a:rPr>
              <a:t>الصراع لم تكن بين الدين بصبغته الإلهية النقية </a:t>
            </a:r>
            <a:r>
              <a:rPr lang="ar-SA" sz="2000" dirty="0" smtClean="0"/>
              <a:t>، </a:t>
            </a:r>
          </a:p>
          <a:p>
            <a:pPr algn="just" rtl="1">
              <a:buFontTx/>
              <a:buChar char="-"/>
            </a:pPr>
            <a:r>
              <a:rPr lang="ar-SA" sz="2000" dirty="0" smtClean="0">
                <a:solidFill>
                  <a:srgbClr val="FF0000"/>
                </a:solidFill>
              </a:rPr>
              <a:t>وإنما بصبغته المحرفة التي كانت عليها النصرانية </a:t>
            </a:r>
            <a:r>
              <a:rPr lang="ar-SA" sz="2000" dirty="0" smtClean="0"/>
              <a:t>في تلك الفترة من الزمن، </a:t>
            </a:r>
          </a:p>
          <a:p>
            <a:pPr algn="just" rtl="1">
              <a:buFontTx/>
              <a:buChar char="-"/>
            </a:pPr>
            <a:r>
              <a:rPr lang="ar-SA" sz="2000" dirty="0" smtClean="0"/>
              <a:t>- وأن </a:t>
            </a:r>
            <a:r>
              <a:rPr lang="ar-SA" sz="2000" dirty="0" smtClean="0">
                <a:solidFill>
                  <a:srgbClr val="FF0000"/>
                </a:solidFill>
              </a:rPr>
              <a:t>ما حققه العلم من انتصار كان في المواقع التي انتصر فيها العقل واليقين على الخرافة والوهم</a:t>
            </a:r>
            <a:r>
              <a:rPr lang="ar-SA" sz="2000" dirty="0" smtClean="0"/>
              <a:t>، </a:t>
            </a:r>
          </a:p>
          <a:p>
            <a:pPr algn="just" rtl="1">
              <a:buFontTx/>
              <a:buChar char="-"/>
            </a:pPr>
            <a:r>
              <a:rPr lang="ar-SA" sz="2000" dirty="0" smtClean="0"/>
              <a:t>إن الحق من الطرفين هو الذي انتصر </a:t>
            </a:r>
            <a:r>
              <a:rPr lang="ar-SA" sz="2000" dirty="0" smtClean="0">
                <a:solidFill>
                  <a:srgbClr val="FF0000"/>
                </a:solidFill>
              </a:rPr>
              <a:t>فلو كانت تعاليم الكنيسة حقا خالصا، والعلم بمنهجه الجديد في أوروبا يقينا مجردا لما حدث هذا الصراع</a:t>
            </a:r>
            <a:r>
              <a:rPr lang="ar-SA" sz="2000" dirty="0" smtClean="0"/>
              <a:t>، </a:t>
            </a:r>
          </a:p>
          <a:p>
            <a:pPr algn="just" rtl="1">
              <a:buFontTx/>
              <a:buChar char="-"/>
            </a:pPr>
            <a:r>
              <a:rPr lang="ar-SA" sz="2000" dirty="0" smtClean="0"/>
              <a:t>وإنه من</a:t>
            </a:r>
            <a:r>
              <a:rPr lang="ar-SA" sz="2000" dirty="0" smtClean="0">
                <a:solidFill>
                  <a:srgbClr val="FF0000"/>
                </a:solidFill>
              </a:rPr>
              <a:t> المؤسف أن جناية رجال الدين على الحقيقة العلمية كانت أشنع من جناية أنصار المنهج الحسي التجريبي عليها</a:t>
            </a:r>
            <a:r>
              <a:rPr lang="ar-SA" sz="2000" dirty="0" smtClean="0"/>
              <a:t>، وأن كلا الطرفين كان </a:t>
            </a:r>
            <a:r>
              <a:rPr lang="ar-SA" sz="2000" dirty="0" err="1" smtClean="0"/>
              <a:t>مسؤولا</a:t>
            </a:r>
            <a:r>
              <a:rPr lang="ar-SA" sz="2000" dirty="0" smtClean="0"/>
              <a:t> عن النتائج المؤسفة لهذا الصراع.</a:t>
            </a:r>
          </a:p>
          <a:p>
            <a:pPr marL="0" indent="0" algn="just" rtl="1">
              <a:spcBef>
                <a:spcPts val="0"/>
              </a:spcBef>
              <a:buFontTx/>
              <a:buChar char="-"/>
            </a:pPr>
            <a:endParaRPr lang="en-US" sz="2000" dirty="0" smtClean="0">
              <a:solidFill>
                <a:srgbClr val="FF0000"/>
              </a:solidFill>
            </a:endParaRPr>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sz="3200" b="1" dirty="0" smtClean="0">
                <a:solidFill>
                  <a:schemeClr val="tx2">
                    <a:lumMod val="75000"/>
                  </a:schemeClr>
                </a:solidFill>
              </a:rPr>
              <a:t>المحاضرة الثالثة عشر: </a:t>
            </a:r>
            <a:r>
              <a:rPr lang="ar-SA" sz="3200" b="1" dirty="0" smtClean="0">
                <a:solidFill>
                  <a:schemeClr val="tx1"/>
                </a:solidFill>
                <a:cs typeface="Arial" pitchFamily="34" charset="0"/>
              </a:rPr>
              <a:t>تأخر المسلمين وسبيل النهوض بهم</a:t>
            </a:r>
            <a:endParaRPr lang="en-US" sz="3200" b="1" dirty="0">
              <a:solidFill>
                <a:schemeClr val="tx2">
                  <a:lumMod val="75000"/>
                </a:schemeClr>
              </a:solidFill>
            </a:endParaRPr>
          </a:p>
        </p:txBody>
      </p:sp>
      <p:sp>
        <p:nvSpPr>
          <p:cNvPr id="7171" name="Text Placeholder 5"/>
          <p:cNvSpPr>
            <a:spLocks noGrp="1"/>
          </p:cNvSpPr>
          <p:nvPr>
            <p:ph idx="1"/>
          </p:nvPr>
        </p:nvSpPr>
        <p:spPr>
          <a:xfrm>
            <a:off x="228600" y="1371600"/>
            <a:ext cx="9525000" cy="4754563"/>
          </a:xfrm>
        </p:spPr>
        <p:txBody>
          <a:bodyPr/>
          <a:lstStyle/>
          <a:p>
            <a:pPr algn="just" rtl="1">
              <a:buFontTx/>
              <a:buChar char="-"/>
            </a:pPr>
            <a:r>
              <a:rPr lang="ar-SA" sz="2000" dirty="0" smtClean="0"/>
              <a:t>ظلت الأمة الإسلامية متماسكة البناء الحضاري، متألقة في سماء الإبداع والعطاء، ممثلة نموذجًا فذًا للنظام الذي يحقق للإنسان إنسانيته ويحفظ له كرامته ويضمن له فعالية مطردة في مجالات التقدم، </a:t>
            </a:r>
          </a:p>
          <a:p>
            <a:pPr algn="just" rtl="1">
              <a:buFontTx/>
              <a:buChar char="-"/>
            </a:pPr>
            <a:r>
              <a:rPr lang="ar-SA" sz="2000" dirty="0" smtClean="0"/>
              <a:t>ولم يتحقق هذا إلا بفضل ذلك المنهج الحضاري الشامل، الذي لم يترك صغيرة ولا كبيرة مما يحتاجه الإنسان في مسيرته الحضارية إلا هيأه ووفره. وما هو قابل للاجتهاد بواسطة العقل، وضع له الضوابط الدقيقة التي تعصم العقل من الزيغ في حركته الاجتهادية، وبذلك وصلت الأمة الإسلامية قمة الازدهار وقمة العطاء... </a:t>
            </a:r>
          </a:p>
          <a:p>
            <a:pPr algn="just" rtl="1">
              <a:buFontTx/>
              <a:buChar char="-"/>
            </a:pPr>
            <a:r>
              <a:rPr lang="ar-SA" sz="2000" dirty="0" smtClean="0"/>
              <a:t>ولكن أتى عليها حين من الدهر، وجدت نفسها وقد ولى عنها ذلك المجد الزاهي، فرجعت القهقرى، وبتعبير آخر تخلفت وتأخرت، وحلت </a:t>
            </a:r>
            <a:r>
              <a:rPr lang="ar-SA" sz="2000" dirty="0" err="1" smtClean="0"/>
              <a:t>بها</a:t>
            </a:r>
            <a:r>
              <a:rPr lang="ar-SA" sz="2000" dirty="0" smtClean="0"/>
              <a:t> الأزمة.</a:t>
            </a:r>
          </a:p>
          <a:p>
            <a:pPr algn="just" rtl="1">
              <a:buFontTx/>
              <a:buChar char="-"/>
            </a:pPr>
            <a:r>
              <a:rPr lang="ar-SA" sz="2000" dirty="0" smtClean="0"/>
              <a:t>فما هي الأسباب التي كانت وراء التخلف؟ وكيف السبيل إلى البعث الحضاري من جديد؟‏ </a:t>
            </a:r>
          </a:p>
          <a:p>
            <a:pPr algn="just" rtl="1"/>
            <a:r>
              <a:rPr lang="ar-SA" sz="2000" dirty="0" smtClean="0"/>
              <a:t>أسباب التأخر (التخلف):</a:t>
            </a:r>
          </a:p>
          <a:p>
            <a:pPr algn="just" rtl="1"/>
            <a:r>
              <a:rPr lang="ar-SA" sz="2000" b="1" dirty="0" smtClean="0">
                <a:solidFill>
                  <a:srgbClr val="FF0000"/>
                </a:solidFill>
              </a:rPr>
              <a:t>أسباب داخلية أساسية</a:t>
            </a:r>
            <a:r>
              <a:rPr lang="ar-SA" sz="2000" b="1" dirty="0" smtClean="0"/>
              <a:t>: </a:t>
            </a:r>
            <a:r>
              <a:rPr lang="ar-SA" sz="2000" dirty="0" smtClean="0"/>
              <a:t>المرض كامن في نفس المسلم، وفي ثقافته الموروثة من زمن الانحطاط، كما هو كامن في سلوك المسلم وتصرفاته اليومية، وفي قلبه وعقله.. والأزمة تكمن في الأدران العالقة بالمسلم من تراث الانحطاط عبر القرون</a:t>
            </a:r>
          </a:p>
          <a:p>
            <a:pPr algn="just" rtl="1"/>
            <a:r>
              <a:rPr lang="ar-SA" sz="2000" b="1" dirty="0" smtClean="0">
                <a:solidFill>
                  <a:srgbClr val="FF0000"/>
                </a:solidFill>
              </a:rPr>
              <a:t>سبب خارجي ثانوي</a:t>
            </a:r>
            <a:r>
              <a:rPr lang="ar-SA" sz="2000" b="1" dirty="0" smtClean="0"/>
              <a:t>: </a:t>
            </a:r>
            <a:r>
              <a:rPr lang="ar-SA" sz="2000" dirty="0" smtClean="0"/>
              <a:t>المعامل الاستعماري الذي يستغل ضعفنا وقابليتنا للاستعمار</a:t>
            </a:r>
            <a:endParaRPr lang="en-US" sz="2000" dirty="0" smtClean="0"/>
          </a:p>
          <a:p>
            <a:pPr algn="just" rtl="1"/>
            <a:endParaRPr lang="ar-SA" sz="20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990600"/>
            <a:ext cx="9601200" cy="5135563"/>
          </a:xfrm>
        </p:spPr>
        <p:txBody>
          <a:bodyPr/>
          <a:lstStyle/>
          <a:p>
            <a:pPr algn="just" rtl="1">
              <a:buFontTx/>
              <a:buChar char="-"/>
            </a:pPr>
            <a:r>
              <a:rPr lang="ar-SA" sz="2000" dirty="0" smtClean="0"/>
              <a:t>إن </a:t>
            </a:r>
            <a:r>
              <a:rPr lang="ar-SA" sz="2000" dirty="0" smtClean="0">
                <a:solidFill>
                  <a:srgbClr val="FF0000"/>
                </a:solidFill>
              </a:rPr>
              <a:t>نهضة المسلمين </a:t>
            </a:r>
            <a:r>
              <a:rPr lang="ar-SA" sz="2000" dirty="0" smtClean="0"/>
              <a:t>تحتاج منا أن نعمل على </a:t>
            </a:r>
            <a:r>
              <a:rPr lang="ar-SA" sz="2000" dirty="0" smtClean="0">
                <a:solidFill>
                  <a:srgbClr val="FF0000"/>
                </a:solidFill>
              </a:rPr>
              <a:t>إزالة معوقات النهضة </a:t>
            </a:r>
            <a:r>
              <a:rPr lang="ar-SA" sz="2000" dirty="0" smtClean="0"/>
              <a:t>من جهة، </a:t>
            </a:r>
            <a:r>
              <a:rPr lang="ar-SA" sz="2000" dirty="0" smtClean="0">
                <a:solidFill>
                  <a:srgbClr val="FF0000"/>
                </a:solidFill>
              </a:rPr>
              <a:t>وصياغة مشروع نهضة </a:t>
            </a:r>
            <a:r>
              <a:rPr lang="ar-SA" sz="2000" dirty="0" smtClean="0"/>
              <a:t>من جهة أخرى.</a:t>
            </a:r>
          </a:p>
          <a:p>
            <a:pPr algn="just" rtl="1"/>
            <a:r>
              <a:rPr lang="ar-SA" sz="2000" b="1" dirty="0" smtClean="0"/>
              <a:t>أولا: معوقات النهضة: </a:t>
            </a:r>
            <a:r>
              <a:rPr lang="ar-SA" sz="2000" dirty="0" smtClean="0"/>
              <a:t>هناك معوقات ذاتية ومعوقات موضوعية؛ فأما </a:t>
            </a:r>
            <a:r>
              <a:rPr lang="ar-SA" sz="2000" dirty="0" smtClean="0">
                <a:solidFill>
                  <a:srgbClr val="FF0000"/>
                </a:solidFill>
              </a:rPr>
              <a:t>الذاتية فهي نابعة من ذاتنا الحضارية بفعل ما أصاب المسلمين من أمراض تصيب المجتمعات والحضارات، وهي سنة الله في خلقه لا يمكن أن تحابينا لأننا مسلمون، بل يصاب </a:t>
            </a:r>
            <a:r>
              <a:rPr lang="ar-SA" sz="2000" dirty="0" err="1" smtClean="0">
                <a:solidFill>
                  <a:srgbClr val="FF0000"/>
                </a:solidFill>
              </a:rPr>
              <a:t>بها</a:t>
            </a:r>
            <a:r>
              <a:rPr lang="ar-SA" sz="2000" dirty="0" smtClean="0">
                <a:solidFill>
                  <a:srgbClr val="FF0000"/>
                </a:solidFill>
              </a:rPr>
              <a:t> كل من لم يتحقق بشروط التحصين منها. وهي معوقات اجتماعية ونفسية وفكرية</a:t>
            </a:r>
            <a:r>
              <a:rPr lang="ar-SA" sz="2000" dirty="0" smtClean="0"/>
              <a:t>. وأما </a:t>
            </a:r>
            <a:r>
              <a:rPr lang="ar-SA" sz="2000" dirty="0" smtClean="0">
                <a:solidFill>
                  <a:srgbClr val="FF0000"/>
                </a:solidFill>
              </a:rPr>
              <a:t>المعوقات الموضوعية فهي العوامل الخارجية لتخلفنا وتأخرنا، وهي أساسا الهيمنة الحضارية الغربية وما جلبت علينا من مختلف التحديات بداية بالاستعمار ونهاية بالعولمة والغزو الفكري والحضاري</a:t>
            </a:r>
            <a:r>
              <a:rPr lang="ar-SA" sz="2000" dirty="0" smtClean="0"/>
              <a:t>.</a:t>
            </a:r>
          </a:p>
          <a:p>
            <a:pPr algn="just" rtl="1"/>
            <a:r>
              <a:rPr lang="ar-SA" sz="2000" dirty="0" smtClean="0"/>
              <a:t>ثانيا: </a:t>
            </a:r>
            <a:r>
              <a:rPr lang="ar-SA" sz="2000" b="1" dirty="0" smtClean="0"/>
              <a:t>صياغة مشروع للنهضة الحضارية: </a:t>
            </a:r>
            <a:r>
              <a:rPr lang="ar-SA" sz="2000" dirty="0" smtClean="0"/>
              <a:t>لا بد من </a:t>
            </a:r>
            <a:r>
              <a:rPr lang="ar-SA" sz="2000" dirty="0" smtClean="0">
                <a:solidFill>
                  <a:srgbClr val="FF0000"/>
                </a:solidFill>
              </a:rPr>
              <a:t>الخروج من النزعة الانفعالية </a:t>
            </a:r>
            <a:r>
              <a:rPr lang="ar-SA" sz="2000" dirty="0" smtClean="0"/>
              <a:t>التي تتجاهل الحاضر تجاهلا تاما </a:t>
            </a:r>
            <a:r>
              <a:rPr lang="ar-SA" sz="2000" dirty="0" smtClean="0">
                <a:solidFill>
                  <a:srgbClr val="FF0000"/>
                </a:solidFill>
              </a:rPr>
              <a:t>بسبب الانبهار بمنجزات الغير</a:t>
            </a:r>
            <a:r>
              <a:rPr lang="ar-SA" sz="2000" dirty="0" smtClean="0"/>
              <a:t> سواء من القدماء أو الغربيين. </a:t>
            </a:r>
          </a:p>
          <a:p>
            <a:pPr algn="just" rtl="1"/>
            <a:r>
              <a:rPr lang="ar-SA" sz="2000" dirty="0" smtClean="0"/>
              <a:t>ولابد من </a:t>
            </a:r>
            <a:r>
              <a:rPr lang="ar-SA" sz="2000" dirty="0" smtClean="0">
                <a:solidFill>
                  <a:srgbClr val="FF0000"/>
                </a:solidFill>
              </a:rPr>
              <a:t>بناء مشروع للنهضة قائما على التحليل العلمي والعقلاني لظاهرة التخلف الحضاري الذي تعيشه الأمة، بحيث نقوم بداية بتحديد المرحلة التاريخية التي نعيشها، وانطلاقا من خصوصيات هذه المرحلة، نحدد الخصائص النفسية والفكرية والاجتماعية لإنسانها؛ والتي تتمثل في أهم المعوقات الذاتية التي وقفت في وجه المحاولات </a:t>
            </a:r>
            <a:r>
              <a:rPr lang="ar-SA" sz="2000" dirty="0" err="1" smtClean="0">
                <a:solidFill>
                  <a:srgbClr val="FF0000"/>
                </a:solidFill>
              </a:rPr>
              <a:t>النهضوية</a:t>
            </a:r>
            <a:r>
              <a:rPr lang="ar-SA" sz="2000" dirty="0" smtClean="0">
                <a:solidFill>
                  <a:srgbClr val="FF0000"/>
                </a:solidFill>
              </a:rPr>
              <a:t> ومنعتها من تحقيق أهدافها الحضارية</a:t>
            </a:r>
            <a:r>
              <a:rPr lang="ar-SA" sz="2000" dirty="0" smtClean="0"/>
              <a:t>.</a:t>
            </a:r>
          </a:p>
          <a:p>
            <a:pPr algn="just" rtl="1"/>
            <a:r>
              <a:rPr lang="ar-SA" sz="2000" dirty="0" smtClean="0"/>
              <a:t>- نقوم </a:t>
            </a:r>
            <a:r>
              <a:rPr lang="ar-SA" sz="2000" dirty="0" smtClean="0">
                <a:solidFill>
                  <a:srgbClr val="FF0000"/>
                </a:solidFill>
              </a:rPr>
              <a:t>بتفكيك معوقات النهضة وبناء مشروع جديد بناء </a:t>
            </a:r>
            <a:r>
              <a:rPr lang="ar-SA" sz="2000" dirty="0" smtClean="0"/>
              <a:t>على تحليل لمظاهر وأسباب التخلف وصياغة رؤية كلية تستوعب مختلف أبعاد النهضة، ونصمم منهجا قابلا للتطبيق نظريا وعمليا يحقق أهدافنا من النهضة.</a:t>
            </a:r>
            <a:endParaRPr lang="en-US" sz="2000" dirty="0" smtClean="0"/>
          </a:p>
          <a:p>
            <a:endParaRPr lang="ar-S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1735</TotalTime>
  <Words>4129</Words>
  <Application>Microsoft Office PowerPoint</Application>
  <PresentationFormat>A4 Paper (210x297 mm)‎</PresentationFormat>
  <Paragraphs>182</Paragraphs>
  <Slides>27</Slides>
  <Notes>0</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المحاضرة الرابعة عشر: صلة عناصر الثقافة بمختلف القضايا المطروحة</vt:lpstr>
      <vt:lpstr>الصلة بين الثقافة وعناصرها وبين مختلف القضايا المطروحة</vt:lpstr>
      <vt:lpstr>طبيعة القضايا الثقافية:</vt:lpstr>
      <vt:lpstr>عناصر الثقافة</vt:lpstr>
      <vt:lpstr>الشريحة 6</vt:lpstr>
      <vt:lpstr>المحاضرة الأولى: الوسطية</vt:lpstr>
      <vt:lpstr>المحاضرة الثانية: عالمية الاسلام والروابط البشرية</vt:lpstr>
      <vt:lpstr>المحاضرة الثالثة: الاستشراق</vt:lpstr>
      <vt:lpstr>المحاضرة الرابعة:  التنصير</vt:lpstr>
      <vt:lpstr>ومن آثاره:</vt:lpstr>
      <vt:lpstr>المحاضرة الخامسة: الاستعمار</vt:lpstr>
      <vt:lpstr>الشريحة 13</vt:lpstr>
      <vt:lpstr>المحاضرة السادسة: التغريب</vt:lpstr>
      <vt:lpstr>آثار التغريب</vt:lpstr>
      <vt:lpstr>المحاضرة السابعة: العولمة الثقافية</vt:lpstr>
      <vt:lpstr>الشريحة 17</vt:lpstr>
      <vt:lpstr>المحاضرة الثامنة: الحوار</vt:lpstr>
      <vt:lpstr>المحاضرة التاسعة: الإرهاب</vt:lpstr>
      <vt:lpstr>المحاضرة العاشرة: القومية والعنصرية</vt:lpstr>
      <vt:lpstr>موقف الإسلام من عصبية القومية والعنصرية</vt:lpstr>
      <vt:lpstr>المحاضرة الحادية عشر: اللغة العربية وعاء التعليم والثقافة</vt:lpstr>
      <vt:lpstr>المحاضرة الثانية عشر: الدين والعلم</vt:lpstr>
      <vt:lpstr>الشريحة 24</vt:lpstr>
      <vt:lpstr>المحاضرة الثالثة عشر: تأخر المسلمين وسبيل النهوض بهم</vt:lpstr>
      <vt:lpstr>الشريحة 26</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133</cp:revision>
  <dcterms:created xsi:type="dcterms:W3CDTF">2009-10-14T19:14:34Z</dcterms:created>
  <dcterms:modified xsi:type="dcterms:W3CDTF">2011-11-26T14:32:17Z</dcterms:modified>
</cp:coreProperties>
</file>