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67" r:id="rId4"/>
    <p:sldId id="305" r:id="rId5"/>
    <p:sldId id="302" r:id="rId6"/>
    <p:sldId id="306" r:id="rId7"/>
    <p:sldId id="304" r:id="rId8"/>
    <p:sldId id="307" r:id="rId9"/>
    <p:sldId id="308" r:id="rId10"/>
    <p:sldId id="329" r:id="rId11"/>
    <p:sldId id="309" r:id="rId12"/>
    <p:sldId id="325" r:id="rId13"/>
    <p:sldId id="330" r:id="rId14"/>
    <p:sldId id="326" r:id="rId15"/>
    <p:sldId id="327" r:id="rId16"/>
    <p:sldId id="311" r:id="rId17"/>
    <p:sldId id="313" r:id="rId18"/>
    <p:sldId id="317" r:id="rId19"/>
    <p:sldId id="318" r:id="rId20"/>
    <p:sldId id="314" r:id="rId21"/>
    <p:sldId id="319" r:id="rId22"/>
    <p:sldId id="320" r:id="rId23"/>
    <p:sldId id="315" r:id="rId24"/>
    <p:sldId id="321" r:id="rId25"/>
    <p:sldId id="322" r:id="rId26"/>
    <p:sldId id="312" r:id="rId27"/>
    <p:sldId id="331" r:id="rId28"/>
    <p:sldId id="332" r:id="rId29"/>
    <p:sldId id="333" r:id="rId30"/>
    <p:sldId id="334" r:id="rId31"/>
    <p:sldId id="335" r:id="rId32"/>
    <p:sldId id="336" r:id="rId33"/>
    <p:sldId id="337"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54" autoAdjust="0"/>
  </p:normalViewPr>
  <p:slideViewPr>
    <p:cSldViewPr>
      <p:cViewPr varScale="1">
        <p:scale>
          <a:sx n="99" d="100"/>
          <a:sy n="99" d="100"/>
        </p:scale>
        <p:origin x="-90" y="-198"/>
      </p:cViewPr>
      <p:guideLst>
        <p:guide orient="horz" pos="2160"/>
        <p:guide pos="3120"/>
      </p:guideLst>
    </p:cSldViewPr>
  </p:slideViewPr>
  <p:outlineViewPr>
    <p:cViewPr>
      <p:scale>
        <a:sx n="33" d="100"/>
        <a:sy n="33" d="100"/>
      </p:scale>
      <p:origin x="0" y="55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قضايا ثقافية معاصرة</a:t>
            </a:r>
            <a:endParaRPr lang="en-US" sz="2800" b="1" dirty="0">
              <a:latin typeface="Calibri" pitchFamily="34" charset="0"/>
            </a:endParaRPr>
          </a:p>
          <a:p>
            <a:pPr algn="ctr"/>
            <a:endParaRPr lang="ar-SA" sz="2600" b="1" dirty="0" smtClean="0">
              <a:latin typeface="Calibri" pitchFamily="34" charset="0"/>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بدران مسعود بن الحسن</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3600" b="1" dirty="0" smtClean="0">
                <a:solidFill>
                  <a:schemeClr val="tx1"/>
                </a:solidFill>
                <a:cs typeface="Arial" pitchFamily="34" charset="0"/>
              </a:rPr>
              <a:t>المحاضرة </a:t>
            </a:r>
            <a:r>
              <a:rPr lang="ar-SA" sz="3600" b="1" dirty="0" smtClean="0">
                <a:solidFill>
                  <a:schemeClr val="tx1"/>
                </a:solidFill>
                <a:cs typeface="Arial" pitchFamily="34" charset="0"/>
              </a:rPr>
              <a:t>الثالثة </a:t>
            </a:r>
            <a:r>
              <a:rPr lang="ar-SA" sz="3600" b="1" dirty="0" smtClean="0">
                <a:solidFill>
                  <a:schemeClr val="tx1"/>
                </a:solidFill>
                <a:cs typeface="Arial" pitchFamily="34" charset="0"/>
              </a:rPr>
              <a:t>عشر</a:t>
            </a:r>
            <a:endParaRPr lang="en-US" sz="3600" b="1" dirty="0" smtClean="0">
              <a:solidFill>
                <a:schemeClr val="tx1"/>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cs typeface="Arial" pitchFamily="34" charset="0"/>
              </a:rPr>
              <a:t>تأخر المسلمين وسبيل النهوض بهم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rtl="1" eaLnBrk="1" hangingPunct="1">
              <a:defRPr/>
            </a:pPr>
            <a:r>
              <a:rPr lang="ar-SA" dirty="0" smtClean="0">
                <a:solidFill>
                  <a:schemeClr val="tx2">
                    <a:lumMod val="75000"/>
                  </a:schemeClr>
                </a:solidFill>
              </a:rPr>
              <a:t>المحاضرة التمهيدية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algn="r" rtl="1" eaLnBrk="1" hangingPunct="1">
              <a:buFont typeface="Arial" pitchFamily="34" charset="0"/>
              <a:buChar char="•"/>
            </a:pPr>
            <a:r>
              <a:rPr lang="ar-SA" sz="2500" b="1" dirty="0" smtClean="0">
                <a:cs typeface="Arial" pitchFamily="34" charset="0"/>
              </a:rPr>
              <a:t>تمهيد</a:t>
            </a:r>
          </a:p>
          <a:p>
            <a:pPr algn="r" rtl="1" eaLnBrk="1" hangingPunct="1">
              <a:buFont typeface="Arial" pitchFamily="34" charset="0"/>
              <a:buChar char="•"/>
            </a:pPr>
            <a:r>
              <a:rPr lang="ar-SA" sz="2500" b="1" dirty="0" smtClean="0">
                <a:cs typeface="Arial" pitchFamily="34" charset="0"/>
              </a:rPr>
              <a:t>مفهوم التخلف</a:t>
            </a:r>
          </a:p>
          <a:p>
            <a:pPr algn="r" rtl="1" eaLnBrk="1" hangingPunct="1">
              <a:buFont typeface="Arial" pitchFamily="34" charset="0"/>
              <a:buChar char="•"/>
            </a:pPr>
            <a:r>
              <a:rPr lang="ar-SA" sz="2500" b="1" dirty="0" smtClean="0">
                <a:cs typeface="Arial" pitchFamily="34" charset="0"/>
              </a:rPr>
              <a:t>متخلفون عن ماذا؟</a:t>
            </a:r>
          </a:p>
          <a:p>
            <a:pPr algn="r" rtl="1" eaLnBrk="1" hangingPunct="1">
              <a:buFont typeface="Arial" pitchFamily="34" charset="0"/>
              <a:buChar char="•"/>
            </a:pPr>
            <a:r>
              <a:rPr lang="ar-SA" sz="2500" b="1" dirty="0" smtClean="0">
                <a:cs typeface="Arial" pitchFamily="34" charset="0"/>
              </a:rPr>
              <a:t>مظاهر التخلف</a:t>
            </a:r>
          </a:p>
          <a:p>
            <a:pPr algn="r" rtl="1" eaLnBrk="1" hangingPunct="1">
              <a:buFont typeface="Arial" pitchFamily="34" charset="0"/>
              <a:buChar char="•"/>
            </a:pPr>
            <a:r>
              <a:rPr lang="ar-SA" sz="2500" b="1" smtClean="0">
                <a:cs typeface="Arial" pitchFamily="34" charset="0"/>
              </a:rPr>
              <a:t>أسباب التخلف</a:t>
            </a:r>
            <a:endParaRPr lang="ar-SA" sz="2500" b="1" dirty="0" smtClean="0">
              <a:cs typeface="Arial" pitchFamily="34" charset="0"/>
            </a:endParaRPr>
          </a:p>
          <a:p>
            <a:pPr algn="r" rtl="1" eaLnBrk="1" hangingPunct="1">
              <a:buFont typeface="Arial" pitchFamily="34" charset="0"/>
              <a:buChar char="•"/>
            </a:pPr>
            <a:r>
              <a:rPr lang="ar-SA" sz="2500" b="1" dirty="0" smtClean="0">
                <a:cs typeface="Arial" pitchFamily="34" charset="0"/>
              </a:rPr>
              <a:t>جهود الخروج من التخلف</a:t>
            </a:r>
          </a:p>
          <a:p>
            <a:pPr algn="r" rtl="1" eaLnBrk="1" hangingPunct="1">
              <a:buFont typeface="Arial" pitchFamily="34" charset="0"/>
              <a:buChar char="•"/>
            </a:pPr>
            <a:r>
              <a:rPr lang="ar-SA" sz="2500" b="1" dirty="0" smtClean="0">
                <a:cs typeface="Arial" pitchFamily="34" charset="0"/>
              </a:rPr>
              <a:t>ما هو سبيل النهوض بالمسلمين؟</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تمهيد:</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dirty="0" smtClean="0"/>
              <a:t>ظلت الأمة الإسلامية متماسكة البناء الحضاري، متألقة في سماء الإبداع والعطاء، ممثلة نموذجًا فذًا للنظام الذي يحقق للإنسان إنسانيته ويحفظ له كرامته ويضمن له فعالية مطردة في مجالات التقدم، </a:t>
            </a:r>
          </a:p>
          <a:p>
            <a:pPr algn="just" rtl="1">
              <a:buFontTx/>
              <a:buChar char="-"/>
            </a:pPr>
            <a:r>
              <a:rPr lang="ar-SA" sz="2500" dirty="0" smtClean="0"/>
              <a:t>ولم يتحقق هذا إلا بفضل ذلك المنهج الحضاري الشامل، الذي لم يترك صغيرة ولا كبيرة مما يحتاجه الإنسان في مسيرته الحضارية إلا هيأه ووفره. </a:t>
            </a:r>
          </a:p>
          <a:p>
            <a:pPr algn="just" rtl="1">
              <a:buFontTx/>
              <a:buChar char="-"/>
            </a:pPr>
            <a:r>
              <a:rPr lang="ar-SA" sz="2500" dirty="0" smtClean="0"/>
              <a:t>وما هو قابل للاجتهاد بواسطة العقل، وضع له الضوابط الدقيقة التي تعصم العقل من الزيغ في حركته الاجتهادية، وبذلك وصلت الأمة الإسلامية قمة الازدهار وقمة العطاء... </a:t>
            </a:r>
          </a:p>
          <a:p>
            <a:pPr algn="just" rtl="1">
              <a:buFontTx/>
              <a:buChar char="-"/>
            </a:pPr>
            <a:r>
              <a:rPr lang="ar-SA" sz="2500" dirty="0" smtClean="0"/>
              <a:t>ولكن أتى عليها حين من الدهر، وجدت نفسها وقد ولى عنها ذلك المجد الزاهي، فرجعت القهقرى، وبتعبير آخر تخلفت وتأخرت، وحلت </a:t>
            </a:r>
            <a:r>
              <a:rPr lang="ar-SA" sz="2500" dirty="0" err="1" smtClean="0"/>
              <a:t>بها</a:t>
            </a:r>
            <a:r>
              <a:rPr lang="ar-SA" sz="2500" dirty="0" smtClean="0"/>
              <a:t> الأزمة.</a:t>
            </a:r>
          </a:p>
          <a:p>
            <a:pPr algn="just" rtl="1">
              <a:buFontTx/>
              <a:buChar char="-"/>
            </a:pPr>
            <a:r>
              <a:rPr lang="ar-SA" sz="2500" dirty="0" smtClean="0"/>
              <a:t>فما هي الأسباب التي كانت وراء التخلف؟ وكيف السبيل إلى البعث الحضاري من جديد؟‏ </a:t>
            </a:r>
          </a:p>
          <a:p>
            <a:pPr algn="just" rtl="1">
              <a:buFontTx/>
              <a:buChar char="-"/>
            </a:pPr>
            <a:r>
              <a:rPr lang="ar-SA" sz="2500" dirty="0" smtClean="0"/>
              <a:t/>
            </a:r>
            <a:br>
              <a:rPr lang="ar-SA" sz="2500" dirty="0" smtClean="0"/>
            </a:b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1. مفهوم التخلف:</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500" b="1" u="sng" dirty="0" smtClean="0"/>
              <a:t>-لغة:</a:t>
            </a:r>
          </a:p>
          <a:p>
            <a:pPr algn="just" rtl="1"/>
            <a:r>
              <a:rPr lang="ar-SA" sz="2500" dirty="0" smtClean="0"/>
              <a:t>    جاء في لسان العرب لابن منظور (مادة تخلف) ما يلي: (خلف الليث: الخلف ضد قدّام (...) وجلست خلف فلان أي بعده (...) </a:t>
            </a:r>
            <a:r>
              <a:rPr lang="ar-SA" sz="2500" dirty="0" smtClean="0">
                <a:solidFill>
                  <a:srgbClr val="FF0000"/>
                </a:solidFill>
              </a:rPr>
              <a:t>والتخلّف: التأخر</a:t>
            </a:r>
            <a:r>
              <a:rPr lang="ar-SA" sz="2500" dirty="0" smtClean="0"/>
              <a:t>. وفي حديث ســـعد: فخلّفنا فكنا آخر الأربع أي أخّرنا ولم يُقدمنا، والحـــديث الآخر: حتى إن الطائر ليمر </a:t>
            </a:r>
            <a:r>
              <a:rPr lang="ar-SA" sz="2500" dirty="0" err="1" smtClean="0"/>
              <a:t>بجنباتهم</a:t>
            </a:r>
            <a:r>
              <a:rPr lang="ar-SA" sz="2500" dirty="0" smtClean="0"/>
              <a:t> فما </a:t>
            </a:r>
            <a:r>
              <a:rPr lang="ar-SA" sz="2500" dirty="0" smtClean="0">
                <a:solidFill>
                  <a:srgbClr val="FF0000"/>
                </a:solidFill>
              </a:rPr>
              <a:t>يخلفهم أي يتقدم عليهم ويتركهم وراءه</a:t>
            </a:r>
            <a:r>
              <a:rPr lang="ar-SA" sz="2500" dirty="0" smtClean="0"/>
              <a:t>، ومنه الحديث: (استــــووا ولا تختلفوا فتختلف قلوبكم) (أخرجه مسلم)، </a:t>
            </a:r>
            <a:r>
              <a:rPr lang="ar-SA" sz="2500" dirty="0" smtClean="0">
                <a:solidFill>
                  <a:srgbClr val="FF0000"/>
                </a:solidFill>
              </a:rPr>
              <a:t>أي إذا تقدم بعضهم على بعض في الصفوف </a:t>
            </a:r>
            <a:r>
              <a:rPr lang="ar-SA" sz="2500" dirty="0" smtClean="0"/>
              <a:t>تأثرت قلوبهم، ونشأ بينهم الخلف،وفي الحديث: (لتسُونَّ صُفوفَكم أو ليخالفنَّ الله بين وجوهكم) (متفق عليه)، </a:t>
            </a:r>
            <a:r>
              <a:rPr lang="ar-SA" sz="2500" dirty="0" smtClean="0">
                <a:solidFill>
                  <a:srgbClr val="FF0000"/>
                </a:solidFill>
              </a:rPr>
              <a:t>يريد أن كلاً منهم يصرف وجهه عن الآخر ويوقع بينهم التباغض</a:t>
            </a:r>
            <a:r>
              <a:rPr lang="ar-SA" sz="2500" dirty="0" smtClean="0"/>
              <a:t>، فإن إقبال الوجه على الوجه من أثر المودة والإلفة. </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2. متخلفون عن ماذا؟</a:t>
            </a:r>
            <a:endParaRPr lang="en-US" dirty="0"/>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500" b="1" u="sng" dirty="0" smtClean="0"/>
              <a:t>اصطلاحاً:</a:t>
            </a:r>
          </a:p>
          <a:p>
            <a:pPr algn="just" rtl="1">
              <a:buFontTx/>
              <a:buChar char="-"/>
            </a:pPr>
            <a:r>
              <a:rPr lang="ar-SA" sz="2500" dirty="0" smtClean="0"/>
              <a:t>إن </a:t>
            </a:r>
            <a:r>
              <a:rPr lang="ar-SA" sz="2500" dirty="0" smtClean="0">
                <a:solidFill>
                  <a:srgbClr val="FF0000"/>
                </a:solidFill>
              </a:rPr>
              <a:t>مفهوم التخلف يتضمن أو يفترض وجود نموذج يجسد التقدم وآخر متخلف عنه</a:t>
            </a:r>
            <a:r>
              <a:rPr lang="ar-SA" sz="2500" dirty="0" smtClean="0"/>
              <a:t>، فمشيت خلف فلان يعني أنني تخلفت عنه، وتخلفت عن الركب يعني أن تخلفي يقاس بالموقع الذي يحتله ذلك الركب في المسار الذي يفترض السير فيه. </a:t>
            </a:r>
          </a:p>
          <a:p>
            <a:pPr algn="just" rtl="1">
              <a:buFontTx/>
              <a:buChar char="-"/>
            </a:pPr>
            <a:r>
              <a:rPr lang="ar-SA" sz="2500" dirty="0" smtClean="0"/>
              <a:t>ومن هذا المنطلق نجد كثيرًا من الكتاب والباحثين الذين أثاروا قضية تخلف المجتمع المسلم، </a:t>
            </a:r>
            <a:r>
              <a:rPr lang="ar-SA" sz="2500" dirty="0" smtClean="0">
                <a:solidFill>
                  <a:srgbClr val="FF0000"/>
                </a:solidFill>
              </a:rPr>
              <a:t>يرون أن هذا المجتمع متخلف بالنسبة للمجتمع الغربي </a:t>
            </a:r>
            <a:r>
              <a:rPr lang="ar-SA" sz="2500" dirty="0" smtClean="0"/>
              <a:t>وقد خضعوا في نظرتهم تلك، </a:t>
            </a:r>
            <a:r>
              <a:rPr lang="ar-SA" sz="2500" dirty="0" smtClean="0">
                <a:solidFill>
                  <a:srgbClr val="FF0000"/>
                </a:solidFill>
              </a:rPr>
              <a:t>للمقياس الذي أشاعه الغرب للتقدم والتخلف</a:t>
            </a:r>
            <a:r>
              <a:rPr lang="ar-SA" sz="2500" dirty="0" smtClean="0"/>
              <a:t>، </a:t>
            </a:r>
          </a:p>
          <a:p>
            <a:pPr algn="just" rtl="1">
              <a:buFontTx/>
              <a:buChar char="-"/>
            </a:pPr>
            <a:r>
              <a:rPr lang="ar-SA" sz="2500" dirty="0" smtClean="0"/>
              <a:t>وهو </a:t>
            </a:r>
            <a:r>
              <a:rPr lang="ar-SA" sz="2500" dirty="0" smtClean="0">
                <a:solidFill>
                  <a:srgbClr val="FF0000"/>
                </a:solidFill>
              </a:rPr>
              <a:t>اعتبار نموذجه ممثلاً للتقدم</a:t>
            </a:r>
            <a:r>
              <a:rPr lang="ar-SA" sz="2500" dirty="0" smtClean="0"/>
              <a:t>، واعتبار نماذج بلدان آسيا وأفريقيا وأمريكا اللاتينية نماذج التخلف، </a:t>
            </a:r>
            <a:r>
              <a:rPr lang="ar-SA" sz="2500" dirty="0" smtClean="0">
                <a:solidFill>
                  <a:srgbClr val="FF0000"/>
                </a:solidFill>
              </a:rPr>
              <a:t>ولم يقصر ذلك على الجوانب التقنية والعلمية والصناعية ومستويات المعيشة، وإنما مدها إلى القيم والأخلاق ومكونات الشخصية، فاعتبر نموذجه معيار التقدم وأخذ يقيس عليه النماذج الأخرى، التي ستعتبر متخلفة بالضرورة ما دامت وحدة القياس هي النموذج الغربي</a:t>
            </a:r>
            <a:r>
              <a:rPr lang="ar-SA" sz="2500" dirty="0" smtClean="0"/>
              <a:t>)</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dirty="0" smtClean="0"/>
              <a:t>والواقع أننا عندما نحكم على أمة بالتخلف، لابد لنا من مقياس نستند إليه في ذلك الحكم، ولكن الذي ينبغي أن ينعقد عليه يقيننا، أن </a:t>
            </a:r>
            <a:r>
              <a:rPr lang="ar-SA" sz="2500" dirty="0" smtClean="0">
                <a:solidFill>
                  <a:srgbClr val="FF0000"/>
                </a:solidFill>
              </a:rPr>
              <a:t>ذلك المقياس ليس هو إطلاقًا نموذج الغرب وحضارته المادية</a:t>
            </a:r>
            <a:r>
              <a:rPr lang="ar-SA" sz="2500" dirty="0" smtClean="0"/>
              <a:t>، </a:t>
            </a:r>
          </a:p>
          <a:p>
            <a:pPr algn="just" rtl="1">
              <a:buFontTx/>
              <a:buChar char="-"/>
            </a:pPr>
            <a:r>
              <a:rPr lang="ar-SA" sz="2500" dirty="0" smtClean="0"/>
              <a:t>وإنما </a:t>
            </a:r>
            <a:r>
              <a:rPr lang="ar-SA" sz="2500" dirty="0" smtClean="0">
                <a:solidFill>
                  <a:srgbClr val="FF0000"/>
                </a:solidFill>
              </a:rPr>
              <a:t>هو النموذج الإسلامي المتكامل الذي تجسد على أرض الواقع ردحًا من الزمان وأشع بأنواره على البشرية كلها، ولا يزال إلى الآن وإلى الأبد مثالاً ترنو إليه الأبصار والعقول، التي تدرك المعنى الحق للحضارة والتقدم</a:t>
            </a:r>
            <a:r>
              <a:rPr lang="ar-SA" sz="2500" dirty="0" smtClean="0"/>
              <a:t>.</a:t>
            </a:r>
          </a:p>
          <a:p>
            <a:pPr algn="just" rtl="1">
              <a:buFontTx/>
              <a:buChar char="-"/>
            </a:pPr>
            <a:r>
              <a:rPr lang="ar-SA" sz="2500" dirty="0" smtClean="0"/>
              <a:t>والسبب في ذلك واضح، وهو أن </a:t>
            </a:r>
            <a:r>
              <a:rPr lang="ar-SA" sz="2500" dirty="0" smtClean="0">
                <a:solidFill>
                  <a:srgbClr val="FF0000"/>
                </a:solidFill>
              </a:rPr>
              <a:t>النموذج الغربي قد قام على أساس مادي صرف وعلى رؤية مبتورة لمفهوم التقدم مشتقة من رؤيته للكون والحياة والإنسان</a:t>
            </a:r>
            <a:r>
              <a:rPr lang="ar-SA" sz="2500" dirty="0" smtClean="0"/>
              <a:t>... وهي رؤية لا تحتل منها القيم الأخلاقية والفضائل التي تسمو بحياة الإنسان وتميزه عن الحيوان حيزًا يذكر.</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buFontTx/>
              <a:buChar char="-"/>
            </a:pPr>
            <a:r>
              <a:rPr lang="ar-SA" sz="2500" dirty="0" smtClean="0"/>
              <a:t>ومن هنا، </a:t>
            </a:r>
            <a:r>
              <a:rPr lang="ar-SA" sz="2500" dirty="0" smtClean="0">
                <a:solidFill>
                  <a:srgbClr val="FF0000"/>
                </a:solidFill>
              </a:rPr>
              <a:t>وجب تحرير عقول المسلمين من ذلك الاقتران الخطير الذي درجت على استساغته، وهو الاقتران بين التقدم ومجتمع الغرب</a:t>
            </a:r>
            <a:r>
              <a:rPr lang="ar-SA" sz="2500" dirty="0" smtClean="0"/>
              <a:t>، غافلين كل الغفلة، عن أن ذلك الطراز من التقدم إذا وضع في ميزان الإسلام، سيكون مصيره الرفض، لأنه يهتم بإشباع حاجات الإنسان المادية، ويخنق فيه حاجاته الروحية، وهو في النتيجة والمآل </a:t>
            </a:r>
            <a:r>
              <a:rPr lang="ar-SA" sz="2500" dirty="0" err="1" smtClean="0"/>
              <a:t>سينعكف</a:t>
            </a:r>
            <a:r>
              <a:rPr lang="ar-SA" sz="2500" dirty="0" smtClean="0"/>
              <a:t> على </a:t>
            </a:r>
            <a:r>
              <a:rPr lang="ar-SA" sz="2500" dirty="0" err="1" smtClean="0"/>
              <a:t>منتوجاته</a:t>
            </a:r>
            <a:r>
              <a:rPr lang="ar-SA" sz="2500" dirty="0" smtClean="0"/>
              <a:t> المادية ويدمرها تدميرًا، في غياب الحصن الأخلاقي الذي يحمي مكاسب الإنسان الحضارية ويصونها من الفساد.‏ </a:t>
            </a:r>
          </a:p>
          <a:p>
            <a:pPr algn="just" rtl="1">
              <a:buFontTx/>
              <a:buChar char="-"/>
            </a:pPr>
            <a:r>
              <a:rPr lang="ar-SA" sz="2500" dirty="0" smtClean="0"/>
              <a:t>إننا </a:t>
            </a:r>
            <a:r>
              <a:rPr lang="ar-SA" sz="2500" dirty="0" smtClean="0">
                <a:solidFill>
                  <a:srgbClr val="FF0000"/>
                </a:solidFill>
              </a:rPr>
              <a:t>عندما نحلل مكونات الحضارة الغربية في ضوء ما سبق، ننتهي إلى وضعها في قفص الاتهام، بل إننا لا نتردد لحظة في وصمها بوصمة التخلف</a:t>
            </a:r>
            <a:r>
              <a:rPr lang="ar-SA" sz="2500" dirty="0" smtClean="0"/>
              <a:t>، لأنها بعيدة بأوضاعها وأجوائها عن الوضع الذي ينبغي أن يكون عليه الإنسان.فبينما </a:t>
            </a:r>
            <a:r>
              <a:rPr lang="ar-SA" sz="2500" dirty="0" err="1" smtClean="0"/>
              <a:t>وتائر</a:t>
            </a:r>
            <a:r>
              <a:rPr lang="ar-SA" sz="2500" dirty="0" smtClean="0"/>
              <a:t> الإنتاج المادي في تصاعد، إذ بالإنسان يمعن في </a:t>
            </a:r>
            <a:r>
              <a:rPr lang="ar-SA" sz="2500" dirty="0" err="1" smtClean="0"/>
              <a:t>الارتكاس</a:t>
            </a:r>
            <a:r>
              <a:rPr lang="ar-SA" sz="2500" dirty="0" smtClean="0"/>
              <a:t> حتى وصل إلى هذه الصورة البائسة التي نراه عليها اليوم من تمزق وانحلال وعبثية عمياء.</a:t>
            </a: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dirty="0" smtClean="0"/>
              <a:t>ومن هنا فإننا عندما نتحدث عن التخلــــف الحضـــاري للأمــة العربـيــــة الإسلامــــية فلا يخطرن ببال أصحاب العقول الراجحة أننا نقيس الأمة الإسلامية على الحضارة الغربية، </a:t>
            </a:r>
          </a:p>
          <a:p>
            <a:pPr algn="just" rtl="1">
              <a:buFontTx/>
              <a:buChar char="-"/>
            </a:pPr>
            <a:r>
              <a:rPr lang="ar-SA" sz="2500" dirty="0" smtClean="0"/>
              <a:t>بل إننا نصف الأمة الإسلامية بالتخلف ونحن على يقين أن من </a:t>
            </a:r>
            <a:r>
              <a:rPr lang="ar-SA" sz="2500" dirty="0" smtClean="0">
                <a:solidFill>
                  <a:srgbClr val="FF0000"/>
                </a:solidFill>
              </a:rPr>
              <a:t>أهم أسباب تخلفها الجري وراء نموذج الغرب</a:t>
            </a:r>
            <a:r>
              <a:rPr lang="ar-SA" sz="2500" dirty="0" smtClean="0"/>
              <a:t>، ومحاولة الاقتداء </a:t>
            </a:r>
            <a:r>
              <a:rPr lang="ar-SA" sz="2500" dirty="0" err="1" smtClean="0"/>
              <a:t>به</a:t>
            </a:r>
            <a:r>
              <a:rPr lang="ar-SA" sz="2500" dirty="0" smtClean="0"/>
              <a:t> والسير في ركابه ورؤية الحياة كما يراها هو، والاصطباغ بصبغته المادية التي حولت الإنسان إلى بهيمة سائمة، بل أضل سبيلاً. </a:t>
            </a:r>
          </a:p>
          <a:p>
            <a:pPr algn="just" rtl="1">
              <a:buFontTx/>
              <a:buChar char="-"/>
            </a:pPr>
            <a:r>
              <a:rPr lang="ar-SA" sz="2500" dirty="0" smtClean="0"/>
              <a:t>إن </a:t>
            </a:r>
            <a:r>
              <a:rPr lang="ar-SA" sz="2500" dirty="0" smtClean="0">
                <a:solidFill>
                  <a:srgbClr val="FF0000"/>
                </a:solidFill>
              </a:rPr>
              <a:t>في (مجتمعنا الإسلامي) أزمة، لا بل أزمات (....) يعبر عنها في الممارسات السياسية والاجتماعية، والاقتصادية والتربوية والخلقية، وتأخذ طابع الازدواجية في السلوك، والانحراف شبه الكلي عن أصالة المبادئ والقيم التي تنتمي إليها الأمة</a:t>
            </a:r>
            <a:r>
              <a:rPr lang="ar-SA" sz="2500" dirty="0" smtClean="0"/>
              <a:t>. </a:t>
            </a:r>
          </a:p>
          <a:p>
            <a:pPr algn="just" rtl="1">
              <a:buFontTx/>
              <a:buChar char="-"/>
            </a:pPr>
            <a:r>
              <a:rPr lang="ar-SA" sz="2500" dirty="0" smtClean="0">
                <a:solidFill>
                  <a:srgbClr val="FF0000"/>
                </a:solidFill>
              </a:rPr>
              <a:t>والأزمة تلح علينا بصور عدة من زمن، ونراها تقعد وتهبط تبعًا لمؤثرات كثيرة </a:t>
            </a:r>
            <a:r>
              <a:rPr lang="ar-SA" sz="2500" dirty="0" smtClean="0"/>
              <a:t>وأحداث متلاحقة، إلا أن حدتها قد اشتدت وأصبحت تنذر بشر مستطير (....) منه </a:t>
            </a:r>
            <a:r>
              <a:rPr lang="ar-SA" sz="2500" dirty="0" smtClean="0">
                <a:solidFill>
                  <a:srgbClr val="FF0000"/>
                </a:solidFill>
              </a:rPr>
              <a:t>تدهور الأمة وانحلالها وانعدام أثرها وفاعليتها، واختزال دورها إلى مستوى هامشي لا يعتد به</a:t>
            </a:r>
            <a:endParaRPr lang="en-US" sz="25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هي مظاهر التخلف؟</a:t>
            </a:r>
            <a:endParaRPr lang="en-US" dirty="0"/>
          </a:p>
        </p:txBody>
      </p:sp>
      <p:sp>
        <p:nvSpPr>
          <p:cNvPr id="3" name="عنصر نائب للمحتوى 2"/>
          <p:cNvSpPr>
            <a:spLocks noGrp="1"/>
          </p:cNvSpPr>
          <p:nvPr>
            <p:ph idx="1"/>
          </p:nvPr>
        </p:nvSpPr>
        <p:spPr/>
        <p:txBody>
          <a:bodyPr/>
          <a:lstStyle/>
          <a:p>
            <a:pPr algn="just" rtl="1"/>
            <a:r>
              <a:rPr lang="ar-SA" sz="2500" dirty="0" smtClean="0"/>
              <a:t>- للتخلف في العالم الإسلامي مظاهر عديدة تشمل مختلف أبعاد الحياة؛ مثل:</a:t>
            </a:r>
          </a:p>
          <a:p>
            <a:pPr algn="just" rtl="1"/>
            <a:r>
              <a:rPr lang="ar-SA" sz="2500" dirty="0" smtClean="0"/>
              <a:t>ا ـ التخلف الاقتصادي</a:t>
            </a:r>
          </a:p>
          <a:p>
            <a:pPr algn="just" rtl="1"/>
            <a:r>
              <a:rPr lang="ar-SA" sz="2500" dirty="0" smtClean="0"/>
              <a:t>ب </a:t>
            </a:r>
            <a:r>
              <a:rPr lang="ar-SA" sz="2500" dirty="0" err="1" smtClean="0"/>
              <a:t>ـ</a:t>
            </a:r>
            <a:r>
              <a:rPr lang="ar-SA" sz="2500" dirty="0" smtClean="0"/>
              <a:t> التخلف الاجتماعي</a:t>
            </a:r>
          </a:p>
          <a:p>
            <a:pPr algn="just" rtl="1"/>
            <a:r>
              <a:rPr lang="ar-SA" sz="2500" dirty="0" smtClean="0"/>
              <a:t>ج </a:t>
            </a:r>
            <a:r>
              <a:rPr lang="ar-SA" sz="2500" dirty="0" err="1" smtClean="0"/>
              <a:t>ـ</a:t>
            </a:r>
            <a:r>
              <a:rPr lang="ar-SA" sz="2500" dirty="0" smtClean="0"/>
              <a:t> التخلف الثقافي والفكري</a:t>
            </a:r>
          </a:p>
          <a:p>
            <a:pPr algn="just" rtl="1"/>
            <a:r>
              <a:rPr lang="ar-SA" sz="2500" dirty="0" smtClean="0"/>
              <a:t>د </a:t>
            </a:r>
            <a:r>
              <a:rPr lang="ar-SA" sz="2500" dirty="0" err="1" smtClean="0"/>
              <a:t>ـ</a:t>
            </a:r>
            <a:r>
              <a:rPr lang="ar-SA" sz="2500" dirty="0" smtClean="0"/>
              <a:t> التخلف السياسي</a:t>
            </a:r>
          </a:p>
          <a:p>
            <a:pPr algn="just" rtl="1"/>
            <a:r>
              <a:rPr lang="ar-SA" sz="2500" dirty="0" smtClean="0"/>
              <a:t>هـ - التخلف العلمي والتقني.</a:t>
            </a:r>
          </a:p>
          <a:p>
            <a:pPr algn="just" rtl="1"/>
            <a:r>
              <a:rPr lang="ar-SA" sz="2500" dirty="0" smtClean="0"/>
              <a:t/>
            </a:r>
            <a:br>
              <a:rPr lang="ar-SA" sz="2500" dirty="0" smtClean="0"/>
            </a:b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جهود الخروج من التخلف؟</a:t>
            </a:r>
            <a:endParaRPr lang="en-US"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500" dirty="0" smtClean="0"/>
              <a:t>- لو فحصنا سجلات </a:t>
            </a:r>
            <a:r>
              <a:rPr lang="ar-SA" sz="2500" dirty="0" smtClean="0">
                <a:solidFill>
                  <a:srgbClr val="FF0000"/>
                </a:solidFill>
              </a:rPr>
              <a:t>المائة سنة الماضية من أعمال المصلحين والمفكرين وجهود الأمة لوجدنا فيها كثير من الوثائق والدراسات ومقالات الصحف والمؤتمرات التي تتصل بموضوع النهضة</a:t>
            </a:r>
            <a:r>
              <a:rPr lang="ar-SA" sz="2500" dirty="0" smtClean="0"/>
              <a:t>؛</a:t>
            </a:r>
          </a:p>
          <a:p>
            <a:pPr algn="just" rtl="1">
              <a:buFontTx/>
              <a:buChar char="-"/>
            </a:pPr>
            <a:r>
              <a:rPr lang="ar-SA" sz="2500" dirty="0" smtClean="0">
                <a:solidFill>
                  <a:srgbClr val="FF0000"/>
                </a:solidFill>
              </a:rPr>
              <a:t>هذه الدراسات تعالج الاستعمار والجهل هنا، والفقر والبؤس هناك، وانعدام التنظيم واختلال الاقتصاد أو السياسة في مناسبة أخرى، ولكن ليس فيها تحليل منهجي للمرض، أعني دراسة مرضية للمجتمع المسلم،</a:t>
            </a:r>
            <a:r>
              <a:rPr lang="ar-SA" sz="2500" dirty="0" smtClean="0"/>
              <a:t> دراسة لا تدع مجالاً للظن حول المرض الذي يتألم منه منذ قرون .</a:t>
            </a:r>
          </a:p>
          <a:p>
            <a:pPr algn="just" rtl="1">
              <a:buFontTx/>
              <a:buChar char="-"/>
            </a:pPr>
            <a:r>
              <a:rPr lang="ar-SA" sz="2500" dirty="0" smtClean="0"/>
              <a:t>ففي الوثائق </a:t>
            </a:r>
            <a:r>
              <a:rPr lang="ar-SA" sz="2500" dirty="0" smtClean="0">
                <a:solidFill>
                  <a:srgbClr val="FF0000"/>
                </a:solidFill>
              </a:rPr>
              <a:t>نجد أن كل مصلح قد وصف الوضع الراهن تبعاً لرأيه أو مزاجه أو مهنته </a:t>
            </a:r>
            <a:r>
              <a:rPr lang="ar-SA" sz="2500" dirty="0" smtClean="0"/>
              <a:t>.</a:t>
            </a:r>
          </a:p>
          <a:p>
            <a:pPr algn="just" rtl="1">
              <a:buFontTx/>
              <a:buChar char="-"/>
            </a:pPr>
            <a:r>
              <a:rPr lang="ar-SA" sz="2800" dirty="0" smtClean="0"/>
              <a:t>فهناك من رأى أن </a:t>
            </a:r>
            <a:r>
              <a:rPr lang="ar-SA" sz="2800" dirty="0" smtClean="0">
                <a:solidFill>
                  <a:srgbClr val="FF0000"/>
                </a:solidFill>
              </a:rPr>
              <a:t>الأزمة سياسية </a:t>
            </a:r>
            <a:r>
              <a:rPr lang="ar-SA" sz="2800" dirty="0" smtClean="0"/>
              <a:t>تحتاج حلاً سياسيًا، فركز كل جهوده في التغيير والإصلاح السياسي، وانتقاد فساد الحكم، ومحاولة تغيير أنظمة الحكم في البلاد الإسلامية</a:t>
            </a:r>
            <a:r>
              <a:rPr lang="en-US" sz="2800" dirty="0" smtClean="0"/>
              <a:t>. </a:t>
            </a:r>
            <a:endParaRPr lang="ar-SA" sz="2800" dirty="0" smtClean="0"/>
          </a:p>
          <a:p>
            <a:pPr algn="just" rtl="1">
              <a:buFontTx/>
              <a:buChar char="-"/>
            </a:pP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r>
              <a:rPr lang="ar-SA" sz="2500" dirty="0" smtClean="0"/>
              <a:t>- وهناك من رأى أنها </a:t>
            </a:r>
            <a:r>
              <a:rPr lang="ar-SA" sz="2500" dirty="0" smtClean="0">
                <a:solidFill>
                  <a:srgbClr val="FF0000"/>
                </a:solidFill>
              </a:rPr>
              <a:t>أزمة أخلاقية </a:t>
            </a:r>
            <a:r>
              <a:rPr lang="ar-SA" sz="2500" dirty="0" smtClean="0"/>
              <a:t>تستلزم حلاً أخلاقيًا، فذهب إلى أن الحل يكمن في الالتزام بالخلق الإسلامي الرفيع، والإقلاع عن المعاصي بمعناها الفقهي فقط، وبالتالي راح يتذمر من الفساد الأخلاقي، واعتبره مكمن الداء</a:t>
            </a:r>
            <a:r>
              <a:rPr lang="en-US" sz="2500" dirty="0" smtClean="0"/>
              <a:t>. </a:t>
            </a:r>
            <a:endParaRPr lang="ar-SA" sz="2500" dirty="0" smtClean="0"/>
          </a:p>
          <a:p>
            <a:pPr algn="just" rtl="1">
              <a:buFontTx/>
              <a:buChar char="-"/>
            </a:pPr>
            <a:r>
              <a:rPr lang="ar-SA" sz="2500" dirty="0" smtClean="0"/>
              <a:t>وهناك من رأى </a:t>
            </a:r>
            <a:r>
              <a:rPr lang="ar-SA" sz="2500" dirty="0" smtClean="0">
                <a:solidFill>
                  <a:srgbClr val="FF0000"/>
                </a:solidFill>
              </a:rPr>
              <a:t>أنها أزمة عقدية </a:t>
            </a:r>
            <a:r>
              <a:rPr lang="ar-SA" sz="2500" dirty="0" smtClean="0"/>
              <a:t>تستلزم إصلاح العقيدة، وأن لا حل إلا بتخليص العقيدة من الكلام والفلسفة، وإعادة تعليم الناس عقائد الإسلام، وإقناعهم بأن الله هو الخالق وهو المعبود الحقيقي، وأن الالتزام بعقيدة التوحيد هو الحل، فتوجه إلى صياغة علم العقيدة من جديد بأسلوب آخر</a:t>
            </a:r>
          </a:p>
          <a:p>
            <a:pPr algn="just" rtl="1">
              <a:buFontTx/>
              <a:buChar char="-"/>
            </a:pPr>
            <a:r>
              <a:rPr lang="ar-SA" sz="2500" dirty="0" smtClean="0"/>
              <a:t>على حين أن كل </a:t>
            </a:r>
            <a:r>
              <a:rPr lang="ar-SA" sz="2500" dirty="0" smtClean="0">
                <a:solidFill>
                  <a:srgbClr val="FF0000"/>
                </a:solidFill>
              </a:rPr>
              <a:t>هذا التشخيص لا يتناول في الحقيقة المرض بل يتحدث عن أعراضه</a:t>
            </a:r>
          </a:p>
          <a:p>
            <a:pPr algn="just" rtl="1">
              <a:buFontTx/>
              <a:buChar char="-"/>
            </a:pPr>
            <a:r>
              <a:rPr lang="ar-SA" sz="2500" dirty="0" smtClean="0"/>
              <a:t>وقد </a:t>
            </a:r>
            <a:r>
              <a:rPr lang="ar-SA" sz="2500" dirty="0" smtClean="0">
                <a:solidFill>
                  <a:srgbClr val="FF0000"/>
                </a:solidFill>
              </a:rPr>
              <a:t>نتج عن هذا أنهم منذ مائة عام لا يعالجون المرض ، وإنما يعالجون الأعراض</a:t>
            </a:r>
            <a:r>
              <a:rPr lang="ar-SA" sz="2500" dirty="0" smtClean="0"/>
              <a:t>، وكانت النتيجة قريبة من تلك التي يحصل عليها طبيب يواجه حالة مريض بالسل ، فلا يهتم بمكافحة الجراثيم ، وإنما يهتم بهيجان الحمى عند المريض .</a:t>
            </a:r>
          </a:p>
          <a:p>
            <a:pPr algn="just" rtl="1"/>
            <a:r>
              <a:rPr lang="ar-SA" sz="2500" dirty="0" smtClean="0"/>
              <a:t/>
            </a:r>
            <a:br>
              <a:rPr lang="ar-SA" sz="2500" dirty="0" smtClean="0"/>
            </a:br>
            <a:r>
              <a:rPr lang="ar-SA" sz="2500" dirty="0" smtClean="0"/>
              <a:t/>
            </a:r>
            <a:br>
              <a:rPr lang="ar-SA" sz="2500" dirty="0" smtClean="0"/>
            </a:b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التخلف (التأخر)</a:t>
            </a:r>
            <a:endParaRPr lang="en-US" dirty="0"/>
          </a:p>
        </p:txBody>
      </p:sp>
      <p:sp>
        <p:nvSpPr>
          <p:cNvPr id="3" name="عنصر نائب للمحتوى 2"/>
          <p:cNvSpPr>
            <a:spLocks noGrp="1"/>
          </p:cNvSpPr>
          <p:nvPr>
            <p:ph idx="1"/>
          </p:nvPr>
        </p:nvSpPr>
        <p:spPr/>
        <p:txBody>
          <a:bodyPr/>
          <a:lstStyle/>
          <a:p>
            <a:pPr algn="just" rtl="1"/>
            <a:r>
              <a:rPr lang="ar-SA" sz="2500" b="1" dirty="0" smtClean="0">
                <a:solidFill>
                  <a:srgbClr val="FF0000"/>
                </a:solidFill>
              </a:rPr>
              <a:t>أسباب داخلية أساسية</a:t>
            </a:r>
            <a:r>
              <a:rPr lang="ar-SA" sz="2500" b="1" dirty="0" smtClean="0"/>
              <a:t>:</a:t>
            </a:r>
          </a:p>
          <a:p>
            <a:pPr algn="just" rtl="1"/>
            <a:r>
              <a:rPr lang="ar-SA" sz="2500" dirty="0" smtClean="0"/>
              <a:t>المرض كامن في نفس المسلم، وفي ثقافته الموروثة من زمن الانحطاط، كما هو كامن في سلوك المسلم وتصرفاته اليومية، وفي قلبه وعقله.. والأزمة تكمن في الأدران العالقة بالمسلم من تراث الانحطاط عبر القرون</a:t>
            </a:r>
          </a:p>
          <a:p>
            <a:pPr algn="just" rtl="1"/>
            <a:r>
              <a:rPr lang="ar-SA" sz="2500" b="1" dirty="0" smtClean="0">
                <a:solidFill>
                  <a:srgbClr val="FF0000"/>
                </a:solidFill>
              </a:rPr>
              <a:t>سبب خارجي ثانوي</a:t>
            </a:r>
            <a:r>
              <a:rPr lang="ar-SA" sz="2500" b="1" dirty="0" smtClean="0"/>
              <a:t>:</a:t>
            </a:r>
          </a:p>
          <a:p>
            <a:pPr algn="just" rtl="1"/>
            <a:r>
              <a:rPr lang="ar-SA" sz="2500" dirty="0" smtClean="0"/>
              <a:t>المعامل الاستعماري الذي يستغل ضعفنا وقابليتنا للاستعمار</a:t>
            </a: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500" dirty="0" smtClean="0"/>
              <a:t>- </a:t>
            </a:r>
            <a:r>
              <a:rPr lang="ar-SA" sz="2500" dirty="0" smtClean="0">
                <a:solidFill>
                  <a:srgbClr val="FF0000"/>
                </a:solidFill>
              </a:rPr>
              <a:t>والمريض نفسه يريد - ومنذ مائة عام - أن يبرأ من آلام كثيرة </a:t>
            </a:r>
            <a:r>
              <a:rPr lang="ar-SA" sz="2500" dirty="0" smtClean="0"/>
              <a:t>: من الاستعمار ونتائجه ، من الأمية بأشكالها ، من الفقر رغم غنى البلاد بالمادة الأولية ، من الظلم والقهر والاستعباد، من ومن ، ومن ، وهو لا يعرف حقيقة مرضه ولم يحاول أن يعرفه ، بل كل ما في الأمر أنه شعر بالألم ، ولا يزال الألم يشتد ، فجرى نحو الصيدلية ، يأخذ من آلاف الزجاجات ليواجه آلاف الآلام .</a:t>
            </a:r>
          </a:p>
          <a:p>
            <a:pPr algn="just" rtl="1"/>
            <a:r>
              <a:rPr lang="ar-SA" sz="2500" dirty="0" smtClean="0"/>
              <a:t> - </a:t>
            </a:r>
            <a:r>
              <a:rPr lang="ar-SA" sz="2500" dirty="0" smtClean="0">
                <a:solidFill>
                  <a:srgbClr val="FF0000"/>
                </a:solidFill>
              </a:rPr>
              <a:t>وليس في الواقع سوى طريقتين لوضع نهاية لهذه الحالة المرضية ، فإما القضاء على المرض وإما إعدام المريض </a:t>
            </a:r>
            <a:r>
              <a:rPr lang="ar-SA" sz="2500" dirty="0" smtClean="0"/>
              <a:t>. لكن هناك من له مصلحة في استمرار هذه الحالة المرضية سواءً أكان ممن هم في الخارج أو ممن يمثلونهم في الداخل .</a:t>
            </a:r>
          </a:p>
          <a:p>
            <a:pPr algn="just" rtl="1"/>
            <a:r>
              <a:rPr lang="ar-SA" sz="2500" dirty="0" smtClean="0"/>
              <a:t>لقد دخل المريض إلى </a:t>
            </a:r>
            <a:r>
              <a:rPr lang="ar-SA" sz="2500" dirty="0" smtClean="0">
                <a:solidFill>
                  <a:srgbClr val="FF0000"/>
                </a:solidFill>
              </a:rPr>
              <a:t>صيدلية الحضارة الغربية طالباً الشفاء ، ولكن من أي مرض؟ وبأي دواء؟</a:t>
            </a:r>
            <a:r>
              <a:rPr lang="ar-SA" sz="2500" dirty="0" smtClean="0"/>
              <a:t> وبديهي أننا لا نعرف شيئاً عن مدة علاج كهذا، ولكن الحالة التي تطّرد هكذا تحت أنظارنا منذ </a:t>
            </a:r>
            <a:r>
              <a:rPr lang="ar-SA" sz="2500" dirty="0" smtClean="0"/>
              <a:t>قرن</a:t>
            </a:r>
            <a:r>
              <a:rPr lang="ar-SA" sz="2500" dirty="0" smtClean="0"/>
              <a:t>، لها دلالة اجتماعية يجب أن تكون موضع تأمل وتحليل . </a:t>
            </a:r>
          </a:p>
          <a:p>
            <a:pPr algn="just" rtl="1"/>
            <a:endParaRPr lang="ar-SA" sz="25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dirty="0" smtClean="0"/>
              <a:t>إن </a:t>
            </a:r>
            <a:r>
              <a:rPr lang="ar-SA" sz="2500" dirty="0" smtClean="0">
                <a:solidFill>
                  <a:srgbClr val="FF0000"/>
                </a:solidFill>
              </a:rPr>
              <a:t>نهضة المسلمين </a:t>
            </a:r>
            <a:r>
              <a:rPr lang="ar-SA" sz="2500" dirty="0" smtClean="0"/>
              <a:t>تحتاج منا أن نعمل على </a:t>
            </a:r>
            <a:r>
              <a:rPr lang="ar-SA" sz="2500" dirty="0" smtClean="0">
                <a:solidFill>
                  <a:srgbClr val="FF0000"/>
                </a:solidFill>
              </a:rPr>
              <a:t>إزالة معوقات النهضة </a:t>
            </a:r>
            <a:r>
              <a:rPr lang="ar-SA" sz="2500" dirty="0" smtClean="0"/>
              <a:t>من جهة، </a:t>
            </a:r>
            <a:r>
              <a:rPr lang="ar-SA" sz="2500" dirty="0" smtClean="0">
                <a:solidFill>
                  <a:srgbClr val="FF0000"/>
                </a:solidFill>
              </a:rPr>
              <a:t>وصياغة مشروع نهضة </a:t>
            </a:r>
            <a:r>
              <a:rPr lang="ar-SA" sz="2500" dirty="0" smtClean="0"/>
              <a:t>من جهة أخرى.</a:t>
            </a:r>
          </a:p>
          <a:p>
            <a:pPr algn="just" rtl="1"/>
            <a:r>
              <a:rPr lang="ar-SA" sz="2500" dirty="0" smtClean="0"/>
              <a:t>أولا: معوقات النهضة:</a:t>
            </a:r>
          </a:p>
          <a:p>
            <a:pPr algn="just" rtl="1"/>
            <a:r>
              <a:rPr lang="ar-SA" sz="2500" dirty="0" smtClean="0"/>
              <a:t>هناك معوقات ذاتية ومعوقات موضوعية؛ فأما </a:t>
            </a:r>
            <a:r>
              <a:rPr lang="ar-SA" sz="2500" dirty="0" smtClean="0">
                <a:solidFill>
                  <a:srgbClr val="FF0000"/>
                </a:solidFill>
              </a:rPr>
              <a:t>الذاتية فهي نابعة من ذاتنا الحضارية بفعل ما أصاب المسلمين من أمراض تصيب المجتمعات والحضارات، وهي سنة الله في خلقه لا يمكن أن تحابينا لأننا مسلمون، بل يصاب </a:t>
            </a:r>
            <a:r>
              <a:rPr lang="ar-SA" sz="2500" dirty="0" err="1" smtClean="0">
                <a:solidFill>
                  <a:srgbClr val="FF0000"/>
                </a:solidFill>
              </a:rPr>
              <a:t>بها</a:t>
            </a:r>
            <a:r>
              <a:rPr lang="ar-SA" sz="2500" dirty="0" smtClean="0">
                <a:solidFill>
                  <a:srgbClr val="FF0000"/>
                </a:solidFill>
              </a:rPr>
              <a:t> كل من لم يتحقق بشروط التحصين منها. وهي معوقات اجتماعية ونفسية وفكرية</a:t>
            </a:r>
            <a:r>
              <a:rPr lang="ar-SA" sz="2500" dirty="0" smtClean="0"/>
              <a:t>. وأما </a:t>
            </a:r>
            <a:r>
              <a:rPr lang="ar-SA" sz="2500" dirty="0" smtClean="0">
                <a:solidFill>
                  <a:srgbClr val="FF0000"/>
                </a:solidFill>
              </a:rPr>
              <a:t>المعوقات الموضوعية فهي العوامل الخارجية لتخلفنا وتأخرنا، وهي أساسا الهيمنة الحضارية الغربية وما جلبت علينا من مختلف التحديات بداية بالاستعمار ونهاية بالعولمة والغزو الفكري والحضاري</a:t>
            </a:r>
            <a:r>
              <a:rPr lang="ar-SA" sz="2500" dirty="0" smtClean="0"/>
              <a:t>.</a:t>
            </a:r>
          </a:p>
          <a:p>
            <a:pPr algn="just" rtl="1"/>
            <a:r>
              <a:rPr lang="ar-SA" sz="2500" dirty="0" smtClean="0"/>
              <a:t>ثانيا: صياغة مشروع للنهضة الحضارية.</a:t>
            </a:r>
          </a:p>
          <a:p>
            <a:pPr algn="just" rtl="1"/>
            <a:r>
              <a:rPr lang="ar-SA" sz="2500" dirty="0" smtClean="0"/>
              <a:t> </a:t>
            </a:r>
            <a:r>
              <a:rPr lang="ar-SA" dirty="0" smtClean="0"/>
              <a:t/>
            </a:r>
            <a:br>
              <a:rPr lang="ar-SA" dirty="0" smtClean="0"/>
            </a:br>
            <a:r>
              <a:rPr lang="ar-SA" dirty="0" smtClean="0"/>
              <a:t/>
            </a:r>
            <a:br>
              <a:rPr lang="ar-SA"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معوقات النهضة:</a:t>
            </a:r>
            <a:br>
              <a:rPr lang="ar-SA" sz="3200" b="1" dirty="0" smtClean="0"/>
            </a:br>
            <a:r>
              <a:rPr lang="ar-SA" sz="3200" b="1" dirty="0" smtClean="0"/>
              <a:t>المعوقات الذاتية(اجتماعية ونفسية وفكرية)</a:t>
            </a:r>
            <a:endParaRPr lang="en-US" sz="3200" b="1"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500" b="1" u="sng" dirty="0" smtClean="0"/>
              <a:t>أ. المعوقات الاجتماعية:</a:t>
            </a:r>
          </a:p>
          <a:p>
            <a:pPr algn="just" rtl="1"/>
            <a:r>
              <a:rPr lang="ar-SA" sz="2500" dirty="0" smtClean="0"/>
              <a:t>1- </a:t>
            </a:r>
            <a:r>
              <a:rPr lang="ar-SA" sz="2500" dirty="0" smtClean="0">
                <a:solidFill>
                  <a:srgbClr val="FF0000"/>
                </a:solidFill>
              </a:rPr>
              <a:t>الحرفية في الثقافة</a:t>
            </a:r>
            <a:r>
              <a:rPr lang="ar-SA" sz="2500" dirty="0" smtClean="0"/>
              <a:t>: الجهل المركب الذي يتميز </a:t>
            </a:r>
            <a:r>
              <a:rPr lang="ar-SA" sz="2500" dirty="0" err="1" smtClean="0"/>
              <a:t>به</a:t>
            </a:r>
            <a:r>
              <a:rPr lang="ar-SA" sz="2500" dirty="0" smtClean="0"/>
              <a:t> المثقف العربي يشكل مرضا مزمنا ومعديا ومتوارثا بين الأجيال, لأن الجاهل الذي يقدم نفسه على أنه حامل للشهادة الأكاديمية, أو حامل لكتاب الله, </a:t>
            </a:r>
            <a:r>
              <a:rPr lang="ar-SA" sz="2500" dirty="0" err="1" smtClean="0"/>
              <a:t>لايدرك</a:t>
            </a:r>
            <a:r>
              <a:rPr lang="ar-SA" sz="2500" dirty="0" smtClean="0"/>
              <a:t> بأنه جاهل ويعتقد بأن الشهادة التي حصل عليها هي المقياس الوحيد لمكانته العلمية, ولوقوعه في أسر الغرور وجنون العظمة </a:t>
            </a:r>
            <a:r>
              <a:rPr lang="ar-SA" sz="2500" dirty="0" err="1" smtClean="0"/>
              <a:t>لايعترف</a:t>
            </a:r>
            <a:r>
              <a:rPr lang="ar-SA" sz="2500" dirty="0" smtClean="0"/>
              <a:t> بأخطائه ولا يصححها.</a:t>
            </a:r>
          </a:p>
          <a:p>
            <a:pPr algn="just" rtl="1"/>
            <a:r>
              <a:rPr lang="ar-SA" sz="2500" dirty="0" smtClean="0"/>
              <a:t>2. </a:t>
            </a:r>
            <a:r>
              <a:rPr lang="ar-SA" sz="2500" dirty="0" smtClean="0">
                <a:solidFill>
                  <a:srgbClr val="FF0000"/>
                </a:solidFill>
              </a:rPr>
              <a:t>تحلل شبكة العلاقات الاجتماعية</a:t>
            </a:r>
            <a:r>
              <a:rPr lang="ar-SA" sz="2500" dirty="0" smtClean="0"/>
              <a:t>: تمزق البناء الاجتماعي للأمة, وسيادة النزعة الفردية في المجتمع مما يؤدي إلى انعكاس معيار القيم, وتعارض مصالح الأفراد والجماعات فيما بينها, فيحدث الاصطدام الداخلي الذي يقضي على العمل التكاملي الجاد ويؤدي إلى إهدار الكثير من الطاقات الاجتماعية وصرفها فيما </a:t>
            </a:r>
            <a:r>
              <a:rPr lang="ar-SA" sz="2500" dirty="0" err="1" smtClean="0"/>
              <a:t>لاجدوى</a:t>
            </a:r>
            <a:r>
              <a:rPr lang="ar-SA" sz="2500" dirty="0" smtClean="0"/>
              <a:t> منه.</a:t>
            </a:r>
            <a:endParaRPr lang="en-US" sz="25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algn="just" rtl="1"/>
            <a:r>
              <a:rPr lang="ar-SA" sz="2500" dirty="0" smtClean="0"/>
              <a:t>3- </a:t>
            </a:r>
            <a:r>
              <a:rPr lang="ar-SA" sz="2500" dirty="0" smtClean="0">
                <a:solidFill>
                  <a:srgbClr val="FF0000"/>
                </a:solidFill>
              </a:rPr>
              <a:t>عدم تماسك عالم الأفكار</a:t>
            </a:r>
            <a:r>
              <a:rPr lang="ar-SA" sz="2500" dirty="0" smtClean="0"/>
              <a:t>: أمّا الأفكار السائدة في العالم الإسلامي اليوم فما هي إلاّ مزيج من الأفكار التي تعيق التطور والنمو وتتمثل في الأفكار الميتة والأفكار القاتلة, ورغم اختلاف مصدريهما إلا أن كلاهما يؤدي إلى الهدم لا البناء.</a:t>
            </a:r>
          </a:p>
          <a:p>
            <a:pPr algn="just" rtl="1"/>
            <a:r>
              <a:rPr lang="ar-SA" sz="2500" dirty="0" smtClean="0"/>
              <a:t>4- </a:t>
            </a:r>
            <a:r>
              <a:rPr lang="ar-SA" sz="2500" dirty="0" smtClean="0">
                <a:solidFill>
                  <a:srgbClr val="FF0000"/>
                </a:solidFill>
              </a:rPr>
              <a:t>طغيان عالم الأشياء: </a:t>
            </a:r>
            <a:r>
              <a:rPr lang="ar-SA" sz="2500" dirty="0" smtClean="0"/>
              <a:t>إن طبيعة العلاقة بين الإنسان المسلم اليوم وعالم الأشياء يحددها المعيار الصبياني في التعلق بالأشياء، إذ لم يعد الإنسان يستمد مكانته الاجتماعية من كونه إنسانا ولا من زاده المعرفي وإنما من كمية الأشياء التي يمتلكها ويتصرف فيها.</a:t>
            </a:r>
          </a:p>
          <a:p>
            <a:pPr algn="just" rtl="1"/>
            <a:r>
              <a:rPr lang="ar-SA" sz="2800" dirty="0" smtClean="0"/>
              <a:t>5- </a:t>
            </a:r>
            <a:r>
              <a:rPr lang="ar-SA" sz="2800" dirty="0" smtClean="0">
                <a:solidFill>
                  <a:srgbClr val="FF0000"/>
                </a:solidFill>
              </a:rPr>
              <a:t>طغيان عالم الأشخاص</a:t>
            </a:r>
            <a:r>
              <a:rPr lang="ar-SA" sz="2800" dirty="0" smtClean="0"/>
              <a:t>: كما أن الجماهير في مجتمعنا لم تعد تؤمن بمشاريع فكرية معينة, بل كل ما يشد انتباهها هو ذلك الشخص </a:t>
            </a:r>
            <a:r>
              <a:rPr lang="ar-SA" sz="2800" dirty="0" err="1" smtClean="0"/>
              <a:t>الكارزمي</a:t>
            </a:r>
            <a:r>
              <a:rPr lang="ar-SA" sz="2800" dirty="0" smtClean="0"/>
              <a:t> الذي يعتقدون أنه يمتلك جميع الحلول لمشكلاتهم الخاصة, إلى درجة أن يتحول شخص الزعيم إلى وثن يعبد إمّا خوفا وإمّا انبهارا وإمّا طمعا.</a:t>
            </a:r>
            <a:endParaRPr lang="en-US" sz="2800" dirty="0" smtClean="0"/>
          </a:p>
          <a:p>
            <a:pPr algn="just" rtl="1"/>
            <a:endParaRPr lang="ar-SA" sz="2500" dirty="0" smtClean="0"/>
          </a:p>
          <a:p>
            <a:pPr algn="just" rtl="1"/>
            <a:endParaRPr lang="en-US" sz="25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r>
              <a:rPr lang="ar-SA" sz="2500" dirty="0" smtClean="0"/>
              <a:t>6. </a:t>
            </a:r>
            <a:r>
              <a:rPr lang="ar-SA" sz="2500" dirty="0" smtClean="0">
                <a:solidFill>
                  <a:srgbClr val="FF0000"/>
                </a:solidFill>
              </a:rPr>
              <a:t>سيادة النزعة </a:t>
            </a:r>
            <a:r>
              <a:rPr lang="ar-SA" sz="2500" dirty="0" err="1" smtClean="0">
                <a:solidFill>
                  <a:srgbClr val="FF0000"/>
                </a:solidFill>
              </a:rPr>
              <a:t>السياسوية</a:t>
            </a:r>
            <a:r>
              <a:rPr lang="ar-SA" sz="2500" dirty="0" smtClean="0"/>
              <a:t>: انحراف الممارسة السياسية في الوطن العربي، بحيث انفصلت السياسة عن القواعد والأسس العلمية التي تقوم عليها وتحولت إلى خداع ومكر وتضليل يمارسه بعض الدجالين لمغالطة أصحاب النوايا الطيبة والسذج من الجماهير، واستخدام جماجم الضعفاء كجسر للوصول إلى السلطة أو البقاء فيها.</a:t>
            </a:r>
          </a:p>
          <a:p>
            <a:pPr algn="just" rtl="1"/>
            <a:r>
              <a:rPr lang="ar-SA" sz="2500" b="1" u="sng" dirty="0" smtClean="0"/>
              <a:t>ب. معوقات نفسية:</a:t>
            </a:r>
          </a:p>
          <a:p>
            <a:pPr algn="just" rtl="1"/>
            <a:r>
              <a:rPr lang="ar-SA" sz="2500" dirty="0" smtClean="0">
                <a:solidFill>
                  <a:srgbClr val="FF0000"/>
                </a:solidFill>
              </a:rPr>
              <a:t>1- غياب الفعالية: </a:t>
            </a:r>
            <a:r>
              <a:rPr lang="ar-SA" sz="2800" dirty="0" smtClean="0"/>
              <a:t>يتميز تفكير الإنسان المسلم اليوم في معظمه بأنه تفكير نظري غير مرتبط بأهداف عملية, وأغلب من يسمون أنفسهم بدعاة التغيير يكثرون الكلام من دون أن يكون لذلك أي انعكاس ايجابي على الواقع. </a:t>
            </a:r>
          </a:p>
          <a:p>
            <a:pPr algn="just" rtl="1"/>
            <a:endParaRPr lang="en-US" sz="25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500" dirty="0" smtClean="0"/>
              <a:t>2- </a:t>
            </a:r>
            <a:r>
              <a:rPr lang="ar-SA" sz="2500" dirty="0" smtClean="0">
                <a:solidFill>
                  <a:srgbClr val="FF0000"/>
                </a:solidFill>
              </a:rPr>
              <a:t>الميل إلى التكديس: </a:t>
            </a:r>
            <a:r>
              <a:rPr lang="ar-SA" sz="2500" dirty="0" smtClean="0"/>
              <a:t>لجوء المجتمع الإسلامي إلى التكديس بدل البناء, فطغيان الشيئية أعمى بصيرته وجعله يغفل عن البناء المرحلي التكاملي ويبدله بتكديس منتجات الحضارة إلى جنب بعضها البعض معتقدا أن هذه المنتجات هي التي تصنع الحضارة في حين أن العكس هو الصحيح بحيث أن الحضارة هي التي تلد منتجاتها, </a:t>
            </a:r>
            <a:r>
              <a:rPr lang="ar-SA" sz="2500" dirty="0" err="1" smtClean="0"/>
              <a:t>ويشتمل</a:t>
            </a:r>
            <a:r>
              <a:rPr lang="ar-SA" sz="2500" dirty="0" smtClean="0"/>
              <a:t> التكديس على الأشياء والأفكار والأشخاص.</a:t>
            </a:r>
          </a:p>
          <a:p>
            <a:pPr algn="just" rtl="1"/>
            <a:r>
              <a:rPr lang="ar-SA" sz="2500" dirty="0" smtClean="0"/>
              <a:t>3- </a:t>
            </a:r>
            <a:r>
              <a:rPr lang="ar-SA" sz="2500" dirty="0" smtClean="0">
                <a:solidFill>
                  <a:srgbClr val="FF0000"/>
                </a:solidFill>
              </a:rPr>
              <a:t>القابلية الاستعمار</a:t>
            </a:r>
            <a:r>
              <a:rPr lang="ar-SA" sz="2500" dirty="0" smtClean="0"/>
              <a:t>: إن الاستعمار ما كان ليعمر طويلا في العالم الإسلامي لو لم يجد الأرضية مهيأة لبقائه من خلال ذلك الاستسلام التام بل والوقوف إلى جانبه من طرف البعض وتبنى </a:t>
            </a:r>
            <a:r>
              <a:rPr lang="ar-SA" sz="2500" dirty="0" err="1" smtClean="0"/>
              <a:t>أطروحاته</a:t>
            </a:r>
            <a:r>
              <a:rPr lang="ar-SA" sz="2500" dirty="0" smtClean="0"/>
              <a:t> والدفاع عنها من طرف البعض الآخر، ومنه فالقابلية للاستعمار إنّما تعني تلك الحالة النفسية السلبية المتمثلة في الرضا بالعدو والاستسلام للهوان والعجز عن مواجهة تحديات الواقع ومشكلاته.</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 معوقات فكرية: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500" dirty="0" smtClean="0"/>
              <a:t>1- </a:t>
            </a:r>
            <a:r>
              <a:rPr lang="ar-SA" sz="2500" dirty="0" smtClean="0">
                <a:solidFill>
                  <a:srgbClr val="FF0000"/>
                </a:solidFill>
              </a:rPr>
              <a:t>النزعة الذرية (التجزيئية): </a:t>
            </a:r>
            <a:r>
              <a:rPr lang="ar-SA" sz="2500" dirty="0" smtClean="0"/>
              <a:t>إن </a:t>
            </a:r>
            <a:r>
              <a:rPr lang="ar-DZ" sz="2500" dirty="0" smtClean="0"/>
              <a:t>أسباب كبوة المشاريع </a:t>
            </a:r>
            <a:r>
              <a:rPr lang="ar-DZ" sz="2500" dirty="0" err="1" smtClean="0"/>
              <a:t>النهضوية</a:t>
            </a:r>
            <a:r>
              <a:rPr lang="ar-DZ" sz="2500" dirty="0" smtClean="0"/>
              <a:t> </a:t>
            </a:r>
            <a:r>
              <a:rPr lang="ar-SA" sz="2500" dirty="0" smtClean="0"/>
              <a:t>ترجع </a:t>
            </a:r>
            <a:r>
              <a:rPr lang="ar-DZ" sz="2500" dirty="0" smtClean="0"/>
              <a:t>إلى تلك الانطلاقة غير الموفقة التي لا تقوم على الرؤية التكاملية العميقة</a:t>
            </a:r>
            <a:r>
              <a:rPr lang="ar-SA" sz="2500" dirty="0" smtClean="0"/>
              <a:t>،</a:t>
            </a:r>
            <a:r>
              <a:rPr lang="ar-DZ" sz="2500" dirty="0" smtClean="0"/>
              <a:t> والتي لا تدرك أهمية مختلف جوانب الحياة المادية منها والمعنوية</a:t>
            </a:r>
            <a:r>
              <a:rPr lang="ar-SA" sz="2500" dirty="0" smtClean="0"/>
              <a:t>،</a:t>
            </a:r>
            <a:r>
              <a:rPr lang="ar-DZ" sz="2500" dirty="0" smtClean="0"/>
              <a:t> وتأثيراتها المتبادلة فيما بينها</a:t>
            </a:r>
            <a:r>
              <a:rPr lang="ar-SA" sz="2500" dirty="0" smtClean="0"/>
              <a:t>،</a:t>
            </a:r>
            <a:r>
              <a:rPr lang="ar-DZ" sz="2500" dirty="0" smtClean="0"/>
              <a:t> وإنّما تقوم على رؤية سطحية تجزئ المشكلات</a:t>
            </a:r>
            <a:r>
              <a:rPr lang="ar-SA" sz="2500" dirty="0" smtClean="0"/>
              <a:t>،</a:t>
            </a:r>
            <a:r>
              <a:rPr lang="ar-DZ" sz="2500" dirty="0" smtClean="0"/>
              <a:t> وتطرحها منفصلة عن بعضها</a:t>
            </a:r>
            <a:r>
              <a:rPr lang="ar-SA" sz="2500" dirty="0" smtClean="0"/>
              <a:t>.</a:t>
            </a:r>
            <a:r>
              <a:rPr lang="ar-DZ" sz="2500" dirty="0" smtClean="0"/>
              <a:t> بل قد تنشغل بجزئية صغيرة وتراهن عليها لوحدها لتحقيق أهداف النهضة</a:t>
            </a:r>
            <a:r>
              <a:rPr lang="ar-SA" sz="2500" dirty="0" smtClean="0"/>
              <a:t>،</a:t>
            </a:r>
            <a:r>
              <a:rPr lang="ar-DZ" sz="2500" dirty="0" smtClean="0"/>
              <a:t> ولعل هذه النظرة التي تفصل المشكلات عن بعضها وتجزئها هي سبب ذلك الفشل المتكرر لمحاولاتنا </a:t>
            </a:r>
            <a:r>
              <a:rPr lang="ar-DZ" sz="2500" dirty="0" err="1" smtClean="0"/>
              <a:t>النهضوية</a:t>
            </a:r>
            <a:r>
              <a:rPr lang="ar-SA" sz="2500" dirty="0" smtClean="0"/>
              <a:t>. </a:t>
            </a:r>
          </a:p>
          <a:p>
            <a:pPr algn="just" rtl="1"/>
            <a:r>
              <a:rPr lang="ar-SA" sz="2500" dirty="0" smtClean="0"/>
              <a:t>2- </a:t>
            </a:r>
            <a:r>
              <a:rPr lang="ar-SA" sz="2500" dirty="0" smtClean="0">
                <a:solidFill>
                  <a:srgbClr val="FF0000"/>
                </a:solidFill>
              </a:rPr>
              <a:t>غياب النقد الذاتي</a:t>
            </a:r>
            <a:r>
              <a:rPr lang="ar-SA" sz="2500" dirty="0" smtClean="0"/>
              <a:t>: إن المسلم اليوم، بمختلف توجهاته، </a:t>
            </a:r>
            <a:r>
              <a:rPr lang="ar-DZ" sz="2500" dirty="0" smtClean="0"/>
              <a:t>يعاني من عقدة رفض النقد</a:t>
            </a:r>
            <a:r>
              <a:rPr lang="ar-SA" sz="2500" dirty="0" smtClean="0"/>
              <a:t>،</a:t>
            </a:r>
            <a:r>
              <a:rPr lang="ar-DZ" sz="2500" dirty="0" smtClean="0"/>
              <a:t> الأمر الذي يجعله يتمادى في أخطائه من دون أن ينتبه إليها</a:t>
            </a:r>
            <a:r>
              <a:rPr lang="ar-SA" sz="2500" dirty="0" smtClean="0"/>
              <a:t>،</a:t>
            </a:r>
            <a:r>
              <a:rPr lang="ar-DZ" sz="2500" dirty="0" smtClean="0"/>
              <a:t> وقد يكون سبب هذا الرفض هو التهرب من تحمل مسؤوليات نتائج الانحرافات التي تحدث بين الحين والآخر في مسيرته </a:t>
            </a:r>
            <a:r>
              <a:rPr lang="ar-DZ" sz="2500" dirty="0" err="1" smtClean="0"/>
              <a:t>النهضوية</a:t>
            </a:r>
            <a:r>
              <a:rPr lang="ar-SA" sz="2500" dirty="0" smtClean="0"/>
              <a:t>،</a:t>
            </a:r>
            <a:r>
              <a:rPr lang="ar-DZ" sz="2500" dirty="0" smtClean="0"/>
              <a:t> بحيث أنه يتم اللجوء إلى اتهام </a:t>
            </a:r>
            <a:r>
              <a:rPr lang="ar-DZ" sz="2500" dirty="0" err="1" smtClean="0"/>
              <a:t>ال</a:t>
            </a:r>
            <a:r>
              <a:rPr lang="ar-SA" sz="2500" dirty="0" smtClean="0"/>
              <a:t>آ</a:t>
            </a:r>
            <a:r>
              <a:rPr lang="ar-DZ" sz="2500" dirty="0" smtClean="0"/>
              <a:t>خر أحيانا واتهام التراث في أحايين أخرى لتبرير العجز أو الخطأ في مقابل الحذر المفرط من توجيه جهاز النقد والفحص للذات.</a:t>
            </a:r>
            <a:endParaRPr lang="en-US" sz="2500" dirty="0" smtClean="0"/>
          </a:p>
          <a:p>
            <a:pPr algn="just" rtl="1"/>
            <a:endParaRPr lang="en-US" sz="2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685800"/>
            <a:ext cx="9601200" cy="5440363"/>
          </a:xfrm>
        </p:spPr>
        <p:txBody>
          <a:bodyPr/>
          <a:lstStyle/>
          <a:p>
            <a:pPr algn="just" rtl="1"/>
            <a:r>
              <a:rPr lang="ar-SA" sz="2500" dirty="0" smtClean="0"/>
              <a:t>3- </a:t>
            </a:r>
            <a:r>
              <a:rPr lang="ar-SA" sz="2500" dirty="0" smtClean="0">
                <a:solidFill>
                  <a:srgbClr val="FF0000"/>
                </a:solidFill>
              </a:rPr>
              <a:t>غياب الوعي المنهجي : </a:t>
            </a:r>
            <a:r>
              <a:rPr lang="ar-DZ" sz="2500" dirty="0" smtClean="0"/>
              <a:t>العشوائية في العمل</a:t>
            </a:r>
            <a:r>
              <a:rPr lang="ar-SA" sz="2500" dirty="0" smtClean="0"/>
              <a:t>،</a:t>
            </a:r>
            <a:r>
              <a:rPr lang="ar-DZ" sz="2500" dirty="0" smtClean="0"/>
              <a:t> فبالرغم من وجود النية الخالصة للقيام بالتغيير</a:t>
            </a:r>
            <a:r>
              <a:rPr lang="ar-SA" sz="2500" dirty="0" smtClean="0"/>
              <a:t>،</a:t>
            </a:r>
            <a:r>
              <a:rPr lang="ar-DZ" sz="2500" dirty="0" smtClean="0"/>
              <a:t> إلاّ أنّها ليست الشرط الوحيد</a:t>
            </a:r>
            <a:r>
              <a:rPr lang="ar-SA" sz="2500" dirty="0" smtClean="0"/>
              <a:t>.</a:t>
            </a:r>
            <a:r>
              <a:rPr lang="ar-DZ" sz="2500" dirty="0" smtClean="0"/>
              <a:t> بل نحتاج إلى المعرفة الواسعة بسنن التغيير الاجتماعي</a:t>
            </a:r>
            <a:r>
              <a:rPr lang="ar-SA" sz="2500" dirty="0" smtClean="0"/>
              <a:t>.</a:t>
            </a:r>
            <a:r>
              <a:rPr lang="ar-DZ" sz="2500" dirty="0" smtClean="0"/>
              <a:t> وهو العنصر المفتقد في الكثير من محاولاتنا </a:t>
            </a:r>
            <a:r>
              <a:rPr lang="ar-DZ" sz="2500" dirty="0" err="1" smtClean="0"/>
              <a:t>النهضوية</a:t>
            </a:r>
            <a:r>
              <a:rPr lang="ar-SA" sz="2500" dirty="0" smtClean="0"/>
              <a:t>،</a:t>
            </a:r>
            <a:r>
              <a:rPr lang="ar-DZ" sz="2500" dirty="0" smtClean="0"/>
              <a:t> بحيث نجهل حتى خصوصيات المرحلة التاريخية التي تمر </a:t>
            </a:r>
            <a:r>
              <a:rPr lang="ar-DZ" sz="2500" dirty="0" err="1" smtClean="0"/>
              <a:t>بها</a:t>
            </a:r>
            <a:r>
              <a:rPr lang="ar-DZ" sz="2500" dirty="0" smtClean="0"/>
              <a:t> أمتنا</a:t>
            </a:r>
            <a:r>
              <a:rPr lang="ar-SA" sz="2500" dirty="0" smtClean="0"/>
              <a:t>.</a:t>
            </a:r>
            <a:r>
              <a:rPr lang="ar-DZ" sz="2500" dirty="0" smtClean="0"/>
              <a:t> لذا تجد البعض منّا يلجأ إلى الماضي البعيد لاستعارة حلول جاهزة</a:t>
            </a:r>
            <a:r>
              <a:rPr lang="ar-SA" sz="2500" dirty="0" smtClean="0"/>
              <a:t>،</a:t>
            </a:r>
            <a:r>
              <a:rPr lang="ar-DZ" sz="2500" dirty="0" smtClean="0"/>
              <a:t> أوجدها أصحابها لمواجهة تحدياتهم الخاصة المختلفة </a:t>
            </a:r>
            <a:r>
              <a:rPr lang="ar-DZ" sz="2500" dirty="0" err="1" smtClean="0"/>
              <a:t>زمانيا</a:t>
            </a:r>
            <a:r>
              <a:rPr lang="ar-DZ" sz="2500" dirty="0" smtClean="0"/>
              <a:t> عنّا</a:t>
            </a:r>
            <a:r>
              <a:rPr lang="ar-SA" sz="2500" dirty="0" smtClean="0"/>
              <a:t>،</a:t>
            </a:r>
            <a:r>
              <a:rPr lang="ar-DZ" sz="2500" dirty="0" smtClean="0"/>
              <a:t> وتجد البعض الآخر يلجأ إلى الضفة المجاورة لاستيراد حلول جاهزة أيضا</a:t>
            </a:r>
            <a:r>
              <a:rPr lang="ar-SA" sz="2500" dirty="0" smtClean="0"/>
              <a:t>،</a:t>
            </a:r>
            <a:r>
              <a:rPr lang="ar-DZ" sz="2500" dirty="0" smtClean="0"/>
              <a:t> أوجدها أصحابها لمواجهة تحديات خاصة بمرحلتهم التاريخية المختلفة عنّا.</a:t>
            </a:r>
            <a:endParaRPr lang="ar-SA" sz="2500" dirty="0" smtClean="0"/>
          </a:p>
          <a:p>
            <a:pPr algn="just" rtl="1"/>
            <a:r>
              <a:rPr lang="ar-SA" sz="2500" dirty="0" smtClean="0"/>
              <a:t>4- </a:t>
            </a:r>
            <a:r>
              <a:rPr lang="ar-SA" sz="2500" dirty="0" smtClean="0">
                <a:solidFill>
                  <a:srgbClr val="FF0000"/>
                </a:solidFill>
              </a:rPr>
              <a:t>الاغتراب الزماني والمكاني</a:t>
            </a:r>
            <a:r>
              <a:rPr lang="ar-SA" sz="2500" dirty="0" smtClean="0"/>
              <a:t>: </a:t>
            </a:r>
            <a:r>
              <a:rPr lang="ar-DZ" sz="2500" dirty="0" smtClean="0"/>
              <a:t>اتفاق كل من </a:t>
            </a:r>
            <a:r>
              <a:rPr lang="ar-DZ" sz="2500" dirty="0" smtClean="0">
                <a:solidFill>
                  <a:srgbClr val="FF0000"/>
                </a:solidFill>
              </a:rPr>
              <a:t>دعاة الإصلاح </a:t>
            </a:r>
            <a:r>
              <a:rPr lang="ar-DZ" sz="2500" dirty="0" err="1" smtClean="0">
                <a:solidFill>
                  <a:srgbClr val="FF0000"/>
                </a:solidFill>
              </a:rPr>
              <a:t>و</a:t>
            </a:r>
            <a:r>
              <a:rPr lang="ar-SA" sz="2500" dirty="0" smtClean="0">
                <a:solidFill>
                  <a:srgbClr val="FF0000"/>
                </a:solidFill>
              </a:rPr>
              <a:t>دعاة </a:t>
            </a:r>
            <a:r>
              <a:rPr lang="ar-DZ" sz="2500" dirty="0" smtClean="0">
                <a:solidFill>
                  <a:srgbClr val="FF0000"/>
                </a:solidFill>
              </a:rPr>
              <a:t>التحديث </a:t>
            </a:r>
            <a:r>
              <a:rPr lang="ar-DZ" sz="2500" dirty="0" smtClean="0"/>
              <a:t>على تجاهل واقع أمتهم كنقطة انطلاق أساسي لبناء مشروعيهما </a:t>
            </a:r>
            <a:r>
              <a:rPr lang="ar-DZ" sz="2500" dirty="0" err="1" smtClean="0"/>
              <a:t>النهضويين</a:t>
            </a:r>
            <a:r>
              <a:rPr lang="ar-SA" sz="2500" dirty="0" smtClean="0"/>
              <a:t>،</a:t>
            </a:r>
            <a:r>
              <a:rPr lang="ar-DZ" sz="2500" dirty="0" smtClean="0"/>
              <a:t> فعاد دعاة الإصلاح بأفكارهم إلى الماضي للتشبث </a:t>
            </a:r>
            <a:r>
              <a:rPr lang="ar-DZ" sz="2500" dirty="0" err="1" smtClean="0"/>
              <a:t>به</a:t>
            </a:r>
            <a:r>
              <a:rPr lang="ar-DZ" sz="2500" dirty="0" smtClean="0"/>
              <a:t> والدفاع عنه من دون تمحيص ولا نقد</a:t>
            </a:r>
            <a:r>
              <a:rPr lang="ar-SA" sz="2500" dirty="0" smtClean="0"/>
              <a:t>،</a:t>
            </a:r>
            <a:r>
              <a:rPr lang="ar-DZ" sz="2500" dirty="0" smtClean="0"/>
              <a:t> وتمثل دعاة التحديث مذاهب فكرية غربية لها واقعها الخاص الذي نشأت فيه. وبالتالي فهذا الاغتراب الزماني والمكاني هو الذي أدى إلى التلفيق والفوضى أحيانا وإلى اصطدام الجهود أحايين أخرى مما عرقل السير في طريق النهوض.</a:t>
            </a:r>
            <a:endParaRPr lang="ar-SA" sz="2500" dirty="0" smtClean="0"/>
          </a:p>
          <a:p>
            <a:pPr algn="just" rtl="1"/>
            <a:endParaRPr lang="en-US" sz="2500"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المعوقات الموضوعية (الحضارة الغربية)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DZ" sz="2500" dirty="0" smtClean="0"/>
              <a:t>وفي </a:t>
            </a:r>
            <a:r>
              <a:rPr lang="ar-DZ" sz="2500" dirty="0" smtClean="0">
                <a:solidFill>
                  <a:srgbClr val="FF0000"/>
                </a:solidFill>
              </a:rPr>
              <a:t>مقابل هذه الأمراض الداخلية التي ظلت تنخر جسد الأمة فكريا ونفسيا واجتماعيا, نجد حاجزا خارجيا يتمثل في الاستعمار</a:t>
            </a:r>
            <a:r>
              <a:rPr lang="ar-SA" sz="2500" dirty="0" smtClean="0">
                <a:solidFill>
                  <a:srgbClr val="FF0000"/>
                </a:solidFill>
              </a:rPr>
              <a:t> (الحضارة الغربية)</a:t>
            </a:r>
            <a:r>
              <a:rPr lang="ar-DZ" sz="2500" dirty="0" smtClean="0">
                <a:solidFill>
                  <a:srgbClr val="FF0000"/>
                </a:solidFill>
              </a:rPr>
              <a:t> الذي يرفض أن يتحول العبد إلى سيد يتخذ قراراته بكل حرية ومسؤولية</a:t>
            </a:r>
            <a:r>
              <a:rPr lang="ar-SA" sz="2500" dirty="0" smtClean="0"/>
              <a:t>،</a:t>
            </a:r>
            <a:r>
              <a:rPr lang="ar-DZ" sz="2500" dirty="0" smtClean="0"/>
              <a:t> </a:t>
            </a:r>
            <a:endParaRPr lang="ar-SA" sz="2500" dirty="0" smtClean="0"/>
          </a:p>
          <a:p>
            <a:pPr algn="just" rtl="1">
              <a:buFontTx/>
              <a:buChar char="-"/>
            </a:pPr>
            <a:r>
              <a:rPr lang="ar-DZ" sz="2500" dirty="0" smtClean="0"/>
              <a:t>كما يرفض تعدد أقطاب الحضارة الإنسانية ومراكزها</a:t>
            </a:r>
            <a:r>
              <a:rPr lang="ar-SA" sz="2500" dirty="0" smtClean="0"/>
              <a:t>،</a:t>
            </a:r>
            <a:r>
              <a:rPr lang="ar-DZ" sz="2500" dirty="0" smtClean="0"/>
              <a:t> كل هذا يدفعه لإجهاض أي مشروع </a:t>
            </a:r>
            <a:r>
              <a:rPr lang="ar-DZ" sz="2500" dirty="0" err="1" smtClean="0"/>
              <a:t>نهضوي</a:t>
            </a:r>
            <a:r>
              <a:rPr lang="ar-DZ" sz="2500" dirty="0" smtClean="0"/>
              <a:t> أو تحرري يحاول تحقيقه المستضعفون. </a:t>
            </a:r>
            <a:endParaRPr lang="ar-SA" sz="2500" dirty="0" smtClean="0"/>
          </a:p>
          <a:p>
            <a:pPr algn="just" rtl="1">
              <a:buFontTx/>
              <a:buChar char="-"/>
            </a:pPr>
            <a:r>
              <a:rPr lang="ar-DZ" sz="2500" dirty="0" smtClean="0"/>
              <a:t>و</a:t>
            </a:r>
            <a:r>
              <a:rPr lang="ar-SA" sz="2500" dirty="0" smtClean="0"/>
              <a:t>هناك </a:t>
            </a:r>
            <a:r>
              <a:rPr lang="ar-DZ" sz="2500" dirty="0" smtClean="0"/>
              <a:t>مجموعة من الأدوات والآليات التي يوظفها </a:t>
            </a:r>
            <a:r>
              <a:rPr lang="ar-DZ" sz="2500" dirty="0" err="1" smtClean="0"/>
              <a:t>ال</a:t>
            </a:r>
            <a:r>
              <a:rPr lang="ar-SA" sz="2500" dirty="0" smtClean="0"/>
              <a:t>غرب</a:t>
            </a:r>
            <a:r>
              <a:rPr lang="ar-DZ" sz="2500" dirty="0" smtClean="0"/>
              <a:t> كقيود وحواجز تمنعنا من تحقيق أهدافنا الإنسانية والحضارية ونذكر منها:</a:t>
            </a:r>
            <a:endParaRPr lang="en-US" sz="2500" dirty="0" smtClean="0"/>
          </a:p>
          <a:p>
            <a:pPr algn="just" rtl="1"/>
            <a:r>
              <a:rPr lang="ar-SA" sz="2500" dirty="0" smtClean="0"/>
              <a:t>1. </a:t>
            </a:r>
            <a:r>
              <a:rPr lang="ar-DZ" sz="2500" dirty="0" smtClean="0"/>
              <a:t>العمل على </a:t>
            </a:r>
            <a:r>
              <a:rPr lang="ar-DZ" sz="2500" dirty="0" smtClean="0">
                <a:solidFill>
                  <a:srgbClr val="FF0000"/>
                </a:solidFill>
              </a:rPr>
              <a:t>اختراق مختلف المبادرات التي يهدف أصحابها لتغيير أوضاعهم وأحوالهم</a:t>
            </a:r>
            <a:r>
              <a:rPr lang="ar-SA" sz="2500" dirty="0" smtClean="0"/>
              <a:t>،</a:t>
            </a:r>
            <a:r>
              <a:rPr lang="ar-DZ" sz="2500" dirty="0" smtClean="0"/>
              <a:t> من خلال إدخال مجموعة من المتغيرات تساهم في الانحراف </a:t>
            </a:r>
            <a:r>
              <a:rPr lang="ar-SA" sz="2500" dirty="0" err="1" smtClean="0"/>
              <a:t>بها</a:t>
            </a:r>
            <a:r>
              <a:rPr lang="ar-SA" sz="2500" dirty="0" smtClean="0"/>
              <a:t> </a:t>
            </a:r>
            <a:r>
              <a:rPr lang="ar-DZ" sz="2500" dirty="0" smtClean="0"/>
              <a:t>عن هدفها الرئيسي, </a:t>
            </a:r>
            <a:r>
              <a:rPr lang="ar-SA" sz="2500" dirty="0" smtClean="0"/>
              <a:t>ل</a:t>
            </a:r>
            <a:r>
              <a:rPr lang="ar-DZ" sz="2500" dirty="0" smtClean="0"/>
              <a:t>لمحافظة على المصالح الاستعمارية وإجهاض </a:t>
            </a:r>
            <a:r>
              <a:rPr lang="ar-SA" sz="2500" dirty="0" smtClean="0"/>
              <a:t>المبادرات</a:t>
            </a:r>
            <a:r>
              <a:rPr lang="ar-DZ" sz="2500" dirty="0" smtClean="0"/>
              <a:t> الأصيلة من خلال إبعادها عن مسارها الصحيح.</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500" dirty="0" smtClean="0">
                <a:solidFill>
                  <a:srgbClr val="FF0000"/>
                </a:solidFill>
              </a:rPr>
              <a:t>2- تسخير إمكانيات مادية كبيرة </a:t>
            </a:r>
            <a:r>
              <a:rPr lang="ar-SA" sz="2500" dirty="0" smtClean="0"/>
              <a:t>وإمكانيات بشرية عالية المستوى للاستعلام عن حركة الأفكار </a:t>
            </a:r>
            <a:r>
              <a:rPr lang="ar-SA" sz="2500" dirty="0" smtClean="0">
                <a:solidFill>
                  <a:srgbClr val="FF0000"/>
                </a:solidFill>
              </a:rPr>
              <a:t>للتخلص منها إمّا بتشويشها والانحراف </a:t>
            </a:r>
            <a:r>
              <a:rPr lang="ar-SA" sz="2500" dirty="0" err="1" smtClean="0">
                <a:solidFill>
                  <a:srgbClr val="FF0000"/>
                </a:solidFill>
              </a:rPr>
              <a:t>بها</a:t>
            </a:r>
            <a:r>
              <a:rPr lang="ar-SA" sz="2500" dirty="0" smtClean="0">
                <a:solidFill>
                  <a:srgbClr val="FF0000"/>
                </a:solidFill>
              </a:rPr>
              <a:t> </a:t>
            </a:r>
            <a:r>
              <a:rPr lang="ar-SA" sz="2500" dirty="0" smtClean="0"/>
              <a:t>إذا كانت فعالة وإمّا بتضخيمها وتوسيع نشرها والترويج لها إذا كانت متوافقة مع مصالحه.</a:t>
            </a:r>
          </a:p>
          <a:p>
            <a:pPr algn="just" rtl="1"/>
            <a:r>
              <a:rPr lang="ar-SA" sz="2500" dirty="0" smtClean="0">
                <a:solidFill>
                  <a:srgbClr val="FF0000"/>
                </a:solidFill>
              </a:rPr>
              <a:t>3- توظيف الاستشراق في عملية الصراع الفكري لارتباطه بمؤسسات الاستعلامات التابعة للاستعمار</a:t>
            </a:r>
            <a:r>
              <a:rPr lang="ar-SA" sz="2500" dirty="0" smtClean="0"/>
              <a:t>، وإذا كان دور الفريق الذي حاول </a:t>
            </a:r>
            <a:r>
              <a:rPr lang="ar-SA" sz="2500" dirty="0" err="1" smtClean="0"/>
              <a:t>تقزيم</a:t>
            </a:r>
            <a:r>
              <a:rPr lang="ar-SA" sz="2500" dirty="0" smtClean="0"/>
              <a:t> أو إلغاء دور الحضارة الإسلامية المساهِمة في المنجزات الإنسانية واضح للغاية، فإن دور الفريق الثاني الذي نصفه بالموضوعي هو الآخر مؤسسة لإنتاج مخدرات تمجيد الماضي الزاهر للأمة للانبهار </a:t>
            </a:r>
            <a:r>
              <a:rPr lang="ar-SA" sz="2500" dirty="0" err="1" smtClean="0"/>
              <a:t>به</a:t>
            </a:r>
            <a:r>
              <a:rPr lang="ar-SA" sz="2500" dirty="0" smtClean="0"/>
              <a:t> عوض مواجهة تحديات الواقع المختلف.</a:t>
            </a:r>
            <a:endParaRPr lang="en-US" sz="2500" dirty="0" smtClean="0"/>
          </a:p>
          <a:p>
            <a:pPr rtl="1">
              <a:buFontTx/>
              <a:buChar char="-"/>
            </a:pPr>
            <a:endParaRPr lang="ar-SA" dirty="0" smtClean="0"/>
          </a:p>
          <a:p>
            <a:pPr rtl="1">
              <a:buFontTx/>
              <a:buChar char="-"/>
            </a:pPr>
            <a:endParaRPr lang="ar-SA" dirty="0" smtClean="0"/>
          </a:p>
          <a:p>
            <a:pPr rtl="1">
              <a:buFontTx/>
              <a:buChar char="-"/>
            </a:pPr>
            <a:endParaRPr lang="ar-SA" dirty="0" smtClean="0"/>
          </a:p>
          <a:p>
            <a:pPr rtl="1">
              <a:buFontTx/>
              <a:buChar char="-"/>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500" dirty="0" smtClean="0">
                <a:solidFill>
                  <a:srgbClr val="FF0000"/>
                </a:solidFill>
              </a:rPr>
              <a:t>4- اهتمام الغرب بالبعثات الطلابية للانحراف </a:t>
            </a:r>
            <a:r>
              <a:rPr lang="ar-SA" sz="2500" dirty="0" err="1" smtClean="0">
                <a:solidFill>
                  <a:srgbClr val="FF0000"/>
                </a:solidFill>
              </a:rPr>
              <a:t>بها</a:t>
            </a:r>
            <a:r>
              <a:rPr lang="ar-SA" sz="2500" dirty="0" smtClean="0">
                <a:solidFill>
                  <a:srgbClr val="FF0000"/>
                </a:solidFill>
              </a:rPr>
              <a:t> </a:t>
            </a:r>
            <a:r>
              <a:rPr lang="ar-SA" sz="2500" dirty="0" smtClean="0"/>
              <a:t>عن طريق طلب العلم لتعود بالشهادة الأكاديمية ولكن من دون زاد علمي ومعرفي، فتوظف كأداة لتكريس الرداءة والتشجيع عليها في أوساط النخبة المثقفة، وفي حالة ما إذا أثبت بعضهم امتيازه فسيحيطه بالتسهيلات والإغراءات من كل جانب للبقاء هناك. بل تغلق كل الأبواب في وجهه إذا ما عاد إلى بلاده، لأن أعداء النجاح يرفضون وجود الممتازين بينهم.</a:t>
            </a:r>
          </a:p>
          <a:p>
            <a:pPr algn="just" rtl="1"/>
            <a:r>
              <a:rPr lang="ar-SA" sz="2800" dirty="0" smtClean="0"/>
              <a:t>5- </a:t>
            </a:r>
            <a:r>
              <a:rPr lang="ar-SA" sz="2800" dirty="0" smtClean="0">
                <a:solidFill>
                  <a:srgbClr val="FF0000"/>
                </a:solidFill>
              </a:rPr>
              <a:t>تحطيم قدرات الإنسان </a:t>
            </a:r>
            <a:r>
              <a:rPr lang="ar-SA" sz="2800" dirty="0" smtClean="0"/>
              <a:t>المسلم من خلال الانحراف </a:t>
            </a:r>
            <a:r>
              <a:rPr lang="ar-SA" sz="2800" dirty="0" err="1" smtClean="0"/>
              <a:t>بسلوكاته</a:t>
            </a:r>
            <a:r>
              <a:rPr lang="ar-SA" sz="2800" dirty="0" smtClean="0"/>
              <a:t> إلى ميدان الوقاحة والرذيلة وذلك من خلال محاربة القيم الأخلاقية بمختلف الطرق وتشجيع دعاة الانحلال بأسماء مختلفة، ويهدف بذلك إلى تفكيك الروابط الأخلاقية لتمزيق شبكة العلاقات من جهة وإلى تغيير البنية الثقافية السائدة من جهة أخرى بالإضافة إلى المحافظة على حالة التخلف.</a:t>
            </a:r>
            <a:endParaRPr lang="en-US" sz="2800" dirty="0" smtClean="0"/>
          </a:p>
          <a:p>
            <a:pPr algn="just" rtl="1">
              <a:buFontTx/>
              <a:buChar char="-"/>
            </a:pPr>
            <a:endParaRPr lang="en-US" sz="25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500" dirty="0" smtClean="0">
                <a:solidFill>
                  <a:srgbClr val="FF0000"/>
                </a:solidFill>
              </a:rPr>
              <a:t>6- تشجيع التعصب للأنا سواء كأفراد أو كجماعة، لينقسم المجتمع إلى فريقين متناحرين فريق يتخذ من الغرب ملهما له فيستسلم له خاضعا مستكينا ويرفع ألوية الدفاع عنه، وفريق ثان يجعل من الغرب شيطانا بليدا فيظل يواجهه بانفعال متزايد</a:t>
            </a:r>
            <a:r>
              <a:rPr lang="ar-SA" sz="2500" dirty="0" smtClean="0"/>
              <a:t>، والواقع أن الفريقين من صنع مخابر الصراع لأن ما يؤول إليه نشاطهما في النهاية هو النتيجة نفسها، وهي إبعاد المسلم عن واجباته اليومية وتحدياته الواقعية وتخديره إما بانبهاره بالغرب وإما بالحماس والانفعالات التي لا معنى لها في صناعة الحضارة.</a:t>
            </a:r>
          </a:p>
          <a:p>
            <a:pPr algn="just" rtl="1"/>
            <a:r>
              <a:rPr lang="ar-SA" sz="2500" dirty="0" smtClean="0"/>
              <a:t>7- تأثير الغرب </a:t>
            </a:r>
            <a:r>
              <a:rPr lang="ar-DZ" sz="2500" dirty="0" smtClean="0"/>
              <a:t>مرتبط بجانبين، </a:t>
            </a:r>
            <a:r>
              <a:rPr lang="ar-DZ" sz="2500" dirty="0" smtClean="0">
                <a:solidFill>
                  <a:srgbClr val="FF0000"/>
                </a:solidFill>
              </a:rPr>
              <a:t>جـانب سلبي وجـانب إيجابي</a:t>
            </a:r>
            <a:r>
              <a:rPr lang="ar-DZ" sz="2500" dirty="0" smtClean="0"/>
              <a:t>، فأمّا </a:t>
            </a:r>
            <a:r>
              <a:rPr lang="ar-DZ" sz="2500" dirty="0" smtClean="0">
                <a:solidFill>
                  <a:srgbClr val="FF0000"/>
                </a:solidFill>
              </a:rPr>
              <a:t>الأول فيتمثل في خططه ومؤامراته لتحطيم الأفكار الفعالة والعملية وتفكيكها</a:t>
            </a:r>
            <a:r>
              <a:rPr lang="ar-SA" sz="2500" dirty="0" smtClean="0"/>
              <a:t>،</a:t>
            </a:r>
            <a:r>
              <a:rPr lang="ar-DZ" sz="2500" dirty="0" smtClean="0"/>
              <a:t> وأما </a:t>
            </a:r>
            <a:r>
              <a:rPr lang="ar-DZ" sz="2500" dirty="0" smtClean="0">
                <a:solidFill>
                  <a:srgbClr val="FF0000"/>
                </a:solidFill>
              </a:rPr>
              <a:t>الثاني فيتمثل في خلق أفكار مناسبة له ولمصالحه</a:t>
            </a:r>
            <a:r>
              <a:rPr lang="ar-SA" sz="2500" dirty="0" smtClean="0">
                <a:solidFill>
                  <a:srgbClr val="FF0000"/>
                </a:solidFill>
              </a:rPr>
              <a:t>،</a:t>
            </a:r>
            <a:r>
              <a:rPr lang="ar-DZ" sz="2500" dirty="0" smtClean="0">
                <a:solidFill>
                  <a:srgbClr val="FF0000"/>
                </a:solidFill>
              </a:rPr>
              <a:t> ويسعى لنشرها لتصبح جزءا من يوميات أبناء الشعوب </a:t>
            </a:r>
            <a:r>
              <a:rPr lang="ar-DZ" sz="2500" dirty="0" err="1" smtClean="0">
                <a:solidFill>
                  <a:srgbClr val="FF0000"/>
                </a:solidFill>
              </a:rPr>
              <a:t>ال</a:t>
            </a:r>
            <a:r>
              <a:rPr lang="ar-SA" sz="2500" dirty="0" smtClean="0">
                <a:solidFill>
                  <a:srgbClr val="FF0000"/>
                </a:solidFill>
              </a:rPr>
              <a:t>إسلامية</a:t>
            </a:r>
            <a:r>
              <a:rPr lang="ar-SA" sz="2500" dirty="0" smtClean="0"/>
              <a:t>،</a:t>
            </a:r>
            <a:r>
              <a:rPr lang="ar-DZ" sz="2500" dirty="0" smtClean="0"/>
              <a:t> بل إنّ حماسة الشعوب وانفعاليتها تجعلها تنظر إلى هذه الأفكار بأنّها من الضروريات التي لا يمكن الاستغناء عنها</a:t>
            </a:r>
            <a:r>
              <a:rPr lang="ar-SA" sz="2500"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هو سبيل النهوض بالمسلمين؟</a:t>
            </a:r>
            <a:endParaRPr lang="en-US" dirty="0"/>
          </a:p>
        </p:txBody>
      </p:sp>
      <p:sp>
        <p:nvSpPr>
          <p:cNvPr id="3" name="عنصر نائب للمحتوى 2"/>
          <p:cNvSpPr>
            <a:spLocks noGrp="1"/>
          </p:cNvSpPr>
          <p:nvPr>
            <p:ph idx="1"/>
          </p:nvPr>
        </p:nvSpPr>
        <p:spPr/>
        <p:txBody>
          <a:bodyPr/>
          <a:lstStyle/>
          <a:p>
            <a:pPr algn="just" rtl="1"/>
            <a:r>
              <a:rPr lang="ar-SA" sz="2500" dirty="0" smtClean="0"/>
              <a:t>لا بد من </a:t>
            </a:r>
            <a:r>
              <a:rPr lang="ar-SA" sz="2500" dirty="0" smtClean="0">
                <a:solidFill>
                  <a:srgbClr val="FF0000"/>
                </a:solidFill>
              </a:rPr>
              <a:t>الخروج من النزعة الانفعالية </a:t>
            </a:r>
            <a:r>
              <a:rPr lang="ar-SA" sz="2500" dirty="0" smtClean="0"/>
              <a:t>التي تتجاهل الحاضر تجاهلا تاما </a:t>
            </a:r>
            <a:r>
              <a:rPr lang="ar-SA" sz="2500" dirty="0" smtClean="0">
                <a:solidFill>
                  <a:srgbClr val="FF0000"/>
                </a:solidFill>
              </a:rPr>
              <a:t>بسبب الانبهار بمنجزات الغير</a:t>
            </a:r>
            <a:r>
              <a:rPr lang="ar-SA" sz="2500" dirty="0" smtClean="0"/>
              <a:t> سواء من القدماء أو الغربيين.</a:t>
            </a:r>
          </a:p>
          <a:p>
            <a:pPr algn="just" rtl="1"/>
            <a:r>
              <a:rPr lang="ar-SA" sz="2500" dirty="0" smtClean="0"/>
              <a:t>ولابد من </a:t>
            </a:r>
            <a:r>
              <a:rPr lang="ar-SA" sz="2500" dirty="0" smtClean="0">
                <a:solidFill>
                  <a:srgbClr val="FF0000"/>
                </a:solidFill>
              </a:rPr>
              <a:t>بناء مشروع للنهضة قائما على التحليل العلمي والعقلاني لظاهرة التخلف الحضاري الذي تعيشه الأمة، بحيث نقوم بداية بتحديد المرحلة التاريخية التي نعيشها، وانطلاقا من خصوصيات هذه المرحلة، نحدد الخصائص النفسية والفكرية والاجتماعية لإنسانها؛ والتي تتمثل في أهم المعوقات الذاتية التي وقفت في وجه المحاولات </a:t>
            </a:r>
            <a:r>
              <a:rPr lang="ar-SA" sz="2500" dirty="0" err="1" smtClean="0">
                <a:solidFill>
                  <a:srgbClr val="FF0000"/>
                </a:solidFill>
              </a:rPr>
              <a:t>النهضوية</a:t>
            </a:r>
            <a:r>
              <a:rPr lang="ar-SA" sz="2500" dirty="0" smtClean="0">
                <a:solidFill>
                  <a:srgbClr val="FF0000"/>
                </a:solidFill>
              </a:rPr>
              <a:t> ومنعتها من تحقيق أهدافها الحضارية</a:t>
            </a:r>
            <a:r>
              <a:rPr lang="ar-SA" sz="2500" dirty="0" smtClean="0"/>
              <a:t>.</a:t>
            </a:r>
          </a:p>
          <a:p>
            <a:pPr algn="just" rtl="1"/>
            <a:r>
              <a:rPr lang="ar-SA" sz="2500" dirty="0" smtClean="0"/>
              <a:t>- نقوم </a:t>
            </a:r>
            <a:r>
              <a:rPr lang="ar-SA" sz="2500" dirty="0" smtClean="0">
                <a:solidFill>
                  <a:srgbClr val="FF0000"/>
                </a:solidFill>
              </a:rPr>
              <a:t>بتفكيك معوقات النهضة وبناء مشروع جديد بناء </a:t>
            </a:r>
            <a:r>
              <a:rPr lang="ar-SA" sz="2500" dirty="0" smtClean="0"/>
              <a:t>على تحليل لمظاهر وأسباب التخلف وصياغة رؤية كلية تستوعب مختلف أبعاد النهضة، ونصمم منهجا قابلا للتطبيق نظريا وعمليا يحقق أهدافنا من النهضة.</a:t>
            </a:r>
            <a:endParaRPr lang="en-US" sz="25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500" b="1" dirty="0" smtClean="0">
                <a:solidFill>
                  <a:srgbClr val="FF0000"/>
                </a:solidFill>
              </a:rPr>
              <a:t>1. الإنسان: محور عملية النهضة : </a:t>
            </a:r>
            <a:r>
              <a:rPr lang="ar-SA" sz="2500" dirty="0" smtClean="0"/>
              <a:t>إن المشروع الإصلاحي يبدأ بتغيير الإنسان ، ثم بتعليمه الإنخراط في الجماعة ثم بالتنظيم فالنقد البناء. وتبدأ عملية التطور من الإنسان لأنه المخلوق الوحيد القادر على قيادة حركة البناء، وتحقيق قفزات نوعية، تمهيداً لظهور الحضارة.</a:t>
            </a:r>
          </a:p>
          <a:p>
            <a:pPr algn="just" rtl="1"/>
            <a:r>
              <a:rPr lang="ar-SA" sz="2500" dirty="0" smtClean="0"/>
              <a:t>	فالمجتمعات </a:t>
            </a:r>
            <a:r>
              <a:rPr lang="ar-SA" sz="2500" dirty="0" smtClean="0"/>
              <a:t>في حاجة -عندما تريد بناء أو إعادة بناء نفسها- إلى الإنسان الجديد الذي يوظف كل طاقاته وإمكاناته مهما كانت بسيطة. </a:t>
            </a:r>
            <a:r>
              <a:rPr lang="ar-SA" sz="2500" dirty="0" smtClean="0">
                <a:solidFill>
                  <a:srgbClr val="FF0000"/>
                </a:solidFill>
              </a:rPr>
              <a:t>ولكي تعود (المجتمعات) من جديد إلى ساحة الفعل الحضاري لابد من أن تعيد صياغة هذا الإنسان وتوجيهه عبر</a:t>
            </a:r>
            <a:r>
              <a:rPr lang="ar-SA" sz="2500" dirty="0" smtClean="0"/>
              <a:t>:</a:t>
            </a:r>
            <a:endParaRPr lang="en-US" sz="2500" dirty="0" smtClean="0"/>
          </a:p>
          <a:p>
            <a:pPr algn="just" rtl="1"/>
            <a:r>
              <a:rPr lang="ar-SA" sz="2500" dirty="0" smtClean="0"/>
              <a:t>	- </a:t>
            </a:r>
            <a:r>
              <a:rPr lang="ar-SA" sz="2500" dirty="0" smtClean="0"/>
              <a:t>توجيه الثقافة.    - توجيه العمل.   - توجيه رأس المال.</a:t>
            </a:r>
            <a:endParaRPr lang="en-US" sz="2500" dirty="0" smtClean="0"/>
          </a:p>
          <a:p>
            <a:pPr algn="just" rtl="1"/>
            <a:r>
              <a:rPr lang="ar-SA" sz="2500" dirty="0" smtClean="0"/>
              <a:t>وهي </a:t>
            </a:r>
            <a:r>
              <a:rPr lang="ar-SA" sz="2500" dirty="0" smtClean="0">
                <a:solidFill>
                  <a:srgbClr val="FF0000"/>
                </a:solidFill>
              </a:rPr>
              <a:t>الأمور التي يمكن من خلالها للإنسان أن يؤثّر في واق</a:t>
            </a:r>
            <a:r>
              <a:rPr lang="ar-SA" sz="2500" dirty="0" smtClean="0"/>
              <a:t>عه (أي أنه </a:t>
            </a:r>
            <a:r>
              <a:rPr lang="ar-SA" sz="2500" dirty="0" smtClean="0">
                <a:solidFill>
                  <a:srgbClr val="FF0000"/>
                </a:solidFill>
              </a:rPr>
              <a:t>يؤثر بفكره وعمله وماله</a:t>
            </a:r>
            <a:r>
              <a:rPr lang="ar-SA" sz="2500" dirty="0" smtClean="0"/>
              <a:t>).</a:t>
            </a:r>
            <a:endParaRPr lang="en-US" sz="2500" dirty="0" smtClean="0"/>
          </a:p>
          <a:p>
            <a:endParaRPr lang="ar-SA"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500" dirty="0" smtClean="0">
                <a:solidFill>
                  <a:srgbClr val="FF0000"/>
                </a:solidFill>
              </a:rPr>
              <a:t>فللوصول إلى الحضارة المرجوة</a:t>
            </a:r>
            <a:r>
              <a:rPr lang="ar-SA" sz="2500" dirty="0" smtClean="0"/>
              <a:t>، خطوات وأولويات يجب تحقيقها حتى تكون الحضارة مبنية على قواعد راسخة متينة ومعظم هذه </a:t>
            </a:r>
            <a:r>
              <a:rPr lang="ar-SA" sz="2500" dirty="0" smtClean="0">
                <a:solidFill>
                  <a:srgbClr val="FF0000"/>
                </a:solidFill>
              </a:rPr>
              <a:t>التغييرات يجب أن تحدث أولاً في الفرد نفسه قبل أن نرى أثرها في الواقع الاجتماعي</a:t>
            </a:r>
            <a:r>
              <a:rPr lang="ar-SA" sz="2500" dirty="0" smtClean="0"/>
              <a:t>. </a:t>
            </a:r>
          </a:p>
          <a:p>
            <a:pPr algn="just" rtl="1"/>
            <a:r>
              <a:rPr lang="ar-SA" sz="2500" dirty="0" smtClean="0"/>
              <a:t>ولتحقيق </a:t>
            </a:r>
            <a:r>
              <a:rPr lang="ar-SA" sz="2500" dirty="0" smtClean="0">
                <a:solidFill>
                  <a:srgbClr val="FF0000"/>
                </a:solidFill>
              </a:rPr>
              <a:t>التغيير لابدّ من تغييرين، تغيير ما بالقوم (الوضع الاجتماعي)، وتغيير ما بالأنفس</a:t>
            </a:r>
            <a:r>
              <a:rPr lang="ar-SA" sz="2500" dirty="0" smtClean="0"/>
              <a:t>. وما يؤكد على هذا القول هو قوله تعالى: ﴿</a:t>
            </a:r>
            <a:r>
              <a:rPr lang="ar-SA" sz="2500" dirty="0" smtClean="0">
                <a:solidFill>
                  <a:srgbClr val="009900"/>
                </a:solidFill>
              </a:rPr>
              <a:t>إِنَّ اللَّهَ لاَ يُغَيِّرُ مَا بِقَوْمٍ حَتَّى يُغَيِّرُوا مَا بِأَنفُسِهِمْ</a:t>
            </a:r>
            <a:r>
              <a:rPr lang="ar-SA" sz="2500" dirty="0" smtClean="0"/>
              <a:t>﴾</a:t>
            </a:r>
          </a:p>
          <a:p>
            <a:pPr algn="just" rtl="1"/>
            <a:r>
              <a:rPr lang="ar-SA" sz="2500" dirty="0" smtClean="0"/>
              <a:t>فتغيير الإنسان وإعادة صياغة وتخليصه من تخلفه شرط لازم ليتحقق التغيير الحضاري الشامل للأمة. </a:t>
            </a:r>
            <a:r>
              <a:rPr lang="ar-SA" sz="2500" dirty="0" smtClean="0">
                <a:solidFill>
                  <a:srgbClr val="FF0000"/>
                </a:solidFill>
              </a:rPr>
              <a:t>ولنا في رسول الله أسوة حسنة، حيث أنه غير من أنفس الأفراد أولاً، وشكل شخصياتهم الإسلامية، ثم بنى بهم الدولة والأمة والحضارة</a:t>
            </a:r>
            <a:r>
              <a:rPr lang="ar-SA" sz="2500" dirty="0" smtClean="0"/>
              <a:t>.</a:t>
            </a:r>
            <a:endParaRPr lang="en-US" sz="25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500" b="1" u="sng" dirty="0" smtClean="0"/>
              <a:t>2- من </a:t>
            </a:r>
            <a:r>
              <a:rPr lang="ar-SA" sz="2500" b="1" u="sng" dirty="0" smtClean="0"/>
              <a:t>التكديس إلى البناء: </a:t>
            </a:r>
          </a:p>
          <a:p>
            <a:pPr algn="just" rtl="1">
              <a:buFontTx/>
              <a:buChar char="-"/>
            </a:pPr>
            <a:r>
              <a:rPr lang="ar-SA" sz="2500" dirty="0" smtClean="0"/>
              <a:t>إن </a:t>
            </a:r>
            <a:r>
              <a:rPr lang="ar-SA" sz="2500" dirty="0" smtClean="0"/>
              <a:t>العالم الإسلامي بدأ يتجه إلى جمع الأكوام من المنتجات الحضارية أكثر من اتجاهه إلى بناء حضارة وهو ما يسمى </a:t>
            </a:r>
            <a:r>
              <a:rPr lang="ar-SA" sz="2500" dirty="0" smtClean="0">
                <a:solidFill>
                  <a:srgbClr val="FF0000"/>
                </a:solidFill>
              </a:rPr>
              <a:t>بالتكديس</a:t>
            </a:r>
            <a:r>
              <a:rPr lang="ar-SA" sz="2500" dirty="0" smtClean="0"/>
              <a:t>. </a:t>
            </a:r>
            <a:endParaRPr lang="ar-SA" sz="2500" dirty="0" smtClean="0"/>
          </a:p>
          <a:p>
            <a:pPr algn="just" rtl="1">
              <a:buFontTx/>
              <a:buChar char="-"/>
            </a:pPr>
            <a:r>
              <a:rPr lang="ar-SA" sz="2500" dirty="0" smtClean="0"/>
              <a:t>فينتهي </a:t>
            </a:r>
            <a:r>
              <a:rPr lang="ar-SA" sz="2500" dirty="0" smtClean="0"/>
              <a:t>بنا الأمر إلى ما أسماه مالك بن نبي </a:t>
            </a:r>
            <a:r>
              <a:rPr lang="ar-SA" sz="2500" dirty="0" smtClean="0">
                <a:solidFill>
                  <a:srgbClr val="FF0000"/>
                </a:solidFill>
              </a:rPr>
              <a:t>بالحضارة الشيئية</a:t>
            </a:r>
            <a:r>
              <a:rPr lang="ar-SA" sz="2500" dirty="0" smtClean="0"/>
              <a:t>. أي </a:t>
            </a:r>
            <a:r>
              <a:rPr lang="ar-SA" sz="2500" dirty="0" smtClean="0">
                <a:solidFill>
                  <a:srgbClr val="FF0000"/>
                </a:solidFill>
              </a:rPr>
              <a:t>أن التكديس لا يعني البناء لأن البناء وحده هو الذي يأتي بالحضارة التي تكون منتجاتها وليست المنتجات هي التي تكون الحضارة</a:t>
            </a:r>
            <a:r>
              <a:rPr lang="ar-SA" sz="2500" dirty="0" smtClean="0"/>
              <a:t>. </a:t>
            </a:r>
          </a:p>
          <a:p>
            <a:pPr algn="just" rtl="1"/>
            <a:r>
              <a:rPr lang="ar-SA" sz="2500" dirty="0" smtClean="0"/>
              <a:t>- وقد </a:t>
            </a:r>
            <a:r>
              <a:rPr lang="ar-SA" sz="2500" dirty="0" smtClean="0">
                <a:solidFill>
                  <a:srgbClr val="FF0000"/>
                </a:solidFill>
              </a:rPr>
              <a:t>يتساءل شخص ما الذي نأخذه من الحضارة الغربية</a:t>
            </a:r>
            <a:r>
              <a:rPr lang="ar-SA" sz="2500" dirty="0" smtClean="0"/>
              <a:t>؟ وللإجابة على ذلك يقول مالك: "</a:t>
            </a:r>
            <a:r>
              <a:rPr lang="ar-SA" sz="2500" dirty="0" smtClean="0">
                <a:solidFill>
                  <a:srgbClr val="FF0000"/>
                </a:solidFill>
              </a:rPr>
              <a:t>إن علينا أن نأخذ من الحضارة الغربية الأدوات التي تلزم في بناء حضارتنا... حتى يأتي يوم نستطيع فيه الاستغناء عنها </a:t>
            </a:r>
            <a:r>
              <a:rPr lang="ar-SA" sz="2500" dirty="0" smtClean="0">
                <a:solidFill>
                  <a:srgbClr val="FF0000"/>
                </a:solidFill>
              </a:rPr>
              <a:t>ب</a:t>
            </a:r>
            <a:r>
              <a:rPr lang="ar-SA" sz="2500" dirty="0" smtClean="0">
                <a:solidFill>
                  <a:srgbClr val="FF0000"/>
                </a:solidFill>
              </a:rPr>
              <a:t>منتجاتنا</a:t>
            </a:r>
            <a:r>
              <a:rPr lang="ar-SA" sz="2500" dirty="0" smtClean="0"/>
              <a:t>".</a:t>
            </a:r>
          </a:p>
          <a:p>
            <a:pPr algn="just" rtl="1"/>
            <a:endParaRPr lang="ar-SA" sz="2500"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500" b="1" dirty="0" smtClean="0"/>
              <a:t>3- دور </a:t>
            </a:r>
            <a:r>
              <a:rPr lang="ar-SA" sz="2500" b="1" dirty="0" smtClean="0"/>
              <a:t>الأفكار في البناء الحضاري:</a:t>
            </a:r>
            <a:r>
              <a:rPr lang="ar-SA" sz="2500" dirty="0" smtClean="0"/>
              <a:t> </a:t>
            </a:r>
          </a:p>
          <a:p>
            <a:pPr algn="just" rtl="1"/>
            <a:r>
              <a:rPr lang="ar-SA" sz="2500" dirty="0" smtClean="0"/>
              <a:t>- </a:t>
            </a:r>
            <a:r>
              <a:rPr lang="ar-SA" sz="2500" dirty="0" smtClean="0">
                <a:solidFill>
                  <a:srgbClr val="FF0000"/>
                </a:solidFill>
              </a:rPr>
              <a:t>هناك أهمية كبيرة للأفكار وتأثيرها على الفرد والمجتمع وبناء </a:t>
            </a:r>
            <a:r>
              <a:rPr lang="ar-SA" sz="2500" dirty="0" err="1" smtClean="0">
                <a:solidFill>
                  <a:srgbClr val="FF0000"/>
                </a:solidFill>
              </a:rPr>
              <a:t>الحضارت</a:t>
            </a:r>
            <a:r>
              <a:rPr lang="ar-SA" sz="2500" dirty="0" smtClean="0"/>
              <a:t>. فالفكر ركيزة هامة في حياة الشعوب، ودليل على حيويتها وتقدمها، أو على العكس دليل على جمودها وتخلفها، لأن نتاج العقل البشري الذي خلقه الله لهذه الغاية فالنجاح الفكري وسيلة للقضاء على الأفكار الميتة لأن "</a:t>
            </a:r>
            <a:r>
              <a:rPr lang="ar-SA" sz="2500" dirty="0" smtClean="0">
                <a:solidFill>
                  <a:srgbClr val="FF0000"/>
                </a:solidFill>
              </a:rPr>
              <a:t>تصفينة الأفكار الميتة وتنقية الأفكار المميتة يعدان الأساس الأول لأية نهضة حقة</a:t>
            </a:r>
            <a:r>
              <a:rPr lang="ar-SA" sz="2500" dirty="0" smtClean="0"/>
              <a:t>".</a:t>
            </a:r>
          </a:p>
          <a:p>
            <a:pPr algn="just" rtl="1">
              <a:buFontTx/>
              <a:buChar char="-"/>
            </a:pPr>
            <a:r>
              <a:rPr lang="ar-SA" sz="2500" dirty="0" smtClean="0">
                <a:solidFill>
                  <a:srgbClr val="FF0000"/>
                </a:solidFill>
              </a:rPr>
              <a:t>وكذلك فإن انحراف الأفكار عن </a:t>
            </a:r>
            <a:r>
              <a:rPr lang="ar-SA" sz="2500" dirty="0" err="1" smtClean="0">
                <a:solidFill>
                  <a:srgbClr val="FF0000"/>
                </a:solidFill>
              </a:rPr>
              <a:t>مجرها</a:t>
            </a:r>
            <a:r>
              <a:rPr lang="ar-SA" sz="2500" dirty="0" smtClean="0">
                <a:solidFill>
                  <a:srgbClr val="FF0000"/>
                </a:solidFill>
              </a:rPr>
              <a:t> بالنسبة للأفكار الجوهرية تبين لنا مقدرا عدم فعالية المجتمع مما يؤدي إلى الزيغ من جيل إلى جيل </a:t>
            </a:r>
            <a:r>
              <a:rPr lang="ar-SA" sz="2500" dirty="0" smtClean="0"/>
              <a:t>عن طريق الامتصاص وتعتبر الأفكار في هذه الحالة هي الجراثيم التي تكون كالعدوى الاجتماعية لنقل الأمراض. </a:t>
            </a:r>
          </a:p>
          <a:p>
            <a:pPr algn="just" rtl="1">
              <a:buFontTx/>
              <a:buChar char="-"/>
            </a:pPr>
            <a:r>
              <a:rPr lang="ar-SA" sz="2500" dirty="0" smtClean="0">
                <a:solidFill>
                  <a:srgbClr val="FF0000"/>
                </a:solidFill>
              </a:rPr>
              <a:t>فينعكس المرض على المجتمع</a:t>
            </a:r>
            <a:r>
              <a:rPr lang="ar-SA" sz="2500" dirty="0" smtClean="0"/>
              <a:t>، وأحياناً قد يحدث انعكاس الفكرة المردودة فيعود ذلك بالخير بسبب اكتشاف بطلانها.</a:t>
            </a:r>
            <a:endParaRPr lang="en-US" sz="2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295400"/>
            <a:ext cx="9525000" cy="4830763"/>
          </a:xfrm>
        </p:spPr>
        <p:txBody>
          <a:bodyPr/>
          <a:lstStyle/>
          <a:p>
            <a:pPr algn="just" rtl="1"/>
            <a:r>
              <a:rPr lang="ar-SA" sz="2500" b="1" dirty="0" smtClean="0"/>
              <a:t>4- ثقافة </a:t>
            </a:r>
            <a:r>
              <a:rPr lang="ar-SA" sz="2500" b="1" dirty="0" smtClean="0"/>
              <a:t>النهضة وثقافة التخلف:</a:t>
            </a:r>
          </a:p>
          <a:p>
            <a:pPr algn="just" rtl="1">
              <a:buFontTx/>
              <a:buChar char="-"/>
            </a:pPr>
            <a:r>
              <a:rPr lang="ar-SA" sz="2500" dirty="0" smtClean="0">
                <a:solidFill>
                  <a:srgbClr val="FF0000"/>
                </a:solidFill>
              </a:rPr>
              <a:t>ما </a:t>
            </a:r>
            <a:r>
              <a:rPr lang="ar-SA" sz="2500" dirty="0" smtClean="0">
                <a:solidFill>
                  <a:srgbClr val="FF0000"/>
                </a:solidFill>
              </a:rPr>
              <a:t>دامت الثقافة هي ذلك المحيط الذي يشكّل فيه الفرد طباعه وشخصيته وسلوكه، فإنّ أنماط الشخصية والسلوك الإنساني هي تجسيد واقعي لما يلقاه الفرد في بيئته الاجتماعية</a:t>
            </a:r>
            <a:r>
              <a:rPr lang="ar-SA" sz="2500" dirty="0" smtClean="0"/>
              <a:t>. </a:t>
            </a:r>
            <a:endParaRPr lang="ar-SA" sz="2500" dirty="0" smtClean="0"/>
          </a:p>
          <a:p>
            <a:pPr algn="just" rtl="1">
              <a:buFontTx/>
              <a:buChar char="-"/>
            </a:pPr>
            <a:r>
              <a:rPr lang="ar-SA" sz="2500" dirty="0" smtClean="0"/>
              <a:t>ولنقرّب </a:t>
            </a:r>
            <a:r>
              <a:rPr lang="ar-SA" sz="2500" dirty="0" smtClean="0"/>
              <a:t>الصورة أكثر ونحوّر المثال الذي دلّل </a:t>
            </a:r>
            <a:r>
              <a:rPr lang="ar-SA" sz="2500" dirty="0" err="1" smtClean="0"/>
              <a:t>به</a:t>
            </a:r>
            <a:r>
              <a:rPr lang="ar-SA" sz="2500" dirty="0" smtClean="0"/>
              <a:t> ابن نبي على وظيفة الثقافة عندما شبهها بوظيفة الدم الذي يغذي جسم الإنسان، نتصور من الناحية البيولوجية أنّ هذا الدم يحمل في تركيبته جراثيم قاتلة</a:t>
            </a:r>
            <a:r>
              <a:rPr lang="ar-SA" sz="2500" dirty="0" smtClean="0"/>
              <a:t>،</a:t>
            </a:r>
            <a:r>
              <a:rPr lang="ar-SA" sz="2600" dirty="0" smtClean="0"/>
              <a:t> ونتصور </a:t>
            </a:r>
            <a:r>
              <a:rPr lang="ar-SA" sz="2600" dirty="0" smtClean="0"/>
              <a:t>أنّ مناعة هذا الإنسان تتناقص بتقدمه في العمر فإنّ هذه الجراثيم تزداد خطورتها على حياته، فهي إن لم تقتله جعلته عرضة للمرض والوهن</a:t>
            </a:r>
            <a:r>
              <a:rPr lang="ar-SA" sz="2600" dirty="0" smtClean="0"/>
              <a:t>،</a:t>
            </a:r>
          </a:p>
          <a:p>
            <a:pPr algn="just" rtl="1">
              <a:buFontTx/>
              <a:buChar char="-"/>
            </a:pPr>
            <a:r>
              <a:rPr lang="ar-SA" sz="2600" dirty="0" smtClean="0"/>
              <a:t>كذلك </a:t>
            </a:r>
            <a:r>
              <a:rPr lang="ar-SA" sz="2600" dirty="0" smtClean="0">
                <a:solidFill>
                  <a:srgbClr val="FF0000"/>
                </a:solidFill>
              </a:rPr>
              <a:t>الثقافة في مراحل تخلف المجتمعات تتولّد في نطاقها السلبيات وتتراكم مع الزمن لتحمل في طياتها أفكاراً قاتلة أو ميتة يمتصها جسم المجتمع، فتقضي على فعاليته وعلى تحضّره وتقوده عند نهاية دورة حضارته إلى التخلف والانحطاط</a:t>
            </a:r>
            <a:r>
              <a:rPr lang="ar-SA" sz="2600" dirty="0" smtClean="0"/>
              <a:t>.</a:t>
            </a:r>
            <a:endParaRPr lang="en-US" sz="2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372600" cy="4678363"/>
          </a:xfrm>
        </p:spPr>
        <p:txBody>
          <a:bodyPr/>
          <a:lstStyle/>
          <a:p>
            <a:pPr algn="just" rtl="1"/>
            <a:r>
              <a:rPr lang="ar-SA" sz="2500" dirty="0" smtClean="0"/>
              <a:t>- فعندما </a:t>
            </a:r>
            <a:r>
              <a:rPr lang="ar-SA" sz="2500" dirty="0" smtClean="0"/>
              <a:t>يبدأ المجتمع مسيرته الحضارية تكون كل قواه حية ومتحركة، تلك التي تنعكس أيضاً في نفسية الإنسان المتحضّر من خلال ما يلقاه في بيئته من مسوّغات دافعة وأفكار حية وطاقات محرّكة وضمانات تتيح له أن ينمّي قدراته الذاتية، فتشكّل فيه قيمة الفعالية التي تمكّنه من أن يستغلّ ما بين يديه من وقت وتراب. </a:t>
            </a:r>
          </a:p>
          <a:p>
            <a:pPr algn="just" rtl="1"/>
            <a:r>
              <a:rPr lang="ar-SA" sz="2500" dirty="0" smtClean="0"/>
              <a:t>- وعندما </a:t>
            </a:r>
            <a:r>
              <a:rPr lang="ar-SA" sz="2500" dirty="0" smtClean="0"/>
              <a:t>تدخل المجتمعات إلى مراحل تخلفها تخمد حركتها الدافعة، وتفقد مسوغاتها ويصبح الفرد كَلاًّ فاقداً لفعاليته لأنّ ثقافته التي ورثها من عصور الانحطاط عبر وراثته الاجتماعية، لم تستطع أن تمنحه الفعالية التي يؤثّر </a:t>
            </a:r>
            <a:r>
              <a:rPr lang="ar-SA" sz="2500" dirty="0" err="1" smtClean="0"/>
              <a:t>بها</a:t>
            </a:r>
            <a:r>
              <a:rPr lang="ar-SA" sz="2500" dirty="0" smtClean="0"/>
              <a:t> في محيطه، فأحكامه </a:t>
            </a:r>
            <a:r>
              <a:rPr lang="ar-SA" sz="2500" dirty="0" err="1" smtClean="0"/>
              <a:t>وسلوكاته</a:t>
            </a:r>
            <a:r>
              <a:rPr lang="ar-SA" sz="2500" dirty="0" smtClean="0"/>
              <a:t> ولا فعاليته هي الترجمة الواقعية لما انطبع في نفسيته من قيم وعادات سالبة امتصها من محيطه الثقافي. </a:t>
            </a:r>
          </a:p>
          <a:p>
            <a:pPr algn="just" rtl="1"/>
            <a:endParaRPr lang="ar-SA" sz="2500" dirty="0" smtClean="0"/>
          </a:p>
          <a:p>
            <a:pPr algn="just" rtl="1"/>
            <a:endParaRPr lang="en-US" sz="2500"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500" dirty="0" smtClean="0"/>
              <a:t>وعلى هذا الأساس تبرز العناية </a:t>
            </a:r>
            <a:r>
              <a:rPr lang="ar-SA" sz="2500" dirty="0" smtClean="0">
                <a:solidFill>
                  <a:srgbClr val="FF0000"/>
                </a:solidFill>
              </a:rPr>
              <a:t>بالمسألة الثقافية، فهي المدخل الضروري لعملية البناء الحضاري</a:t>
            </a:r>
            <a:r>
              <a:rPr lang="ar-SA" sz="2500" dirty="0" smtClean="0"/>
              <a:t>. ولكي يحقق المجتمع تألّقه في التاريخ، ويقضي على ضروب التخلف </a:t>
            </a:r>
            <a:r>
              <a:rPr lang="ar-SA" sz="2500" dirty="0" err="1" smtClean="0"/>
              <a:t>واللافعالية</a:t>
            </a:r>
            <a:r>
              <a:rPr lang="ar-SA" sz="2500" dirty="0" smtClean="0"/>
              <a:t>، ينبغي أن نغيّر عالمه الثقافي، </a:t>
            </a:r>
          </a:p>
          <a:p>
            <a:pPr algn="just" rtl="1"/>
            <a:r>
              <a:rPr lang="ar-SA" sz="2500" dirty="0" smtClean="0"/>
              <a:t>وأن </a:t>
            </a:r>
            <a:r>
              <a:rPr lang="ar-SA" sz="2500" dirty="0" smtClean="0">
                <a:solidFill>
                  <a:srgbClr val="FF0000"/>
                </a:solidFill>
              </a:rPr>
              <a:t>نضع الإنسان أمام ضرورات جديدة تفضي إلى تغيير معادلته الشخصية التي زيّفتها عهود الكساد، وهذا هو رهان الثقافة الأساسي</a:t>
            </a:r>
            <a:r>
              <a:rPr lang="ar-SA" sz="2500" dirty="0" smtClean="0"/>
              <a:t>، أي أن تعيد الإنسان -الخارج من دورة حضارية بعد أزمة تاريخية- إلى الحضارة، وأن تدخل الإنسان السابق على الحضارة إلى دورة حضارية جديدة</a:t>
            </a:r>
          </a:p>
          <a:p>
            <a:pPr rtl="1"/>
            <a:r>
              <a:rPr lang="ar-SA" sz="2500" dirty="0" smtClean="0"/>
              <a:t>وهو التحدي الذي يقف أمام المجتمع الإسلامي فيستدعيه إلى </a:t>
            </a:r>
            <a:r>
              <a:rPr lang="ar-SA" sz="2500" dirty="0" smtClean="0">
                <a:solidFill>
                  <a:srgbClr val="FF0000"/>
                </a:solidFill>
              </a:rPr>
              <a:t>ضرورة التفكير في الإنسان الذي ينبغي إعادة صياغته ثقافياً حتى يتواءم مع ضرورات التحضر لأنه من أجل أن نغيّر الإنسان ينبغي أن نغير وسطه الثقافي بإنشاء وسط جديد يمنحه المسوّغات الدافعة والفعالية القصوى حتى ينطلق في عملية البناء الحضاري</a:t>
            </a:r>
            <a:r>
              <a:rPr lang="ar-SA" sz="2500" dirty="0" smtClean="0"/>
              <a:t>. </a:t>
            </a:r>
            <a:endParaRPr lang="en-US" sz="2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1771</TotalTime>
  <Words>3734</Words>
  <Application>Microsoft Office PowerPoint</Application>
  <PresentationFormat>A4 Paper (210x297 mm)‎</PresentationFormat>
  <Paragraphs>136</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Office Theme</vt:lpstr>
      <vt:lpstr>الشريحة 1</vt:lpstr>
      <vt:lpstr>المحاضرة الثالثة عشر</vt:lpstr>
      <vt:lpstr>المحاضرة التمهيدية</vt:lpstr>
      <vt:lpstr>تمهيد:</vt:lpstr>
      <vt:lpstr>1. مفهوم التخلف:</vt:lpstr>
      <vt:lpstr>2. متخلفون عن ماذا؟</vt:lpstr>
      <vt:lpstr>الشريحة 7</vt:lpstr>
      <vt:lpstr>الشريحة 8</vt:lpstr>
      <vt:lpstr>الشريحة 9</vt:lpstr>
      <vt:lpstr>ما هي مظاهر التخلف؟</vt:lpstr>
      <vt:lpstr>جهود الخروج من التخلف؟</vt:lpstr>
      <vt:lpstr>الشريحة 12</vt:lpstr>
      <vt:lpstr>أسباب التخلف (التأخر)</vt:lpstr>
      <vt:lpstr>الشريحة 14</vt:lpstr>
      <vt:lpstr>الشريحة 15</vt:lpstr>
      <vt:lpstr>معوقات النهضة: المعوقات الذاتية(اجتماعية ونفسية وفكرية)</vt:lpstr>
      <vt:lpstr>الشريحة 17</vt:lpstr>
      <vt:lpstr>الشريحة 18</vt:lpstr>
      <vt:lpstr>الشريحة 19</vt:lpstr>
      <vt:lpstr>ج. معوقات فكرية:</vt:lpstr>
      <vt:lpstr>الشريحة 21</vt:lpstr>
      <vt:lpstr>المعوقات الموضوعية (الحضارة الغربية)</vt:lpstr>
      <vt:lpstr>الشريحة 23</vt:lpstr>
      <vt:lpstr>الشريحة 24</vt:lpstr>
      <vt:lpstr>الشريحة 25</vt:lpstr>
      <vt:lpstr>ما هو سبيل النهوض بالمسلمين؟</vt:lpstr>
      <vt:lpstr>الشريحة 27</vt:lpstr>
      <vt:lpstr>الشريحة 28</vt:lpstr>
      <vt:lpstr>الشريحة 29</vt:lpstr>
      <vt:lpstr>الشريحة 30</vt:lpstr>
      <vt:lpstr>الشريحة 31</vt:lpstr>
      <vt:lpstr>الشريحة 32</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147</cp:revision>
  <dcterms:created xsi:type="dcterms:W3CDTF">2009-10-14T19:14:34Z</dcterms:created>
  <dcterms:modified xsi:type="dcterms:W3CDTF">2011-11-19T12:27:11Z</dcterms:modified>
</cp:coreProperties>
</file>