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notesMasterIdLst>
    <p:notesMasterId r:id="rId35"/>
  </p:notesMasterIdLst>
  <p:sldIdLst>
    <p:sldId id="300" r:id="rId2"/>
    <p:sldId id="301" r:id="rId3"/>
    <p:sldId id="322" r:id="rId4"/>
    <p:sldId id="323" r:id="rId5"/>
    <p:sldId id="324" r:id="rId6"/>
    <p:sldId id="325" r:id="rId7"/>
    <p:sldId id="326" r:id="rId8"/>
    <p:sldId id="327" r:id="rId9"/>
    <p:sldId id="328" r:id="rId10"/>
    <p:sldId id="329" r:id="rId11"/>
    <p:sldId id="330" r:id="rId12"/>
    <p:sldId id="331" r:id="rId13"/>
    <p:sldId id="332" r:id="rId14"/>
    <p:sldId id="333" r:id="rId15"/>
    <p:sldId id="334" r:id="rId16"/>
    <p:sldId id="311" r:id="rId17"/>
    <p:sldId id="312" r:id="rId18"/>
    <p:sldId id="313" r:id="rId19"/>
    <p:sldId id="314" r:id="rId20"/>
    <p:sldId id="315" r:id="rId21"/>
    <p:sldId id="316" r:id="rId22"/>
    <p:sldId id="317" r:id="rId23"/>
    <p:sldId id="318" r:id="rId24"/>
    <p:sldId id="319" r:id="rId25"/>
    <p:sldId id="320" r:id="rId26"/>
    <p:sldId id="321" r:id="rId27"/>
    <p:sldId id="335" r:id="rId28"/>
    <p:sldId id="336" r:id="rId29"/>
    <p:sldId id="337" r:id="rId30"/>
    <p:sldId id="338" r:id="rId31"/>
    <p:sldId id="339" r:id="rId32"/>
    <p:sldId id="340"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09256"/>
    <a:srgbClr val="009900"/>
    <a:srgbClr val="FF0066"/>
    <a:srgbClr val="3B84AF"/>
    <a:srgbClr val="AD9968"/>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842" autoAdjust="0"/>
    <p:restoredTop sz="94664" autoAdjust="0"/>
  </p:normalViewPr>
  <p:slideViewPr>
    <p:cSldViewPr>
      <p:cViewPr>
        <p:scale>
          <a:sx n="78" d="100"/>
          <a:sy n="78" d="100"/>
        </p:scale>
        <p:origin x="-840" y="16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918A65-957E-4218-87BC-5915AD16AB96}" type="slidenum">
              <a:rPr lang="en-US"/>
              <a:pPr/>
              <a:t>28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a:t>In correcting these sentences try to correct them  in the simplest way without changing the sentences too much.  Simplicity is the word!</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4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1" y="6356364"/>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ndAc>
      <p:stSnd>
        <p:snd r:embed="rId1" name="arrow.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1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1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1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7"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6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5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65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0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ndAc>
      <p:stSnd>
        <p:snd r:embed="rId1" name="arrow.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0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6" y="5791214"/>
            <a:ext cx="838200" cy="938645"/>
          </a:xfrm>
          <a:prstGeom prst="rect">
            <a:avLst/>
          </a:prstGeom>
        </p:spPr>
      </p:pic>
      <p:sp>
        <p:nvSpPr>
          <p:cNvPr id="19" name="Rectangle 18"/>
          <p:cNvSpPr/>
          <p:nvPr userDrawn="1"/>
        </p:nvSpPr>
        <p:spPr>
          <a:xfrm>
            <a:off x="914400" y="658101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1" y="6356364"/>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sndAc>
      <p:stSnd>
        <p:snd r:embed="rId13" name="arrow.wav" builtIn="1"/>
      </p:stSnd>
    </p:sndAc>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Verb" TargetMode="External"/><Relationship Id="rId3" Type="http://schemas.openxmlformats.org/officeDocument/2006/relationships/hyperlink" Target="http://en.wikipedia.org/wiki/Dependent_clause" TargetMode="External"/><Relationship Id="rId7" Type="http://schemas.openxmlformats.org/officeDocument/2006/relationships/hyperlink" Target="http://en.wikipedia.org/wiki/Predicate_(grammar)" TargetMode="Externa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hyperlink" Target="http://en.wikipedia.org/wiki/Subject_(grammar)" TargetMode="External"/><Relationship Id="rId5" Type="http://schemas.openxmlformats.org/officeDocument/2006/relationships/hyperlink" Target="http://en.wikipedia.org/wiki/Adverb" TargetMode="External"/><Relationship Id="rId4" Type="http://schemas.openxmlformats.org/officeDocument/2006/relationships/hyperlink" Target="http://en.wikipedia.org/wiki/Claus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39"/>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2"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1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smtClean="0">
                <a:solidFill>
                  <a:srgbClr val="709256"/>
                </a:solidFill>
                <a:latin typeface="AYM Wadiy S_U normal."/>
                <a:cs typeface="Times New Roman" pitchFamily="18" charset="0"/>
              </a:rPr>
              <a:t>Essay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7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aseline="30000" smtClean="0"/>
              <a:t>12th</a:t>
            </a:r>
            <a:r>
              <a:rPr lang="en-US" smtClean="0"/>
              <a:t> </a:t>
            </a:r>
            <a:r>
              <a:rPr lang="en-US" dirty="0" smtClean="0"/>
              <a:t>Lecture</a:t>
            </a:r>
            <a:endParaRPr lang="en-US" dirty="0"/>
          </a:p>
        </p:txBody>
      </p:sp>
      <p:sp>
        <p:nvSpPr>
          <p:cNvPr id="5" name="Subtitle 4"/>
          <p:cNvSpPr>
            <a:spLocks noGrp="1"/>
          </p:cNvSpPr>
          <p:nvPr>
            <p:ph type="subTitle" idx="1"/>
          </p:nvPr>
        </p:nvSpPr>
        <p:spPr/>
        <p:txBody>
          <a:bodyPr/>
          <a:lstStyle/>
          <a:p>
            <a:pPr algn="l"/>
            <a:r>
              <a:rPr lang="en-US" sz="1800" dirty="0" smtClean="0"/>
              <a:t>Conjunctions (review)</a:t>
            </a:r>
          </a:p>
          <a:p>
            <a:pPr algn="l"/>
            <a:r>
              <a:rPr lang="en-US" sz="1800" dirty="0" smtClean="0"/>
              <a:t>Comparison (</a:t>
            </a:r>
            <a:r>
              <a:rPr lang="en-US" sz="1800" dirty="0" err="1" smtClean="0"/>
              <a:t>Parellelism</a:t>
            </a:r>
            <a:r>
              <a:rPr lang="en-US" sz="1800" dirty="0" smtClean="0"/>
              <a:t>)</a:t>
            </a:r>
          </a:p>
          <a:p>
            <a:pPr algn="l"/>
            <a:r>
              <a:rPr lang="en-US" sz="1800" dirty="0" smtClean="0"/>
              <a:t>Subordinating Conjunctions for Adverb, Adjective, Noun Clauses </a:t>
            </a:r>
          </a:p>
          <a:p>
            <a:pPr algn="l"/>
            <a:r>
              <a:rPr lang="en-US" sz="1800" dirty="0" smtClean="0"/>
              <a:t>Transition words </a:t>
            </a:r>
          </a:p>
          <a:p>
            <a:pPr algn="l"/>
            <a:endParaRPr lang="en-US" sz="1800"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2466" name="Picture 2"/>
          <p:cNvPicPr>
            <a:picLocks noGrp="1" noChangeAspect="1" noChangeArrowheads="1"/>
          </p:cNvPicPr>
          <p:nvPr>
            <p:ph idx="1"/>
          </p:nvPr>
        </p:nvPicPr>
        <p:blipFill>
          <a:blip r:embed="rId3"/>
          <a:srcRect/>
          <a:stretch>
            <a:fillRect/>
          </a:stretch>
        </p:blipFill>
        <p:spPr bwMode="auto">
          <a:xfrm>
            <a:off x="533400" y="1447800"/>
            <a:ext cx="8915400" cy="3068673"/>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4514" name="Picture 2"/>
          <p:cNvPicPr>
            <a:picLocks noGrp="1" noChangeAspect="1" noChangeArrowheads="1"/>
          </p:cNvPicPr>
          <p:nvPr>
            <p:ph idx="1"/>
          </p:nvPr>
        </p:nvPicPr>
        <p:blipFill>
          <a:blip r:embed="rId3"/>
          <a:srcRect/>
          <a:stretch>
            <a:fillRect/>
          </a:stretch>
        </p:blipFill>
        <p:spPr bwMode="auto">
          <a:xfrm>
            <a:off x="495300" y="2607514"/>
            <a:ext cx="8915400" cy="2511334"/>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5538" name="Picture 2"/>
          <p:cNvPicPr>
            <a:picLocks noChangeAspect="1" noChangeArrowheads="1"/>
          </p:cNvPicPr>
          <p:nvPr/>
        </p:nvPicPr>
        <p:blipFill>
          <a:blip r:embed="rId3"/>
          <a:srcRect/>
          <a:stretch>
            <a:fillRect/>
          </a:stretch>
        </p:blipFill>
        <p:spPr bwMode="auto">
          <a:xfrm>
            <a:off x="228600" y="609600"/>
            <a:ext cx="9144000" cy="612151"/>
          </a:xfrm>
          <a:prstGeom prst="rect">
            <a:avLst/>
          </a:prstGeom>
          <a:noFill/>
          <a:ln w="9525">
            <a:noFill/>
            <a:miter lim="800000"/>
            <a:headEnd/>
            <a:tailEnd/>
          </a:ln>
          <a:effectLst/>
        </p:spPr>
      </p:pic>
      <p:pic>
        <p:nvPicPr>
          <p:cNvPr id="65539" name="Picture 3"/>
          <p:cNvPicPr>
            <a:picLocks noGrp="1" noChangeAspect="1" noChangeArrowheads="1"/>
          </p:cNvPicPr>
          <p:nvPr>
            <p:ph idx="1"/>
          </p:nvPr>
        </p:nvPicPr>
        <p:blipFill>
          <a:blip r:embed="rId4"/>
          <a:srcRect/>
          <a:stretch>
            <a:fillRect/>
          </a:stretch>
        </p:blipFill>
        <p:spPr bwMode="auto">
          <a:xfrm>
            <a:off x="304800" y="2895600"/>
            <a:ext cx="8915400" cy="2869068"/>
          </a:xfrm>
          <a:prstGeom prst="rect">
            <a:avLst/>
          </a:prstGeom>
          <a:noFill/>
          <a:ln w="9525">
            <a:noFill/>
            <a:miter lim="800000"/>
            <a:headEnd/>
            <a:tailEnd/>
          </a:ln>
          <a:effectLst/>
        </p:spPr>
      </p:pic>
      <p:pic>
        <p:nvPicPr>
          <p:cNvPr id="65540" name="Picture 4"/>
          <p:cNvPicPr>
            <a:picLocks noChangeAspect="1" noChangeArrowheads="1"/>
          </p:cNvPicPr>
          <p:nvPr/>
        </p:nvPicPr>
        <p:blipFill>
          <a:blip r:embed="rId5"/>
          <a:srcRect/>
          <a:stretch>
            <a:fillRect/>
          </a:stretch>
        </p:blipFill>
        <p:spPr bwMode="auto">
          <a:xfrm>
            <a:off x="609600" y="1447800"/>
            <a:ext cx="9144000" cy="1370235"/>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Adverb Clause </a:t>
            </a:r>
            <a:endParaRPr lang="en-US" dirty="0"/>
          </a:p>
        </p:txBody>
      </p:sp>
      <p:sp>
        <p:nvSpPr>
          <p:cNvPr id="3" name="Content Placeholder 2"/>
          <p:cNvSpPr>
            <a:spLocks noGrp="1"/>
          </p:cNvSpPr>
          <p:nvPr>
            <p:ph idx="1"/>
          </p:nvPr>
        </p:nvSpPr>
        <p:spPr/>
        <p:txBody>
          <a:bodyPr/>
          <a:lstStyle/>
          <a:p>
            <a:pPr algn="l"/>
            <a:r>
              <a:rPr lang="en-US" dirty="0" smtClean="0">
                <a:solidFill>
                  <a:srgbClr val="000000"/>
                </a:solidFill>
                <a:latin typeface="Arial"/>
              </a:rPr>
              <a:t>An </a:t>
            </a:r>
            <a:r>
              <a:rPr lang="en-US" b="1" dirty="0" smtClean="0">
                <a:solidFill>
                  <a:srgbClr val="000000"/>
                </a:solidFill>
                <a:latin typeface="Arial"/>
              </a:rPr>
              <a:t>adverbial clause</a:t>
            </a:r>
            <a:r>
              <a:rPr lang="en-US" dirty="0" smtClean="0">
                <a:solidFill>
                  <a:srgbClr val="000000"/>
                </a:solidFill>
                <a:latin typeface="Arial"/>
              </a:rPr>
              <a:t> is a </a:t>
            </a:r>
            <a:r>
              <a:rPr lang="en-US" dirty="0" smtClean="0">
                <a:solidFill>
                  <a:srgbClr val="0645AD"/>
                </a:solidFill>
                <a:latin typeface="Arial"/>
                <a:hlinkClick r:id="rId3" tooltip="Dependent clause"/>
              </a:rPr>
              <a:t>dependent</a:t>
            </a:r>
            <a:r>
              <a:rPr lang="en-US" dirty="0" smtClean="0">
                <a:solidFill>
                  <a:srgbClr val="000000"/>
                </a:solidFill>
                <a:latin typeface="Arial"/>
              </a:rPr>
              <a:t> </a:t>
            </a:r>
            <a:r>
              <a:rPr lang="en-US" dirty="0" smtClean="0">
                <a:solidFill>
                  <a:srgbClr val="0645AD"/>
                </a:solidFill>
                <a:latin typeface="Arial"/>
                <a:hlinkClick r:id="rId4" tooltip="Clause"/>
              </a:rPr>
              <a:t>clause</a:t>
            </a:r>
            <a:r>
              <a:rPr lang="en-US" dirty="0" smtClean="0">
                <a:solidFill>
                  <a:srgbClr val="000000"/>
                </a:solidFill>
                <a:latin typeface="Arial"/>
              </a:rPr>
              <a:t> that functions as an </a:t>
            </a:r>
            <a:r>
              <a:rPr lang="en-US" dirty="0" smtClean="0">
                <a:solidFill>
                  <a:srgbClr val="0645AD"/>
                </a:solidFill>
                <a:latin typeface="Arial"/>
                <a:hlinkClick r:id="rId5" tooltip="Adverb"/>
              </a:rPr>
              <a:t>adverb</a:t>
            </a:r>
            <a:r>
              <a:rPr lang="en-US" dirty="0" smtClean="0">
                <a:solidFill>
                  <a:srgbClr val="000000"/>
                </a:solidFill>
                <a:latin typeface="Arial"/>
              </a:rPr>
              <a:t>. In other words, it contains a </a:t>
            </a:r>
            <a:r>
              <a:rPr lang="en-US" dirty="0" smtClean="0">
                <a:solidFill>
                  <a:srgbClr val="0645AD"/>
                </a:solidFill>
                <a:latin typeface="Arial"/>
                <a:hlinkClick r:id="rId6" tooltip="Subject (grammar)"/>
              </a:rPr>
              <a:t>subject</a:t>
            </a:r>
            <a:r>
              <a:rPr lang="en-US" dirty="0" smtClean="0">
                <a:solidFill>
                  <a:srgbClr val="000000"/>
                </a:solidFill>
                <a:latin typeface="Arial"/>
              </a:rPr>
              <a:t> (explicit or implied) and a </a:t>
            </a:r>
            <a:r>
              <a:rPr lang="en-US" dirty="0" smtClean="0">
                <a:solidFill>
                  <a:srgbClr val="0645AD"/>
                </a:solidFill>
                <a:latin typeface="Arial"/>
                <a:hlinkClick r:id="rId7" tooltip="Predicate (grammar)"/>
              </a:rPr>
              <a:t>predicate</a:t>
            </a:r>
            <a:r>
              <a:rPr lang="en-US" dirty="0" smtClean="0">
                <a:solidFill>
                  <a:srgbClr val="000000"/>
                </a:solidFill>
                <a:latin typeface="Arial"/>
              </a:rPr>
              <a:t>, and it modifies a </a:t>
            </a:r>
            <a:r>
              <a:rPr lang="en-US" dirty="0" smtClean="0">
                <a:solidFill>
                  <a:srgbClr val="0645AD"/>
                </a:solidFill>
                <a:latin typeface="Arial"/>
                <a:hlinkClick r:id="rId8" tooltip="Verb"/>
              </a:rPr>
              <a:t>verb</a:t>
            </a:r>
            <a:r>
              <a:rPr lang="en-US" dirty="0" smtClean="0">
                <a:solidFill>
                  <a:srgbClr val="000000"/>
                </a:solidFill>
                <a:latin typeface="Arial"/>
              </a:rPr>
              <a:t>.</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143000"/>
          </a:xfrm>
        </p:spPr>
        <p:txBody>
          <a:bodyPr/>
          <a:lstStyle/>
          <a:p>
            <a:pPr algn="l"/>
            <a:r>
              <a:rPr lang="en-US" sz="2500" dirty="0" smtClean="0"/>
              <a:t>These clauses are used to say when something happens by referring to a period of time or to another event.</a:t>
            </a:r>
            <a:endParaRPr lang="en-US" sz="2500" dirty="0"/>
          </a:p>
        </p:txBody>
      </p:sp>
      <p:pic>
        <p:nvPicPr>
          <p:cNvPr id="4" name="Content Placeholder 3" descr="2.jpg"/>
          <p:cNvPicPr>
            <a:picLocks noGrp="1" noChangeAspect="1"/>
          </p:cNvPicPr>
          <p:nvPr>
            <p:ph idx="1"/>
          </p:nvPr>
        </p:nvPicPr>
        <p:blipFill>
          <a:blip r:embed="rId3"/>
          <a:stretch>
            <a:fillRect/>
          </a:stretch>
        </p:blipFill>
        <p:spPr>
          <a:xfrm>
            <a:off x="1828800" y="1143000"/>
            <a:ext cx="6400800" cy="5029199"/>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500" dirty="0" smtClean="0"/>
              <a:t>These clauses are used to talk about the location or position of something.</a:t>
            </a:r>
            <a:endParaRPr lang="en-US" sz="2500" dirty="0"/>
          </a:p>
        </p:txBody>
      </p:sp>
      <p:pic>
        <p:nvPicPr>
          <p:cNvPr id="4" name="Content Placeholder 3" descr="5.jpg"/>
          <p:cNvPicPr>
            <a:picLocks noGrp="1" noChangeAspect="1"/>
          </p:cNvPicPr>
          <p:nvPr>
            <p:ph idx="1"/>
          </p:nvPr>
        </p:nvPicPr>
        <p:blipFill>
          <a:blip r:embed="rId3"/>
          <a:stretch>
            <a:fillRect/>
          </a:stretch>
        </p:blipFill>
        <p:spPr>
          <a:xfrm>
            <a:off x="304800" y="1447800"/>
            <a:ext cx="9069455" cy="3012027"/>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915400" cy="1143000"/>
          </a:xfrm>
        </p:spPr>
        <p:txBody>
          <a:bodyPr/>
          <a:lstStyle/>
          <a:p>
            <a:pPr algn="l"/>
            <a:r>
              <a:rPr lang="en-US" dirty="0" smtClean="0"/>
              <a:t>These clauses are used to talk about someone's behavior or the way something is done.</a:t>
            </a:r>
            <a:endParaRPr lang="en-US" dirty="0"/>
          </a:p>
        </p:txBody>
      </p:sp>
      <p:pic>
        <p:nvPicPr>
          <p:cNvPr id="4" name="Content Placeholder 3" descr="6.jpg"/>
          <p:cNvPicPr>
            <a:picLocks noGrp="1" noChangeAspect="1"/>
          </p:cNvPicPr>
          <p:nvPr>
            <p:ph idx="1"/>
          </p:nvPr>
        </p:nvPicPr>
        <p:blipFill>
          <a:blip r:embed="rId3"/>
          <a:stretch>
            <a:fillRect/>
          </a:stretch>
        </p:blipFill>
        <p:spPr>
          <a:xfrm>
            <a:off x="134372" y="2514600"/>
            <a:ext cx="9771628" cy="32004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4.jpg"/>
          <p:cNvPicPr>
            <a:picLocks noGrp="1" noChangeAspect="1"/>
          </p:cNvPicPr>
          <p:nvPr>
            <p:ph idx="1"/>
          </p:nvPr>
        </p:nvPicPr>
        <p:blipFill>
          <a:blip r:embed="rId3"/>
          <a:stretch>
            <a:fillRect/>
          </a:stretch>
        </p:blipFill>
        <p:spPr>
          <a:xfrm>
            <a:off x="0" y="2895600"/>
            <a:ext cx="9601200" cy="25146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These clauses are used to indicate the reason for something.</a:t>
            </a:r>
            <a:endParaRPr lang="en-US" dirty="0"/>
          </a:p>
        </p:txBody>
      </p:sp>
      <p:pic>
        <p:nvPicPr>
          <p:cNvPr id="4" name="Content Placeholder 3" descr="55.jpg"/>
          <p:cNvPicPr>
            <a:picLocks noGrp="1" noChangeAspect="1"/>
          </p:cNvPicPr>
          <p:nvPr>
            <p:ph idx="1"/>
          </p:nvPr>
        </p:nvPicPr>
        <p:blipFill>
          <a:blip r:embed="rId3"/>
          <a:stretch>
            <a:fillRect/>
          </a:stretch>
        </p:blipFill>
        <p:spPr>
          <a:xfrm>
            <a:off x="609600" y="2362200"/>
            <a:ext cx="8714268" cy="2760567"/>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305800" cy="646331"/>
          </a:xfrm>
          <a:prstGeom prst="rect">
            <a:avLst/>
          </a:prstGeom>
        </p:spPr>
        <p:txBody>
          <a:bodyPr wrap="square">
            <a:spAutoFit/>
          </a:bodyPr>
          <a:lstStyle/>
          <a:p>
            <a:pPr algn="l"/>
            <a:r>
              <a:rPr lang="en-US" dirty="0" smtClean="0"/>
              <a:t>Subordinating conjunctions also join two clauses together, but in doing so, they make one clause dependent (or "subordinate") upon the other.</a:t>
            </a:r>
            <a:endParaRPr lang="en-US" dirty="0"/>
          </a:p>
        </p:txBody>
      </p:sp>
      <p:pic>
        <p:nvPicPr>
          <p:cNvPr id="35842" name="Picture 2" descr="conj8"/>
          <p:cNvPicPr>
            <a:picLocks noChangeAspect="1" noChangeArrowheads="1"/>
          </p:cNvPicPr>
          <p:nvPr/>
        </p:nvPicPr>
        <p:blipFill>
          <a:blip r:embed="rId3"/>
          <a:srcRect/>
          <a:stretch>
            <a:fillRect/>
          </a:stretch>
        </p:blipFill>
        <p:spPr bwMode="auto">
          <a:xfrm>
            <a:off x="924511" y="1066799"/>
            <a:ext cx="7609889" cy="4731299"/>
          </a:xfrm>
          <a:prstGeom prst="rect">
            <a:avLst/>
          </a:prstGeom>
          <a:noFill/>
          <a:ln w="9525">
            <a:noFill/>
            <a:miter lim="800000"/>
            <a:headEnd/>
            <a:tailEnd/>
          </a:ln>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9067800" cy="646331"/>
          </a:xfrm>
          <a:prstGeom prst="rect">
            <a:avLst/>
          </a:prstGeom>
        </p:spPr>
        <p:txBody>
          <a:bodyPr wrap="square">
            <a:spAutoFit/>
          </a:bodyPr>
          <a:lstStyle/>
          <a:p>
            <a:pPr algn="l"/>
            <a:r>
              <a:rPr lang="en-US" dirty="0" smtClean="0"/>
              <a:t>A subordinating conjunction may appear at a sentence beginning or between two clauses in a sentence.</a:t>
            </a:r>
            <a:endParaRPr lang="en-US" dirty="0"/>
          </a:p>
        </p:txBody>
      </p:sp>
      <p:sp>
        <p:nvSpPr>
          <p:cNvPr id="36865" name="Rectangle 1"/>
          <p:cNvSpPr>
            <a:spLocks noChangeArrowheads="1"/>
          </p:cNvSpPr>
          <p:nvPr/>
        </p:nvSpPr>
        <p:spPr bwMode="auto">
          <a:xfrm>
            <a:off x="533400" y="1219200"/>
            <a:ext cx="89154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Punctuation Note</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When the dependent clause is placed first in a sentence, use a comma between the two clauses.  When the independent clause is placed first and the dependent clause second, do not separate the two clauses with a comma.</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6866" name="Picture 2" descr="conj9"/>
          <p:cNvPicPr>
            <a:picLocks noChangeAspect="1" noChangeArrowheads="1"/>
          </p:cNvPicPr>
          <p:nvPr/>
        </p:nvPicPr>
        <p:blipFill>
          <a:blip r:embed="rId3"/>
          <a:srcRect/>
          <a:stretch>
            <a:fillRect/>
          </a:stretch>
        </p:blipFill>
        <p:spPr bwMode="auto">
          <a:xfrm>
            <a:off x="2057400" y="2743200"/>
            <a:ext cx="4876800" cy="3394635"/>
          </a:xfrm>
          <a:prstGeom prst="rect">
            <a:avLst/>
          </a:prstGeom>
          <a:noFill/>
          <a:ln w="9525">
            <a:noFill/>
            <a:miter lim="800000"/>
            <a:headEnd/>
            <a:tailEnd/>
          </a:ln>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Purposes conjunctions are used to indicate the reason for something.</a:t>
            </a:r>
            <a:endParaRPr lang="en-US" dirty="0"/>
          </a:p>
        </p:txBody>
      </p:sp>
      <p:pic>
        <p:nvPicPr>
          <p:cNvPr id="4" name="Content Placeholder 3" descr="4.jpg"/>
          <p:cNvPicPr>
            <a:picLocks noGrp="1" noChangeAspect="1"/>
          </p:cNvPicPr>
          <p:nvPr>
            <p:ph idx="1"/>
          </p:nvPr>
        </p:nvPicPr>
        <p:blipFill>
          <a:blip r:embed="rId3"/>
          <a:stretch>
            <a:fillRect/>
          </a:stretch>
        </p:blipFill>
        <p:spPr>
          <a:xfrm>
            <a:off x="2286000" y="1752600"/>
            <a:ext cx="6403991" cy="3493611"/>
          </a:xfrm>
        </p:spPr>
      </p:pic>
      <p:sp>
        <p:nvSpPr>
          <p:cNvPr id="5" name="Rectangle 4"/>
          <p:cNvSpPr/>
          <p:nvPr/>
        </p:nvSpPr>
        <p:spPr>
          <a:xfrm>
            <a:off x="0" y="3276600"/>
            <a:ext cx="2438400" cy="1015663"/>
          </a:xfrm>
          <a:prstGeom prst="rect">
            <a:avLst/>
          </a:prstGeom>
        </p:spPr>
        <p:txBody>
          <a:bodyPr wrap="square">
            <a:spAutoFit/>
          </a:bodyPr>
          <a:lstStyle/>
          <a:p>
            <a:r>
              <a:rPr lang="en-US" sz="2000" dirty="0" smtClean="0"/>
              <a:t>These clauses are used to indicate the result of something.</a:t>
            </a:r>
            <a:endParaRPr lang="en-US" sz="2000"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8.jpg"/>
          <p:cNvPicPr>
            <a:picLocks noGrp="1" noChangeAspect="1"/>
          </p:cNvPicPr>
          <p:nvPr>
            <p:ph idx="4294967295"/>
          </p:nvPr>
        </p:nvPicPr>
        <p:blipFill>
          <a:blip r:embed="rId3"/>
          <a:stretch>
            <a:fillRect/>
          </a:stretch>
        </p:blipFill>
        <p:spPr>
          <a:xfrm>
            <a:off x="3052763" y="228600"/>
            <a:ext cx="6853237" cy="5562600"/>
          </a:xfrm>
        </p:spPr>
      </p:pic>
      <p:sp>
        <p:nvSpPr>
          <p:cNvPr id="5" name="Rectangle 4"/>
          <p:cNvSpPr/>
          <p:nvPr/>
        </p:nvSpPr>
        <p:spPr>
          <a:xfrm>
            <a:off x="304800" y="533400"/>
            <a:ext cx="2819400" cy="1200329"/>
          </a:xfrm>
          <a:prstGeom prst="rect">
            <a:avLst/>
          </a:prstGeom>
        </p:spPr>
        <p:txBody>
          <a:bodyPr wrap="square">
            <a:spAutoFit/>
          </a:bodyPr>
          <a:lstStyle/>
          <a:p>
            <a:pPr algn="l"/>
            <a:r>
              <a:rPr lang="en-US" dirty="0" smtClean="0"/>
              <a:t>These clauses are used to talk about a possible or counterfactual situation and its consequences.</a:t>
            </a:r>
            <a:endParaRPr lang="en-US" dirty="0"/>
          </a:p>
        </p:txBody>
      </p:sp>
      <p:sp>
        <p:nvSpPr>
          <p:cNvPr id="6" name="Rectangle 5"/>
          <p:cNvSpPr/>
          <p:nvPr/>
        </p:nvSpPr>
        <p:spPr>
          <a:xfrm>
            <a:off x="0" y="2514600"/>
            <a:ext cx="2971800" cy="1524000"/>
          </a:xfrm>
          <a:prstGeom prst="rect">
            <a:avLst/>
          </a:prstGeom>
        </p:spPr>
        <p:txBody>
          <a:bodyPr wrap="square">
            <a:spAutoFit/>
          </a:bodyPr>
          <a:lstStyle/>
          <a:p>
            <a:pPr algn="l"/>
            <a:r>
              <a:rPr lang="en-US" dirty="0" smtClean="0"/>
              <a:t>These clauses are used to make two statements, one of which contrasts with the other or makes it seem surprising.</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500" dirty="0" smtClean="0"/>
              <a:t>Adjective Clause is : A dependent clause that functions as an adjective and modifies a noun or pronoun. In other words, it adds extra information about that noun or pronoun.</a:t>
            </a:r>
            <a:endParaRPr lang="en-US" sz="2500" dirty="0"/>
          </a:p>
        </p:txBody>
      </p:sp>
      <p:pic>
        <p:nvPicPr>
          <p:cNvPr id="4" name="Content Placeholder 3" descr="9.jpg"/>
          <p:cNvPicPr>
            <a:picLocks noGrp="1" noChangeAspect="1"/>
          </p:cNvPicPr>
          <p:nvPr>
            <p:ph idx="1"/>
          </p:nvPr>
        </p:nvPicPr>
        <p:blipFill>
          <a:blip r:embed="rId3"/>
          <a:stretch>
            <a:fillRect/>
          </a:stretch>
        </p:blipFill>
        <p:spPr>
          <a:xfrm>
            <a:off x="1828800" y="1676400"/>
            <a:ext cx="6899825" cy="4174894"/>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300" dirty="0" smtClean="0"/>
              <a:t>A dependent clause that functions as a noun in a sentence. Noun clauses can act as subjects, direct objects, and objects of prepositions.</a:t>
            </a:r>
            <a:endParaRPr lang="en-US" sz="2300" dirty="0"/>
          </a:p>
        </p:txBody>
      </p:sp>
      <p:pic>
        <p:nvPicPr>
          <p:cNvPr id="4" name="Content Placeholder 3" descr="q11.jpg"/>
          <p:cNvPicPr>
            <a:picLocks noGrp="1" noChangeAspect="1"/>
          </p:cNvPicPr>
          <p:nvPr>
            <p:ph idx="1"/>
          </p:nvPr>
        </p:nvPicPr>
        <p:blipFill>
          <a:blip r:embed="rId3"/>
          <a:stretch>
            <a:fillRect/>
          </a:stretch>
        </p:blipFill>
        <p:spPr>
          <a:xfrm>
            <a:off x="1447800" y="1219200"/>
            <a:ext cx="6858000" cy="5159375"/>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1.jpg"/>
          <p:cNvPicPr>
            <a:picLocks noGrp="1" noChangeAspect="1"/>
          </p:cNvPicPr>
          <p:nvPr>
            <p:ph idx="1"/>
          </p:nvPr>
        </p:nvPicPr>
        <p:blipFill>
          <a:blip r:embed="rId3"/>
          <a:stretch>
            <a:fillRect/>
          </a:stretch>
        </p:blipFill>
        <p:spPr>
          <a:xfrm>
            <a:off x="609600" y="1981200"/>
            <a:ext cx="8991600" cy="1960378"/>
          </a:xfrm>
        </p:spPr>
      </p:pic>
      <p:sp>
        <p:nvSpPr>
          <p:cNvPr id="5" name="Rectangle 4"/>
          <p:cNvSpPr/>
          <p:nvPr/>
        </p:nvSpPr>
        <p:spPr>
          <a:xfrm>
            <a:off x="2209800" y="4191000"/>
            <a:ext cx="5334000" cy="1200329"/>
          </a:xfrm>
          <a:prstGeom prst="rect">
            <a:avLst/>
          </a:prstGeom>
        </p:spPr>
        <p:txBody>
          <a:bodyPr wrap="square">
            <a:spAutoFit/>
          </a:bodyPr>
          <a:lstStyle/>
          <a:p>
            <a:pPr algn="l"/>
            <a:r>
              <a:rPr lang="en-US" dirty="0" smtClean="0"/>
              <a:t>A </a:t>
            </a:r>
            <a:r>
              <a:rPr lang="en-US" b="1" dirty="0" smtClean="0"/>
              <a:t>conjunctive adverb</a:t>
            </a:r>
            <a:r>
              <a:rPr lang="en-US" dirty="0" smtClean="0"/>
              <a:t> is an adverb that connects two clauses. Conjunctive adverbs show cause and effect, sequence, contrast, comparison, or other relationships.</a:t>
            </a:r>
            <a:endParaRPr lang="en-US" dirty="0"/>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q22.jpg"/>
          <p:cNvPicPr>
            <a:picLocks noGrp="1" noChangeAspect="1"/>
          </p:cNvPicPr>
          <p:nvPr>
            <p:ph idx="1"/>
          </p:nvPr>
        </p:nvPicPr>
        <p:blipFill>
          <a:blip r:embed="rId3"/>
          <a:stretch>
            <a:fillRect/>
          </a:stretch>
        </p:blipFill>
        <p:spPr>
          <a:xfrm>
            <a:off x="381000" y="381000"/>
            <a:ext cx="8458200" cy="43434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2.jpg"/>
          <p:cNvPicPr>
            <a:picLocks noGrp="1" noChangeAspect="1"/>
          </p:cNvPicPr>
          <p:nvPr>
            <p:ph idx="1"/>
          </p:nvPr>
        </p:nvPicPr>
        <p:blipFill>
          <a:blip r:embed="rId3"/>
          <a:stretch>
            <a:fillRect/>
          </a:stretch>
        </p:blipFill>
        <p:spPr>
          <a:xfrm>
            <a:off x="1219200" y="457200"/>
            <a:ext cx="7551966" cy="4683855"/>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4.jpg"/>
          <p:cNvPicPr>
            <a:picLocks noGrp="1" noChangeAspect="1"/>
          </p:cNvPicPr>
          <p:nvPr>
            <p:ph idx="1"/>
          </p:nvPr>
        </p:nvPicPr>
        <p:blipFill>
          <a:blip r:embed="rId3"/>
          <a:stretch>
            <a:fillRect/>
          </a:stretch>
        </p:blipFill>
        <p:spPr>
          <a:xfrm>
            <a:off x="1447800" y="228600"/>
            <a:ext cx="7567208" cy="54102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20762"/>
          </a:xfrm>
        </p:spPr>
        <p:txBody>
          <a:bodyPr/>
          <a:lstStyle/>
          <a:p>
            <a:pPr algn="l"/>
            <a:r>
              <a:rPr lang="en-US" sz="2000" b="1" dirty="0" smtClean="0"/>
              <a:t>Transitions</a:t>
            </a:r>
            <a:r>
              <a:rPr lang="en-US" sz="2000" dirty="0" smtClean="0"/>
              <a:t>, </a:t>
            </a:r>
            <a:r>
              <a:rPr lang="en-US" sz="2000" b="1" dirty="0" smtClean="0"/>
              <a:t>transition words</a:t>
            </a:r>
            <a:r>
              <a:rPr lang="en-US" sz="2000" dirty="0" smtClean="0"/>
              <a:t>, or </a:t>
            </a:r>
            <a:r>
              <a:rPr lang="en-US" sz="2000" b="1" dirty="0" smtClean="0"/>
              <a:t>transitional expressions</a:t>
            </a:r>
            <a:r>
              <a:rPr lang="en-US" sz="2000" dirty="0" smtClean="0"/>
              <a:t>, et cetera, are certain words, expressions, or other devices that give </a:t>
            </a:r>
            <a:r>
              <a:rPr lang="en-US" sz="2000" u="sng" dirty="0" smtClean="0"/>
              <a:t>text or speech</a:t>
            </a:r>
            <a:r>
              <a:rPr lang="en-US" sz="2000" dirty="0" smtClean="0"/>
              <a:t> greater</a:t>
            </a:r>
            <a:r>
              <a:rPr lang="en-US" sz="2000" u="sng" dirty="0" smtClean="0"/>
              <a:t> cohesion</a:t>
            </a:r>
            <a:r>
              <a:rPr lang="en-US" sz="2000" dirty="0" smtClean="0"/>
              <a:t> by making it more explicit, or signaling, how ideas are meant by the writer or speaker to relate to one another.</a:t>
            </a:r>
            <a:endParaRPr lang="en-US" sz="2000" dirty="0"/>
          </a:p>
        </p:txBody>
      </p:sp>
      <p:pic>
        <p:nvPicPr>
          <p:cNvPr id="4" name="Content Placeholder 3" descr="q3.jpg"/>
          <p:cNvPicPr>
            <a:picLocks noGrp="1" noChangeAspect="1"/>
          </p:cNvPicPr>
          <p:nvPr>
            <p:ph idx="1"/>
          </p:nvPr>
        </p:nvPicPr>
        <p:blipFill>
          <a:blip r:embed="rId3"/>
          <a:stretch>
            <a:fillRect/>
          </a:stretch>
        </p:blipFill>
        <p:spPr>
          <a:xfrm>
            <a:off x="1219200" y="1447800"/>
            <a:ext cx="7515595" cy="4509357"/>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55.jpg"/>
          <p:cNvPicPr>
            <a:picLocks noGrp="1" noChangeAspect="1"/>
          </p:cNvPicPr>
          <p:nvPr>
            <p:ph idx="1"/>
          </p:nvPr>
        </p:nvPicPr>
        <p:blipFill>
          <a:blip r:embed="rId3"/>
          <a:stretch>
            <a:fillRect/>
          </a:stretch>
        </p:blipFill>
        <p:spPr>
          <a:xfrm>
            <a:off x="1143000" y="1066800"/>
            <a:ext cx="7004673" cy="48768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 name="Content Placeholder 9" descr="q5.jpg"/>
          <p:cNvPicPr>
            <a:picLocks noGrp="1" noChangeAspect="1"/>
          </p:cNvPicPr>
          <p:nvPr>
            <p:ph idx="1"/>
          </p:nvPr>
        </p:nvPicPr>
        <p:blipFill>
          <a:blip r:embed="rId3"/>
          <a:stretch>
            <a:fillRect/>
          </a:stretch>
        </p:blipFill>
        <p:spPr>
          <a:xfrm>
            <a:off x="609600" y="457199"/>
            <a:ext cx="8598780" cy="5102903"/>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12.jpg"/>
          <p:cNvPicPr>
            <a:picLocks noGrp="1" noChangeAspect="1"/>
          </p:cNvPicPr>
          <p:nvPr>
            <p:ph idx="1"/>
          </p:nvPr>
        </p:nvPicPr>
        <p:blipFill>
          <a:blip r:embed="rId3"/>
          <a:stretch>
            <a:fillRect/>
          </a:stretch>
        </p:blipFill>
        <p:spPr>
          <a:xfrm>
            <a:off x="1219200" y="304800"/>
            <a:ext cx="7409938" cy="4648200"/>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9.jpg"/>
          <p:cNvPicPr>
            <a:picLocks noGrp="1" noChangeAspect="1"/>
          </p:cNvPicPr>
          <p:nvPr>
            <p:ph idx="1"/>
          </p:nvPr>
        </p:nvPicPr>
        <p:blipFill>
          <a:blip r:embed="rId3"/>
          <a:stretch>
            <a:fillRect/>
          </a:stretch>
        </p:blipFill>
        <p:spPr>
          <a:xfrm>
            <a:off x="762000" y="304800"/>
            <a:ext cx="8304190" cy="3657441"/>
          </a:xfrm>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Exercises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0" y="0"/>
            <a:ext cx="1898650" cy="457200"/>
          </a:xfrm>
        </p:spPr>
        <p:txBody>
          <a:bodyPr/>
          <a:lstStyle/>
          <a:p>
            <a:pPr algn="l"/>
            <a:r>
              <a:rPr lang="en-US" sz="2000"/>
              <a:t>Let’s practice:</a:t>
            </a:r>
          </a:p>
        </p:txBody>
      </p:sp>
      <p:sp>
        <p:nvSpPr>
          <p:cNvPr id="9219" name="Rectangle 3"/>
          <p:cNvSpPr>
            <a:spLocks noGrp="1" noChangeArrowheads="1"/>
          </p:cNvSpPr>
          <p:nvPr>
            <p:ph type="body" idx="4294967295"/>
          </p:nvPr>
        </p:nvSpPr>
        <p:spPr>
          <a:xfrm>
            <a:off x="0" y="457200"/>
            <a:ext cx="9245600" cy="5791200"/>
          </a:xfrm>
        </p:spPr>
        <p:txBody>
          <a:bodyPr/>
          <a:lstStyle/>
          <a:p>
            <a:pPr algn="l"/>
            <a:r>
              <a:rPr lang="en-US" sz="1800" dirty="0"/>
              <a:t>Mr. Garcia has promised me a good job and to pay me a fair salary</a:t>
            </a:r>
            <a:r>
              <a:rPr lang="en-US" sz="1800" dirty="0" smtClean="0"/>
              <a:t>.</a:t>
            </a:r>
          </a:p>
          <a:p>
            <a:pPr algn="l">
              <a:buNone/>
            </a:pPr>
            <a:r>
              <a:rPr lang="en-US" sz="1800" dirty="0" smtClean="0"/>
              <a:t> </a:t>
            </a:r>
            <a:r>
              <a:rPr lang="en-US" sz="1800" dirty="0" smtClean="0">
                <a:solidFill>
                  <a:schemeClr val="accent1"/>
                </a:solidFill>
              </a:rPr>
              <a:t>Mr. Garcia has promised me a good job and  a fair salary.</a:t>
            </a:r>
            <a:endParaRPr lang="en-US" sz="1800" dirty="0"/>
          </a:p>
          <a:p>
            <a:pPr algn="l"/>
            <a:r>
              <a:rPr lang="en-US" sz="1800" dirty="0"/>
              <a:t>The manager asked both groups to meet and share their differences and finally arriving at an agreement. </a:t>
            </a:r>
            <a:endParaRPr lang="en-US" sz="1800" dirty="0" smtClean="0"/>
          </a:p>
          <a:p>
            <a:pPr algn="l">
              <a:buNone/>
            </a:pPr>
            <a:r>
              <a:rPr lang="en-US" sz="1800" dirty="0" smtClean="0">
                <a:solidFill>
                  <a:schemeClr val="accent1"/>
                </a:solidFill>
              </a:rPr>
              <a:t>The manager asked both groups to meet and share their differences and to arrive at an agreement. </a:t>
            </a:r>
            <a:endParaRPr lang="en-US" sz="1800" dirty="0"/>
          </a:p>
          <a:p>
            <a:pPr algn="l"/>
            <a:r>
              <a:rPr lang="en-US" sz="1800" dirty="0"/>
              <a:t>The magazine contains news, pictures, ads, tell you where to shop, and feature columns</a:t>
            </a:r>
            <a:r>
              <a:rPr lang="en-US" sz="1800" dirty="0" smtClean="0"/>
              <a:t>.</a:t>
            </a:r>
          </a:p>
          <a:p>
            <a:pPr algn="l">
              <a:buNone/>
            </a:pPr>
            <a:r>
              <a:rPr lang="en-US" sz="1800" dirty="0" smtClean="0">
                <a:solidFill>
                  <a:schemeClr val="accent1"/>
                </a:solidFill>
              </a:rPr>
              <a:t>The magazine contains news, pictures, ads, shopping ads, and feature columns. </a:t>
            </a:r>
          </a:p>
          <a:p>
            <a:pPr algn="l">
              <a:buNone/>
            </a:pPr>
            <a:r>
              <a:rPr lang="en-US" sz="1800" dirty="0" smtClean="0"/>
              <a:t> </a:t>
            </a:r>
            <a:endParaRPr lang="en-US" sz="1800" dirty="0"/>
          </a:p>
          <a:p>
            <a:pPr algn="l"/>
            <a:r>
              <a:rPr lang="en-US" sz="1800" dirty="0"/>
              <a:t>Tennis, modeling and to read suspense novels took up most of her time. </a:t>
            </a:r>
            <a:endParaRPr lang="en-US" sz="1800" dirty="0" smtClean="0"/>
          </a:p>
          <a:p>
            <a:pPr algn="l">
              <a:buNone/>
            </a:pPr>
            <a:r>
              <a:rPr lang="en-US" sz="1800" dirty="0" smtClean="0">
                <a:solidFill>
                  <a:schemeClr val="accent1"/>
                </a:solidFill>
              </a:rPr>
              <a:t>Tennis, modeling and reading suspense novels took up most of her time. </a:t>
            </a:r>
            <a:endParaRPr lang="en-US" sz="1800" dirty="0"/>
          </a:p>
          <a:p>
            <a:pPr algn="l"/>
            <a:r>
              <a:rPr lang="en-US" sz="1800" dirty="0"/>
              <a:t>This is the life –to live, working and cooking outdoors. </a:t>
            </a:r>
            <a:endParaRPr lang="en-US" sz="1800" dirty="0" smtClean="0"/>
          </a:p>
          <a:p>
            <a:pPr algn="l">
              <a:buNone/>
            </a:pPr>
            <a:r>
              <a:rPr lang="en-US" sz="1800" dirty="0" smtClean="0">
                <a:solidFill>
                  <a:schemeClr val="accent1"/>
                </a:solidFill>
              </a:rPr>
              <a:t>This is the life –living, working and cooking outdoors. </a:t>
            </a:r>
            <a:endParaRPr lang="en-US" sz="1800" dirty="0"/>
          </a:p>
          <a:p>
            <a:pPr algn="l"/>
            <a:r>
              <a:rPr lang="en-US" sz="1800" dirty="0"/>
              <a:t>Running towards the end zone,  he slipped, got  up, and was keeping on going as fast as he could</a:t>
            </a:r>
            <a:r>
              <a:rPr lang="en-US" sz="1800" dirty="0" smtClean="0"/>
              <a:t>.</a:t>
            </a:r>
          </a:p>
          <a:p>
            <a:pPr algn="l">
              <a:buNone/>
            </a:pPr>
            <a:r>
              <a:rPr lang="en-US" sz="1800" dirty="0" smtClean="0">
                <a:solidFill>
                  <a:schemeClr val="accent1"/>
                </a:solidFill>
              </a:rPr>
              <a:t>Running towards the end zone,  he slipped, got up, and kept on going as fast as he could.</a:t>
            </a:r>
            <a:endParaRPr lang="en-US" sz="1800" dirty="0"/>
          </a:p>
        </p:txBody>
      </p:sp>
    </p:spTree>
  </p:cSld>
  <p:clrMapOvr>
    <a:masterClrMapping/>
  </p:clrMapOvr>
  <p:transition advClick="0">
    <p:sndAc>
      <p:stSnd>
        <p:snd r:embed="rId3" name="arrow.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9448800" cy="4154984"/>
          </a:xfrm>
          <a:prstGeom prst="rect">
            <a:avLst/>
          </a:prstGeom>
        </p:spPr>
        <p:txBody>
          <a:bodyPr wrap="square">
            <a:spAutoFit/>
          </a:bodyPr>
          <a:lstStyle/>
          <a:p>
            <a:pPr marL="342900" lvl="0" indent="-342900" algn="l" rtl="0" eaLnBrk="0" hangingPunct="0">
              <a:spcBef>
                <a:spcPct val="20000"/>
              </a:spcBef>
            </a:pPr>
            <a:r>
              <a:rPr lang="en-US" sz="3000" dirty="0" smtClean="0">
                <a:solidFill>
                  <a:srgbClr val="709256"/>
                </a:solidFill>
                <a:latin typeface="Times New Roman" pitchFamily="18" charset="0"/>
                <a:cs typeface="Times New Roman" pitchFamily="18" charset="0"/>
              </a:rPr>
              <a:t>It’s Your Turn Now… </a:t>
            </a:r>
          </a:p>
          <a:p>
            <a:pPr marL="342900" lvl="0" indent="-342900" algn="l" rtl="0" eaLnBrk="0" hangingPunct="0">
              <a:spcBef>
                <a:spcPct val="20000"/>
              </a:spcBef>
              <a:buFont typeface="Arial" pitchFamily="34" charset="0"/>
              <a:buChar char="•"/>
            </a:pPr>
            <a:endParaRPr lang="en-US" sz="3000" dirty="0" smtClean="0">
              <a:solidFill>
                <a:prstClr val="black"/>
              </a:solidFill>
              <a:latin typeface="Times New Roman" pitchFamily="18" charset="0"/>
              <a:cs typeface="Times New Roman" pitchFamily="18" charset="0"/>
            </a:endParaRPr>
          </a:p>
          <a:p>
            <a:pPr marL="342900" lvl="0" indent="-342900" algn="l" rtl="0" eaLnBrk="0" hangingPunct="0">
              <a:spcBef>
                <a:spcPct val="20000"/>
              </a:spcBef>
              <a:buFont typeface="Arial" pitchFamily="34" charset="0"/>
              <a:buChar char="•"/>
            </a:pPr>
            <a:r>
              <a:rPr lang="en-US" sz="3000" dirty="0" smtClean="0">
                <a:solidFill>
                  <a:prstClr val="black"/>
                </a:solidFill>
                <a:latin typeface="Times New Roman" pitchFamily="18" charset="0"/>
                <a:cs typeface="Times New Roman" pitchFamily="18" charset="0"/>
              </a:rPr>
              <a:t>Let’s go down to the store for a hamburger, donuts and drinking some coffee or tea. </a:t>
            </a:r>
          </a:p>
          <a:p>
            <a:pPr marL="342900" lvl="0" indent="-342900" algn="l" rtl="0" eaLnBrk="0" hangingPunct="0">
              <a:spcBef>
                <a:spcPct val="20000"/>
              </a:spcBef>
              <a:buFont typeface="Arial" pitchFamily="34" charset="0"/>
              <a:buChar char="•"/>
            </a:pPr>
            <a:r>
              <a:rPr lang="en-US" sz="3000" dirty="0" smtClean="0">
                <a:solidFill>
                  <a:prstClr val="black"/>
                </a:solidFill>
                <a:latin typeface="Times New Roman" pitchFamily="18" charset="0"/>
                <a:cs typeface="Times New Roman" pitchFamily="18" charset="0"/>
              </a:rPr>
              <a:t>After a hard fought war in  a foreign land  and he travels a long way home,  Dad deserves a little rest. </a:t>
            </a:r>
          </a:p>
          <a:p>
            <a:pPr marL="342900" lvl="0" indent="-342900" algn="l" rtl="0" eaLnBrk="0" hangingPunct="0">
              <a:spcBef>
                <a:spcPct val="20000"/>
              </a:spcBef>
              <a:buFont typeface="Arial" pitchFamily="34" charset="0"/>
              <a:buChar char="•"/>
            </a:pPr>
            <a:r>
              <a:rPr lang="en-US" sz="3000" dirty="0" smtClean="0">
                <a:solidFill>
                  <a:prstClr val="black"/>
                </a:solidFill>
                <a:latin typeface="Times New Roman" pitchFamily="18" charset="0"/>
                <a:cs typeface="Times New Roman" pitchFamily="18" charset="0"/>
              </a:rPr>
              <a:t>We tried to snap pictures and catch fish,  but we got mosquito bites and sunburned. </a:t>
            </a:r>
            <a:endParaRPr lang="en-US" sz="3000" dirty="0">
              <a:solidFill>
                <a:prstClr val="black"/>
              </a:solidFill>
              <a:latin typeface="Times New Roman" pitchFamily="18" charset="0"/>
              <a:cs typeface="Times New Roman" pitchFamily="18" charset="0"/>
            </a:endParaRPr>
          </a:p>
        </p:txBody>
      </p:sp>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3491" name="Picture 3"/>
          <p:cNvPicPr>
            <a:picLocks noGrp="1" noChangeAspect="1" noChangeArrowheads="1"/>
          </p:cNvPicPr>
          <p:nvPr>
            <p:ph idx="1"/>
          </p:nvPr>
        </p:nvPicPr>
        <p:blipFill>
          <a:blip r:embed="rId3"/>
          <a:srcRect/>
          <a:stretch>
            <a:fillRect/>
          </a:stretch>
        </p:blipFill>
        <p:spPr bwMode="auto">
          <a:xfrm>
            <a:off x="762000" y="0"/>
            <a:ext cx="8025642" cy="5839832"/>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6562" name="Picture 2"/>
          <p:cNvPicPr>
            <a:picLocks noGrp="1" noChangeAspect="1" noChangeArrowheads="1"/>
          </p:cNvPicPr>
          <p:nvPr>
            <p:ph idx="1"/>
          </p:nvPr>
        </p:nvPicPr>
        <p:blipFill>
          <a:blip r:embed="rId3"/>
          <a:srcRect/>
          <a:stretch>
            <a:fillRect/>
          </a:stretch>
        </p:blipFill>
        <p:spPr bwMode="auto">
          <a:xfrm>
            <a:off x="152400" y="0"/>
            <a:ext cx="9253391" cy="5897563"/>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7586" name="Picture 2"/>
          <p:cNvPicPr>
            <a:picLocks noGrp="1" noChangeAspect="1" noChangeArrowheads="1"/>
          </p:cNvPicPr>
          <p:nvPr>
            <p:ph idx="1"/>
          </p:nvPr>
        </p:nvPicPr>
        <p:blipFill>
          <a:blip r:embed="rId3"/>
          <a:srcRect/>
          <a:stretch>
            <a:fillRect/>
          </a:stretch>
        </p:blipFill>
        <p:spPr bwMode="auto">
          <a:xfrm>
            <a:off x="0" y="152400"/>
            <a:ext cx="9372600" cy="4447757"/>
          </a:xfrm>
          <a:prstGeom prst="rect">
            <a:avLst/>
          </a:prstGeom>
          <a:noFill/>
          <a:ln w="9525">
            <a:noFill/>
            <a:miter lim="800000"/>
            <a:headEnd/>
            <a:tailEnd/>
          </a:ln>
          <a:effectLst/>
        </p:spPr>
      </p:pic>
    </p:spTree>
  </p:cSld>
  <p:clrMapOvr>
    <a:masterClrMapping/>
  </p:clrMapOvr>
  <p:transition advClick="0">
    <p:sndAc>
      <p:stSnd>
        <p:snd r:embed="rId2" name="arrow.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1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5"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1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7"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sndAc>
      <p:stSnd>
        <p:snd r:embed="rId2" name="arrow.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3283</TotalTime>
  <Words>590</Words>
  <Application>Microsoft Office PowerPoint</Application>
  <PresentationFormat>A4 Paper (210x297 mm)</PresentationFormat>
  <Paragraphs>57</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12th Lecture</vt:lpstr>
      <vt:lpstr>Slide 3</vt:lpstr>
      <vt:lpstr>Slide 4</vt:lpstr>
      <vt:lpstr>Slide 5</vt:lpstr>
      <vt:lpstr>Adverb Clause </vt:lpstr>
      <vt:lpstr>These clauses are used to say when something happens by referring to a period of time or to another event.</vt:lpstr>
      <vt:lpstr>These clauses are used to talk about the location or position of something.</vt:lpstr>
      <vt:lpstr>These clauses are used to talk about someone's behavior or the way something is done.</vt:lpstr>
      <vt:lpstr>Slide 10</vt:lpstr>
      <vt:lpstr>These clauses are used to indicate the reason for something.</vt:lpstr>
      <vt:lpstr>Slide 12</vt:lpstr>
      <vt:lpstr>Slide 13</vt:lpstr>
      <vt:lpstr>Purposes conjunctions are used to indicate the reason for something.</vt:lpstr>
      <vt:lpstr>Slide 15</vt:lpstr>
      <vt:lpstr>Adjective Clause is : A dependent clause that functions as an adjective and modifies a noun or pronoun. In other words, it adds extra information about that noun or pronoun.</vt:lpstr>
      <vt:lpstr>A dependent clause that functions as a noun in a sentence. Noun clauses can act as subjects, direct objects, and objects of prepositions.</vt:lpstr>
      <vt:lpstr>Slide 18</vt:lpstr>
      <vt:lpstr>Slide 19</vt:lpstr>
      <vt:lpstr>Slide 20</vt:lpstr>
      <vt:lpstr>Slide 21</vt:lpstr>
      <vt:lpstr>Transitions, transition words, or transitional expressions, et cetera, are certain words, expressions, or other devices that give text or speech greater cohesion by making it more explicit, or signaling, how ideas are meant by the writer or speaker to relate to one another.</vt:lpstr>
      <vt:lpstr>Slide 23</vt:lpstr>
      <vt:lpstr>Slide 24</vt:lpstr>
      <vt:lpstr>Slide 25</vt:lpstr>
      <vt:lpstr>Slide 26</vt:lpstr>
      <vt:lpstr>Exercises </vt:lpstr>
      <vt:lpstr>Let’s practice:</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317</cp:revision>
  <dcterms:created xsi:type="dcterms:W3CDTF">2009-10-14T19:14:34Z</dcterms:created>
  <dcterms:modified xsi:type="dcterms:W3CDTF">2011-11-28T22:44:31Z</dcterms:modified>
</cp:coreProperties>
</file>