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83" r:id="rId2"/>
    <p:sldId id="384" r:id="rId3"/>
    <p:sldId id="400" r:id="rId4"/>
    <p:sldId id="353" r:id="rId5"/>
    <p:sldId id="391" r:id="rId6"/>
    <p:sldId id="392" r:id="rId7"/>
    <p:sldId id="393" r:id="rId8"/>
    <p:sldId id="394" r:id="rId9"/>
    <p:sldId id="395" r:id="rId10"/>
    <p:sldId id="396" r:id="rId11"/>
    <p:sldId id="397" r:id="rId12"/>
    <p:sldId id="398" r:id="rId13"/>
    <p:sldId id="399" r:id="rId14"/>
    <p:sldId id="401" r:id="rId15"/>
    <p:sldId id="402" r:id="rId16"/>
    <p:sldId id="403" r:id="rId17"/>
    <p:sldId id="404" r:id="rId18"/>
    <p:sldId id="405" r:id="rId19"/>
    <p:sldId id="406" r:id="rId20"/>
    <p:sldId id="407" r:id="rId21"/>
    <p:sldId id="381" r:id="rId22"/>
    <p:sldId id="408" r:id="rId23"/>
    <p:sldId id="409"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0066"/>
    <a:srgbClr val="FF3300"/>
    <a:srgbClr val="0000FF"/>
    <a:srgbClr val="009900"/>
    <a:srgbClr val="709256"/>
    <a:srgbClr val="AD9968"/>
    <a:srgbClr val="3B84AF"/>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78" y="-10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Rise of the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6000" b="1" spc="-150" dirty="0" smtClean="0">
                <a:solidFill>
                  <a:srgbClr val="376092"/>
                </a:solidFill>
                <a:latin typeface="ae_AlMateen" pitchFamily="2" charset="-78"/>
                <a:cs typeface="ae_AlMateen" pitchFamily="2" charset="-78"/>
              </a:rPr>
              <a:t>Fifth Lecture </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In this lecture:</a:t>
            </a:r>
            <a:endParaRPr lang="en-US" dirty="0"/>
          </a:p>
        </p:txBody>
      </p:sp>
      <p:sp>
        <p:nvSpPr>
          <p:cNvPr id="4" name="Text Placeholder 3"/>
          <p:cNvSpPr>
            <a:spLocks noGrp="1"/>
          </p:cNvSpPr>
          <p:nvPr>
            <p:ph type="body" idx="1"/>
          </p:nvPr>
        </p:nvSpPr>
        <p:spPr>
          <a:xfrm>
            <a:off x="495300" y="1535113"/>
            <a:ext cx="8724900" cy="639762"/>
          </a:xfrm>
        </p:spPr>
        <p:txBody>
          <a:bodyPr/>
          <a:lstStyle/>
          <a:p>
            <a:r>
              <a:rPr lang="en-GB" dirty="0" smtClean="0"/>
              <a:t>  </a:t>
            </a:r>
            <a:endParaRPr lang="en-US" dirty="0"/>
          </a:p>
        </p:txBody>
      </p:sp>
      <p:sp>
        <p:nvSpPr>
          <p:cNvPr id="3" name="Content Placeholder 2"/>
          <p:cNvSpPr>
            <a:spLocks noGrp="1"/>
          </p:cNvSpPr>
          <p:nvPr>
            <p:ph sz="half" idx="2"/>
          </p:nvPr>
        </p:nvSpPr>
        <p:spPr>
          <a:xfrm>
            <a:off x="495300" y="1524000"/>
            <a:ext cx="4376870" cy="4602163"/>
          </a:xfrm>
        </p:spPr>
        <p:txBody>
          <a:bodyPr/>
          <a:lstStyle/>
          <a:p>
            <a:pPr algn="l">
              <a:buFont typeface="Arial" pitchFamily="34" charset="0"/>
              <a:buChar char="•"/>
            </a:pPr>
            <a:r>
              <a:rPr lang="en-GB" sz="2000" dirty="0" smtClean="0"/>
              <a:t>Censorship</a:t>
            </a:r>
          </a:p>
          <a:p>
            <a:pPr algn="l">
              <a:buFont typeface="Arial" pitchFamily="34" charset="0"/>
              <a:buChar char="•"/>
            </a:pPr>
            <a:r>
              <a:rPr lang="en-GB" sz="2000" dirty="0" smtClean="0"/>
              <a:t>How writers escaped from censorship</a:t>
            </a:r>
          </a:p>
          <a:p>
            <a:pPr algn="l">
              <a:buFont typeface="Arial" pitchFamily="34" charset="0"/>
              <a:buChar char="•"/>
            </a:pPr>
            <a:r>
              <a:rPr lang="en-GB" sz="2000" dirty="0" smtClean="0"/>
              <a:t>Individualism</a:t>
            </a:r>
          </a:p>
          <a:p>
            <a:pPr algn="l">
              <a:buFont typeface="Arial" pitchFamily="34" charset="0"/>
              <a:buChar char="•"/>
            </a:pPr>
            <a:r>
              <a:rPr lang="en-GB" sz="2000" dirty="0" smtClean="0"/>
              <a:t>Sentimentalism</a:t>
            </a:r>
          </a:p>
          <a:p>
            <a:pPr algn="l">
              <a:buFont typeface="Arial" pitchFamily="34" charset="0"/>
              <a:buChar char="•"/>
            </a:pPr>
            <a:r>
              <a:rPr lang="en-GB" sz="2000" dirty="0" smtClean="0"/>
              <a:t>Demerits of the English novel in the 18</a:t>
            </a:r>
            <a:r>
              <a:rPr lang="en-GB" sz="2000" baseline="30000" dirty="0" smtClean="0"/>
              <a:t>th</a:t>
            </a:r>
            <a:r>
              <a:rPr lang="en-GB" sz="2000" dirty="0" smtClean="0"/>
              <a:t> century</a:t>
            </a:r>
          </a:p>
          <a:p>
            <a:pPr algn="l">
              <a:buFont typeface="Arial" pitchFamily="34" charset="0"/>
              <a:buChar char="•"/>
            </a:pPr>
            <a:r>
              <a:rPr lang="en-GB" sz="2000" dirty="0" smtClean="0"/>
              <a:t>Journalism</a:t>
            </a:r>
          </a:p>
          <a:p>
            <a:pPr algn="l">
              <a:buFont typeface="Arial" pitchFamily="34" charset="0"/>
              <a:buChar char="•"/>
            </a:pPr>
            <a:r>
              <a:rPr lang="en-GB" sz="2000" dirty="0" smtClean="0"/>
              <a:t>Coincidence</a:t>
            </a:r>
          </a:p>
          <a:p>
            <a:pPr algn="l">
              <a:buFont typeface="Arial" pitchFamily="34" charset="0"/>
              <a:buChar char="•"/>
            </a:pPr>
            <a:r>
              <a:rPr lang="en-GB" sz="2000" dirty="0" smtClean="0"/>
              <a:t> </a:t>
            </a:r>
            <a:endParaRPr lang="en-US" sz="2000" dirty="0"/>
          </a:p>
        </p:txBody>
      </p:sp>
      <p:sp>
        <p:nvSpPr>
          <p:cNvPr id="6" name="Content Placeholder 5"/>
          <p:cNvSpPr>
            <a:spLocks noGrp="1"/>
          </p:cNvSpPr>
          <p:nvPr>
            <p:ph sz="quarter" idx="4"/>
          </p:nvPr>
        </p:nvSpPr>
        <p:spPr>
          <a:xfrm>
            <a:off x="5032111" y="1447800"/>
            <a:ext cx="4378590" cy="4678363"/>
          </a:xfrm>
        </p:spPr>
        <p:txBody>
          <a:bodyPr/>
          <a:lstStyle/>
          <a:p>
            <a:pPr algn="l"/>
            <a:r>
              <a:rPr lang="en-GB" dirty="0" smtClean="0"/>
              <a:t>Elements of the novels</a:t>
            </a:r>
          </a:p>
          <a:p>
            <a:pPr algn="l"/>
            <a:r>
              <a:rPr lang="en-GB" dirty="0" smtClean="0"/>
              <a:t>Summary of weaknesses </a:t>
            </a:r>
            <a:endParaRPr lang="en-US" dirty="0" smtClean="0"/>
          </a:p>
          <a:p>
            <a:pPr algn="l"/>
            <a:r>
              <a:rPr lang="en-GB" dirty="0" smtClean="0"/>
              <a:t>Merits of the English novel in the 18</a:t>
            </a:r>
            <a:r>
              <a:rPr lang="en-GB" baseline="30000" dirty="0" smtClean="0"/>
              <a:t>th</a:t>
            </a:r>
            <a:r>
              <a:rPr lang="en-GB" dirty="0" smtClean="0"/>
              <a:t> century</a:t>
            </a:r>
          </a:p>
          <a:p>
            <a:pPr algn="l"/>
            <a:r>
              <a:rPr lang="en-GB" dirty="0" smtClean="0"/>
              <a:t>Censorship</a:t>
            </a:r>
          </a:p>
          <a:p>
            <a:pPr algn="l"/>
            <a:r>
              <a:rPr lang="en-GB" dirty="0" smtClean="0"/>
              <a:t>Patronage</a:t>
            </a:r>
          </a:p>
          <a:p>
            <a:pPr algn="l"/>
            <a:r>
              <a:rPr lang="en-GB" dirty="0" smtClean="0"/>
              <a:t>Serialisation</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6">
                                            <p:txEl>
                                              <p:pRg st="0" end="0"/>
                                            </p:txEl>
                                          </p:spTgt>
                                        </p:tgtEl>
                                        <p:attrNameLst>
                                          <p:attrName>style.visibility</p:attrName>
                                        </p:attrNameLst>
                                      </p:cBhvr>
                                      <p:to>
                                        <p:strVal val="visible"/>
                                      </p:to>
                                    </p:set>
                                    <p:animEffect transition="in" filter="wipe(down)">
                                      <p:cBhvr>
                                        <p:cTn id="52" dur="2000"/>
                                        <p:tgtEl>
                                          <p:spTgt spid="6">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6">
                                            <p:txEl>
                                              <p:pRg st="1" end="1"/>
                                            </p:txEl>
                                          </p:spTgt>
                                        </p:tgtEl>
                                        <p:attrNameLst>
                                          <p:attrName>style.visibility</p:attrName>
                                        </p:attrNameLst>
                                      </p:cBhvr>
                                      <p:to>
                                        <p:strVal val="visible"/>
                                      </p:to>
                                    </p:set>
                                    <p:animEffect transition="in" filter="wipe(down)">
                                      <p:cBhvr>
                                        <p:cTn id="57" dur="2000"/>
                                        <p:tgtEl>
                                          <p:spTgt spid="6">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6">
                                            <p:txEl>
                                              <p:pRg st="2" end="2"/>
                                            </p:txEl>
                                          </p:spTgt>
                                        </p:tgtEl>
                                        <p:attrNameLst>
                                          <p:attrName>style.visibility</p:attrName>
                                        </p:attrNameLst>
                                      </p:cBhvr>
                                      <p:to>
                                        <p:strVal val="visible"/>
                                      </p:to>
                                    </p:set>
                                    <p:animEffect transition="in" filter="wipe(down)">
                                      <p:cBhvr>
                                        <p:cTn id="62" dur="2000"/>
                                        <p:tgtEl>
                                          <p:spTgt spid="6">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6">
                                            <p:txEl>
                                              <p:pRg st="3" end="3"/>
                                            </p:txEl>
                                          </p:spTgt>
                                        </p:tgtEl>
                                        <p:attrNameLst>
                                          <p:attrName>style.visibility</p:attrName>
                                        </p:attrNameLst>
                                      </p:cBhvr>
                                      <p:to>
                                        <p:strVal val="visible"/>
                                      </p:to>
                                    </p:set>
                                    <p:animEffect transition="in" filter="wipe(down)">
                                      <p:cBhvr>
                                        <p:cTn id="67" dur="2000"/>
                                        <p:tgtEl>
                                          <p:spTgt spid="6">
                                            <p:txEl>
                                              <p:pRg st="3" end="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6">
                                            <p:txEl>
                                              <p:pRg st="4" end="4"/>
                                            </p:txEl>
                                          </p:spTgt>
                                        </p:tgtEl>
                                        <p:attrNameLst>
                                          <p:attrName>style.visibility</p:attrName>
                                        </p:attrNameLst>
                                      </p:cBhvr>
                                      <p:to>
                                        <p:strVal val="visible"/>
                                      </p:to>
                                    </p:set>
                                    <p:animEffect transition="in" filter="wipe(down)">
                                      <p:cBhvr>
                                        <p:cTn id="72" dur="2000"/>
                                        <p:tgtEl>
                                          <p:spTgt spid="6">
                                            <p:txEl>
                                              <p:pRg st="4" end="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6">
                                            <p:txEl>
                                              <p:pRg st="5" end="5"/>
                                            </p:txEl>
                                          </p:spTgt>
                                        </p:tgtEl>
                                        <p:attrNameLst>
                                          <p:attrName>style.visibility</p:attrName>
                                        </p:attrNameLst>
                                      </p:cBhvr>
                                      <p:to>
                                        <p:strVal val="visible"/>
                                      </p:to>
                                    </p:set>
                                    <p:animEffect transition="in" filter="wipe(down)">
                                      <p:cBhvr>
                                        <p:cTn id="77"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en-US" dirty="0"/>
          </a:p>
        </p:txBody>
      </p:sp>
      <p:sp>
        <p:nvSpPr>
          <p:cNvPr id="3" name="Content Placeholder 2"/>
          <p:cNvSpPr>
            <a:spLocks noGrp="1"/>
          </p:cNvSpPr>
          <p:nvPr>
            <p:ph idx="1"/>
          </p:nvPr>
        </p:nvSpPr>
        <p:spPr/>
        <p:txBody>
          <a:bodyPr/>
          <a:lstStyle/>
          <a:p>
            <a:r>
              <a:rPr lang="en-GB" dirty="0" smtClean="0"/>
              <a:t> </a:t>
            </a:r>
            <a:endParaRPr lang="en-US" dirty="0"/>
          </a:p>
        </p:txBody>
      </p:sp>
      <p:sp>
        <p:nvSpPr>
          <p:cNvPr id="4" name="عنصر نائب للمحتوى 2"/>
          <p:cNvSpPr txBox="1">
            <a:spLocks/>
          </p:cNvSpPr>
          <p:nvPr/>
        </p:nvSpPr>
        <p:spPr bwMode="auto">
          <a:xfrm>
            <a:off x="495300" y="1524000"/>
            <a:ext cx="8915400" cy="457200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noAutofit/>
          </a:bodyPr>
          <a:lstStyle/>
          <a:p>
            <a:pPr marL="342900" marR="0" lvl="0" indent="-342900" algn="l" defTabSz="914400" rtl="0" eaLnBrk="0" fontAlgn="base" latinLnBrk="0" hangingPunct="0">
              <a:lnSpc>
                <a:spcPct val="100000"/>
              </a:lnSpc>
              <a:spcBef>
                <a:spcPct val="20000"/>
              </a:spcBef>
              <a:spcAft>
                <a:spcPct val="0"/>
              </a:spcAft>
              <a:buClrTx/>
              <a:buSzTx/>
              <a:buFont typeface="Wingdings" pitchFamily="2" charset="2"/>
              <a:buChar char="q"/>
              <a:tabLst/>
              <a:defRPr/>
            </a:pPr>
            <a:r>
              <a:rPr kumimoji="0" lang="en-US" sz="2400" b="0" i="0" u="none" strike="noStrike" kern="1200" cap="none" spc="0" normalizeH="0" baseline="0" noProof="0" dirty="0" smtClean="0">
                <a:ln>
                  <a:noFill/>
                </a:ln>
                <a:solidFill>
                  <a:schemeClr val="tx1"/>
                </a:solidFill>
                <a:effectLst/>
                <a:uLnTx/>
                <a:uFillTx/>
                <a:latin typeface="Verdana" pitchFamily="34" charset="0"/>
                <a:ea typeface="+mn-ea"/>
                <a:cs typeface="+mn-cs"/>
              </a:rPr>
              <a:t>A Novelty means something that is strange, unfamiliar, unacceptable.</a:t>
            </a:r>
          </a:p>
          <a:p>
            <a:pPr marL="342900" marR="0" lvl="0" indent="-342900" algn="l" defTabSz="914400" rtl="0" eaLnBrk="0" fontAlgn="base" latinLnBrk="0" hangingPunct="0">
              <a:lnSpc>
                <a:spcPct val="100000"/>
              </a:lnSpc>
              <a:spcBef>
                <a:spcPct val="20000"/>
              </a:spcBef>
              <a:spcAft>
                <a:spcPct val="0"/>
              </a:spcAft>
              <a:buClrTx/>
              <a:buSzTx/>
              <a:buFont typeface="Wingdings" pitchFamily="2" charset="2"/>
              <a:buChar char="q"/>
              <a:tabLst/>
              <a:defRPr/>
            </a:pPr>
            <a:r>
              <a:rPr lang="en-GB" sz="2400" dirty="0" smtClean="0">
                <a:solidFill>
                  <a:schemeClr val="tx1"/>
                </a:solidFill>
                <a:latin typeface="Verdana" pitchFamily="34" charset="0"/>
              </a:rPr>
              <a:t>The novel was considered to be a novelty.</a:t>
            </a:r>
          </a:p>
          <a:p>
            <a:pPr marL="342900" marR="0" lvl="0" indent="-342900" algn="l" defTabSz="914400" rtl="0" eaLnBrk="0" fontAlgn="base" latinLnBrk="0" hangingPunct="0">
              <a:lnSpc>
                <a:spcPct val="100000"/>
              </a:lnSpc>
              <a:spcBef>
                <a:spcPct val="20000"/>
              </a:spcBef>
              <a:spcAft>
                <a:spcPct val="0"/>
              </a:spcAft>
              <a:buClrTx/>
              <a:buSzTx/>
              <a:buFont typeface="Wingdings" pitchFamily="2" charset="2"/>
              <a:buChar char="q"/>
              <a:tabLst/>
              <a:defRPr/>
            </a:pPr>
            <a:r>
              <a:rPr kumimoji="0" lang="en-GB" sz="2400" b="0" i="0" u="none" strike="noStrike" kern="1200" cap="none" spc="0" normalizeH="0" baseline="0" noProof="0" dirty="0" smtClean="0">
                <a:ln>
                  <a:noFill/>
                </a:ln>
                <a:solidFill>
                  <a:schemeClr val="tx1"/>
                </a:solidFill>
                <a:effectLst/>
                <a:uLnTx/>
                <a:uFillTx/>
                <a:latin typeface="Verdana" pitchFamily="34" charset="0"/>
                <a:ea typeface="+mn-ea"/>
                <a:cs typeface="+mn-cs"/>
              </a:rPr>
              <a:t>It could not be published easily.</a:t>
            </a:r>
            <a:endParaRPr kumimoji="0" lang="en-US" sz="2400" b="0" i="0" u="none" strike="noStrike" kern="1200" cap="none" spc="0" normalizeH="0" baseline="0" noProof="0" dirty="0" smtClean="0">
              <a:ln>
                <a:noFill/>
              </a:ln>
              <a:solidFill>
                <a:schemeClr val="tx1"/>
              </a:solidFill>
              <a:effectLst/>
              <a:uLnTx/>
              <a:uFillTx/>
              <a:latin typeface="Verdana" pitchFamily="34" charset="0"/>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Wingdings" pitchFamily="2" charset="2"/>
              <a:buChar char="q"/>
              <a:tabLst/>
              <a:defRPr/>
            </a:pPr>
            <a:r>
              <a:rPr lang="en-US" sz="2400" dirty="0" smtClean="0">
                <a:solidFill>
                  <a:schemeClr val="tx1"/>
                </a:solidFill>
                <a:latin typeface="Verdana" pitchFamily="34" charset="0"/>
              </a:rPr>
              <a:t>T</a:t>
            </a:r>
            <a:r>
              <a:rPr kumimoji="0" lang="en-US" sz="2400" b="0" i="0" u="none" strike="noStrike" kern="1200" cap="none" spc="0" normalizeH="0" baseline="0" noProof="0" dirty="0" smtClean="0">
                <a:ln>
                  <a:noFill/>
                </a:ln>
                <a:solidFill>
                  <a:schemeClr val="tx1"/>
                </a:solidFill>
                <a:effectLst/>
                <a:uLnTx/>
                <a:uFillTx/>
                <a:latin typeface="Verdana" pitchFamily="34" charset="0"/>
                <a:ea typeface="+mn-ea"/>
                <a:cs typeface="+mn-cs"/>
              </a:rPr>
              <a:t>his had to do with the nature of the novel at that time as it was a new genre and was considered by many to be a novelty, something which not many people were proud of. </a:t>
            </a:r>
            <a:r>
              <a:rPr kumimoji="0" lang="en-US" sz="2400" b="0" i="1" u="none" strike="noStrike" kern="1200" cap="none" spc="0" normalizeH="0" baseline="0" noProof="0" dirty="0" smtClean="0">
                <a:ln>
                  <a:noFill/>
                </a:ln>
                <a:solidFill>
                  <a:schemeClr val="tx1"/>
                </a:solidFill>
                <a:effectLst/>
                <a:uLnTx/>
                <a:uFillTx/>
                <a:latin typeface="Verdana" pitchFamily="34" charset="0"/>
                <a:ea typeface="+mn-ea"/>
                <a:cs typeface="+mn-cs"/>
              </a:rPr>
              <a:t>Robinson Crusoe</a:t>
            </a:r>
            <a:r>
              <a:rPr kumimoji="0" lang="en-US" sz="2400" b="0" i="0" u="none" strike="noStrike" kern="1200" cap="none" spc="0" normalizeH="0" baseline="0" noProof="0" dirty="0" smtClean="0">
                <a:ln>
                  <a:noFill/>
                </a:ln>
                <a:solidFill>
                  <a:schemeClr val="tx1"/>
                </a:solidFill>
                <a:effectLst/>
                <a:uLnTx/>
                <a:uFillTx/>
                <a:latin typeface="Verdana" pitchFamily="34" charset="0"/>
                <a:ea typeface="+mn-ea"/>
                <a:cs typeface="+mn-cs"/>
              </a:rPr>
              <a:t> for example was not published as a novel but a s a history or journalistic repertoire.</a:t>
            </a:r>
          </a:p>
          <a:p>
            <a:pPr marL="342900" marR="0" lvl="0" indent="-342900" algn="r" defTabSz="914400" rtl="0" eaLnBrk="0" fontAlgn="base" latinLnBrk="0" hangingPunct="0">
              <a:lnSpc>
                <a:spcPct val="100000"/>
              </a:lnSpc>
              <a:spcBef>
                <a:spcPct val="20000"/>
              </a:spcBef>
              <a:spcAft>
                <a:spcPct val="0"/>
              </a:spcAft>
              <a:buClrTx/>
              <a:buSzTx/>
              <a:buFont typeface="Wingdings" pitchFamily="2" charset="2"/>
              <a:buChar char="q"/>
              <a:tabLst/>
              <a:defRPr/>
            </a:pPr>
            <a:endParaRPr kumimoji="0" lang="en-US" sz="2400" b="0" i="0" u="none" strike="noStrike" kern="1200" cap="none" spc="0" normalizeH="0" baseline="0" noProof="0" dirty="0" smtClean="0">
              <a:ln>
                <a:noFill/>
              </a:ln>
              <a:solidFill>
                <a:schemeClr val="bg2"/>
              </a:solidFill>
              <a:effectLst/>
              <a:uLnTx/>
              <a:uFillTx/>
              <a:latin typeface="Verdana" pitchFamily="34" charset="0"/>
              <a:ea typeface="+mn-ea"/>
              <a:cs typeface="+mn-cs"/>
            </a:endParaRPr>
          </a:p>
          <a:p>
            <a:pPr marL="342900" marR="0" lvl="0" indent="-342900" algn="r" defTabSz="914400" rtl="0" eaLnBrk="0" fontAlgn="base" latinLnBrk="0" hangingPunct="0">
              <a:lnSpc>
                <a:spcPct val="100000"/>
              </a:lnSpc>
              <a:spcBef>
                <a:spcPct val="20000"/>
              </a:spcBef>
              <a:spcAft>
                <a:spcPct val="0"/>
              </a:spcAft>
              <a:buClrTx/>
              <a:buSzTx/>
              <a:buFont typeface="Wingdings" pitchFamily="2" charset="2"/>
              <a:buChar char="q"/>
              <a:tabLst/>
              <a:defRPr/>
            </a:pPr>
            <a:r>
              <a:rPr kumimoji="0" lang="en-US" sz="2400" b="0" i="0" u="none" strike="noStrike" kern="1200" cap="none" spc="0" normalizeH="0" baseline="0" noProof="0" dirty="0" smtClean="0">
                <a:ln>
                  <a:noFill/>
                </a:ln>
                <a:solidFill>
                  <a:schemeClr val="bg2"/>
                </a:solidFill>
                <a:effectLst/>
                <a:uLnTx/>
                <a:uFillTx/>
                <a:latin typeface="Verdana" pitchFamily="34" charset="0"/>
                <a:ea typeface="+mn-ea"/>
                <a:cs typeface="+mn-cs"/>
              </a:rPr>
              <a:t> </a:t>
            </a:r>
          </a:p>
          <a:p>
            <a:pPr marL="342900" marR="0" lvl="0" indent="-342900" algn="r" defTabSz="914400" rtl="0" eaLnBrk="0" fontAlgn="base" latinLnBrk="0" hangingPunct="0">
              <a:lnSpc>
                <a:spcPct val="100000"/>
              </a:lnSpc>
              <a:spcBef>
                <a:spcPct val="20000"/>
              </a:spcBef>
              <a:spcAft>
                <a:spcPct val="0"/>
              </a:spcAft>
              <a:buClrTx/>
              <a:buSzTx/>
              <a:buFont typeface="Wingdings" pitchFamily="2" charset="2"/>
              <a:buChar char="q"/>
              <a:tabLst/>
              <a:defRPr/>
            </a:pPr>
            <a:endParaRPr kumimoji="0" lang="en-US" sz="2400" b="0" i="0" u="none" strike="noStrike" kern="1200" cap="none" spc="0" normalizeH="0" baseline="0" noProof="0" dirty="0">
              <a:ln>
                <a:noFill/>
              </a:ln>
              <a:solidFill>
                <a:schemeClr val="bg2"/>
              </a:solidFill>
              <a:effectLst/>
              <a:uLnTx/>
              <a:uFillTx/>
              <a:latin typeface="Verdana" pitchFamily="34" charset="0"/>
              <a:ea typeface="+mn-ea"/>
              <a:cs typeface="+mn-cs"/>
            </a:endParaRPr>
          </a:p>
        </p:txBody>
      </p:sp>
      <p:sp>
        <p:nvSpPr>
          <p:cNvPr id="5" name="عنوان 1"/>
          <p:cNvSpPr txBox="1">
            <a:spLocks/>
          </p:cNvSpPr>
          <p:nvPr/>
        </p:nvSpPr>
        <p:spPr bwMode="auto">
          <a:xfrm>
            <a:off x="495300" y="152400"/>
            <a:ext cx="8915400" cy="121920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noAutofit/>
          </a:bodyPr>
          <a:lstStyle/>
          <a:p>
            <a:pPr lvl="0" algn="ctr" rtl="0" eaLnBrk="0" hangingPunct="0"/>
            <a:r>
              <a:rPr kumimoji="0" lang="en-GB" sz="4000" b="0" i="0" u="none" strike="noStrike" kern="1200" cap="none" spc="0" normalizeH="0" baseline="0" noProof="0" dirty="0" smtClean="0">
                <a:ln>
                  <a:noFill/>
                </a:ln>
                <a:solidFill>
                  <a:schemeClr val="tx1"/>
                </a:solidFill>
                <a:effectLst/>
                <a:uLnTx/>
                <a:uFillTx/>
                <a:latin typeface="Verdana" pitchFamily="34" charset="0"/>
                <a:ea typeface="+mn-ea"/>
                <a:cs typeface="+mn-cs"/>
              </a:rPr>
              <a:t/>
            </a:r>
            <a:br>
              <a:rPr kumimoji="0" lang="en-GB" sz="4000" b="0" i="0" u="none" strike="noStrike" kern="1200" cap="none" spc="0" normalizeH="0" baseline="0" noProof="0" dirty="0" smtClean="0">
                <a:ln>
                  <a:noFill/>
                </a:ln>
                <a:solidFill>
                  <a:schemeClr val="tx1"/>
                </a:solidFill>
                <a:effectLst/>
                <a:uLnTx/>
                <a:uFillTx/>
                <a:latin typeface="Verdana" pitchFamily="34" charset="0"/>
                <a:ea typeface="+mn-ea"/>
                <a:cs typeface="+mn-cs"/>
              </a:rPr>
            </a:br>
            <a:r>
              <a:rPr kumimoji="0" lang="en-GB" sz="3600" b="0" i="0" u="none" strike="noStrike" kern="1200" cap="none" spc="0" normalizeH="0" baseline="0" noProof="0" dirty="0" smtClean="0">
                <a:ln>
                  <a:noFill/>
                </a:ln>
                <a:solidFill>
                  <a:schemeClr val="tx1"/>
                </a:solidFill>
                <a:effectLst/>
                <a:uLnTx/>
                <a:uFillTx/>
                <a:latin typeface="Verdana" pitchFamily="34" charset="0"/>
                <a:ea typeface="+mn-ea"/>
                <a:cs typeface="+mn-cs"/>
              </a:rPr>
              <a:t>Characteristics of the 18</a:t>
            </a:r>
            <a:r>
              <a:rPr kumimoji="0" lang="en-GB" sz="3600" b="0" i="0" u="none" strike="noStrike" kern="1200" cap="none" spc="0" normalizeH="0" baseline="30000" noProof="0" dirty="0" smtClean="0">
                <a:ln>
                  <a:noFill/>
                </a:ln>
                <a:solidFill>
                  <a:schemeClr val="tx1"/>
                </a:solidFill>
                <a:effectLst/>
                <a:uLnTx/>
                <a:uFillTx/>
                <a:latin typeface="Verdana" pitchFamily="34" charset="0"/>
                <a:ea typeface="+mn-ea"/>
                <a:cs typeface="+mn-cs"/>
              </a:rPr>
              <a:t>th</a:t>
            </a:r>
            <a:r>
              <a:rPr kumimoji="0" lang="en-GB" sz="3600" b="0" i="0" u="none" strike="noStrike" kern="1200" cap="none" spc="0" normalizeH="0" baseline="0" noProof="0" dirty="0" smtClean="0">
                <a:ln>
                  <a:noFill/>
                </a:ln>
                <a:solidFill>
                  <a:schemeClr val="tx1"/>
                </a:solidFill>
                <a:effectLst/>
                <a:uLnTx/>
                <a:uFillTx/>
                <a:latin typeface="Verdana" pitchFamily="34" charset="0"/>
                <a:ea typeface="+mn-ea"/>
                <a:cs typeface="+mn-cs"/>
              </a:rPr>
              <a:t> Century Novel: </a:t>
            </a:r>
            <a:r>
              <a:rPr lang="en-GB" sz="3600" u="sng" dirty="0" smtClean="0">
                <a:solidFill>
                  <a:schemeClr val="tx1"/>
                </a:solidFill>
                <a:latin typeface="Verdana" pitchFamily="34" charset="0"/>
              </a:rPr>
              <a:t>Censorship</a:t>
            </a:r>
            <a:r>
              <a:rPr kumimoji="0" lang="en-GB" sz="4000" b="0" i="0" u="none" strike="noStrike" kern="1200" cap="none" spc="0" normalizeH="0" baseline="0" noProof="0" dirty="0" smtClean="0">
                <a:ln>
                  <a:noFill/>
                </a:ln>
                <a:solidFill>
                  <a:schemeClr val="tx1"/>
                </a:solidFill>
                <a:effectLst/>
                <a:uLnTx/>
                <a:uFillTx/>
                <a:latin typeface="Verdana" pitchFamily="34" charset="0"/>
                <a:ea typeface="+mn-ea"/>
                <a:cs typeface="+mn-cs"/>
              </a:rPr>
              <a:t/>
            </a:r>
            <a:br>
              <a:rPr kumimoji="0" lang="en-GB" sz="4000" b="0" i="0" u="none" strike="noStrike" kern="1200" cap="none" spc="0" normalizeH="0" baseline="0" noProof="0" dirty="0" smtClean="0">
                <a:ln>
                  <a:noFill/>
                </a:ln>
                <a:solidFill>
                  <a:schemeClr val="tx1"/>
                </a:solidFill>
                <a:effectLst/>
                <a:uLnTx/>
                <a:uFillTx/>
                <a:latin typeface="Verdana" pitchFamily="34" charset="0"/>
                <a:ea typeface="+mn-ea"/>
                <a:cs typeface="+mn-cs"/>
              </a:rPr>
            </a:br>
            <a:endParaRPr kumimoji="0" lang="en-US" sz="4000" b="0" i="0" u="none" strike="noStrike" kern="1200" cap="none" spc="0" normalizeH="0" baseline="0" noProof="0" dirty="0">
              <a:ln>
                <a:noFill/>
              </a:ln>
              <a:solidFill>
                <a:schemeClr val="tx1"/>
              </a:solidFill>
              <a:effectLst/>
              <a:uLnTx/>
              <a:uFillTx/>
              <a:latin typeface="Verdana" pitchFamily="34" charset="0"/>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20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20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20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bg/>
                                          </p:spTgt>
                                        </p:tgtEl>
                                        <p:attrNameLst>
                                          <p:attrName>style.visibility</p:attrName>
                                        </p:attrNameLst>
                                      </p:cBhvr>
                                      <p:to>
                                        <p:strVal val="visible"/>
                                      </p:to>
                                    </p:set>
                                    <p:animEffect transition="in" filter="fade">
                                      <p:cBhvr>
                                        <p:cTn id="37" dur="2000"/>
                                        <p:tgtEl>
                                          <p:spTgt spid="5">
                                            <p:bg/>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0" end="0"/>
                                            </p:txEl>
                                          </p:spTgt>
                                        </p:tgtEl>
                                        <p:attrNameLst>
                                          <p:attrName>style.visibility</p:attrName>
                                        </p:attrNameLst>
                                      </p:cBhvr>
                                      <p:to>
                                        <p:strVal val="visible"/>
                                      </p:to>
                                    </p:set>
                                    <p:animEffect transition="in" filter="fade">
                                      <p:cBhvr>
                                        <p:cTn id="4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en-US" dirty="0"/>
          </a:p>
        </p:txBody>
      </p:sp>
      <p:sp>
        <p:nvSpPr>
          <p:cNvPr id="3" name="Content Placeholder 2"/>
          <p:cNvSpPr>
            <a:spLocks noGrp="1"/>
          </p:cNvSpPr>
          <p:nvPr>
            <p:ph idx="1"/>
          </p:nvPr>
        </p:nvSpPr>
        <p:spPr/>
        <p:txBody>
          <a:bodyPr/>
          <a:lstStyle/>
          <a:p>
            <a:r>
              <a:rPr lang="en-GB" dirty="0" smtClean="0"/>
              <a:t> </a:t>
            </a:r>
            <a:endParaRPr lang="en-US" dirty="0"/>
          </a:p>
        </p:txBody>
      </p:sp>
      <p:sp>
        <p:nvSpPr>
          <p:cNvPr id="4" name="عنصر نائب للمحتوى 2"/>
          <p:cNvSpPr txBox="1">
            <a:spLocks/>
          </p:cNvSpPr>
          <p:nvPr/>
        </p:nvSpPr>
        <p:spPr bwMode="auto">
          <a:xfrm>
            <a:off x="495300" y="1524000"/>
            <a:ext cx="8915400" cy="457200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noAutofit/>
          </a:bodyPr>
          <a:lstStyle/>
          <a:p>
            <a:pPr algn="l" rtl="0">
              <a:lnSpc>
                <a:spcPct val="150000"/>
              </a:lnSpc>
              <a:buFont typeface="Wingdings" pitchFamily="2" charset="2"/>
              <a:buChar char="q"/>
            </a:pPr>
            <a:r>
              <a:rPr lang="en-GB" sz="2000" dirty="0" smtClean="0">
                <a:solidFill>
                  <a:schemeClr val="tx1"/>
                </a:solidFill>
                <a:latin typeface="Verdana" pitchFamily="34" charset="0"/>
              </a:rPr>
              <a:t>What did writers do to escape from censorship?</a:t>
            </a:r>
          </a:p>
          <a:p>
            <a:pPr algn="l" rtl="0">
              <a:lnSpc>
                <a:spcPct val="150000"/>
              </a:lnSpc>
              <a:buFont typeface="Wingdings" pitchFamily="2" charset="2"/>
              <a:buChar char="q"/>
            </a:pPr>
            <a:r>
              <a:rPr lang="en-GB" sz="2000" dirty="0" smtClean="0">
                <a:solidFill>
                  <a:schemeClr val="tx1"/>
                </a:solidFill>
                <a:latin typeface="Verdana" pitchFamily="34" charset="0"/>
              </a:rPr>
              <a:t>Writing prefaces  to justify the writing of novels</a:t>
            </a:r>
          </a:p>
          <a:p>
            <a:pPr algn="l" rtl="0">
              <a:lnSpc>
                <a:spcPct val="150000"/>
              </a:lnSpc>
              <a:buFont typeface="Wingdings" pitchFamily="2" charset="2"/>
              <a:buChar char="q"/>
            </a:pPr>
            <a:r>
              <a:rPr lang="en-GB" sz="2000" dirty="0" smtClean="0">
                <a:solidFill>
                  <a:schemeClr val="tx1"/>
                </a:solidFill>
                <a:latin typeface="Verdana" pitchFamily="34" charset="0"/>
              </a:rPr>
              <a:t>Changing the setting like solitary islands or remote places and past </a:t>
            </a:r>
            <a:r>
              <a:rPr lang="en-GB" sz="2000" dirty="0" smtClean="0">
                <a:solidFill>
                  <a:schemeClr val="tx1"/>
                </a:solidFill>
                <a:latin typeface="Verdana" pitchFamily="34" charset="0"/>
              </a:rPr>
              <a:t>times </a:t>
            </a:r>
          </a:p>
          <a:p>
            <a:pPr algn="l" rtl="0">
              <a:lnSpc>
                <a:spcPct val="150000"/>
              </a:lnSpc>
              <a:buFont typeface="Wingdings" pitchFamily="2" charset="2"/>
              <a:buChar char="q"/>
            </a:pPr>
            <a:r>
              <a:rPr lang="en-GB" sz="2000" dirty="0" smtClean="0">
                <a:solidFill>
                  <a:schemeClr val="tx1"/>
                </a:solidFill>
                <a:latin typeface="Verdana" pitchFamily="34" charset="0"/>
              </a:rPr>
              <a:t>The setting is the (time- place- time and place) of the novel.</a:t>
            </a:r>
            <a:endParaRPr lang="en-GB" sz="2000" dirty="0" smtClean="0">
              <a:solidFill>
                <a:schemeClr val="tx1"/>
              </a:solidFill>
              <a:latin typeface="Verdana" pitchFamily="34" charset="0"/>
            </a:endParaRPr>
          </a:p>
          <a:p>
            <a:pPr algn="l" rtl="0">
              <a:lnSpc>
                <a:spcPct val="150000"/>
              </a:lnSpc>
              <a:buFont typeface="Wingdings" pitchFamily="2" charset="2"/>
              <a:buChar char="q"/>
            </a:pPr>
            <a:r>
              <a:rPr lang="en-GB" sz="2000" dirty="0" smtClean="0">
                <a:solidFill>
                  <a:schemeClr val="tx1"/>
                </a:solidFill>
                <a:latin typeface="Verdana" pitchFamily="34" charset="0"/>
              </a:rPr>
              <a:t>Seeking patronage </a:t>
            </a:r>
          </a:p>
          <a:p>
            <a:pPr algn="l" rtl="0">
              <a:lnSpc>
                <a:spcPct val="150000"/>
              </a:lnSpc>
              <a:buFont typeface="Wingdings" pitchFamily="2" charset="2"/>
              <a:buChar char="q"/>
            </a:pPr>
            <a:r>
              <a:rPr lang="en-GB" sz="2000" dirty="0" smtClean="0">
                <a:solidFill>
                  <a:schemeClr val="tx1"/>
                </a:solidFill>
                <a:latin typeface="Verdana" pitchFamily="34" charset="0"/>
              </a:rPr>
              <a:t>Calling the novel history or tale or </a:t>
            </a:r>
            <a:r>
              <a:rPr lang="en-GB" sz="2000" dirty="0" smtClean="0">
                <a:solidFill>
                  <a:schemeClr val="tx1"/>
                </a:solidFill>
                <a:latin typeface="Verdana" pitchFamily="34" charset="0"/>
              </a:rPr>
              <a:t>adventure or just </a:t>
            </a:r>
            <a:r>
              <a:rPr lang="en-GB" sz="2000" dirty="0" smtClean="0">
                <a:solidFill>
                  <a:schemeClr val="tx1"/>
                </a:solidFill>
                <a:latin typeface="Verdana" pitchFamily="34" charset="0"/>
              </a:rPr>
              <a:t>giving it any other </a:t>
            </a:r>
            <a:r>
              <a:rPr lang="en-GB" sz="2000" dirty="0" smtClean="0">
                <a:solidFill>
                  <a:schemeClr val="tx1"/>
                </a:solidFill>
                <a:latin typeface="Verdana" pitchFamily="34" charset="0"/>
              </a:rPr>
              <a:t>name in order to avoid censorship.</a:t>
            </a:r>
            <a:endParaRPr lang="en-GB" sz="2000" dirty="0" smtClean="0">
              <a:solidFill>
                <a:schemeClr val="tx1"/>
              </a:solidFill>
              <a:latin typeface="Verdan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Wingdings" pitchFamily="2" charset="2"/>
              <a:buChar char="q"/>
              <a:tabLst/>
              <a:defRPr/>
            </a:pPr>
            <a:endParaRPr kumimoji="0" lang="en-US" sz="2000" b="0" i="0" u="none" strike="noStrike" kern="1200" cap="none" spc="0" normalizeH="0" baseline="0" noProof="0" dirty="0" smtClean="0">
              <a:ln>
                <a:noFill/>
              </a:ln>
              <a:solidFill>
                <a:schemeClr val="tx1"/>
              </a:solidFill>
              <a:effectLst/>
              <a:uLnTx/>
              <a:uFillTx/>
              <a:latin typeface="Verdana" pitchFamily="34" charset="0"/>
              <a:ea typeface="+mn-ea"/>
              <a:cs typeface="+mn-cs"/>
            </a:endParaRPr>
          </a:p>
          <a:p>
            <a:pPr marL="342900" marR="0" lvl="0" indent="-342900" algn="l" defTabSz="914400" rtl="0" eaLnBrk="0" fontAlgn="base" latinLnBrk="0" hangingPunct="0">
              <a:lnSpc>
                <a:spcPct val="100000"/>
              </a:lnSpc>
              <a:spcBef>
                <a:spcPct val="20000"/>
              </a:spcBef>
              <a:spcAft>
                <a:spcPct val="0"/>
              </a:spcAft>
              <a:buClrTx/>
              <a:buSzTx/>
              <a:tabLst/>
              <a:defRPr/>
            </a:pPr>
            <a:endParaRPr kumimoji="0" lang="en-US" sz="2000" b="0" i="0" u="none" strike="noStrike" kern="1200" cap="none" spc="0" normalizeH="0" baseline="0" noProof="0" dirty="0" smtClean="0">
              <a:ln>
                <a:noFill/>
              </a:ln>
              <a:solidFill>
                <a:schemeClr val="tx1"/>
              </a:solidFill>
              <a:effectLst/>
              <a:uLnTx/>
              <a:uFillTx/>
              <a:latin typeface="Verdana" pitchFamily="34" charset="0"/>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Wingdings" pitchFamily="2" charset="2"/>
              <a:buChar char="q"/>
              <a:tabLst/>
              <a:defRPr/>
            </a:pPr>
            <a:endParaRPr kumimoji="0" lang="en-US" sz="2000" b="0" i="0" u="none" strike="noStrike" kern="1200" cap="none" spc="0" normalizeH="0" baseline="0" noProof="0" dirty="0">
              <a:ln>
                <a:noFill/>
              </a:ln>
              <a:solidFill>
                <a:schemeClr val="tx1"/>
              </a:solidFill>
              <a:effectLst/>
              <a:uLnTx/>
              <a:uFillTx/>
              <a:latin typeface="Verdana" pitchFamily="34" charset="0"/>
              <a:ea typeface="+mn-ea"/>
              <a:cs typeface="+mn-cs"/>
            </a:endParaRPr>
          </a:p>
        </p:txBody>
      </p:sp>
      <p:sp>
        <p:nvSpPr>
          <p:cNvPr id="5" name="عنوان 1"/>
          <p:cNvSpPr txBox="1">
            <a:spLocks/>
          </p:cNvSpPr>
          <p:nvPr/>
        </p:nvSpPr>
        <p:spPr bwMode="auto">
          <a:xfrm>
            <a:off x="495300" y="152400"/>
            <a:ext cx="8915400" cy="121920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noAutofit/>
          </a:bodyPr>
          <a:lstStyle/>
          <a:p>
            <a:pPr lvl="0" algn="ctr" rtl="0" eaLnBrk="0" hangingPunct="0"/>
            <a:r>
              <a:rPr kumimoji="0" lang="en-GB" sz="4000" b="0" i="0" u="none" strike="noStrike" kern="1200" cap="none" spc="0" normalizeH="0" baseline="0" noProof="0" dirty="0" smtClean="0">
                <a:ln>
                  <a:noFill/>
                </a:ln>
                <a:solidFill>
                  <a:schemeClr val="tx1"/>
                </a:solidFill>
                <a:effectLst/>
                <a:uLnTx/>
                <a:uFillTx/>
                <a:latin typeface="Verdana" pitchFamily="34" charset="0"/>
                <a:ea typeface="+mn-ea"/>
                <a:cs typeface="+mn-cs"/>
              </a:rPr>
              <a:t/>
            </a:r>
            <a:br>
              <a:rPr kumimoji="0" lang="en-GB" sz="4000" b="0" i="0" u="none" strike="noStrike" kern="1200" cap="none" spc="0" normalizeH="0" baseline="0" noProof="0" dirty="0" smtClean="0">
                <a:ln>
                  <a:noFill/>
                </a:ln>
                <a:solidFill>
                  <a:schemeClr val="tx1"/>
                </a:solidFill>
                <a:effectLst/>
                <a:uLnTx/>
                <a:uFillTx/>
                <a:latin typeface="Verdana" pitchFamily="34" charset="0"/>
                <a:ea typeface="+mn-ea"/>
                <a:cs typeface="+mn-cs"/>
              </a:rPr>
            </a:br>
            <a:r>
              <a:rPr kumimoji="0" lang="en-GB" sz="3600" b="0" i="0" u="none" strike="noStrike" kern="1200" cap="none" spc="0" normalizeH="0" baseline="0" noProof="0" dirty="0" smtClean="0">
                <a:ln>
                  <a:noFill/>
                </a:ln>
                <a:solidFill>
                  <a:schemeClr val="tx1"/>
                </a:solidFill>
                <a:effectLst/>
                <a:uLnTx/>
                <a:uFillTx/>
                <a:latin typeface="Verdana" pitchFamily="34" charset="0"/>
                <a:ea typeface="+mn-ea"/>
                <a:cs typeface="+mn-cs"/>
              </a:rPr>
              <a:t>Characteristics of the 18</a:t>
            </a:r>
            <a:r>
              <a:rPr kumimoji="0" lang="en-GB" sz="3600" b="0" i="0" u="none" strike="noStrike" kern="1200" cap="none" spc="0" normalizeH="0" baseline="30000" noProof="0" dirty="0" smtClean="0">
                <a:ln>
                  <a:noFill/>
                </a:ln>
                <a:solidFill>
                  <a:schemeClr val="tx1"/>
                </a:solidFill>
                <a:effectLst/>
                <a:uLnTx/>
                <a:uFillTx/>
                <a:latin typeface="Verdana" pitchFamily="34" charset="0"/>
                <a:ea typeface="+mn-ea"/>
                <a:cs typeface="+mn-cs"/>
              </a:rPr>
              <a:t>th</a:t>
            </a:r>
            <a:r>
              <a:rPr kumimoji="0" lang="en-GB" sz="3600" b="0" i="0" u="none" strike="noStrike" kern="1200" cap="none" spc="0" normalizeH="0" baseline="0" noProof="0" dirty="0" smtClean="0">
                <a:ln>
                  <a:noFill/>
                </a:ln>
                <a:solidFill>
                  <a:schemeClr val="tx1"/>
                </a:solidFill>
                <a:effectLst/>
                <a:uLnTx/>
                <a:uFillTx/>
                <a:latin typeface="Verdana" pitchFamily="34" charset="0"/>
                <a:ea typeface="+mn-ea"/>
                <a:cs typeface="+mn-cs"/>
              </a:rPr>
              <a:t> Century Novel: </a:t>
            </a:r>
            <a:r>
              <a:rPr lang="en-GB" sz="3600" u="sng" dirty="0" smtClean="0">
                <a:solidFill>
                  <a:schemeClr val="tx1"/>
                </a:solidFill>
                <a:latin typeface="Verdana" pitchFamily="34" charset="0"/>
              </a:rPr>
              <a:t>Censorship</a:t>
            </a:r>
            <a:r>
              <a:rPr kumimoji="0" lang="en-GB" sz="4000" b="0" i="0" u="none" strike="noStrike" kern="1200" cap="none" spc="0" normalizeH="0" baseline="0" noProof="0" dirty="0" smtClean="0">
                <a:ln>
                  <a:noFill/>
                </a:ln>
                <a:solidFill>
                  <a:schemeClr val="tx1"/>
                </a:solidFill>
                <a:effectLst/>
                <a:uLnTx/>
                <a:uFillTx/>
                <a:latin typeface="Verdana" pitchFamily="34" charset="0"/>
                <a:ea typeface="+mn-ea"/>
                <a:cs typeface="+mn-cs"/>
              </a:rPr>
              <a:t/>
            </a:r>
            <a:br>
              <a:rPr kumimoji="0" lang="en-GB" sz="4000" b="0" i="0" u="none" strike="noStrike" kern="1200" cap="none" spc="0" normalizeH="0" baseline="0" noProof="0" dirty="0" smtClean="0">
                <a:ln>
                  <a:noFill/>
                </a:ln>
                <a:solidFill>
                  <a:schemeClr val="tx1"/>
                </a:solidFill>
                <a:effectLst/>
                <a:uLnTx/>
                <a:uFillTx/>
                <a:latin typeface="Verdana" pitchFamily="34" charset="0"/>
                <a:ea typeface="+mn-ea"/>
                <a:cs typeface="+mn-cs"/>
              </a:rPr>
            </a:br>
            <a:endParaRPr kumimoji="0" lang="en-US" sz="4000" b="0" i="0" u="none" strike="noStrike" kern="1200" cap="none" spc="0" normalizeH="0" baseline="0" noProof="0" dirty="0">
              <a:ln>
                <a:noFill/>
              </a:ln>
              <a:solidFill>
                <a:schemeClr val="tx1"/>
              </a:solidFill>
              <a:effectLst/>
              <a:uLnTx/>
              <a:uFillTx/>
              <a:latin typeface="Verdana" pitchFamily="34" charset="0"/>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20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20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20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fade">
                                      <p:cBhvr>
                                        <p:cTn id="37" dur="20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bg/>
                                          </p:spTgt>
                                        </p:tgtEl>
                                        <p:attrNameLst>
                                          <p:attrName>style.visibility</p:attrName>
                                        </p:attrNameLst>
                                      </p:cBhvr>
                                      <p:to>
                                        <p:strVal val="visible"/>
                                      </p:to>
                                    </p:set>
                                    <p:animEffect transition="in" filter="fade">
                                      <p:cBhvr>
                                        <p:cTn id="42" dur="2000"/>
                                        <p:tgtEl>
                                          <p:spTgt spid="5">
                                            <p:bg/>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0" end="0"/>
                                            </p:txEl>
                                          </p:spTgt>
                                        </p:tgtEl>
                                        <p:attrNameLst>
                                          <p:attrName>style.visibility</p:attrName>
                                        </p:attrNameLst>
                                      </p:cBhvr>
                                      <p:to>
                                        <p:strVal val="visible"/>
                                      </p:to>
                                    </p:set>
                                    <p:animEffect transition="in" filter="fade">
                                      <p:cBhvr>
                                        <p:cTn id="4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en-US" dirty="0"/>
          </a:p>
        </p:txBody>
      </p:sp>
      <p:sp>
        <p:nvSpPr>
          <p:cNvPr id="3" name="Content Placeholder 2"/>
          <p:cNvSpPr>
            <a:spLocks noGrp="1"/>
          </p:cNvSpPr>
          <p:nvPr>
            <p:ph idx="1"/>
          </p:nvPr>
        </p:nvSpPr>
        <p:spPr/>
        <p:txBody>
          <a:bodyPr/>
          <a:lstStyle/>
          <a:p>
            <a:r>
              <a:rPr lang="en-GB" dirty="0" smtClean="0"/>
              <a:t> </a:t>
            </a:r>
            <a:endParaRPr lang="en-US" dirty="0"/>
          </a:p>
        </p:txBody>
      </p:sp>
      <p:sp>
        <p:nvSpPr>
          <p:cNvPr id="4" name="عنصر نائب للمحتوى 2"/>
          <p:cNvSpPr txBox="1">
            <a:spLocks/>
          </p:cNvSpPr>
          <p:nvPr/>
        </p:nvSpPr>
        <p:spPr bwMode="auto">
          <a:xfrm>
            <a:off x="495300" y="1524000"/>
            <a:ext cx="8915400" cy="457200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noAutofit/>
          </a:bodyPr>
          <a:lstStyle/>
          <a:p>
            <a:pPr algn="l" rtl="0">
              <a:lnSpc>
                <a:spcPct val="200000"/>
              </a:lnSpc>
              <a:buFont typeface="Wingdings" pitchFamily="2" charset="2"/>
              <a:buChar char="q"/>
            </a:pPr>
            <a:r>
              <a:rPr lang="en-GB" sz="2000" dirty="0" smtClean="0">
                <a:solidFill>
                  <a:schemeClr val="tx1"/>
                </a:solidFill>
                <a:latin typeface="Verdana" pitchFamily="34" charset="0"/>
              </a:rPr>
              <a:t>Was this good for the rising novel</a:t>
            </a:r>
            <a:r>
              <a:rPr lang="en-GB" sz="2000" dirty="0" smtClean="0">
                <a:solidFill>
                  <a:schemeClr val="tx1"/>
                </a:solidFill>
                <a:latin typeface="Verdana" pitchFamily="34" charset="0"/>
              </a:rPr>
              <a:t>?</a:t>
            </a:r>
          </a:p>
          <a:p>
            <a:pPr algn="l" rtl="0">
              <a:lnSpc>
                <a:spcPct val="200000"/>
              </a:lnSpc>
            </a:pPr>
            <a:r>
              <a:rPr lang="en-GB" sz="2000" b="1" u="sng" dirty="0" smtClean="0">
                <a:solidFill>
                  <a:schemeClr val="tx1"/>
                </a:solidFill>
                <a:latin typeface="Verdana" pitchFamily="34" charset="0"/>
              </a:rPr>
              <a:t>True or False? </a:t>
            </a:r>
          </a:p>
          <a:p>
            <a:pPr algn="l" rtl="0">
              <a:lnSpc>
                <a:spcPct val="200000"/>
              </a:lnSpc>
            </a:pPr>
            <a:r>
              <a:rPr lang="en-GB" sz="2000" u="sng" dirty="0" smtClean="0">
                <a:solidFill>
                  <a:schemeClr val="tx1"/>
                </a:solidFill>
                <a:latin typeface="Verdana" pitchFamily="34" charset="0"/>
              </a:rPr>
              <a:t>Censorship was </a:t>
            </a:r>
            <a:r>
              <a:rPr lang="en-GB" sz="2000" dirty="0" smtClean="0">
                <a:solidFill>
                  <a:schemeClr val="tx1"/>
                </a:solidFill>
                <a:latin typeface="Verdana" pitchFamily="34" charset="0"/>
              </a:rPr>
              <a:t>good for the rising novel</a:t>
            </a:r>
            <a:endParaRPr lang="en-GB" sz="2000" u="sng" dirty="0" smtClean="0">
              <a:solidFill>
                <a:schemeClr val="tx1"/>
              </a:solidFill>
              <a:latin typeface="Verdana" pitchFamily="34" charset="0"/>
            </a:endParaRPr>
          </a:p>
          <a:p>
            <a:pPr algn="l" rtl="0">
              <a:lnSpc>
                <a:spcPct val="200000"/>
              </a:lnSpc>
              <a:buFont typeface="Wingdings" pitchFamily="2" charset="2"/>
              <a:buChar char="q"/>
            </a:pPr>
            <a:r>
              <a:rPr lang="en-GB" sz="2000" dirty="0" smtClean="0">
                <a:solidFill>
                  <a:schemeClr val="tx1"/>
                </a:solidFill>
                <a:latin typeface="Verdana" pitchFamily="34" charset="0"/>
              </a:rPr>
              <a:t>Of course not</a:t>
            </a:r>
          </a:p>
          <a:p>
            <a:pPr algn="l" rtl="0">
              <a:lnSpc>
                <a:spcPct val="200000"/>
              </a:lnSpc>
              <a:buFont typeface="Wingdings" pitchFamily="2" charset="2"/>
              <a:buChar char="q"/>
            </a:pPr>
            <a:r>
              <a:rPr lang="en-GB" sz="2000" dirty="0" smtClean="0">
                <a:solidFill>
                  <a:schemeClr val="tx1"/>
                </a:solidFill>
                <a:latin typeface="Verdana" pitchFamily="34" charset="0"/>
              </a:rPr>
              <a:t>Unnecessary prefaces</a:t>
            </a:r>
          </a:p>
          <a:p>
            <a:pPr algn="l" rtl="0">
              <a:lnSpc>
                <a:spcPct val="200000"/>
              </a:lnSpc>
              <a:buFont typeface="Wingdings" pitchFamily="2" charset="2"/>
              <a:buChar char="q"/>
            </a:pPr>
            <a:r>
              <a:rPr lang="en-GB" sz="2000" dirty="0" smtClean="0">
                <a:solidFill>
                  <a:schemeClr val="tx1"/>
                </a:solidFill>
                <a:latin typeface="Verdana" pitchFamily="34" charset="0"/>
              </a:rPr>
              <a:t>Exaggeration</a:t>
            </a:r>
          </a:p>
          <a:p>
            <a:pPr algn="l" rtl="0">
              <a:lnSpc>
                <a:spcPct val="200000"/>
              </a:lnSpc>
              <a:buFont typeface="Wingdings" pitchFamily="2" charset="2"/>
              <a:buChar char="q"/>
            </a:pPr>
            <a:r>
              <a:rPr lang="en-GB" sz="2000" dirty="0" smtClean="0">
                <a:solidFill>
                  <a:schemeClr val="tx1"/>
                </a:solidFill>
                <a:latin typeface="Verdana" pitchFamily="34" charset="0"/>
              </a:rPr>
              <a:t>Not giving the novel its proper name</a:t>
            </a:r>
          </a:p>
          <a:p>
            <a:pPr marL="342900" marR="0" lvl="0" indent="-342900" algn="l" defTabSz="914400" rtl="0" eaLnBrk="0" fontAlgn="base" latinLnBrk="0" hangingPunct="0">
              <a:lnSpc>
                <a:spcPct val="200000"/>
              </a:lnSpc>
              <a:spcBef>
                <a:spcPct val="20000"/>
              </a:spcBef>
              <a:spcAft>
                <a:spcPct val="0"/>
              </a:spcAft>
              <a:buClrTx/>
              <a:buSzTx/>
              <a:buFont typeface="Wingdings" pitchFamily="2" charset="2"/>
              <a:buChar char="q"/>
              <a:tabLst/>
              <a:defRPr/>
            </a:pPr>
            <a:endParaRPr kumimoji="0" lang="en-US" sz="2000" b="0" i="0" u="none" strike="noStrike" kern="1200" cap="none" spc="0" normalizeH="0" baseline="0" noProof="0" dirty="0" smtClean="0">
              <a:ln>
                <a:noFill/>
              </a:ln>
              <a:solidFill>
                <a:schemeClr val="tx1"/>
              </a:solidFill>
              <a:effectLst/>
              <a:uLnTx/>
              <a:uFillTx/>
              <a:latin typeface="Verdana" pitchFamily="34" charset="0"/>
              <a:ea typeface="+mn-ea"/>
              <a:cs typeface="+mn-cs"/>
            </a:endParaRPr>
          </a:p>
          <a:p>
            <a:pPr marL="342900" marR="0" lvl="0" indent="-342900" algn="l" defTabSz="914400" rtl="0" eaLnBrk="0" fontAlgn="base" latinLnBrk="0" hangingPunct="0">
              <a:lnSpc>
                <a:spcPct val="200000"/>
              </a:lnSpc>
              <a:spcBef>
                <a:spcPct val="20000"/>
              </a:spcBef>
              <a:spcAft>
                <a:spcPct val="0"/>
              </a:spcAft>
              <a:buClrTx/>
              <a:buSzTx/>
              <a:tabLst/>
              <a:defRPr/>
            </a:pPr>
            <a:endParaRPr kumimoji="0" lang="en-US" sz="2000" b="0" i="0" u="none" strike="noStrike" kern="1200" cap="none" spc="0" normalizeH="0" baseline="0" noProof="0" dirty="0" smtClean="0">
              <a:ln>
                <a:noFill/>
              </a:ln>
              <a:solidFill>
                <a:schemeClr val="tx1"/>
              </a:solidFill>
              <a:effectLst/>
              <a:uLnTx/>
              <a:uFillTx/>
              <a:latin typeface="Verdana" pitchFamily="34" charset="0"/>
              <a:ea typeface="+mn-ea"/>
              <a:cs typeface="+mn-cs"/>
            </a:endParaRPr>
          </a:p>
          <a:p>
            <a:pPr marL="342900" marR="0" lvl="0" indent="-342900" algn="l" defTabSz="914400" rtl="0" eaLnBrk="0" fontAlgn="base" latinLnBrk="0" hangingPunct="0">
              <a:lnSpc>
                <a:spcPct val="200000"/>
              </a:lnSpc>
              <a:spcBef>
                <a:spcPct val="20000"/>
              </a:spcBef>
              <a:spcAft>
                <a:spcPct val="0"/>
              </a:spcAft>
              <a:buClrTx/>
              <a:buSzTx/>
              <a:buFont typeface="Wingdings" pitchFamily="2" charset="2"/>
              <a:buChar char="q"/>
              <a:tabLst/>
              <a:defRPr/>
            </a:pPr>
            <a:endParaRPr kumimoji="0" lang="en-US" sz="2000" b="0" i="0" u="none" strike="noStrike" kern="1200" cap="none" spc="0" normalizeH="0" baseline="0" noProof="0" dirty="0">
              <a:ln>
                <a:noFill/>
              </a:ln>
              <a:solidFill>
                <a:schemeClr val="tx1"/>
              </a:solidFill>
              <a:effectLst/>
              <a:uLnTx/>
              <a:uFillTx/>
              <a:latin typeface="Verdana" pitchFamily="34" charset="0"/>
              <a:ea typeface="+mn-ea"/>
              <a:cs typeface="+mn-cs"/>
            </a:endParaRPr>
          </a:p>
        </p:txBody>
      </p:sp>
      <p:sp>
        <p:nvSpPr>
          <p:cNvPr id="5" name="عنوان 1"/>
          <p:cNvSpPr txBox="1">
            <a:spLocks/>
          </p:cNvSpPr>
          <p:nvPr/>
        </p:nvSpPr>
        <p:spPr bwMode="auto">
          <a:xfrm>
            <a:off x="495300" y="152400"/>
            <a:ext cx="8915400" cy="121920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noAutofit/>
          </a:bodyPr>
          <a:lstStyle/>
          <a:p>
            <a:pPr lvl="0" algn="ctr" rtl="0" eaLnBrk="0" hangingPunct="0"/>
            <a:r>
              <a:rPr kumimoji="0" lang="en-GB" sz="4000" b="0" i="0" u="none" strike="noStrike" kern="1200" cap="none" spc="0" normalizeH="0" baseline="0" noProof="0" dirty="0" smtClean="0">
                <a:ln>
                  <a:noFill/>
                </a:ln>
                <a:solidFill>
                  <a:schemeClr val="tx1"/>
                </a:solidFill>
                <a:effectLst/>
                <a:uLnTx/>
                <a:uFillTx/>
                <a:latin typeface="Verdana" pitchFamily="34" charset="0"/>
                <a:ea typeface="+mn-ea"/>
                <a:cs typeface="+mn-cs"/>
              </a:rPr>
              <a:t/>
            </a:r>
            <a:br>
              <a:rPr kumimoji="0" lang="en-GB" sz="4000" b="0" i="0" u="none" strike="noStrike" kern="1200" cap="none" spc="0" normalizeH="0" baseline="0" noProof="0" dirty="0" smtClean="0">
                <a:ln>
                  <a:noFill/>
                </a:ln>
                <a:solidFill>
                  <a:schemeClr val="tx1"/>
                </a:solidFill>
                <a:effectLst/>
                <a:uLnTx/>
                <a:uFillTx/>
                <a:latin typeface="Verdana" pitchFamily="34" charset="0"/>
                <a:ea typeface="+mn-ea"/>
                <a:cs typeface="+mn-cs"/>
              </a:rPr>
            </a:br>
            <a:r>
              <a:rPr kumimoji="0" lang="en-GB" sz="3600" b="0" i="0" u="none" strike="noStrike" kern="1200" cap="none" spc="0" normalizeH="0" baseline="0" noProof="0" dirty="0" smtClean="0">
                <a:ln>
                  <a:noFill/>
                </a:ln>
                <a:solidFill>
                  <a:schemeClr val="tx1"/>
                </a:solidFill>
                <a:effectLst/>
                <a:uLnTx/>
                <a:uFillTx/>
                <a:latin typeface="Verdana" pitchFamily="34" charset="0"/>
                <a:ea typeface="+mn-ea"/>
                <a:cs typeface="+mn-cs"/>
              </a:rPr>
              <a:t>Characteristics of the 18</a:t>
            </a:r>
            <a:r>
              <a:rPr kumimoji="0" lang="en-GB" sz="3600" b="0" i="0" u="none" strike="noStrike" kern="1200" cap="none" spc="0" normalizeH="0" baseline="30000" noProof="0" dirty="0" smtClean="0">
                <a:ln>
                  <a:noFill/>
                </a:ln>
                <a:solidFill>
                  <a:schemeClr val="tx1"/>
                </a:solidFill>
                <a:effectLst/>
                <a:uLnTx/>
                <a:uFillTx/>
                <a:latin typeface="Verdana" pitchFamily="34" charset="0"/>
                <a:ea typeface="+mn-ea"/>
                <a:cs typeface="+mn-cs"/>
              </a:rPr>
              <a:t>th</a:t>
            </a:r>
            <a:r>
              <a:rPr kumimoji="0" lang="en-GB" sz="3600" b="0" i="0" u="none" strike="noStrike" kern="1200" cap="none" spc="0" normalizeH="0" baseline="0" noProof="0" dirty="0" smtClean="0">
                <a:ln>
                  <a:noFill/>
                </a:ln>
                <a:solidFill>
                  <a:schemeClr val="tx1"/>
                </a:solidFill>
                <a:effectLst/>
                <a:uLnTx/>
                <a:uFillTx/>
                <a:latin typeface="Verdana" pitchFamily="34" charset="0"/>
                <a:ea typeface="+mn-ea"/>
                <a:cs typeface="+mn-cs"/>
              </a:rPr>
              <a:t> Century Novel: </a:t>
            </a:r>
            <a:r>
              <a:rPr lang="en-GB" sz="3600" u="sng" dirty="0" smtClean="0">
                <a:solidFill>
                  <a:schemeClr val="tx1"/>
                </a:solidFill>
                <a:latin typeface="Verdana" pitchFamily="34" charset="0"/>
              </a:rPr>
              <a:t>Censorship</a:t>
            </a:r>
            <a:r>
              <a:rPr kumimoji="0" lang="en-GB" sz="4000" b="0" i="0" u="none" strike="noStrike" kern="1200" cap="none" spc="0" normalizeH="0" baseline="0" noProof="0" dirty="0" smtClean="0">
                <a:ln>
                  <a:noFill/>
                </a:ln>
                <a:solidFill>
                  <a:schemeClr val="tx1"/>
                </a:solidFill>
                <a:effectLst/>
                <a:uLnTx/>
                <a:uFillTx/>
                <a:latin typeface="Verdana" pitchFamily="34" charset="0"/>
                <a:ea typeface="+mn-ea"/>
                <a:cs typeface="+mn-cs"/>
              </a:rPr>
              <a:t/>
            </a:r>
            <a:br>
              <a:rPr kumimoji="0" lang="en-GB" sz="4000" b="0" i="0" u="none" strike="noStrike" kern="1200" cap="none" spc="0" normalizeH="0" baseline="0" noProof="0" dirty="0" smtClean="0">
                <a:ln>
                  <a:noFill/>
                </a:ln>
                <a:solidFill>
                  <a:schemeClr val="tx1"/>
                </a:solidFill>
                <a:effectLst/>
                <a:uLnTx/>
                <a:uFillTx/>
                <a:latin typeface="Verdana" pitchFamily="34" charset="0"/>
                <a:ea typeface="+mn-ea"/>
                <a:cs typeface="+mn-cs"/>
              </a:rPr>
            </a:br>
            <a:endParaRPr kumimoji="0" lang="en-US" sz="4000" b="0" i="0" u="none" strike="noStrike" kern="1200" cap="none" spc="0" normalizeH="0" baseline="0" noProof="0" dirty="0">
              <a:ln>
                <a:noFill/>
              </a:ln>
              <a:solidFill>
                <a:schemeClr val="tx1"/>
              </a:solidFill>
              <a:effectLst/>
              <a:uLnTx/>
              <a:uFillTx/>
              <a:latin typeface="Verdana" pitchFamily="34" charset="0"/>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20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20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20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fade">
                                      <p:cBhvr>
                                        <p:cTn id="37" dur="20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GB" sz="3200" dirty="0" smtClean="0">
                <a:solidFill>
                  <a:schemeClr val="tx1"/>
                </a:solidFill>
                <a:latin typeface="Verdana" pitchFamily="34" charset="0"/>
              </a:rPr>
              <a:t/>
            </a:r>
            <a:br>
              <a:rPr lang="en-GB" sz="3200" dirty="0" smtClean="0">
                <a:solidFill>
                  <a:schemeClr val="tx1"/>
                </a:solidFill>
                <a:latin typeface="Verdana" pitchFamily="34" charset="0"/>
              </a:rPr>
            </a:br>
            <a:r>
              <a:rPr lang="en-GB" sz="2800" dirty="0" smtClean="0">
                <a:solidFill>
                  <a:schemeClr val="tx1"/>
                </a:solidFill>
                <a:latin typeface="Verdana" pitchFamily="34" charset="0"/>
              </a:rPr>
              <a:t>Characteristics of the 18</a:t>
            </a:r>
            <a:r>
              <a:rPr lang="en-GB" sz="2800" baseline="30000" dirty="0" smtClean="0">
                <a:solidFill>
                  <a:schemeClr val="tx1"/>
                </a:solidFill>
                <a:latin typeface="Verdana" pitchFamily="34" charset="0"/>
              </a:rPr>
              <a:t>th</a:t>
            </a:r>
            <a:r>
              <a:rPr lang="en-GB" sz="2800" dirty="0" smtClean="0">
                <a:solidFill>
                  <a:schemeClr val="tx1"/>
                </a:solidFill>
                <a:latin typeface="Verdana" pitchFamily="34" charset="0"/>
              </a:rPr>
              <a:t> Century Novel: </a:t>
            </a:r>
            <a:r>
              <a:rPr lang="en-GB" sz="2800" u="sng" dirty="0" smtClean="0">
                <a:solidFill>
                  <a:schemeClr val="tx1"/>
                </a:solidFill>
                <a:latin typeface="Verdana" pitchFamily="34" charset="0"/>
              </a:rPr>
              <a:t>Censorship</a:t>
            </a:r>
            <a:r>
              <a:rPr lang="en-GB" sz="3200" dirty="0" smtClean="0">
                <a:solidFill>
                  <a:schemeClr val="tx1"/>
                </a:solidFill>
                <a:latin typeface="Verdana" pitchFamily="34" charset="0"/>
              </a:rPr>
              <a:t/>
            </a:r>
            <a:br>
              <a:rPr lang="en-GB" sz="3200" dirty="0" smtClean="0">
                <a:solidFill>
                  <a:schemeClr val="tx1"/>
                </a:solidFill>
                <a:latin typeface="Verdana" pitchFamily="34" charset="0"/>
              </a:rPr>
            </a:br>
            <a:r>
              <a:rPr lang="en-US" sz="3200" dirty="0" smtClean="0">
                <a:solidFill>
                  <a:schemeClr val="tx1"/>
                </a:solidFill>
                <a:latin typeface="Verdana" pitchFamily="34" charset="0"/>
              </a:rPr>
              <a:t/>
            </a:r>
            <a:br>
              <a:rPr lang="en-US" sz="3200" dirty="0" smtClean="0">
                <a:solidFill>
                  <a:schemeClr val="tx1"/>
                </a:solidFill>
                <a:latin typeface="Verdana" pitchFamily="34" charset="0"/>
              </a:rPr>
            </a:br>
            <a:endParaRPr lang="en-US" sz="2800" dirty="0"/>
          </a:p>
        </p:txBody>
      </p:sp>
      <p:sp>
        <p:nvSpPr>
          <p:cNvPr id="3" name="Content Placeholder 2"/>
          <p:cNvSpPr>
            <a:spLocks noGrp="1"/>
          </p:cNvSpPr>
          <p:nvPr>
            <p:ph idx="1"/>
          </p:nvPr>
        </p:nvSpPr>
        <p:spPr/>
        <p:txBody>
          <a:bodyPr/>
          <a:lstStyle/>
          <a:p>
            <a:endParaRPr lang="en-US"/>
          </a:p>
        </p:txBody>
      </p:sp>
      <p:sp>
        <p:nvSpPr>
          <p:cNvPr id="4" name="عنصر نائب للمحتوى 4"/>
          <p:cNvSpPr txBox="1">
            <a:spLocks/>
          </p:cNvSpPr>
          <p:nvPr/>
        </p:nvSpPr>
        <p:spPr bwMode="auto">
          <a:xfrm>
            <a:off x="0" y="1500174"/>
            <a:ext cx="9596470" cy="5000660"/>
          </a:xfrm>
          <a:prstGeom prst="rect">
            <a:avLst/>
          </a:prstGeom>
          <a:ln w="25400" cap="flat" cmpd="sng" algn="ctr">
            <a:solidFill>
              <a:schemeClr val="accent6"/>
            </a:solidFill>
            <a:prstDash val="solid"/>
            <a:miter lim="800000"/>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t" anchorCtr="0" compatLnSpc="1">
            <a:prstTxWarp prst="textNoShape">
              <a:avLst/>
            </a:prstTxWarp>
            <a:normAutofit/>
          </a:bodyPr>
          <a:lstStyle/>
          <a:p>
            <a:pPr marL="342900" marR="0" lvl="0" indent="-342900" algn="ctr" defTabSz="914400" rtl="0" eaLnBrk="0" fontAlgn="base" latinLnBrk="0" hangingPunct="0">
              <a:lnSpc>
                <a:spcPct val="100000"/>
              </a:lnSpc>
              <a:spcBef>
                <a:spcPct val="20000"/>
              </a:spcBef>
              <a:spcAft>
                <a:spcPct val="0"/>
              </a:spcAft>
              <a:buClrTx/>
              <a:buSzTx/>
              <a:buFont typeface="Arial" pitchFamily="34" charset="0"/>
              <a:buNone/>
              <a:tabLst/>
              <a:defRPr/>
            </a:pPr>
            <a:r>
              <a:rPr kumimoji="0" lang="en-US" sz="4000" b="0" i="0" u="none" strike="noStrike" kern="1200" cap="none" spc="0" normalizeH="0" baseline="0" noProof="0" dirty="0" smtClean="0">
                <a:ln>
                  <a:noFill/>
                </a:ln>
                <a:solidFill>
                  <a:schemeClr val="tx1"/>
                </a:solidFill>
                <a:effectLst/>
                <a:uLnTx/>
                <a:uFillTx/>
                <a:latin typeface="Verdana" pitchFamily="34" charset="0"/>
                <a:ea typeface="+mn-ea"/>
                <a:cs typeface="+mn-cs"/>
              </a:rPr>
              <a:t>Individualism means the interest in one's own problems, desires, hopes, ambitions, and dilemma. </a:t>
            </a:r>
          </a:p>
          <a:p>
            <a:pPr marL="342900" marR="0" lvl="0" indent="-342900" algn="ctr" defTabSz="914400" rtl="0" eaLnBrk="0" fontAlgn="base" latinLnBrk="0" hangingPunct="0">
              <a:lnSpc>
                <a:spcPct val="100000"/>
              </a:lnSpc>
              <a:spcBef>
                <a:spcPct val="20000"/>
              </a:spcBef>
              <a:spcAft>
                <a:spcPct val="0"/>
              </a:spcAft>
              <a:buClrTx/>
              <a:buSzTx/>
              <a:buFont typeface="Arial" pitchFamily="34" charset="0"/>
              <a:buNone/>
              <a:tabLst/>
              <a:defRPr/>
            </a:pPr>
            <a:r>
              <a:rPr kumimoji="0" lang="en-US" sz="4000" b="0" i="0" u="none" strike="noStrike" kern="1200" cap="none" spc="0" normalizeH="0" baseline="0" noProof="0" dirty="0" smtClean="0">
                <a:ln>
                  <a:noFill/>
                </a:ln>
                <a:solidFill>
                  <a:schemeClr val="tx1"/>
                </a:solidFill>
                <a:effectLst/>
                <a:uLnTx/>
                <a:uFillTx/>
                <a:latin typeface="Verdana" pitchFamily="34" charset="0"/>
                <a:ea typeface="+mn-ea"/>
                <a:cs typeface="+mn-cs"/>
              </a:rPr>
              <a:t>It is a tendency that began in the modern ages especially the eighteenth century.</a:t>
            </a:r>
            <a:endParaRPr kumimoji="0" lang="en-US" sz="4000" b="0" i="0" u="none" strike="noStrike" kern="1200" cap="none" spc="0" normalizeH="0" baseline="0" noProof="0" dirty="0">
              <a:ln>
                <a:noFill/>
              </a:ln>
              <a:solidFill>
                <a:schemeClr val="tx1"/>
              </a:solidFill>
              <a:effectLst/>
              <a:uLnTx/>
              <a:uFillTx/>
              <a:latin typeface="Verdana" pitchFamily="34" charset="0"/>
              <a:ea typeface="+mn-ea"/>
              <a:cs typeface="+mn-cs"/>
            </a:endParaRPr>
          </a:p>
        </p:txBody>
      </p:sp>
      <p:sp>
        <p:nvSpPr>
          <p:cNvPr id="5" name="عنوان 3"/>
          <p:cNvSpPr txBox="1">
            <a:spLocks/>
          </p:cNvSpPr>
          <p:nvPr/>
        </p:nvSpPr>
        <p:spPr bwMode="auto">
          <a:xfrm>
            <a:off x="495300" y="152400"/>
            <a:ext cx="8915400" cy="1219200"/>
          </a:xfrm>
          <a:prstGeom prst="rect">
            <a:avLst/>
          </a:prstGeom>
          <a:solidFill>
            <a:srgbClr val="FFC000"/>
          </a:solidFill>
          <a:ln w="9525">
            <a:noFill/>
            <a:miter lim="800000"/>
            <a:headEnd/>
            <a:tailEnd/>
          </a:ln>
        </p:spPr>
        <p:style>
          <a:lnRef idx="0">
            <a:schemeClr val="accent5"/>
          </a:lnRef>
          <a:fillRef idx="1001">
            <a:schemeClr val="dk2"/>
          </a:fillRef>
          <a:effectRef idx="3">
            <a:schemeClr val="accent5"/>
          </a:effectRef>
          <a:fontRef idx="minor">
            <a:schemeClr val="lt1"/>
          </a:fontRef>
        </p:style>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7200" b="0" i="0" u="none" strike="noStrike" kern="1200" cap="none" spc="0" normalizeH="0" baseline="0" noProof="0" dirty="0" smtClean="0">
                <a:ln>
                  <a:noFill/>
                </a:ln>
                <a:solidFill>
                  <a:schemeClr val="tx1"/>
                </a:solidFill>
                <a:effectLst/>
                <a:uLnTx/>
                <a:uFillTx/>
                <a:latin typeface="Verdana" pitchFamily="34" charset="0"/>
                <a:ea typeface="+mn-ea"/>
                <a:cs typeface="+mn-cs"/>
              </a:rPr>
              <a:t>Individualism</a:t>
            </a:r>
            <a:endParaRPr kumimoji="0" lang="en-US" sz="3200" b="0" i="0" u="none" strike="noStrike" kern="1200" cap="none" spc="0" normalizeH="0" baseline="0" noProof="0" dirty="0">
              <a:ln>
                <a:noFill/>
              </a:ln>
              <a:solidFill>
                <a:schemeClr val="tx1"/>
              </a:solidFill>
              <a:effectLst/>
              <a:uLnTx/>
              <a:uFillTx/>
              <a:latin typeface="Verdana"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bg/>
                                          </p:spTgt>
                                        </p:tgtEl>
                                        <p:attrNameLst>
                                          <p:attrName>style.visibility</p:attrName>
                                        </p:attrNameLst>
                                      </p:cBhvr>
                                      <p:to>
                                        <p:strVal val="visible"/>
                                      </p:to>
                                    </p:set>
                                    <p:anim calcmode="lin" valueType="num">
                                      <p:cBhvr additive="base">
                                        <p:cTn id="12" dur="500" fill="hold"/>
                                        <p:tgtEl>
                                          <p:spTgt spid="4">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 calcmode="lin" valueType="num">
                                      <p:cBhvr additive="base">
                                        <p:cTn id="18"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 calcmode="lin" valueType="num">
                                      <p:cBhvr additive="base">
                                        <p:cTn id="24"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عنصر نائب للمحتوى 4"/>
          <p:cNvSpPr txBox="1">
            <a:spLocks/>
          </p:cNvSpPr>
          <p:nvPr/>
        </p:nvSpPr>
        <p:spPr bwMode="auto">
          <a:xfrm>
            <a:off x="495300" y="1524000"/>
            <a:ext cx="8915400" cy="4572000"/>
          </a:xfrm>
          <a:prstGeom prst="rect">
            <a:avLst/>
          </a:prstGeom>
          <a:ln w="25400" cap="flat" cmpd="sng" algn="ctr">
            <a:solidFill>
              <a:schemeClr val="accent5"/>
            </a:solidFill>
            <a:prstDash val="solid"/>
            <a:miter lim="8000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normAutofit fontScale="92500" lnSpcReduction="20000"/>
          </a:bodyPr>
          <a:lstStyle/>
          <a:p>
            <a:pPr marL="342900" marR="0" lvl="0" indent="-342900" algn="ctr"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3200" i="0" u="none" strike="noStrike" kern="1200" cap="none" spc="0" normalizeH="0" baseline="0" noProof="0" dirty="0" smtClean="0">
                <a:ln>
                  <a:noFill/>
                </a:ln>
                <a:solidFill>
                  <a:schemeClr val="tx1"/>
                </a:solidFill>
                <a:effectLst/>
                <a:uLnTx/>
                <a:uFillTx/>
                <a:latin typeface="Verdana" pitchFamily="34" charset="0"/>
                <a:ea typeface="+mn-ea"/>
                <a:cs typeface="+mn-cs"/>
              </a:rPr>
              <a:t>Most works of art written in that age talked about individuals rather than about groups of people. Examples are </a:t>
            </a:r>
            <a:r>
              <a:rPr kumimoji="0" lang="en-US" sz="3200" i="1" u="none" strike="noStrike" kern="1200" cap="none" spc="0" normalizeH="0" baseline="0" noProof="0" dirty="0" smtClean="0">
                <a:ln>
                  <a:noFill/>
                </a:ln>
                <a:solidFill>
                  <a:schemeClr val="tx1"/>
                </a:solidFill>
                <a:effectLst/>
                <a:uLnTx/>
                <a:uFillTx/>
                <a:latin typeface="Verdana" pitchFamily="34" charset="0"/>
                <a:ea typeface="+mn-ea"/>
                <a:cs typeface="+mn-cs"/>
              </a:rPr>
              <a:t>Robinson Crusoe, Gulliver's Travels, Emma, </a:t>
            </a:r>
            <a:r>
              <a:rPr kumimoji="0" lang="en-US" sz="3200" i="1" u="none" strike="noStrike" kern="1200" cap="none" spc="0" normalizeH="0" baseline="0" noProof="0" dirty="0" err="1" smtClean="0">
                <a:ln>
                  <a:noFill/>
                </a:ln>
                <a:solidFill>
                  <a:schemeClr val="tx1"/>
                </a:solidFill>
                <a:effectLst/>
                <a:uLnTx/>
                <a:uFillTx/>
                <a:latin typeface="Verdana" pitchFamily="34" charset="0"/>
                <a:ea typeface="+mn-ea"/>
                <a:cs typeface="+mn-cs"/>
              </a:rPr>
              <a:t>Rasselas</a:t>
            </a:r>
            <a:r>
              <a:rPr kumimoji="0" lang="en-US" sz="3200" i="1" u="none" strike="noStrike" kern="1200" cap="none" spc="0" normalizeH="0" baseline="0" noProof="0" dirty="0" smtClean="0">
                <a:ln>
                  <a:noFill/>
                </a:ln>
                <a:solidFill>
                  <a:schemeClr val="tx1"/>
                </a:solidFill>
                <a:effectLst/>
                <a:uLnTx/>
                <a:uFillTx/>
                <a:latin typeface="Verdana" pitchFamily="34" charset="0"/>
                <a:ea typeface="+mn-ea"/>
                <a:cs typeface="+mn-cs"/>
              </a:rPr>
              <a:t>, Hamlet, King Lear, Macbeth, Othello, Romeo and Juliet, Silas </a:t>
            </a:r>
            <a:r>
              <a:rPr kumimoji="0" lang="en-US" sz="3200" i="1" u="none" strike="noStrike" kern="1200" cap="none" spc="0" normalizeH="0" baseline="0" noProof="0" dirty="0" err="1" smtClean="0">
                <a:ln>
                  <a:noFill/>
                </a:ln>
                <a:solidFill>
                  <a:schemeClr val="tx1"/>
                </a:solidFill>
                <a:effectLst/>
                <a:uLnTx/>
                <a:uFillTx/>
                <a:latin typeface="Verdana" pitchFamily="34" charset="0"/>
                <a:ea typeface="+mn-ea"/>
                <a:cs typeface="+mn-cs"/>
              </a:rPr>
              <a:t>Marner</a:t>
            </a:r>
            <a:r>
              <a:rPr kumimoji="0" lang="en-US" sz="3200" i="1" u="none" strike="noStrike" kern="1200" cap="none" spc="0" normalizeH="0" baseline="0" noProof="0" dirty="0" smtClean="0">
                <a:ln>
                  <a:noFill/>
                </a:ln>
                <a:solidFill>
                  <a:schemeClr val="tx1"/>
                </a:solidFill>
                <a:effectLst/>
                <a:uLnTx/>
                <a:uFillTx/>
                <a:latin typeface="Verdana" pitchFamily="34" charset="0"/>
                <a:ea typeface="+mn-ea"/>
                <a:cs typeface="+mn-cs"/>
              </a:rPr>
              <a:t>, and Oliver Twist.</a:t>
            </a:r>
            <a:endParaRPr kumimoji="0" lang="en-US" sz="3200" i="0" u="none" strike="noStrike" kern="1200" cap="none" spc="0" normalizeH="0" baseline="0" noProof="0" dirty="0" smtClean="0">
              <a:ln>
                <a:noFill/>
              </a:ln>
              <a:solidFill>
                <a:schemeClr val="tx1"/>
              </a:solidFill>
              <a:effectLst/>
              <a:uLnTx/>
              <a:uFillTx/>
              <a:latin typeface="Verdana" pitchFamily="34" charset="0"/>
              <a:ea typeface="+mn-ea"/>
              <a:cs typeface="+mn-cs"/>
            </a:endParaRPr>
          </a:p>
          <a:p>
            <a:pPr marL="342900" marR="0" lvl="0" indent="-342900" algn="ctr"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3200" i="0" u="none" strike="noStrike" kern="1200" cap="none" spc="0" normalizeH="0" baseline="0" noProof="0" dirty="0" smtClean="0">
                <a:ln>
                  <a:noFill/>
                </a:ln>
                <a:solidFill>
                  <a:schemeClr val="tx1"/>
                </a:solidFill>
                <a:effectLst/>
                <a:uLnTx/>
                <a:uFillTx/>
                <a:latin typeface="Verdana" pitchFamily="34" charset="0"/>
                <a:ea typeface="+mn-ea"/>
                <a:cs typeface="+mn-cs"/>
              </a:rPr>
              <a:t>All features of the age (geographical expansion, scientific discoveries, the clash between science and religion) led to individualism. </a:t>
            </a:r>
            <a:endParaRPr kumimoji="0" lang="en-US" sz="3200" i="0" u="none" strike="noStrike" kern="1200" cap="none" spc="0" normalizeH="0" baseline="0" noProof="0" dirty="0">
              <a:ln>
                <a:noFill/>
              </a:ln>
              <a:solidFill>
                <a:schemeClr val="tx1"/>
              </a:solidFill>
              <a:effectLst/>
              <a:uLnTx/>
              <a:uFillTx/>
              <a:latin typeface="Verdana" pitchFamily="34" charset="0"/>
              <a:ea typeface="+mn-ea"/>
              <a:cs typeface="+mn-cs"/>
            </a:endParaRPr>
          </a:p>
        </p:txBody>
      </p:sp>
      <p:sp>
        <p:nvSpPr>
          <p:cNvPr id="5" name="عنوان 3"/>
          <p:cNvSpPr txBox="1">
            <a:spLocks/>
          </p:cNvSpPr>
          <p:nvPr/>
        </p:nvSpPr>
        <p:spPr bwMode="auto">
          <a:xfrm>
            <a:off x="495300" y="152400"/>
            <a:ext cx="8915400" cy="1219200"/>
          </a:xfrm>
          <a:prstGeom prst="rect">
            <a:avLst/>
          </a:prstGeom>
          <a:solidFill>
            <a:srgbClr val="92D050"/>
          </a:solidFill>
          <a:ln w="9525">
            <a:noFill/>
            <a:miter lim="800000"/>
            <a:headEnd/>
            <a:tailEnd/>
          </a:ln>
        </p:spPr>
        <p:style>
          <a:lnRef idx="0">
            <a:schemeClr val="accent5"/>
          </a:lnRef>
          <a:fillRef idx="1001">
            <a:schemeClr val="dk2"/>
          </a:fillRef>
          <a:effectRef idx="3">
            <a:schemeClr val="accent5"/>
          </a:effectRef>
          <a:fontRef idx="minor">
            <a:schemeClr val="lt1"/>
          </a:fontRef>
        </p:style>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7200" b="0" i="0" u="none" strike="noStrike" kern="1200" cap="none" spc="0" normalizeH="0" baseline="0" noProof="0" dirty="0" smtClean="0">
                <a:ln>
                  <a:noFill/>
                </a:ln>
                <a:solidFill>
                  <a:schemeClr val="tx1"/>
                </a:solidFill>
                <a:effectLst/>
                <a:uLnTx/>
                <a:uFillTx/>
                <a:latin typeface="Verdana" pitchFamily="34" charset="0"/>
                <a:ea typeface="+mn-ea"/>
                <a:cs typeface="+mn-cs"/>
              </a:rPr>
              <a:t>Individualism</a:t>
            </a:r>
            <a:endParaRPr kumimoji="0" lang="en-US" sz="9600" b="0" i="0" u="none" strike="noStrike" kern="1200" cap="none" spc="0" normalizeH="0" baseline="0" noProof="0" dirty="0">
              <a:ln>
                <a:noFill/>
              </a:ln>
              <a:solidFill>
                <a:schemeClr val="tx1"/>
              </a:solidFill>
              <a:effectLst/>
              <a:uLnTx/>
              <a:uFillTx/>
              <a:latin typeface="Verdana"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20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عنصر نائب للمحتوى 4"/>
          <p:cNvSpPr txBox="1">
            <a:spLocks/>
          </p:cNvSpPr>
          <p:nvPr/>
        </p:nvSpPr>
        <p:spPr bwMode="auto">
          <a:xfrm>
            <a:off x="495300" y="1524000"/>
            <a:ext cx="8915400" cy="457200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normAutofit fontScale="92500"/>
          </a:bodyPr>
          <a:lstStyle/>
          <a:p>
            <a:pPr marL="342900" marR="0" lvl="0" indent="-342900" algn="ctr" defTabSz="914400" rtl="0" eaLnBrk="0" fontAlgn="base" latinLnBrk="0" hangingPunct="0">
              <a:lnSpc>
                <a:spcPct val="100000"/>
              </a:lnSpc>
              <a:spcBef>
                <a:spcPct val="20000"/>
              </a:spcBef>
              <a:spcAft>
                <a:spcPct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solidFill>
                <a:effectLst/>
                <a:uLnTx/>
                <a:uFillTx/>
                <a:latin typeface="Verdana" pitchFamily="34" charset="0"/>
                <a:ea typeface="+mn-ea"/>
                <a:cs typeface="+mn-cs"/>
              </a:rPr>
              <a:t>In </a:t>
            </a:r>
            <a:r>
              <a:rPr kumimoji="0" lang="en-US" sz="3200" b="0" i="1" u="none" strike="noStrike" kern="1200" cap="none" spc="0" normalizeH="0" baseline="0" noProof="0" dirty="0" smtClean="0">
                <a:ln>
                  <a:noFill/>
                </a:ln>
                <a:solidFill>
                  <a:schemeClr val="tx1"/>
                </a:solidFill>
                <a:effectLst/>
                <a:uLnTx/>
                <a:uFillTx/>
                <a:latin typeface="Verdana" pitchFamily="34" charset="0"/>
                <a:ea typeface="+mn-ea"/>
                <a:cs typeface="+mn-cs"/>
              </a:rPr>
              <a:t>Robinson Crusoe</a:t>
            </a:r>
            <a:r>
              <a:rPr kumimoji="0" lang="en-US" sz="3200" b="0" i="0" u="none" strike="noStrike" kern="1200" cap="none" spc="0" normalizeH="0" baseline="0" noProof="0" dirty="0" smtClean="0">
                <a:ln>
                  <a:noFill/>
                </a:ln>
                <a:solidFill>
                  <a:schemeClr val="tx1"/>
                </a:solidFill>
                <a:effectLst/>
                <a:uLnTx/>
                <a:uFillTx/>
                <a:latin typeface="Verdana" pitchFamily="34" charset="0"/>
                <a:ea typeface="+mn-ea"/>
                <a:cs typeface="+mn-cs"/>
              </a:rPr>
              <a:t>, the writer focuses entirely on the character of Robinson as if no one else exists.</a:t>
            </a:r>
          </a:p>
          <a:p>
            <a:pPr marL="342900" marR="0" lvl="0" indent="-342900" algn="ctr" defTabSz="914400" rtl="0" eaLnBrk="0" fontAlgn="base" latinLnBrk="0" hangingPunct="0">
              <a:lnSpc>
                <a:spcPct val="100000"/>
              </a:lnSpc>
              <a:spcBef>
                <a:spcPct val="20000"/>
              </a:spcBef>
              <a:spcAft>
                <a:spcPct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solidFill>
                <a:effectLst/>
                <a:uLnTx/>
                <a:uFillTx/>
                <a:latin typeface="Verdana" pitchFamily="34" charset="0"/>
                <a:ea typeface="+mn-ea"/>
                <a:cs typeface="+mn-cs"/>
              </a:rPr>
              <a:t> When Robinson deals with anyone even his parents and friends, we understand that his own good and desires come first. </a:t>
            </a:r>
          </a:p>
          <a:p>
            <a:pPr marL="342900" marR="0" lvl="0" indent="-342900" algn="ctr" defTabSz="914400" rtl="0" eaLnBrk="0" fontAlgn="base" latinLnBrk="0" hangingPunct="0">
              <a:lnSpc>
                <a:spcPct val="100000"/>
              </a:lnSpc>
              <a:spcBef>
                <a:spcPct val="20000"/>
              </a:spcBef>
              <a:spcAft>
                <a:spcPct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solidFill>
                <a:effectLst/>
                <a:uLnTx/>
                <a:uFillTx/>
                <a:latin typeface="Verdana" pitchFamily="34" charset="0"/>
                <a:ea typeface="+mn-ea"/>
                <a:cs typeface="+mn-cs"/>
              </a:rPr>
              <a:t>That is why he does not listen to the advice of his parents or even know what happened to his friend.</a:t>
            </a:r>
            <a:endParaRPr kumimoji="0" lang="en-US" sz="3200" b="0" i="0" u="none" strike="noStrike" kern="1200" cap="none" spc="0" normalizeH="0" baseline="0" noProof="0" dirty="0">
              <a:ln>
                <a:noFill/>
              </a:ln>
              <a:solidFill>
                <a:schemeClr val="tx1"/>
              </a:solidFill>
              <a:effectLst/>
              <a:uLnTx/>
              <a:uFillTx/>
              <a:latin typeface="Verdana" pitchFamily="34" charset="0"/>
              <a:ea typeface="+mn-ea"/>
              <a:cs typeface="+mn-cs"/>
            </a:endParaRPr>
          </a:p>
        </p:txBody>
      </p:sp>
      <p:sp>
        <p:nvSpPr>
          <p:cNvPr id="5" name="عنوان 3"/>
          <p:cNvSpPr txBox="1">
            <a:spLocks/>
          </p:cNvSpPr>
          <p:nvPr/>
        </p:nvSpPr>
        <p:spPr bwMode="auto">
          <a:xfrm>
            <a:off x="495300" y="152400"/>
            <a:ext cx="8915400" cy="1219200"/>
          </a:xfrm>
          <a:prstGeom prst="rect">
            <a:avLst/>
          </a:prstGeom>
          <a:ln w="9525" cap="flat" cmpd="sng" algn="ctr">
            <a:solidFill>
              <a:schemeClr val="accent1">
                <a:shade val="95000"/>
                <a:satMod val="105000"/>
              </a:schemeClr>
            </a:solidFill>
            <a:prstDash val="solid"/>
            <a:miter lim="800000"/>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7200" b="0" i="0" u="none" strike="noStrike" kern="1200" cap="none" spc="0" normalizeH="0" baseline="0" noProof="0" dirty="0" smtClean="0">
                <a:ln>
                  <a:noFill/>
                </a:ln>
                <a:solidFill>
                  <a:schemeClr val="tx1"/>
                </a:solidFill>
                <a:effectLst/>
                <a:uLnTx/>
                <a:uFillTx/>
                <a:latin typeface="Verdana" pitchFamily="34" charset="0"/>
                <a:ea typeface="+mn-ea"/>
                <a:cs typeface="+mn-cs"/>
              </a:rPr>
              <a:t>Individualism</a:t>
            </a:r>
            <a:endParaRPr kumimoji="0" lang="en-US" sz="2400" b="0" i="0" u="none" strike="noStrike" kern="1200" cap="none" spc="0" normalizeH="0" baseline="0" noProof="0" dirty="0">
              <a:ln>
                <a:noFill/>
              </a:ln>
              <a:solidFill>
                <a:schemeClr val="tx1"/>
              </a:solidFill>
              <a:effectLst/>
              <a:uLnTx/>
              <a:uFillTx/>
              <a:latin typeface="Verdana" pitchFamily="34" charset="0"/>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20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عنصر نائب للمحتوى 4"/>
          <p:cNvSpPr txBox="1">
            <a:spLocks/>
          </p:cNvSpPr>
          <p:nvPr/>
        </p:nvSpPr>
        <p:spPr bwMode="auto">
          <a:xfrm>
            <a:off x="495300" y="1524000"/>
            <a:ext cx="8915400" cy="4572000"/>
          </a:xfrm>
          <a:prstGeom prst="rect">
            <a:avLst/>
          </a:prstGeom>
          <a:ln w="9525" cap="flat" cmpd="sng" algn="ctr">
            <a:solidFill>
              <a:schemeClr val="accent2">
                <a:shade val="95000"/>
                <a:satMod val="105000"/>
              </a:schemeClr>
            </a:solidFill>
            <a:prstDash val="solid"/>
            <a:miter lim="800000"/>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t" anchorCtr="0" compatLnSpc="1">
            <a:prstTxWarp prst="textNoShape">
              <a:avLst/>
            </a:prstTxWarp>
            <a:noAutofit/>
          </a:bodyPr>
          <a:lstStyle/>
          <a:p>
            <a:pPr marL="342900" marR="0" lvl="0" indent="-342900" algn="ctr" defTabSz="914400" rtl="0" eaLnBrk="0" fontAlgn="base" latinLnBrk="0" hangingPunct="0">
              <a:lnSpc>
                <a:spcPct val="100000"/>
              </a:lnSpc>
              <a:spcBef>
                <a:spcPct val="20000"/>
              </a:spcBef>
              <a:spcAft>
                <a:spcPct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solidFill>
                <a:effectLst/>
                <a:uLnTx/>
                <a:uFillTx/>
                <a:latin typeface="Verdana" pitchFamily="34" charset="0"/>
                <a:ea typeface="+mn-ea"/>
                <a:cs typeface="+mn-cs"/>
              </a:rPr>
              <a:t>In </a:t>
            </a:r>
            <a:r>
              <a:rPr kumimoji="0" lang="en-US" sz="3200" b="0" i="1" u="none" strike="noStrike" kern="1200" cap="none" spc="0" normalizeH="0" baseline="0" noProof="0" dirty="0" smtClean="0">
                <a:ln>
                  <a:noFill/>
                </a:ln>
                <a:solidFill>
                  <a:schemeClr val="tx1"/>
                </a:solidFill>
                <a:effectLst/>
                <a:uLnTx/>
                <a:uFillTx/>
                <a:latin typeface="Verdana" pitchFamily="34" charset="0"/>
                <a:ea typeface="+mn-ea"/>
                <a:cs typeface="+mn-cs"/>
              </a:rPr>
              <a:t>Robinson Crusoe</a:t>
            </a:r>
            <a:r>
              <a:rPr kumimoji="0" lang="en-US" sz="3200" b="0" i="0" u="none" strike="noStrike" kern="1200" cap="none" spc="0" normalizeH="0" baseline="0" noProof="0" dirty="0" smtClean="0">
                <a:ln>
                  <a:noFill/>
                </a:ln>
                <a:solidFill>
                  <a:schemeClr val="tx1"/>
                </a:solidFill>
                <a:effectLst/>
                <a:uLnTx/>
                <a:uFillTx/>
                <a:latin typeface="Verdana" pitchFamily="34" charset="0"/>
                <a:ea typeface="+mn-ea"/>
                <a:cs typeface="+mn-cs"/>
              </a:rPr>
              <a:t>, the writer focuses entirely on the character of Robinson as if no one else exists. When Robinson deals with anyone even his parents and friends, we understand that his own good and desires come first. That is why he does not listen to the advice of his parents or even know what happened to his friend.</a:t>
            </a:r>
            <a:endParaRPr kumimoji="0" lang="en-US" sz="3200" b="0" i="0" u="none" strike="noStrike" kern="1200" cap="none" spc="0" normalizeH="0" baseline="0" noProof="0" dirty="0">
              <a:ln>
                <a:noFill/>
              </a:ln>
              <a:solidFill>
                <a:schemeClr val="tx1"/>
              </a:solidFill>
              <a:effectLst/>
              <a:uLnTx/>
              <a:uFillTx/>
              <a:latin typeface="Verdana" pitchFamily="34" charset="0"/>
              <a:ea typeface="+mn-ea"/>
              <a:cs typeface="+mn-cs"/>
            </a:endParaRPr>
          </a:p>
        </p:txBody>
      </p:sp>
      <p:sp>
        <p:nvSpPr>
          <p:cNvPr id="5" name="عنوان 3"/>
          <p:cNvSpPr txBox="1">
            <a:spLocks/>
          </p:cNvSpPr>
          <p:nvPr/>
        </p:nvSpPr>
        <p:spPr bwMode="auto">
          <a:xfrm>
            <a:off x="495300" y="152400"/>
            <a:ext cx="8915400" cy="1219200"/>
          </a:xfrm>
          <a:prstGeom prst="rect">
            <a:avLst/>
          </a:prstGeom>
          <a:ln w="25400" cap="flat" cmpd="sng" algn="ctr">
            <a:solidFill>
              <a:schemeClr val="accent6"/>
            </a:solidFill>
            <a:prstDash val="solid"/>
            <a:miter lim="800000"/>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7200" b="0" i="0" u="none" strike="noStrike" kern="1200" cap="none" spc="0" normalizeH="0" baseline="0" noProof="0" dirty="0" smtClean="0">
                <a:ln>
                  <a:noFill/>
                </a:ln>
                <a:solidFill>
                  <a:schemeClr val="tx1"/>
                </a:solidFill>
                <a:effectLst/>
                <a:uLnTx/>
                <a:uFillTx/>
                <a:latin typeface="Verdana" pitchFamily="34" charset="0"/>
                <a:ea typeface="+mn-ea"/>
                <a:cs typeface="+mn-cs"/>
              </a:rPr>
              <a:t>Individualism</a:t>
            </a:r>
            <a:endParaRPr kumimoji="0" lang="en-US" sz="2400" b="0" i="0" u="none" strike="noStrike" kern="1200" cap="none" spc="0" normalizeH="0" baseline="0" noProof="0" dirty="0">
              <a:ln>
                <a:noFill/>
              </a:ln>
              <a:solidFill>
                <a:schemeClr val="tx1"/>
              </a:solidFill>
              <a:effectLst/>
              <a:uLnTx/>
              <a:uFillTx/>
              <a:latin typeface="Verdana"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
                                            <p:bg/>
                                          </p:spTgt>
                                        </p:tgtEl>
                                        <p:attrNameLst>
                                          <p:attrName>style.visibility</p:attrName>
                                        </p:attrNameLst>
                                      </p:cBhvr>
                                      <p:to>
                                        <p:strVal val="visible"/>
                                      </p:to>
                                    </p:set>
                                    <p:animEffect transition="in" filter="fade">
                                      <p:cBhvr>
                                        <p:cTn id="13" dur="2000"/>
                                        <p:tgtEl>
                                          <p:spTgt spid="4">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عنصر نائب للمحتوى 2"/>
          <p:cNvSpPr txBox="1">
            <a:spLocks/>
          </p:cNvSpPr>
          <p:nvPr/>
        </p:nvSpPr>
        <p:spPr bwMode="auto">
          <a:xfrm>
            <a:off x="495300" y="1524000"/>
            <a:ext cx="8915400" cy="4572000"/>
          </a:xfrm>
          <a:prstGeom prst="rect">
            <a:avLst/>
          </a:prstGeom>
          <a:ln w="9525" cap="flat" cmpd="sng" algn="ctr">
            <a:solidFill>
              <a:schemeClr val="accent1">
                <a:shade val="95000"/>
                <a:satMod val="105000"/>
              </a:schemeClr>
            </a:solidFill>
            <a:prstDash val="solid"/>
            <a:miter lim="800000"/>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noAutofit/>
          </a:bodyPr>
          <a:lstStyle/>
          <a:p>
            <a:pPr marL="342900" marR="0" lvl="0" indent="-342900" algn="ctr" defTabSz="914400" rtl="0" eaLnBrk="0" fontAlgn="base" latinLnBrk="0" hangingPunct="0">
              <a:lnSpc>
                <a:spcPct val="100000"/>
              </a:lnSpc>
              <a:spcBef>
                <a:spcPct val="20000"/>
              </a:spcBef>
              <a:spcAft>
                <a:spcPct val="0"/>
              </a:spcAft>
              <a:buClrTx/>
              <a:buSzTx/>
              <a:buFont typeface="Arial" pitchFamily="34" charset="0"/>
              <a:buNone/>
              <a:tabLst/>
              <a:defRPr/>
            </a:pPr>
            <a:r>
              <a:rPr kumimoji="0" lang="en-GB" sz="5400" b="0" i="0" u="none" strike="noStrike" kern="1200" cap="none" spc="0" normalizeH="0" baseline="0" noProof="0" dirty="0" smtClean="0">
                <a:ln>
                  <a:noFill/>
                </a:ln>
                <a:solidFill>
                  <a:schemeClr val="tx1"/>
                </a:solidFill>
                <a:effectLst/>
                <a:uLnTx/>
                <a:uFillTx/>
                <a:latin typeface="Verdana" pitchFamily="34" charset="0"/>
                <a:ea typeface="+mn-ea"/>
                <a:cs typeface="+mn-cs"/>
              </a:rPr>
              <a:t>Tendency to shed tears over any occasion</a:t>
            </a:r>
          </a:p>
          <a:p>
            <a:pPr marL="342900" marR="0" lvl="0" indent="-342900" algn="ctr" defTabSz="914400" rtl="0" eaLnBrk="0" fontAlgn="base" latinLnBrk="0" hangingPunct="0">
              <a:lnSpc>
                <a:spcPct val="100000"/>
              </a:lnSpc>
              <a:spcBef>
                <a:spcPct val="20000"/>
              </a:spcBef>
              <a:spcAft>
                <a:spcPct val="0"/>
              </a:spcAft>
              <a:buClrTx/>
              <a:buSzTx/>
              <a:buFont typeface="Arial" pitchFamily="34" charset="0"/>
              <a:buNone/>
              <a:tabLst/>
              <a:defRPr/>
            </a:pPr>
            <a:r>
              <a:rPr kumimoji="0" lang="en-GB" sz="5400" b="0" i="0" u="none" strike="noStrike" kern="1200" cap="none" spc="0" normalizeH="0" baseline="0" noProof="0" dirty="0" smtClean="0">
                <a:ln>
                  <a:noFill/>
                </a:ln>
                <a:solidFill>
                  <a:schemeClr val="tx1"/>
                </a:solidFill>
                <a:effectLst/>
                <a:uLnTx/>
                <a:uFillTx/>
                <a:latin typeface="Verdana" pitchFamily="34" charset="0"/>
                <a:ea typeface="+mn-ea"/>
                <a:cs typeface="+mn-cs"/>
              </a:rPr>
              <a:t>It is affected and not sincere</a:t>
            </a:r>
          </a:p>
          <a:p>
            <a:pPr marL="342900" marR="0" lvl="0" indent="-342900" algn="ctr" defTabSz="914400" rtl="0" eaLnBrk="0" fontAlgn="base" latinLnBrk="0" hangingPunct="0">
              <a:lnSpc>
                <a:spcPct val="100000"/>
              </a:lnSpc>
              <a:spcBef>
                <a:spcPct val="20000"/>
              </a:spcBef>
              <a:spcAft>
                <a:spcPct val="0"/>
              </a:spcAft>
              <a:buClrTx/>
              <a:buSzTx/>
              <a:buFont typeface="Arial" pitchFamily="34" charset="0"/>
              <a:buNone/>
              <a:tabLst/>
              <a:defRPr/>
            </a:pPr>
            <a:r>
              <a:rPr kumimoji="0" lang="en-GB" sz="5400" b="0" i="0" u="none" strike="noStrike" kern="1200" cap="none" spc="0" normalizeH="0" baseline="0" noProof="0" dirty="0" smtClean="0">
                <a:ln>
                  <a:noFill/>
                </a:ln>
                <a:solidFill>
                  <a:schemeClr val="tx1"/>
                </a:solidFill>
                <a:effectLst/>
                <a:uLnTx/>
                <a:uFillTx/>
                <a:latin typeface="Verdana" pitchFamily="34" charset="0"/>
                <a:ea typeface="+mn-ea"/>
                <a:cs typeface="+mn-cs"/>
              </a:rPr>
              <a:t>It  is a demerit</a:t>
            </a:r>
            <a:endParaRPr kumimoji="0" lang="en-US" sz="5400" b="0" i="0" u="none" strike="noStrike" kern="1200" cap="none" spc="0" normalizeH="0" baseline="0" noProof="0" dirty="0">
              <a:ln>
                <a:noFill/>
              </a:ln>
              <a:solidFill>
                <a:schemeClr val="tx1"/>
              </a:solidFill>
              <a:effectLst/>
              <a:uLnTx/>
              <a:uFillTx/>
              <a:latin typeface="Verdana" pitchFamily="34" charset="0"/>
              <a:ea typeface="+mn-ea"/>
              <a:cs typeface="+mn-cs"/>
            </a:endParaRPr>
          </a:p>
        </p:txBody>
      </p:sp>
      <p:sp>
        <p:nvSpPr>
          <p:cNvPr id="5" name="عنوان 1"/>
          <p:cNvSpPr txBox="1">
            <a:spLocks/>
          </p:cNvSpPr>
          <p:nvPr/>
        </p:nvSpPr>
        <p:spPr bwMode="auto">
          <a:xfrm>
            <a:off x="495300" y="152400"/>
            <a:ext cx="8915400" cy="1219200"/>
          </a:xfrm>
          <a:prstGeom prst="rect">
            <a:avLst/>
          </a:prstGeom>
          <a:ln w="25400" cap="flat" cmpd="sng" algn="ctr">
            <a:solidFill>
              <a:schemeClr val="accent1">
                <a:shade val="50000"/>
              </a:schemeClr>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7200" b="0" i="0" u="none" strike="noStrike" kern="1200" cap="none" spc="0" normalizeH="0" baseline="0" noProof="0" smtClean="0">
                <a:ln>
                  <a:noFill/>
                </a:ln>
                <a:solidFill>
                  <a:schemeClr val="bg2"/>
                </a:solidFill>
                <a:effectLst/>
                <a:uLnTx/>
                <a:uFillTx/>
                <a:latin typeface="Verdana" pitchFamily="34" charset="0"/>
                <a:ea typeface="+mn-ea"/>
                <a:cs typeface="+mn-cs"/>
              </a:rPr>
              <a:t>sentimentalism</a:t>
            </a:r>
            <a:endParaRPr kumimoji="0" lang="en-US" sz="2800" b="0" i="0" u="none" strike="noStrike" kern="1200" cap="none" spc="0" normalizeH="0" baseline="0" noProof="0" dirty="0">
              <a:ln>
                <a:noFill/>
              </a:ln>
              <a:solidFill>
                <a:schemeClr val="bg2"/>
              </a:solidFill>
              <a:effectLst/>
              <a:uLnTx/>
              <a:uFillTx/>
              <a:latin typeface="Verdana" pitchFamily="34" charset="0"/>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عنصر نائب للمحتوى 2"/>
          <p:cNvSpPr txBox="1">
            <a:spLocks/>
          </p:cNvSpPr>
          <p:nvPr/>
        </p:nvSpPr>
        <p:spPr bwMode="auto">
          <a:xfrm>
            <a:off x="495300" y="1524000"/>
            <a:ext cx="8915400" cy="4572000"/>
          </a:xfrm>
          <a:prstGeom prst="rect">
            <a:avLst/>
          </a:prstGeom>
          <a:ln w="9525" cap="flat" cmpd="sng" algn="ctr">
            <a:solidFill>
              <a:schemeClr val="accent1">
                <a:shade val="95000"/>
                <a:satMod val="105000"/>
              </a:schemeClr>
            </a:solidFill>
            <a:prstDash val="solid"/>
            <a:miter lim="800000"/>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noAutofit/>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None/>
              <a:tabLst/>
              <a:defRPr/>
            </a:pPr>
            <a:r>
              <a:rPr kumimoji="0" lang="en-GB" sz="3200" b="1" i="0" u="none" strike="noStrike" kern="1200" cap="none" spc="0" normalizeH="0" baseline="0" noProof="0" dirty="0" smtClean="0">
                <a:ln>
                  <a:noFill/>
                </a:ln>
                <a:solidFill>
                  <a:schemeClr val="tx1"/>
                </a:solidFill>
                <a:effectLst/>
                <a:uLnTx/>
                <a:uFillTx/>
                <a:latin typeface="Verdana" pitchFamily="34" charset="0"/>
                <a:ea typeface="+mn-ea"/>
                <a:cs typeface="+mn-cs"/>
              </a:rPr>
              <a:t>A French term</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None/>
              <a:tabLst/>
              <a:defRPr/>
            </a:pPr>
            <a:r>
              <a:rPr kumimoji="0" lang="en-GB" sz="3200" b="1" i="0" u="none" strike="noStrike" kern="1200" cap="none" spc="0" normalizeH="0" baseline="0" noProof="0" dirty="0" err="1" smtClean="0">
                <a:ln>
                  <a:noFill/>
                </a:ln>
                <a:solidFill>
                  <a:schemeClr val="tx1"/>
                </a:solidFill>
                <a:effectLst/>
                <a:uLnTx/>
                <a:uFillTx/>
                <a:latin typeface="Verdana" pitchFamily="34" charset="0"/>
                <a:ea typeface="+mn-ea"/>
                <a:cs typeface="+mn-cs"/>
              </a:rPr>
              <a:t>Verite</a:t>
            </a:r>
            <a:endParaRPr kumimoji="0" lang="en-GB" sz="3200" b="1" i="0" u="none" strike="noStrike" kern="1200" cap="none" spc="0" normalizeH="0" baseline="0" noProof="0" dirty="0" smtClean="0">
              <a:ln>
                <a:noFill/>
              </a:ln>
              <a:solidFill>
                <a:schemeClr val="tx1"/>
              </a:solidFill>
              <a:effectLst/>
              <a:uLnTx/>
              <a:uFillTx/>
              <a:latin typeface="Verdana" pitchFamily="34" charset="0"/>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None/>
              <a:tabLst/>
              <a:defRPr/>
            </a:pPr>
            <a:r>
              <a:rPr kumimoji="0" lang="en-GB" sz="3200" b="1" i="0" u="none" strike="noStrike" kern="1200" cap="none" spc="0" normalizeH="0" baseline="0" noProof="0" dirty="0" err="1" smtClean="0">
                <a:ln>
                  <a:noFill/>
                </a:ln>
                <a:solidFill>
                  <a:schemeClr val="tx1"/>
                </a:solidFill>
                <a:effectLst/>
                <a:uLnTx/>
                <a:uFillTx/>
                <a:latin typeface="Verdana" pitchFamily="34" charset="0"/>
                <a:ea typeface="+mn-ea"/>
                <a:cs typeface="+mn-cs"/>
              </a:rPr>
              <a:t>Smili</a:t>
            </a:r>
            <a:endParaRPr kumimoji="0" lang="en-GB" sz="3200" b="1" i="0" u="none" strike="noStrike" kern="1200" cap="none" spc="0" normalizeH="0" baseline="0" noProof="0" dirty="0" smtClean="0">
              <a:ln>
                <a:noFill/>
              </a:ln>
              <a:solidFill>
                <a:schemeClr val="tx1"/>
              </a:solidFill>
              <a:effectLst/>
              <a:uLnTx/>
              <a:uFillTx/>
              <a:latin typeface="Verdana" pitchFamily="34" charset="0"/>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None/>
              <a:tabLst/>
              <a:defRPr/>
            </a:pPr>
            <a:r>
              <a:rPr kumimoji="0" lang="en-GB" sz="3200" b="1" i="0" u="none" strike="noStrike" kern="1200" cap="none" spc="0" normalizeH="0" baseline="0" noProof="0" dirty="0" err="1" smtClean="0">
                <a:ln>
                  <a:noFill/>
                </a:ln>
                <a:solidFill>
                  <a:schemeClr val="tx1"/>
                </a:solidFill>
                <a:effectLst/>
                <a:uLnTx/>
                <a:uFillTx/>
                <a:latin typeface="Verdana" pitchFamily="34" charset="0"/>
                <a:ea typeface="+mn-ea"/>
                <a:cs typeface="+mn-cs"/>
              </a:rPr>
              <a:t>Tude</a:t>
            </a:r>
            <a:endParaRPr kumimoji="0" lang="en-GB" sz="3200" b="1" i="0" u="none" strike="noStrike" kern="1200" cap="none" spc="0" normalizeH="0" baseline="0" noProof="0" dirty="0" smtClean="0">
              <a:ln>
                <a:noFill/>
              </a:ln>
              <a:solidFill>
                <a:schemeClr val="tx1"/>
              </a:solidFill>
              <a:effectLst/>
              <a:uLnTx/>
              <a:uFillTx/>
              <a:latin typeface="Verdana" pitchFamily="34" charset="0"/>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None/>
              <a:tabLst/>
              <a:defRPr/>
            </a:pPr>
            <a:r>
              <a:rPr kumimoji="0" lang="en-GB" sz="3200" b="1" i="0" u="none" strike="noStrike" kern="1200" cap="none" spc="0" normalizeH="0" baseline="0" noProof="0" dirty="0" smtClean="0">
                <a:ln>
                  <a:noFill/>
                </a:ln>
                <a:solidFill>
                  <a:schemeClr val="tx1"/>
                </a:solidFill>
                <a:effectLst/>
                <a:uLnTx/>
                <a:uFillTx/>
                <a:latin typeface="Verdana" pitchFamily="34" charset="0"/>
                <a:ea typeface="+mn-ea"/>
                <a:cs typeface="+mn-cs"/>
              </a:rPr>
              <a:t>= realism= probable= possible= can happen</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None/>
              <a:tabLst/>
              <a:defRPr/>
            </a:pPr>
            <a:r>
              <a:rPr kumimoji="0" lang="en-GB" sz="3200" b="1" i="0" u="none" strike="noStrike" kern="1200" cap="none" spc="0" normalizeH="0" baseline="0" noProof="0" dirty="0" smtClean="0">
                <a:ln>
                  <a:noFill/>
                </a:ln>
                <a:solidFill>
                  <a:schemeClr val="tx1"/>
                </a:solidFill>
                <a:effectLst/>
                <a:uLnTx/>
                <a:uFillTx/>
                <a:latin typeface="Verdana" pitchFamily="34" charset="0"/>
                <a:ea typeface="+mn-ea"/>
                <a:cs typeface="+mn-cs"/>
              </a:rPr>
              <a:t>Things as they can be not things as they are</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1" i="0" u="none" strike="noStrike" kern="1200" cap="none" spc="0" normalizeH="0" baseline="0" noProof="0" dirty="0">
              <a:ln>
                <a:noFill/>
              </a:ln>
              <a:solidFill>
                <a:schemeClr val="tx1"/>
              </a:solidFill>
              <a:effectLst/>
              <a:uLnTx/>
              <a:uFillTx/>
              <a:latin typeface="Verdana" pitchFamily="34" charset="0"/>
              <a:ea typeface="+mn-ea"/>
              <a:cs typeface="+mn-cs"/>
            </a:endParaRPr>
          </a:p>
        </p:txBody>
      </p:sp>
      <p:sp>
        <p:nvSpPr>
          <p:cNvPr id="5" name="عنوان 1"/>
          <p:cNvSpPr txBox="1">
            <a:spLocks/>
          </p:cNvSpPr>
          <p:nvPr/>
        </p:nvSpPr>
        <p:spPr bwMode="auto">
          <a:xfrm>
            <a:off x="495300" y="152400"/>
            <a:ext cx="8915400" cy="1219200"/>
          </a:xfrm>
          <a:prstGeom prst="rect">
            <a:avLst/>
          </a:prstGeom>
          <a:ln w="25400" cap="flat" cmpd="sng" algn="ctr">
            <a:solidFill>
              <a:schemeClr val="accent1">
                <a:shade val="50000"/>
              </a:schemeClr>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smtClean="0">
                <a:ln>
                  <a:noFill/>
                </a:ln>
                <a:solidFill>
                  <a:schemeClr val="bg2"/>
                </a:solidFill>
                <a:effectLst/>
                <a:uLnTx/>
                <a:uFillTx/>
                <a:latin typeface="Verdana" pitchFamily="34" charset="0"/>
                <a:ea typeface="+mn-ea"/>
                <a:cs typeface="+mn-cs"/>
              </a:rPr>
              <a:t/>
            </a:r>
            <a:br>
              <a:rPr kumimoji="0" lang="en-GB" sz="2400" b="0" i="0" u="none" strike="noStrike" kern="1200" cap="none" spc="0" normalizeH="0" baseline="0" noProof="0" smtClean="0">
                <a:ln>
                  <a:noFill/>
                </a:ln>
                <a:solidFill>
                  <a:schemeClr val="bg2"/>
                </a:solidFill>
                <a:effectLst/>
                <a:uLnTx/>
                <a:uFillTx/>
                <a:latin typeface="Verdana" pitchFamily="34" charset="0"/>
                <a:ea typeface="+mn-ea"/>
                <a:cs typeface="+mn-cs"/>
              </a:rPr>
            </a:br>
            <a:r>
              <a:rPr kumimoji="0" lang="en-GB" sz="7200" b="0" i="0" u="none" strike="noStrike" kern="1200" cap="none" spc="0" normalizeH="0" baseline="0" noProof="0" smtClean="0">
                <a:ln>
                  <a:noFill/>
                </a:ln>
                <a:solidFill>
                  <a:schemeClr val="bg2"/>
                </a:solidFill>
                <a:effectLst/>
                <a:uLnTx/>
                <a:uFillTx/>
                <a:latin typeface="Verdana" pitchFamily="34" charset="0"/>
                <a:ea typeface="+mn-ea"/>
                <a:cs typeface="+mn-cs"/>
              </a:rPr>
              <a:t>Verisimilitude</a:t>
            </a:r>
            <a:r>
              <a:rPr kumimoji="0" lang="en-GB" sz="2400" b="0" i="0" u="none" strike="noStrike" kern="1200" cap="none" spc="0" normalizeH="0" baseline="0" noProof="0" smtClean="0">
                <a:ln>
                  <a:noFill/>
                </a:ln>
                <a:solidFill>
                  <a:schemeClr val="bg2"/>
                </a:solidFill>
                <a:effectLst/>
                <a:uLnTx/>
                <a:uFillTx/>
                <a:latin typeface="Verdana" pitchFamily="34" charset="0"/>
                <a:ea typeface="+mn-ea"/>
                <a:cs typeface="+mn-cs"/>
              </a:rPr>
              <a:t/>
            </a:r>
            <a:br>
              <a:rPr kumimoji="0" lang="en-GB" sz="2400" b="0" i="0" u="none" strike="noStrike" kern="1200" cap="none" spc="0" normalizeH="0" baseline="0" noProof="0" smtClean="0">
                <a:ln>
                  <a:noFill/>
                </a:ln>
                <a:solidFill>
                  <a:schemeClr val="bg2"/>
                </a:solidFill>
                <a:effectLst/>
                <a:uLnTx/>
                <a:uFillTx/>
                <a:latin typeface="Verdana" pitchFamily="34" charset="0"/>
                <a:ea typeface="+mn-ea"/>
                <a:cs typeface="+mn-cs"/>
              </a:rPr>
            </a:br>
            <a:endParaRPr kumimoji="0" lang="en-US" sz="2400" b="0" i="0" u="none" strike="noStrike" kern="1200" cap="none" spc="0" normalizeH="0" baseline="0" noProof="0" dirty="0">
              <a:ln>
                <a:noFill/>
              </a:ln>
              <a:solidFill>
                <a:schemeClr val="bg2"/>
              </a:solidFill>
              <a:effectLst/>
              <a:uLnTx/>
              <a:uFillTx/>
              <a:latin typeface="Verdana" pitchFamily="34" charset="0"/>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Features of the novel</a:t>
            </a:r>
            <a:endParaRPr lang="en-US" b="1" dirty="0"/>
          </a:p>
        </p:txBody>
      </p:sp>
      <p:sp>
        <p:nvSpPr>
          <p:cNvPr id="3" name="Content Placeholder 2"/>
          <p:cNvSpPr>
            <a:spLocks noGrp="1"/>
          </p:cNvSpPr>
          <p:nvPr>
            <p:ph idx="1"/>
          </p:nvPr>
        </p:nvSpPr>
        <p:spPr/>
        <p:txBody>
          <a:bodyPr/>
          <a:lstStyle/>
          <a:p>
            <a:pPr algn="l">
              <a:buFont typeface="Arial" pitchFamily="34" charset="0"/>
              <a:buChar char="•"/>
            </a:pPr>
            <a:r>
              <a:rPr lang="en-GB" sz="2800" b="1" dirty="0" smtClean="0">
                <a:latin typeface="Verdana" pitchFamily="34" charset="0"/>
              </a:rPr>
              <a:t>Title expressive (remote-exotic)</a:t>
            </a:r>
          </a:p>
          <a:p>
            <a:pPr algn="l">
              <a:buFont typeface="Arial" pitchFamily="34" charset="0"/>
              <a:buChar char="•"/>
            </a:pPr>
            <a:r>
              <a:rPr lang="en-GB" sz="2800" b="1" dirty="0" smtClean="0">
                <a:latin typeface="Verdana" pitchFamily="34" charset="0"/>
              </a:rPr>
              <a:t>Prefaces</a:t>
            </a:r>
          </a:p>
          <a:p>
            <a:pPr algn="l">
              <a:buFont typeface="Arial" pitchFamily="34" charset="0"/>
              <a:buChar char="•"/>
            </a:pPr>
            <a:r>
              <a:rPr lang="en-GB" sz="2800" b="1" dirty="0" smtClean="0">
                <a:latin typeface="Verdana" pitchFamily="34" charset="0"/>
              </a:rPr>
              <a:t>No dialogue</a:t>
            </a:r>
          </a:p>
          <a:p>
            <a:pPr algn="l">
              <a:buFont typeface="Arial" pitchFamily="34" charset="0"/>
              <a:buChar char="•"/>
            </a:pPr>
            <a:r>
              <a:rPr lang="en-GB" sz="2800" b="1" dirty="0" smtClean="0">
                <a:latin typeface="Verdana" pitchFamily="34" charset="0"/>
              </a:rPr>
              <a:t>Illustrations</a:t>
            </a:r>
          </a:p>
          <a:p>
            <a:pPr algn="l">
              <a:buFont typeface="Arial" pitchFamily="34" charset="0"/>
              <a:buChar char="•"/>
            </a:pPr>
            <a:r>
              <a:rPr lang="en-GB" sz="2800" b="1" dirty="0" smtClean="0">
                <a:latin typeface="Verdana" pitchFamily="34" charset="0"/>
              </a:rPr>
              <a:t>repetition</a:t>
            </a:r>
          </a:p>
          <a:p>
            <a:pPr algn="l">
              <a:buFont typeface="Arial" pitchFamily="34" charset="0"/>
              <a:buChar char="•"/>
            </a:pPr>
            <a:r>
              <a:rPr lang="en-GB" sz="2800" b="1" dirty="0" smtClean="0">
                <a:latin typeface="Verdana" pitchFamily="34" charset="0"/>
              </a:rPr>
              <a:t>All places very queer</a:t>
            </a:r>
          </a:p>
          <a:p>
            <a:pPr algn="l">
              <a:buFont typeface="Arial" pitchFamily="34" charset="0"/>
              <a:buChar char="•"/>
            </a:pPr>
            <a:r>
              <a:rPr lang="en-GB" sz="2800" b="1" dirty="0" smtClean="0">
                <a:latin typeface="Verdana" pitchFamily="34" charset="0"/>
              </a:rPr>
              <a:t>Setting </a:t>
            </a:r>
          </a:p>
          <a:p>
            <a:pPr algn="l">
              <a:buFont typeface="Arial" pitchFamily="34" charset="0"/>
              <a:buChar char="•"/>
            </a:pPr>
            <a:r>
              <a:rPr lang="en-GB" sz="2800" b="1" dirty="0" smtClean="0">
                <a:latin typeface="Verdana" pitchFamily="34" charset="0"/>
              </a:rPr>
              <a:t>Sharp but indirect criticism</a:t>
            </a:r>
          </a:p>
          <a:p>
            <a:pPr algn="l">
              <a:buFont typeface="Arial" pitchFamily="34" charset="0"/>
              <a:buChar char="•"/>
            </a:pP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Demerits</a:t>
            </a:r>
            <a:endParaRPr lang="en-US" dirty="0"/>
          </a:p>
        </p:txBody>
      </p:sp>
      <p:sp>
        <p:nvSpPr>
          <p:cNvPr id="3" name="Content Placeholder 2"/>
          <p:cNvSpPr>
            <a:spLocks noGrp="1"/>
          </p:cNvSpPr>
          <p:nvPr>
            <p:ph idx="1"/>
          </p:nvPr>
        </p:nvSpPr>
        <p:spPr/>
        <p:txBody>
          <a:bodyPr/>
          <a:lstStyle/>
          <a:p>
            <a:pPr algn="l">
              <a:buFont typeface="Wingdings" pitchFamily="2" charset="2"/>
              <a:buChar char="ü"/>
            </a:pPr>
            <a:r>
              <a:rPr lang="en-GB" dirty="0" smtClean="0"/>
              <a:t>Titles of novels and chapters</a:t>
            </a:r>
          </a:p>
          <a:p>
            <a:pPr algn="l">
              <a:buFont typeface="Wingdings" pitchFamily="2" charset="2"/>
              <a:buChar char="ü"/>
            </a:pPr>
            <a:r>
              <a:rPr lang="en-GB" dirty="0" smtClean="0"/>
              <a:t>Subtitles</a:t>
            </a:r>
          </a:p>
          <a:p>
            <a:pPr algn="l">
              <a:buFont typeface="Wingdings" pitchFamily="2" charset="2"/>
              <a:buChar char="ü"/>
            </a:pPr>
            <a:r>
              <a:rPr lang="en-GB" dirty="0" smtClean="0"/>
              <a:t>Coincidence</a:t>
            </a:r>
          </a:p>
          <a:p>
            <a:pPr algn="l">
              <a:buFont typeface="Wingdings" pitchFamily="2" charset="2"/>
              <a:buChar char="ü"/>
            </a:pPr>
            <a:r>
              <a:rPr lang="en-GB" dirty="0" smtClean="0"/>
              <a:t>Language</a:t>
            </a:r>
            <a:endParaRPr lang="en-GB" dirty="0" smtClean="0"/>
          </a:p>
          <a:p>
            <a:pPr algn="l">
              <a:buFont typeface="Wingdings" pitchFamily="2" charset="2"/>
              <a:buChar char="ü"/>
            </a:pPr>
            <a:r>
              <a:rPr lang="en-GB" dirty="0" smtClean="0"/>
              <a:t>Illustrations</a:t>
            </a:r>
          </a:p>
          <a:p>
            <a:pPr algn="l">
              <a:buFont typeface="Wingdings" pitchFamily="2" charset="2"/>
              <a:buChar char="ü"/>
            </a:pPr>
            <a:endParaRPr lang="en-GB" dirty="0" smtClean="0"/>
          </a:p>
          <a:p>
            <a:pPr algn="l">
              <a:buFont typeface="Wingdings" pitchFamily="2" charset="2"/>
              <a:buChar char="ü"/>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agesCAKGK51Q.jpg"/>
          <p:cNvPicPr>
            <a:picLocks noGrp="1" noChangeAspect="1"/>
          </p:cNvPicPr>
          <p:nvPr>
            <p:ph idx="1"/>
          </p:nvPr>
        </p:nvPicPr>
        <p:blipFill>
          <a:blip r:embed="rId2" cstate="print"/>
          <a:stretch>
            <a:fillRect/>
          </a:stretch>
        </p:blipFill>
        <p:spPr>
          <a:xfrm>
            <a:off x="457200" y="381000"/>
            <a:ext cx="8839200" cy="5714999"/>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agesCAXQ8N4B.jpg"/>
          <p:cNvPicPr>
            <a:picLocks noGrp="1" noChangeAspect="1"/>
          </p:cNvPicPr>
          <p:nvPr>
            <p:ph idx="1"/>
          </p:nvPr>
        </p:nvPicPr>
        <p:blipFill>
          <a:blip r:embed="rId2" cstate="print"/>
          <a:stretch>
            <a:fillRect/>
          </a:stretch>
        </p:blipFill>
        <p:spPr>
          <a:xfrm>
            <a:off x="304800" y="0"/>
            <a:ext cx="9296400" cy="632460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Robinson Crusoe by Daniel Defoe</a:t>
            </a:r>
            <a:endParaRPr lang="en-US" dirty="0"/>
          </a:p>
        </p:txBody>
      </p:sp>
      <p:pic>
        <p:nvPicPr>
          <p:cNvPr id="4" name="Content Placeholder 3" descr="imagesCAXQ8N4B.jpg"/>
          <p:cNvPicPr>
            <a:picLocks noGrp="1" noChangeAspect="1"/>
          </p:cNvPicPr>
          <p:nvPr>
            <p:ph idx="1"/>
          </p:nvPr>
        </p:nvPicPr>
        <p:blipFill>
          <a:blip r:embed="rId2" cstate="print"/>
          <a:stretch>
            <a:fillRect/>
          </a:stretch>
        </p:blipFill>
        <p:spPr>
          <a:xfrm>
            <a:off x="762001" y="1524000"/>
            <a:ext cx="8229600" cy="45720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en-US" dirty="0"/>
          </a:p>
        </p:txBody>
      </p:sp>
      <p:pic>
        <p:nvPicPr>
          <p:cNvPr id="5" name="Content Placeholder 4" descr="imagesCA71U1MB.jpg"/>
          <p:cNvPicPr>
            <a:picLocks noGrp="1" noChangeAspect="1"/>
          </p:cNvPicPr>
          <p:nvPr>
            <p:ph idx="1"/>
          </p:nvPr>
        </p:nvPicPr>
        <p:blipFill>
          <a:blip r:embed="rId2" cstate="print"/>
          <a:stretch>
            <a:fillRect/>
          </a:stretch>
        </p:blipFill>
        <p:spPr>
          <a:xfrm>
            <a:off x="762000" y="381000"/>
            <a:ext cx="8915399" cy="56388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39762"/>
          </a:xfrm>
        </p:spPr>
        <p:txBody>
          <a:bodyPr/>
          <a:lstStyle/>
          <a:p>
            <a:pPr algn="ctr"/>
            <a:r>
              <a:rPr lang="en-GB" dirty="0" smtClean="0"/>
              <a:t>Gulliver’s Travels by J Swift</a:t>
            </a:r>
            <a:endParaRPr lang="en-US" dirty="0"/>
          </a:p>
        </p:txBody>
      </p:sp>
      <p:pic>
        <p:nvPicPr>
          <p:cNvPr id="4" name="Content Placeholder 3" descr="g.jpg"/>
          <p:cNvPicPr>
            <a:picLocks noGrp="1" noChangeAspect="1"/>
          </p:cNvPicPr>
          <p:nvPr>
            <p:ph idx="1"/>
          </p:nvPr>
        </p:nvPicPr>
        <p:blipFill>
          <a:blip r:embed="rId2" cstate="print"/>
          <a:stretch>
            <a:fillRect/>
          </a:stretch>
        </p:blipFill>
        <p:spPr>
          <a:xfrm>
            <a:off x="381000" y="838200"/>
            <a:ext cx="9144000" cy="5257800"/>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jpg"/>
          <p:cNvPicPr>
            <a:picLocks noChangeAspect="1"/>
          </p:cNvPicPr>
          <p:nvPr/>
        </p:nvPicPr>
        <p:blipFill>
          <a:blip r:embed="rId2" cstate="print"/>
          <a:stretch>
            <a:fillRect/>
          </a:stretch>
        </p:blipFill>
        <p:spPr>
          <a:xfrm>
            <a:off x="304800" y="609600"/>
            <a:ext cx="9220200" cy="5410200"/>
          </a:xfrm>
          <a:prstGeom prst="rect">
            <a:avLst/>
          </a:prstGeom>
        </p:spPr>
      </p:pic>
      <p:sp>
        <p:nvSpPr>
          <p:cNvPr id="5" name="Rectangle 4"/>
          <p:cNvSpPr/>
          <p:nvPr/>
        </p:nvSpPr>
        <p:spPr>
          <a:xfrm>
            <a:off x="304801" y="0"/>
            <a:ext cx="9296400" cy="769441"/>
          </a:xfrm>
          <a:prstGeom prst="rect">
            <a:avLst/>
          </a:prstGeom>
          <a:noFill/>
        </p:spPr>
        <p:txBody>
          <a:bodyPr wrap="square" lIns="91440" tIns="45720" rIns="91440" bIns="45720">
            <a:spAutoFit/>
          </a:bodyPr>
          <a:lstStyle/>
          <a:p>
            <a:pPr algn="ctr"/>
            <a:r>
              <a:rPr lang="en-GB"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Joseph Andrews by </a:t>
            </a:r>
            <a:r>
              <a:rPr lang="en-GB" sz="44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henry</a:t>
            </a:r>
            <a:r>
              <a:rPr lang="en-GB"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fielding</a:t>
            </a:r>
            <a:endParaRPr lang="en-US"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en-US" dirty="0"/>
          </a:p>
        </p:txBody>
      </p:sp>
      <p:sp>
        <p:nvSpPr>
          <p:cNvPr id="3" name="Content Placeholder 2"/>
          <p:cNvSpPr>
            <a:spLocks noGrp="1"/>
          </p:cNvSpPr>
          <p:nvPr>
            <p:ph idx="1"/>
          </p:nvPr>
        </p:nvSpPr>
        <p:spPr/>
        <p:txBody>
          <a:bodyPr/>
          <a:lstStyle/>
          <a:p>
            <a:r>
              <a:rPr lang="en-GB" dirty="0" smtClean="0"/>
              <a:t> </a:t>
            </a:r>
            <a:endParaRPr lang="en-US" dirty="0"/>
          </a:p>
        </p:txBody>
      </p:sp>
      <p:sp>
        <p:nvSpPr>
          <p:cNvPr id="4" name="Title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GB" sz="4400" b="0" i="0" u="none" strike="noStrike" kern="1200" cap="none" spc="0" normalizeH="0" baseline="0" noProof="0" smtClean="0">
                <a:ln>
                  <a:noFill/>
                </a:ln>
                <a:solidFill>
                  <a:schemeClr val="accent1">
                    <a:lumMod val="75000"/>
                  </a:schemeClr>
                </a:solidFill>
                <a:effectLst/>
                <a:uLnTx/>
                <a:uFillTx/>
                <a:latin typeface="Candara" pitchFamily="34" charset="0"/>
                <a:ea typeface="+mj-ea"/>
                <a:cs typeface="Arial" charset="0"/>
              </a:rPr>
              <a:t>Elements of the Novel</a:t>
            </a:r>
            <a:endParaRPr kumimoji="0" lang="en-US" sz="4400" b="0" i="0" u="none" strike="noStrike" kern="1200" cap="none" spc="0" normalizeH="0" baseline="0" noProof="0" dirty="0">
              <a:ln>
                <a:noFill/>
              </a:ln>
              <a:solidFill>
                <a:schemeClr val="accent1">
                  <a:lumMod val="75000"/>
                </a:schemeClr>
              </a:solidFill>
              <a:effectLst/>
              <a:uLnTx/>
              <a:uFillTx/>
              <a:latin typeface="Candara" pitchFamily="34" charset="0"/>
              <a:ea typeface="+mj-ea"/>
              <a:cs typeface="Arial" charset="0"/>
            </a:endParaRPr>
          </a:p>
        </p:txBody>
      </p:sp>
      <p:pic>
        <p:nvPicPr>
          <p:cNvPr id="5" name="Picture 2"/>
          <p:cNvPicPr>
            <a:picLocks noChangeAspect="1" noChangeArrowheads="1"/>
          </p:cNvPicPr>
          <p:nvPr/>
        </p:nvPicPr>
        <p:blipFill>
          <a:blip r:embed="rId2" cstate="print"/>
          <a:srcRect/>
          <a:stretch>
            <a:fillRect/>
          </a:stretch>
        </p:blipFill>
        <p:spPr bwMode="auto">
          <a:xfrm>
            <a:off x="571472" y="1571612"/>
            <a:ext cx="8072494" cy="45005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Summary of Weaknesses</a:t>
            </a:r>
            <a:endParaRPr lang="en-US" dirty="0"/>
          </a:p>
        </p:txBody>
      </p:sp>
      <p:sp>
        <p:nvSpPr>
          <p:cNvPr id="3" name="Text Placeholder 2"/>
          <p:cNvSpPr>
            <a:spLocks noGrp="1"/>
          </p:cNvSpPr>
          <p:nvPr>
            <p:ph type="body" idx="1"/>
          </p:nvPr>
        </p:nvSpPr>
        <p:spPr/>
        <p:txBody>
          <a:bodyPr/>
          <a:lstStyle/>
          <a:p>
            <a:r>
              <a:rPr lang="en-GB" dirty="0" smtClean="0"/>
              <a:t> </a:t>
            </a:r>
            <a:endParaRPr lang="en-US" dirty="0"/>
          </a:p>
        </p:txBody>
      </p:sp>
      <p:sp>
        <p:nvSpPr>
          <p:cNvPr id="4" name="Content Placeholder 3"/>
          <p:cNvSpPr>
            <a:spLocks noGrp="1"/>
          </p:cNvSpPr>
          <p:nvPr>
            <p:ph sz="half" idx="2"/>
          </p:nvPr>
        </p:nvSpPr>
        <p:spPr>
          <a:xfrm>
            <a:off x="495300" y="1371600"/>
            <a:ext cx="4376870" cy="4419601"/>
          </a:xfrm>
        </p:spPr>
        <p:txBody>
          <a:bodyPr/>
          <a:lstStyle/>
          <a:p>
            <a:pPr algn="l"/>
            <a:r>
              <a:rPr lang="en-GB" dirty="0" smtClean="0"/>
              <a:t>Titles of novels and chapter headings:</a:t>
            </a:r>
          </a:p>
          <a:p>
            <a:pPr algn="l"/>
            <a:r>
              <a:rPr lang="en-GB" dirty="0" smtClean="0"/>
              <a:t>sentences</a:t>
            </a:r>
          </a:p>
          <a:p>
            <a:pPr algn="l"/>
            <a:r>
              <a:rPr lang="en-GB" dirty="0" smtClean="0"/>
              <a:t>Repetition </a:t>
            </a:r>
          </a:p>
          <a:p>
            <a:pPr algn="l"/>
            <a:r>
              <a:rPr lang="en-GB" dirty="0" smtClean="0"/>
              <a:t>Structure</a:t>
            </a:r>
          </a:p>
          <a:p>
            <a:pPr algn="l"/>
            <a:r>
              <a:rPr lang="en-GB" dirty="0" smtClean="0"/>
              <a:t>plots</a:t>
            </a:r>
          </a:p>
          <a:p>
            <a:pPr algn="l"/>
            <a:r>
              <a:rPr lang="en-GB" dirty="0" smtClean="0"/>
              <a:t>story-telling</a:t>
            </a:r>
          </a:p>
          <a:p>
            <a:pPr algn="l"/>
            <a:r>
              <a:rPr lang="en-GB" dirty="0" smtClean="0"/>
              <a:t>Coincidence</a:t>
            </a:r>
          </a:p>
          <a:p>
            <a:pPr algn="l"/>
            <a:r>
              <a:rPr lang="en-GB" dirty="0" smtClean="0"/>
              <a:t>Sentimentalism</a:t>
            </a:r>
          </a:p>
          <a:p>
            <a:pPr algn="l"/>
            <a:endParaRPr lang="en-US" dirty="0"/>
          </a:p>
        </p:txBody>
      </p:sp>
      <p:sp>
        <p:nvSpPr>
          <p:cNvPr id="5" name="Text Placeholder 4"/>
          <p:cNvSpPr>
            <a:spLocks noGrp="1"/>
          </p:cNvSpPr>
          <p:nvPr>
            <p:ph type="body" sz="quarter" idx="3"/>
          </p:nvPr>
        </p:nvSpPr>
        <p:spPr/>
        <p:txBody>
          <a:bodyPr/>
          <a:lstStyle/>
          <a:p>
            <a:r>
              <a:rPr lang="en-GB" dirty="0" smtClean="0"/>
              <a:t> </a:t>
            </a:r>
            <a:endParaRPr lang="en-US" dirty="0"/>
          </a:p>
        </p:txBody>
      </p:sp>
      <p:sp>
        <p:nvSpPr>
          <p:cNvPr id="6" name="Content Placeholder 5"/>
          <p:cNvSpPr>
            <a:spLocks noGrp="1"/>
          </p:cNvSpPr>
          <p:nvPr>
            <p:ph sz="quarter" idx="4"/>
          </p:nvPr>
        </p:nvSpPr>
        <p:spPr>
          <a:xfrm>
            <a:off x="5032111" y="1371600"/>
            <a:ext cx="4378590" cy="4754563"/>
          </a:xfrm>
        </p:spPr>
        <p:txBody>
          <a:bodyPr/>
          <a:lstStyle/>
          <a:p>
            <a:pPr algn="l"/>
            <a:r>
              <a:rPr lang="en-GB" dirty="0" smtClean="0"/>
              <a:t>long and detailed</a:t>
            </a:r>
          </a:p>
          <a:p>
            <a:pPr algn="l"/>
            <a:r>
              <a:rPr lang="en-GB" dirty="0" smtClean="0"/>
              <a:t>Long and complex</a:t>
            </a:r>
          </a:p>
          <a:p>
            <a:pPr algn="l"/>
            <a:r>
              <a:rPr lang="en-GB" dirty="0" smtClean="0"/>
              <a:t>Repetition </a:t>
            </a:r>
          </a:p>
          <a:p>
            <a:pPr algn="l"/>
            <a:r>
              <a:rPr lang="en-GB" dirty="0" smtClean="0"/>
              <a:t>Weak  </a:t>
            </a:r>
          </a:p>
          <a:p>
            <a:pPr algn="l"/>
            <a:r>
              <a:rPr lang="en-GB" dirty="0" smtClean="0"/>
              <a:t>Weak  </a:t>
            </a:r>
          </a:p>
          <a:p>
            <a:pPr algn="l"/>
            <a:r>
              <a:rPr lang="en-GB" dirty="0" smtClean="0"/>
              <a:t>Loose, multiple  </a:t>
            </a:r>
          </a:p>
          <a:p>
            <a:pPr algn="l"/>
            <a:r>
              <a:rPr lang="en-GB" dirty="0" smtClean="0"/>
              <a:t>Crude and abrupt</a:t>
            </a:r>
          </a:p>
          <a:p>
            <a:pPr algn="l"/>
            <a:r>
              <a:rPr lang="en-GB" dirty="0" smtClean="0"/>
              <a:t>Overrated and revolting</a:t>
            </a:r>
            <a:endParaRPr lang="en-US" dirty="0" smtClean="0"/>
          </a:p>
          <a:p>
            <a:pPr algn="l"/>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2160</TotalTime>
  <Words>646</Words>
  <Application>Microsoft Office PowerPoint</Application>
  <PresentationFormat>A4 Paper (210x297 mm)‎</PresentationFormat>
  <Paragraphs>123</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Fifth Lecture </vt:lpstr>
      <vt:lpstr>In this lecture:</vt:lpstr>
      <vt:lpstr>  </vt:lpstr>
      <vt:lpstr>  </vt:lpstr>
      <vt:lpstr>  </vt:lpstr>
      <vt:lpstr> Characteristics of the 18th Century Novel: Censorship  </vt:lpstr>
      <vt:lpstr>الشريحة 8</vt:lpstr>
      <vt:lpstr>الشريحة 9</vt:lpstr>
      <vt:lpstr>الشريحة 10</vt:lpstr>
      <vt:lpstr>الشريحة 11</vt:lpstr>
      <vt:lpstr>الشريحة 12</vt:lpstr>
      <vt:lpstr>Features of the novel</vt:lpstr>
      <vt:lpstr>Demerits</vt:lpstr>
      <vt:lpstr>الشريحة 15</vt:lpstr>
      <vt:lpstr>الشريحة 16</vt:lpstr>
      <vt:lpstr>Robinson Crusoe by Daniel Defoe</vt:lpstr>
      <vt:lpstr> </vt:lpstr>
      <vt:lpstr>Gulliver’s Travels by J Swift</vt:lpstr>
      <vt:lpstr>الشريحة 20</vt:lpstr>
      <vt:lpstr> </vt:lpstr>
      <vt:lpstr>Summary of Weaknesses</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181</cp:revision>
  <dcterms:created xsi:type="dcterms:W3CDTF">2009-10-14T19:14:34Z</dcterms:created>
  <dcterms:modified xsi:type="dcterms:W3CDTF">2011-10-03T13:01:38Z</dcterms:modified>
</cp:coreProperties>
</file>