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0000FF"/>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564"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Rise of the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First 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l" eaLnBrk="1" hangingPunct="1"/>
            <a:r>
              <a:rPr lang="en-US" sz="4000" b="1" dirty="0" smtClean="0">
                <a:solidFill>
                  <a:srgbClr val="0000FF"/>
                </a:solidFill>
                <a:cs typeface="Arial" pitchFamily="34" charset="0"/>
              </a:rPr>
              <a:t>Warm-up</a:t>
            </a:r>
            <a:endParaRPr lang="ar-SA" sz="4000" b="1" dirty="0" smtClean="0">
              <a:solidFill>
                <a:srgbClr val="0000FF"/>
              </a:solidFill>
              <a:cs typeface="Arial" pitchFamily="34" charset="0"/>
            </a:endParaRPr>
          </a:p>
        </p:txBody>
      </p:sp>
      <p:sp>
        <p:nvSpPr>
          <p:cNvPr id="7" name="TextBox 6"/>
          <p:cNvSpPr txBox="1"/>
          <p:nvPr/>
        </p:nvSpPr>
        <p:spPr>
          <a:xfrm>
            <a:off x="457200" y="1371600"/>
            <a:ext cx="9144000" cy="6109365"/>
          </a:xfrm>
          <a:prstGeom prst="rect">
            <a:avLst/>
          </a:prstGeom>
          <a:noFill/>
        </p:spPr>
        <p:txBody>
          <a:bodyPr wrap="square" rtlCol="1">
            <a:spAutoFit/>
          </a:bodyPr>
          <a:lstStyle/>
          <a:p>
            <a:pPr algn="ctr" rtl="0">
              <a:buFont typeface="Arial" pitchFamily="34" charset="0"/>
              <a:buChar char="•"/>
            </a:pPr>
            <a:r>
              <a:rPr lang="en-GB" sz="4000" dirty="0" smtClean="0"/>
              <a:t>Before we talk about the nature and characteristics of the novel in the 18</a:t>
            </a:r>
            <a:r>
              <a:rPr lang="en-GB" sz="4000" baseline="30000" dirty="0" smtClean="0"/>
              <a:t>th</a:t>
            </a:r>
            <a:r>
              <a:rPr lang="en-GB" sz="4000" dirty="0" smtClean="0"/>
              <a:t> century, let us have a brief history of England at that time.</a:t>
            </a:r>
          </a:p>
          <a:p>
            <a:pPr algn="ctr" rtl="0">
              <a:buFont typeface="Arial" pitchFamily="34" charset="0"/>
              <a:buChar char="•"/>
            </a:pPr>
            <a:r>
              <a:rPr lang="en-GB" sz="4000" dirty="0" smtClean="0"/>
              <a:t>It will help us to understand a lot about the emergence and development of the novel.</a:t>
            </a:r>
            <a:endParaRPr lang="en-US" sz="4000" dirty="0" smtClean="0"/>
          </a:p>
          <a:p>
            <a:pPr marL="173038" algn="l" rtl="0">
              <a:lnSpc>
                <a:spcPct val="150000"/>
              </a:lnSpc>
              <a:buFont typeface="Arial" pitchFamily="34" charset="0"/>
              <a:buChar char="•"/>
            </a:pPr>
            <a:endParaRPr lang="en-US" sz="2000" dirty="0" smtClean="0"/>
          </a:p>
          <a:p>
            <a:pPr marL="173038" lvl="0" algn="l" rtl="0">
              <a:lnSpc>
                <a:spcPct val="150000"/>
              </a:lnSpc>
              <a:buFont typeface="Arial" pitchFamily="34" charset="0"/>
              <a:buChar char="•"/>
            </a:pPr>
            <a:endParaRPr lang="en-US" sz="2000" dirty="0" smtClean="0"/>
          </a:p>
          <a:p>
            <a:pPr marL="173038" algn="l" rtl="0">
              <a:lnSpc>
                <a:spcPct val="150000"/>
              </a:lnSpc>
              <a:buFont typeface="Arial" pitchFamily="34" charset="0"/>
              <a:buChar char="•"/>
            </a:pPr>
            <a:endParaRPr lang="en-US" sz="2000" dirty="0" smtClean="0"/>
          </a:p>
          <a:p>
            <a:pPr marL="173038" algn="l" rtl="0">
              <a:lnSpc>
                <a:spcPct val="150000"/>
              </a:lnSpc>
              <a:buFont typeface="Arial" pitchFamily="34" charset="0"/>
              <a:buChar char="•"/>
            </a:pPr>
            <a:endParaRPr lang="ar-SA"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rgbClr val="0000FF"/>
                </a:solidFill>
              </a:rPr>
              <a:t>England in the Eighteenth Century</a:t>
            </a:r>
            <a:endParaRPr lang="ar-EG" dirty="0">
              <a:solidFill>
                <a:srgbClr val="0000FF"/>
              </a:solidFill>
            </a:endParaRPr>
          </a:p>
        </p:txBody>
      </p:sp>
      <p:sp>
        <p:nvSpPr>
          <p:cNvPr id="3" name="Content Placeholder 2"/>
          <p:cNvSpPr>
            <a:spLocks noGrp="1"/>
          </p:cNvSpPr>
          <p:nvPr>
            <p:ph idx="1"/>
          </p:nvPr>
        </p:nvSpPr>
        <p:spPr/>
        <p:txBody>
          <a:bodyPr/>
          <a:lstStyle/>
          <a:p>
            <a:endParaRPr lang="en-GB" dirty="0" smtClean="0"/>
          </a:p>
          <a:p>
            <a:endParaRPr lang="en-GB" dirty="0" smtClean="0"/>
          </a:p>
          <a:p>
            <a:r>
              <a:rPr lang="en-GB" dirty="0" smtClean="0"/>
              <a:t>A Brief History of England in the Eighteenth Century</a:t>
            </a: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rgbClr val="0000FF"/>
                </a:solidFill>
              </a:rPr>
              <a:t>England in the Eighteenth Century</a:t>
            </a:r>
            <a:endParaRPr lang="ar-EG" dirty="0">
              <a:solidFill>
                <a:srgbClr val="0000FF"/>
              </a:solidFill>
            </a:endParaRPr>
          </a:p>
        </p:txBody>
      </p:sp>
      <p:sp>
        <p:nvSpPr>
          <p:cNvPr id="3" name="Content Placeholder 2"/>
          <p:cNvSpPr>
            <a:spLocks noGrp="1"/>
          </p:cNvSpPr>
          <p:nvPr>
            <p:ph idx="1"/>
          </p:nvPr>
        </p:nvSpPr>
        <p:spPr/>
        <p:txBody>
          <a:bodyPr/>
          <a:lstStyle/>
          <a:p>
            <a:endParaRPr lang="en-GB" dirty="0" smtClean="0"/>
          </a:p>
          <a:p>
            <a:endParaRPr lang="en-GB" dirty="0" smtClean="0"/>
          </a:p>
          <a:p>
            <a:r>
              <a:rPr lang="en-GB" dirty="0" smtClean="0"/>
              <a:t> </a:t>
            </a:r>
            <a:endParaRPr lang="ar-EG" dirty="0"/>
          </a:p>
        </p:txBody>
      </p:sp>
      <p:pic>
        <p:nvPicPr>
          <p:cNvPr id="4" name="Picture 2"/>
          <p:cNvPicPr>
            <a:picLocks noChangeAspect="1" noChangeArrowheads="1"/>
          </p:cNvPicPr>
          <p:nvPr/>
        </p:nvPicPr>
        <p:blipFill>
          <a:blip r:embed="rId2" cstate="print"/>
          <a:srcRect/>
          <a:stretch>
            <a:fillRect/>
          </a:stretch>
        </p:blipFill>
        <p:spPr bwMode="auto">
          <a:xfrm>
            <a:off x="457200" y="1524000"/>
            <a:ext cx="9220200" cy="469108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latin typeface="Candara" pitchFamily="34" charset="0"/>
              </a:rPr>
              <a:t>The Political Scene </a:t>
            </a:r>
            <a:r>
              <a:rPr lang="en-GB" u="sng" dirty="0" smtClean="0">
                <a:solidFill>
                  <a:schemeClr val="tx1"/>
                </a:solidFill>
                <a:latin typeface="Candara" pitchFamily="34" charset="0"/>
              </a:rPr>
              <a:t>FAIR</a:t>
            </a:r>
            <a:endParaRPr lang="ar-EG" dirty="0">
              <a:solidFill>
                <a:srgbClr val="0000FF"/>
              </a:solidFill>
            </a:endParaRPr>
          </a:p>
        </p:txBody>
      </p:sp>
      <p:sp>
        <p:nvSpPr>
          <p:cNvPr id="3" name="Content Placeholder 2"/>
          <p:cNvSpPr>
            <a:spLocks noGrp="1"/>
          </p:cNvSpPr>
          <p:nvPr>
            <p:ph idx="1"/>
          </p:nvPr>
        </p:nvSpPr>
        <p:spPr/>
        <p:txBody>
          <a:bodyPr/>
          <a:lstStyle/>
          <a:p>
            <a:pPr algn="ctr"/>
            <a:r>
              <a:rPr lang="en-US" b="1" dirty="0" smtClean="0">
                <a:latin typeface="Candara" pitchFamily="34" charset="0"/>
              </a:rPr>
              <a:t>During the eighteenth century, Britain, Continental Europe and North America were scenes of enormous changes. The </a:t>
            </a:r>
            <a:r>
              <a:rPr lang="en-US" b="1" u="sng" dirty="0" smtClean="0">
                <a:solidFill>
                  <a:srgbClr val="FF0000"/>
                </a:solidFill>
                <a:latin typeface="Candara" pitchFamily="34" charset="0"/>
              </a:rPr>
              <a:t>F</a:t>
            </a:r>
            <a:r>
              <a:rPr lang="en-US" b="1" u="sng" dirty="0" smtClean="0">
                <a:latin typeface="Candara" pitchFamily="34" charset="0"/>
              </a:rPr>
              <a:t>rench  and </a:t>
            </a:r>
            <a:r>
              <a:rPr lang="en-US" b="1" u="sng" dirty="0" smtClean="0">
                <a:solidFill>
                  <a:srgbClr val="FF0000"/>
                </a:solidFill>
                <a:latin typeface="Candara" pitchFamily="34" charset="0"/>
              </a:rPr>
              <a:t>A</a:t>
            </a:r>
            <a:r>
              <a:rPr lang="en-US" b="1" u="sng" dirty="0" smtClean="0">
                <a:latin typeface="Candara" pitchFamily="34" charset="0"/>
              </a:rPr>
              <a:t>merican</a:t>
            </a:r>
            <a:r>
              <a:rPr lang="en-US" b="1" dirty="0" smtClean="0">
                <a:latin typeface="Candara" pitchFamily="34" charset="0"/>
              </a:rPr>
              <a:t> </a:t>
            </a:r>
            <a:r>
              <a:rPr lang="en-US" b="1" u="sng" dirty="0" smtClean="0">
                <a:latin typeface="Candara" pitchFamily="34" charset="0"/>
              </a:rPr>
              <a:t>Revolutions </a:t>
            </a:r>
            <a:r>
              <a:rPr lang="en-US" b="1" dirty="0" smtClean="0">
                <a:latin typeface="Candara" pitchFamily="34" charset="0"/>
              </a:rPr>
              <a:t>were epochal events that have produced much historical fiction. There were also the </a:t>
            </a:r>
            <a:r>
              <a:rPr lang="en-US" b="1" dirty="0" smtClean="0">
                <a:solidFill>
                  <a:srgbClr val="FF0000"/>
                </a:solidFill>
                <a:latin typeface="Candara" pitchFamily="34" charset="0"/>
              </a:rPr>
              <a:t>I</a:t>
            </a:r>
            <a:r>
              <a:rPr lang="en-US" b="1" dirty="0" smtClean="0">
                <a:latin typeface="Candara" pitchFamily="34" charset="0"/>
              </a:rPr>
              <a:t>ndustrial Revolution and the </a:t>
            </a:r>
            <a:r>
              <a:rPr lang="en-US" b="1" dirty="0" smtClean="0">
                <a:solidFill>
                  <a:srgbClr val="FF0000"/>
                </a:solidFill>
                <a:latin typeface="Candara" pitchFamily="34" charset="0"/>
              </a:rPr>
              <a:t>R</a:t>
            </a:r>
            <a:r>
              <a:rPr lang="en-US" b="1" dirty="0" smtClean="0">
                <a:latin typeface="Candara" pitchFamily="34" charset="0"/>
              </a:rPr>
              <a:t>eformation or the religious revolution. </a:t>
            </a:r>
          </a:p>
          <a:p>
            <a:pPr algn="ctr"/>
            <a:r>
              <a:rPr lang="en-US" b="1" i="1" dirty="0" smtClean="0">
                <a:solidFill>
                  <a:srgbClr val="FF3300"/>
                </a:solidFill>
                <a:latin typeface="Candara" pitchFamily="34" charset="0"/>
              </a:rPr>
              <a:t>Question: </a:t>
            </a:r>
            <a:r>
              <a:rPr lang="en-US" b="1" i="1" dirty="0" smtClean="0">
                <a:latin typeface="Candara" pitchFamily="34" charset="0"/>
              </a:rPr>
              <a:t>What does </a:t>
            </a:r>
            <a:r>
              <a:rPr lang="en-US" b="1" i="1" u="sng" dirty="0" smtClean="0">
                <a:latin typeface="Candara" pitchFamily="34" charset="0"/>
              </a:rPr>
              <a:t>FAIR</a:t>
            </a:r>
            <a:r>
              <a:rPr lang="en-US" b="1" i="1" dirty="0" smtClean="0">
                <a:latin typeface="Candara" pitchFamily="34" charset="0"/>
              </a:rPr>
              <a:t> stand for?</a:t>
            </a:r>
            <a:endParaRPr lang="en-US" b="1" i="1" dirty="0">
              <a:latin typeface="Candar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solidFill>
                  <a:srgbClr val="FF0000"/>
                </a:solidFill>
                <a:latin typeface="Candara" pitchFamily="34" charset="0"/>
              </a:rPr>
              <a:t>Question</a:t>
            </a:r>
            <a:endParaRPr lang="en-US" dirty="0">
              <a:solidFill>
                <a:srgbClr val="FF0000"/>
              </a:solidFill>
            </a:endParaRPr>
          </a:p>
        </p:txBody>
      </p:sp>
      <p:sp>
        <p:nvSpPr>
          <p:cNvPr id="3" name="Content Placeholder 2"/>
          <p:cNvSpPr>
            <a:spLocks noGrp="1"/>
          </p:cNvSpPr>
          <p:nvPr>
            <p:ph idx="1"/>
          </p:nvPr>
        </p:nvSpPr>
        <p:spPr/>
        <p:txBody>
          <a:bodyPr/>
          <a:lstStyle/>
          <a:p>
            <a:pPr algn="ctr"/>
            <a:r>
              <a:rPr lang="en-US" b="1" i="1" dirty="0" smtClean="0">
                <a:solidFill>
                  <a:srgbClr val="FF0000"/>
                </a:solidFill>
                <a:latin typeface="Candara" pitchFamily="34" charset="0"/>
              </a:rPr>
              <a:t>Question</a:t>
            </a:r>
            <a:r>
              <a:rPr lang="en-US" b="1" i="1" dirty="0" smtClean="0">
                <a:solidFill>
                  <a:srgbClr val="FF3300"/>
                </a:solidFill>
                <a:latin typeface="Candara" pitchFamily="34" charset="0"/>
              </a:rPr>
              <a:t>: </a:t>
            </a:r>
            <a:r>
              <a:rPr lang="en-US" b="1" i="1" dirty="0" smtClean="0">
                <a:latin typeface="Candara" pitchFamily="34" charset="0"/>
              </a:rPr>
              <a:t>What does </a:t>
            </a:r>
            <a:r>
              <a:rPr lang="en-US" b="1" i="1" u="sng" dirty="0" smtClean="0">
                <a:latin typeface="Candara" pitchFamily="34" charset="0"/>
              </a:rPr>
              <a:t>FAIR</a:t>
            </a:r>
            <a:r>
              <a:rPr lang="en-US" b="1" i="1" dirty="0" smtClean="0">
                <a:latin typeface="Candara" pitchFamily="34" charset="0"/>
              </a:rPr>
              <a:t> stand for?</a:t>
            </a:r>
          </a:p>
          <a:p>
            <a:pPr algn="ctr"/>
            <a:r>
              <a:rPr lang="en-GB" b="1" i="1" dirty="0" smtClean="0">
                <a:latin typeface="Candara" pitchFamily="34" charset="0"/>
              </a:rPr>
              <a:t>Answer:</a:t>
            </a:r>
          </a:p>
          <a:p>
            <a:pPr algn="ctr"/>
            <a:r>
              <a:rPr lang="en-GB" b="1" i="1" dirty="0" smtClean="0">
                <a:latin typeface="Candara" pitchFamily="34" charset="0"/>
              </a:rPr>
              <a:t> FAIR stands for:</a:t>
            </a:r>
          </a:p>
          <a:p>
            <a:pPr algn="ctr"/>
            <a:r>
              <a:rPr lang="en-GB" b="1" i="1" dirty="0" smtClean="0">
                <a:latin typeface="Candara" pitchFamily="34" charset="0"/>
              </a:rPr>
              <a:t>The French revolution</a:t>
            </a:r>
          </a:p>
          <a:p>
            <a:pPr algn="ctr"/>
            <a:r>
              <a:rPr lang="en-GB" b="1" i="1" dirty="0" smtClean="0">
                <a:latin typeface="Candara" pitchFamily="34" charset="0"/>
              </a:rPr>
              <a:t>The American Revolution</a:t>
            </a:r>
          </a:p>
          <a:p>
            <a:pPr algn="ctr"/>
            <a:r>
              <a:rPr lang="en-GB" b="1" i="1" dirty="0" smtClean="0">
                <a:latin typeface="Candara" pitchFamily="34" charset="0"/>
              </a:rPr>
              <a:t>The Industrial Revolution</a:t>
            </a:r>
          </a:p>
          <a:p>
            <a:pPr algn="ctr"/>
            <a:r>
              <a:rPr lang="en-GB" b="1" i="1" dirty="0" smtClean="0">
                <a:latin typeface="Candara" pitchFamily="34" charset="0"/>
              </a:rPr>
              <a:t>The Religious Revolution</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rgbClr val="FF0000"/>
                </a:solidFill>
              </a:rPr>
              <a:t>Question</a:t>
            </a:r>
            <a:endParaRPr lang="en-US" dirty="0">
              <a:solidFill>
                <a:srgbClr val="FF0000"/>
              </a:solidFill>
            </a:endParaRPr>
          </a:p>
        </p:txBody>
      </p:sp>
      <p:sp>
        <p:nvSpPr>
          <p:cNvPr id="3" name="Content Placeholder 2"/>
          <p:cNvSpPr>
            <a:spLocks noGrp="1"/>
          </p:cNvSpPr>
          <p:nvPr>
            <p:ph idx="1"/>
          </p:nvPr>
        </p:nvSpPr>
        <p:spPr/>
        <p:txBody>
          <a:bodyPr/>
          <a:lstStyle/>
          <a:p>
            <a:pPr algn="l"/>
            <a:r>
              <a:rPr lang="en-GB" dirty="0" smtClean="0"/>
              <a:t>The four revolutions that affected the rise of the novel in the 18</a:t>
            </a:r>
            <a:r>
              <a:rPr lang="en-GB" baseline="30000" dirty="0" smtClean="0"/>
              <a:t>th</a:t>
            </a:r>
            <a:r>
              <a:rPr lang="en-GB" dirty="0" smtClean="0"/>
              <a:t> century are:</a:t>
            </a:r>
          </a:p>
          <a:p>
            <a:pPr algn="l"/>
            <a:r>
              <a:rPr lang="en-GB" dirty="0" smtClean="0"/>
              <a:t> 1-.........2-.........3-.........4-..............</a:t>
            </a:r>
            <a:endParaRPr lang="en-US" dirty="0" smtClean="0"/>
          </a:p>
          <a:p>
            <a:pPr algn="l"/>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4000" dirty="0" smtClean="0">
                <a:solidFill>
                  <a:schemeClr val="tx1"/>
                </a:solidFill>
                <a:latin typeface="Candara" pitchFamily="34" charset="0"/>
              </a:rPr>
              <a:t>Political Scene:</a:t>
            </a:r>
            <a:r>
              <a:rPr lang="en-US" sz="4000" b="1" dirty="0" smtClean="0">
                <a:solidFill>
                  <a:schemeClr val="tx1"/>
                </a:solidFill>
                <a:latin typeface="Candara" pitchFamily="34" charset="0"/>
              </a:rPr>
              <a:t> The French Revolution </a:t>
            </a:r>
            <a:endParaRPr lang="ar-EG" sz="4000" dirty="0"/>
          </a:p>
        </p:txBody>
      </p:sp>
      <p:sp>
        <p:nvSpPr>
          <p:cNvPr id="3" name="Content Placeholder 2"/>
          <p:cNvSpPr>
            <a:spLocks noGrp="1"/>
          </p:cNvSpPr>
          <p:nvPr>
            <p:ph idx="1"/>
          </p:nvPr>
        </p:nvSpPr>
        <p:spPr/>
        <p:txBody>
          <a:bodyPr/>
          <a:lstStyle/>
          <a:p>
            <a:pPr algn="ctr">
              <a:buFont typeface="Arial" pitchFamily="34" charset="0"/>
              <a:buChar char="•"/>
            </a:pPr>
            <a:r>
              <a:rPr lang="en-US" b="1" dirty="0" smtClean="0">
                <a:latin typeface="Candara" pitchFamily="34" charset="0"/>
              </a:rPr>
              <a:t>The French Revolution took place in France from </a:t>
            </a:r>
            <a:r>
              <a:rPr lang="en-US" dirty="0" smtClean="0"/>
              <a:t>1789 to 1799</a:t>
            </a:r>
          </a:p>
          <a:p>
            <a:pPr algn="ctr">
              <a:buFont typeface="Arial" pitchFamily="34" charset="0"/>
              <a:buChar char="•"/>
            </a:pPr>
            <a:r>
              <a:rPr lang="en-GB" b="1" dirty="0" smtClean="0">
                <a:latin typeface="Candara" pitchFamily="34" charset="0"/>
              </a:rPr>
              <a:t>It was a revolution against injustice and inequality and oppression</a:t>
            </a:r>
          </a:p>
          <a:p>
            <a:pPr algn="ctr">
              <a:buFont typeface="Arial" pitchFamily="34" charset="0"/>
              <a:buChar char="•"/>
            </a:pPr>
            <a:r>
              <a:rPr lang="en-GB" b="1" dirty="0" smtClean="0">
                <a:latin typeface="Candara" pitchFamily="34" charset="0"/>
              </a:rPr>
              <a:t>It called for three mottos  (EFL ):</a:t>
            </a:r>
          </a:p>
          <a:p>
            <a:pPr algn="ctr">
              <a:buFont typeface="Arial" pitchFamily="34" charset="0"/>
              <a:buChar char="•"/>
            </a:pPr>
            <a:r>
              <a:rPr lang="en-GB" b="1" dirty="0" smtClean="0">
                <a:latin typeface="Candara" pitchFamily="34" charset="0"/>
              </a:rPr>
              <a:t>Equality</a:t>
            </a:r>
          </a:p>
          <a:p>
            <a:pPr algn="ctr">
              <a:buFont typeface="Arial" pitchFamily="34" charset="0"/>
              <a:buChar char="•"/>
            </a:pPr>
            <a:r>
              <a:rPr lang="en-GB" b="1" dirty="0" smtClean="0">
                <a:latin typeface="Candara" pitchFamily="34" charset="0"/>
              </a:rPr>
              <a:t>Fraternity</a:t>
            </a:r>
          </a:p>
          <a:p>
            <a:pPr algn="ctr">
              <a:buFont typeface="Arial" pitchFamily="34" charset="0"/>
              <a:buChar char="•"/>
            </a:pPr>
            <a:r>
              <a:rPr lang="en-GB" b="1" dirty="0" smtClean="0">
                <a:latin typeface="Candara" pitchFamily="34" charset="0"/>
              </a:rPr>
              <a:t>Liberty</a:t>
            </a:r>
          </a:p>
          <a:p>
            <a:pPr algn="ctr">
              <a:buFont typeface="Arial" pitchFamily="34" charset="0"/>
              <a:buChar char="•"/>
            </a:pPr>
            <a:endParaRPr lang="en-US" b="1" dirty="0" smtClean="0">
              <a:latin typeface="Candara" pitchFamily="34" charset="0"/>
            </a:endParaRPr>
          </a:p>
          <a:p>
            <a:pPr>
              <a:buFont typeface="Arial" pitchFamily="34" charset="0"/>
              <a:buChar char="•"/>
            </a:pP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6600" b="1" dirty="0" smtClean="0">
                <a:solidFill>
                  <a:srgbClr val="FF0000"/>
                </a:solidFill>
              </a:rPr>
              <a:t>Question</a:t>
            </a:r>
            <a:endParaRPr lang="en-US" b="1" dirty="0">
              <a:solidFill>
                <a:srgbClr val="FF0000"/>
              </a:solidFill>
            </a:endParaRPr>
          </a:p>
        </p:txBody>
      </p:sp>
      <p:sp>
        <p:nvSpPr>
          <p:cNvPr id="3" name="Content Placeholder 2"/>
          <p:cNvSpPr>
            <a:spLocks noGrp="1"/>
          </p:cNvSpPr>
          <p:nvPr>
            <p:ph idx="1"/>
          </p:nvPr>
        </p:nvSpPr>
        <p:spPr/>
        <p:txBody>
          <a:bodyPr/>
          <a:lstStyle/>
          <a:p>
            <a:pPr algn="ctr">
              <a:buFont typeface="Arial" pitchFamily="34" charset="0"/>
              <a:buChar char="•"/>
            </a:pPr>
            <a:r>
              <a:rPr lang="en-GB" sz="4400" dirty="0" smtClean="0"/>
              <a:t>The three mottos of the FR are:.......,........, and........</a:t>
            </a:r>
          </a:p>
          <a:p>
            <a:pPr algn="ctr">
              <a:buFont typeface="Arial" pitchFamily="34" charset="0"/>
              <a:buChar char="•"/>
            </a:pPr>
            <a:r>
              <a:rPr lang="en-GB" sz="4400" dirty="0" smtClean="0"/>
              <a:t>The French Revolution took place in the</a:t>
            </a:r>
          </a:p>
          <a:p>
            <a:pPr algn="ctr">
              <a:buFont typeface="Arial" pitchFamily="34" charset="0"/>
              <a:buChar char="•"/>
            </a:pPr>
            <a:r>
              <a:rPr lang="en-GB" sz="4400" dirty="0" smtClean="0"/>
              <a:t>  		 (17</a:t>
            </a:r>
            <a:r>
              <a:rPr lang="en-GB" sz="4400" baseline="30000" dirty="0" smtClean="0"/>
              <a:t>th</a:t>
            </a:r>
            <a:r>
              <a:rPr lang="en-GB" sz="4400" dirty="0" smtClean="0"/>
              <a:t>-	18</a:t>
            </a:r>
            <a:r>
              <a:rPr lang="en-GB" sz="4400" baseline="30000" dirty="0" smtClean="0"/>
              <a:t>th</a:t>
            </a:r>
            <a:r>
              <a:rPr lang="en-GB" sz="4400" dirty="0" smtClean="0"/>
              <a:t>-	19</a:t>
            </a:r>
            <a:r>
              <a:rPr lang="en-GB" sz="4400" baseline="30000" dirty="0" smtClean="0"/>
              <a:t>th</a:t>
            </a:r>
            <a:r>
              <a:rPr lang="en-GB" sz="4400" dirty="0" smtClean="0"/>
              <a:t>) century.</a:t>
            </a:r>
            <a:endParaRPr lang="en-US" sz="4400" dirty="0" smtClean="0"/>
          </a:p>
          <a:p>
            <a:pPr algn="l"/>
            <a:endParaRPr lang="en-US"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0000FF"/>
                </a:solidFill>
                <a:latin typeface="Candara" pitchFamily="34" charset="0"/>
              </a:rPr>
              <a:t>The French Revolution</a:t>
            </a:r>
            <a:endParaRPr lang="ar-EG" b="1" dirty="0">
              <a:solidFill>
                <a:srgbClr val="0000FF"/>
              </a:solidFill>
            </a:endParaRPr>
          </a:p>
        </p:txBody>
      </p:sp>
      <p:sp>
        <p:nvSpPr>
          <p:cNvPr id="3" name="Content Placeholder 2"/>
          <p:cNvSpPr>
            <a:spLocks noGrp="1"/>
          </p:cNvSpPr>
          <p:nvPr>
            <p:ph idx="1"/>
          </p:nvPr>
        </p:nvSpPr>
        <p:spPr/>
        <p:txBody>
          <a:bodyPr/>
          <a:lstStyle/>
          <a:p>
            <a:pPr>
              <a:buFont typeface="Arial" pitchFamily="34" charset="0"/>
              <a:buChar char="•"/>
            </a:pPr>
            <a:r>
              <a:rPr lang="en-GB" dirty="0" smtClean="0">
                <a:latin typeface="Candara" pitchFamily="34" charset="0"/>
              </a:rPr>
              <a:t>The slogans of the French Revolution are:</a:t>
            </a:r>
            <a:endParaRPr lang="en-US" dirty="0" smtClean="0">
              <a:latin typeface="Candara" pitchFamily="34" charset="0"/>
            </a:endParaRPr>
          </a:p>
          <a:p>
            <a:pPr algn="ctr">
              <a:buFont typeface="Arial" pitchFamily="34" charset="0"/>
              <a:buChar char="•"/>
            </a:pPr>
            <a:r>
              <a:rPr lang="en-GB" sz="6000" dirty="0" smtClean="0">
                <a:latin typeface="Candara" pitchFamily="34" charset="0"/>
              </a:rPr>
              <a:t>Equality</a:t>
            </a:r>
            <a:endParaRPr lang="en-US" sz="6000" dirty="0" smtClean="0">
              <a:latin typeface="Candara" pitchFamily="34" charset="0"/>
            </a:endParaRPr>
          </a:p>
          <a:p>
            <a:pPr algn="ctr">
              <a:buFont typeface="Arial" pitchFamily="34" charset="0"/>
              <a:buChar char="•"/>
            </a:pPr>
            <a:r>
              <a:rPr lang="en-GB" sz="6000" dirty="0" smtClean="0">
                <a:latin typeface="Candara" pitchFamily="34" charset="0"/>
              </a:rPr>
              <a:t>Fraternity</a:t>
            </a:r>
            <a:endParaRPr lang="en-US" sz="6000" dirty="0" smtClean="0">
              <a:latin typeface="Candara" pitchFamily="34" charset="0"/>
            </a:endParaRPr>
          </a:p>
          <a:p>
            <a:pPr algn="ctr">
              <a:buFont typeface="Arial" pitchFamily="34" charset="0"/>
              <a:buChar char="•"/>
            </a:pPr>
            <a:r>
              <a:rPr lang="en-GB" sz="6000" dirty="0" smtClean="0">
                <a:latin typeface="Candara" pitchFamily="34" charset="0"/>
              </a:rPr>
              <a:t>Liberty</a:t>
            </a:r>
            <a:endParaRPr lang="en-US" sz="6000" dirty="0" smtClean="0">
              <a:latin typeface="Candara" pitchFamily="34" charset="0"/>
            </a:endParaRPr>
          </a:p>
          <a:p>
            <a:endParaRPr lang="en-US" dirty="0" smtClean="0">
              <a:latin typeface="Candara" pitchFamily="34" charset="0"/>
            </a:endParaRPr>
          </a:p>
          <a:p>
            <a:endParaRPr lang="ar-EG" dirty="0" smtClean="0">
              <a:latin typeface="Candara" pitchFamily="34" charset="0"/>
            </a:endParaRPr>
          </a:p>
          <a:p>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rgbClr val="0000FF"/>
                </a:solidFill>
                <a:latin typeface="Candara" pitchFamily="34" charset="0"/>
              </a:rPr>
              <a:t>The French Revolution</a:t>
            </a:r>
            <a:endParaRPr lang="ar-EG" dirty="0">
              <a:solidFill>
                <a:srgbClr val="0000FF"/>
              </a:solidFill>
            </a:endParaRPr>
          </a:p>
        </p:txBody>
      </p:sp>
      <p:sp>
        <p:nvSpPr>
          <p:cNvPr id="3" name="Content Placeholder 2"/>
          <p:cNvSpPr>
            <a:spLocks noGrp="1"/>
          </p:cNvSpPr>
          <p:nvPr>
            <p:ph idx="1"/>
          </p:nvPr>
        </p:nvSpPr>
        <p:spPr/>
        <p:txBody>
          <a:bodyPr/>
          <a:lstStyle/>
          <a:p>
            <a:pPr algn="ctr">
              <a:buFont typeface="Arial" pitchFamily="34" charset="0"/>
              <a:buChar char="•"/>
            </a:pPr>
            <a:r>
              <a:rPr lang="en-GB" dirty="0" smtClean="0">
                <a:latin typeface="Candara" pitchFamily="34" charset="0"/>
              </a:rPr>
              <a:t>Famous thinkers are:</a:t>
            </a:r>
            <a:endParaRPr lang="en-US" dirty="0" smtClean="0">
              <a:latin typeface="Candara" pitchFamily="34" charset="0"/>
            </a:endParaRPr>
          </a:p>
          <a:p>
            <a:pPr algn="ctr">
              <a:buFont typeface="Arial" pitchFamily="34" charset="0"/>
              <a:buChar char="•"/>
            </a:pPr>
            <a:r>
              <a:rPr lang="en-GB" dirty="0" smtClean="0">
                <a:latin typeface="Candara" pitchFamily="34" charset="0"/>
              </a:rPr>
              <a:t>Voltaire</a:t>
            </a:r>
            <a:endParaRPr lang="en-US" dirty="0" smtClean="0">
              <a:latin typeface="Candara" pitchFamily="34" charset="0"/>
            </a:endParaRPr>
          </a:p>
          <a:p>
            <a:pPr algn="ctr">
              <a:buFont typeface="Arial" pitchFamily="34" charset="0"/>
              <a:buChar char="•"/>
            </a:pPr>
            <a:r>
              <a:rPr lang="en-GB" dirty="0" smtClean="0">
                <a:latin typeface="Candara" pitchFamily="34" charset="0"/>
              </a:rPr>
              <a:t>Rousseau</a:t>
            </a:r>
            <a:endParaRPr lang="en-US" dirty="0" smtClean="0">
              <a:latin typeface="Candara" pitchFamily="34" charset="0"/>
            </a:endParaRPr>
          </a:p>
          <a:p>
            <a:pPr algn="ctr">
              <a:buFont typeface="Arial" pitchFamily="34" charset="0"/>
              <a:buChar char="•"/>
            </a:pPr>
            <a:r>
              <a:rPr lang="en-GB" dirty="0" smtClean="0">
                <a:latin typeface="Candara" pitchFamily="34" charset="0"/>
              </a:rPr>
              <a:t>Montesquieu</a:t>
            </a:r>
            <a:endParaRPr lang="en-US" dirty="0" smtClean="0">
              <a:latin typeface="Candara" pitchFamily="34" charset="0"/>
            </a:endParaRPr>
          </a:p>
          <a:p>
            <a:endParaRPr lang="en-US" dirty="0" smtClean="0">
              <a:latin typeface="Candara" pitchFamily="34" charset="0"/>
            </a:endParaRPr>
          </a:p>
          <a:p>
            <a:endParaRPr lang="ar-EG"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Question</a:t>
            </a:r>
            <a:endParaRPr lang="en-US" b="1" dirty="0">
              <a:solidFill>
                <a:srgbClr val="FF0000"/>
              </a:solidFill>
            </a:endParaRPr>
          </a:p>
        </p:txBody>
      </p:sp>
      <p:sp>
        <p:nvSpPr>
          <p:cNvPr id="3" name="Content Placeholder 2"/>
          <p:cNvSpPr>
            <a:spLocks noGrp="1"/>
          </p:cNvSpPr>
          <p:nvPr>
            <p:ph idx="1"/>
          </p:nvPr>
        </p:nvSpPr>
        <p:spPr/>
        <p:txBody>
          <a:bodyPr/>
          <a:lstStyle/>
          <a:p>
            <a:pPr algn="ctr"/>
            <a:r>
              <a:rPr lang="en-GB" dirty="0" smtClean="0"/>
              <a:t>Some famous thinkers who motivated the French Revolution are </a:t>
            </a:r>
          </a:p>
          <a:p>
            <a:pPr algn="ctr"/>
            <a:r>
              <a:rPr lang="en-GB" dirty="0" smtClean="0"/>
              <a:t>1-			2-		3- </a:t>
            </a:r>
            <a:endParaRPr lang="en-US" dirty="0" smtClean="0"/>
          </a:p>
          <a:p>
            <a:pPr algn="ct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rgbClr val="0000FF"/>
                </a:solidFill>
              </a:rPr>
              <a:t>Liberty, Equality, Fraternity</a:t>
            </a:r>
            <a:endParaRPr lang="ar-EG" dirty="0">
              <a:solidFill>
                <a:srgbClr val="0000FF"/>
              </a:solidFill>
            </a:endParaRPr>
          </a:p>
        </p:txBody>
      </p:sp>
      <p:pic>
        <p:nvPicPr>
          <p:cNvPr id="4" name="Content Placeholder 3" descr="220px-LibertyEqualityorDeath.jpg"/>
          <p:cNvPicPr>
            <a:picLocks noGrp="1" noChangeAspect="1"/>
          </p:cNvPicPr>
          <p:nvPr>
            <p:ph idx="1"/>
          </p:nvPr>
        </p:nvPicPr>
        <p:blipFill>
          <a:blip r:embed="rId2" cstate="print"/>
          <a:stretch>
            <a:fillRect/>
          </a:stretch>
        </p:blipFill>
        <p:spPr>
          <a:xfrm>
            <a:off x="762000" y="1371600"/>
            <a:ext cx="8686800" cy="4572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solidFill>
                  <a:srgbClr val="0000FF"/>
                </a:solidFill>
                <a:latin typeface="Candara" pitchFamily="34" charset="0"/>
              </a:rPr>
              <a:t>Political Scene:</a:t>
            </a:r>
            <a:r>
              <a:rPr lang="en-US" sz="4000" b="1" dirty="0" smtClean="0">
                <a:solidFill>
                  <a:srgbClr val="0000FF"/>
                </a:solidFill>
                <a:latin typeface="Candara" pitchFamily="34" charset="0"/>
              </a:rPr>
              <a:t> The French Revolution </a:t>
            </a:r>
            <a:endParaRPr lang="ar-EG" sz="4000" dirty="0">
              <a:solidFill>
                <a:srgbClr val="0000FF"/>
              </a:solidFill>
            </a:endParaRPr>
          </a:p>
        </p:txBody>
      </p:sp>
      <p:sp>
        <p:nvSpPr>
          <p:cNvPr id="3" name="Content Placeholder 2"/>
          <p:cNvSpPr>
            <a:spLocks noGrp="1"/>
          </p:cNvSpPr>
          <p:nvPr>
            <p:ph idx="1"/>
          </p:nvPr>
        </p:nvSpPr>
        <p:spPr/>
        <p:txBody>
          <a:bodyPr/>
          <a:lstStyle/>
          <a:p>
            <a:pPr algn="l">
              <a:buFont typeface="Arial" pitchFamily="34" charset="0"/>
              <a:buChar char="•"/>
            </a:pPr>
            <a:r>
              <a:rPr lang="en-GB" dirty="0" smtClean="0"/>
              <a:t>This revolution inspired many people around the world from the 18</a:t>
            </a:r>
            <a:r>
              <a:rPr lang="en-GB" baseline="30000" dirty="0" smtClean="0"/>
              <a:t>th</a:t>
            </a:r>
            <a:r>
              <a:rPr lang="en-GB" dirty="0" smtClean="0"/>
              <a:t> century onwards. We will notice the effect of the three slogans in many of the works written afterwards. </a:t>
            </a:r>
          </a:p>
          <a:p>
            <a:pPr algn="l">
              <a:buFont typeface="Arial" pitchFamily="34" charset="0"/>
              <a:buChar char="•"/>
            </a:pPr>
            <a:r>
              <a:rPr lang="en-GB" dirty="0" smtClean="0"/>
              <a:t>The French Revolution also affected many liberation movements all around the world like the American Revolution.</a:t>
            </a:r>
            <a:endParaRPr lang="en-US" dirty="0" smtClean="0"/>
          </a:p>
          <a:p>
            <a:pPr algn="l">
              <a:buFont typeface="Arial" pitchFamily="34" charset="0"/>
              <a:buChar char="•"/>
            </a:pP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Question</a:t>
            </a:r>
            <a:endParaRPr lang="en-US" b="1" dirty="0">
              <a:solidFill>
                <a:srgbClr val="FF0000"/>
              </a:solidFill>
            </a:endParaRPr>
          </a:p>
        </p:txBody>
      </p:sp>
      <p:sp>
        <p:nvSpPr>
          <p:cNvPr id="3" name="Content Placeholder 2"/>
          <p:cNvSpPr>
            <a:spLocks noGrp="1"/>
          </p:cNvSpPr>
          <p:nvPr>
            <p:ph idx="1"/>
          </p:nvPr>
        </p:nvSpPr>
        <p:spPr/>
        <p:txBody>
          <a:bodyPr/>
          <a:lstStyle/>
          <a:p>
            <a:pPr algn="ctr"/>
            <a:r>
              <a:rPr lang="en-GB" dirty="0" smtClean="0"/>
              <a:t>The slogans of the FR gave rise to other revolutions like the (British-   German-     American) Revolution.</a:t>
            </a:r>
          </a:p>
          <a:p>
            <a:pPr algn="ctr"/>
            <a:r>
              <a:rPr lang="en-GB" dirty="0" smtClean="0"/>
              <a:t>OR/ The French revolution inspired the (Italian- Egyptian-American) Revolution.</a:t>
            </a:r>
            <a:endParaRPr lang="en-US" dirty="0" smtClean="0"/>
          </a:p>
          <a:p>
            <a:pPr algn="ctr"/>
            <a:endParaRPr lang="en-US" dirty="0" smtClean="0"/>
          </a:p>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smtClean="0">
                <a:solidFill>
                  <a:schemeClr val="tx1"/>
                </a:solidFill>
                <a:latin typeface="Candara" pitchFamily="34" charset="0"/>
              </a:rPr>
              <a:t>Political Scene: </a:t>
            </a:r>
            <a:r>
              <a:rPr lang="en-US" sz="3600" b="1" dirty="0" smtClean="0">
                <a:solidFill>
                  <a:schemeClr val="tx1"/>
                </a:solidFill>
                <a:latin typeface="Candara" pitchFamily="34" charset="0"/>
              </a:rPr>
              <a:t>The </a:t>
            </a:r>
            <a:r>
              <a:rPr lang="en-US" sz="3600" b="1" u="sng" dirty="0" smtClean="0">
                <a:solidFill>
                  <a:schemeClr val="tx1"/>
                </a:solidFill>
                <a:latin typeface="Candara" pitchFamily="34" charset="0"/>
              </a:rPr>
              <a:t>American</a:t>
            </a:r>
            <a:r>
              <a:rPr lang="en-US" sz="3600" b="1" dirty="0" smtClean="0">
                <a:solidFill>
                  <a:schemeClr val="tx1"/>
                </a:solidFill>
                <a:latin typeface="Candara" pitchFamily="34" charset="0"/>
              </a:rPr>
              <a:t>  </a:t>
            </a:r>
            <a:r>
              <a:rPr lang="en-US" sz="3600" b="1" u="sng" dirty="0" smtClean="0">
                <a:solidFill>
                  <a:schemeClr val="tx1"/>
                </a:solidFill>
                <a:latin typeface="Candara" pitchFamily="34" charset="0"/>
              </a:rPr>
              <a:t>Revolution </a:t>
            </a:r>
            <a:endParaRPr lang="ar-EG" sz="3600" dirty="0"/>
          </a:p>
        </p:txBody>
      </p:sp>
      <p:sp>
        <p:nvSpPr>
          <p:cNvPr id="3" name="Content Placeholder 2"/>
          <p:cNvSpPr>
            <a:spLocks noGrp="1"/>
          </p:cNvSpPr>
          <p:nvPr>
            <p:ph idx="1"/>
          </p:nvPr>
        </p:nvSpPr>
        <p:spPr/>
        <p:txBody>
          <a:bodyPr/>
          <a:lstStyle/>
          <a:p>
            <a:pPr algn="ctr">
              <a:buFont typeface="Arial" pitchFamily="34" charset="0"/>
              <a:buChar char="•"/>
            </a:pPr>
            <a:r>
              <a:rPr lang="en-US" sz="2800" b="1" dirty="0" smtClean="0">
                <a:latin typeface="Candara" pitchFamily="34" charset="0"/>
              </a:rPr>
              <a:t>The </a:t>
            </a:r>
            <a:r>
              <a:rPr lang="en-US" sz="2800" b="1" u="sng" dirty="0" smtClean="0">
                <a:latin typeface="Candara" pitchFamily="34" charset="0"/>
              </a:rPr>
              <a:t>American</a:t>
            </a:r>
            <a:r>
              <a:rPr lang="en-US" sz="2800" b="1" dirty="0" smtClean="0">
                <a:latin typeface="Candara" pitchFamily="34" charset="0"/>
              </a:rPr>
              <a:t>  </a:t>
            </a:r>
            <a:r>
              <a:rPr lang="en-US" sz="2800" b="1" u="sng" dirty="0" smtClean="0">
                <a:latin typeface="Candara" pitchFamily="34" charset="0"/>
              </a:rPr>
              <a:t>Revolution </a:t>
            </a:r>
            <a:r>
              <a:rPr lang="en-US" sz="2800" dirty="0" smtClean="0"/>
              <a:t>1775–1783</a:t>
            </a:r>
            <a:endParaRPr lang="en-US" sz="2800" b="1" u="sng" dirty="0" smtClean="0">
              <a:latin typeface="Candara" pitchFamily="34" charset="0"/>
            </a:endParaRPr>
          </a:p>
          <a:p>
            <a:pPr algn="ctr">
              <a:buFont typeface="Arial" pitchFamily="34" charset="0"/>
              <a:buChar char="•"/>
            </a:pPr>
            <a:r>
              <a:rPr lang="en-GB" sz="2800" dirty="0" smtClean="0"/>
              <a:t>The </a:t>
            </a:r>
            <a:r>
              <a:rPr lang="en-GB" sz="2800" b="1" dirty="0" smtClean="0"/>
              <a:t>American Revolution</a:t>
            </a:r>
            <a:r>
              <a:rPr lang="en-GB" sz="2800" dirty="0" smtClean="0"/>
              <a:t> was the political upheaval during the last half of the 18th century in which thirteen colonies in North America joined together to break free from the British Empire, combining to become the United States of America.</a:t>
            </a:r>
          </a:p>
          <a:p>
            <a:pPr algn="ctr">
              <a:buFont typeface="Arial" pitchFamily="34" charset="0"/>
              <a:buChar char="•"/>
            </a:pPr>
            <a:r>
              <a:rPr lang="en-GB" sz="2800" b="1" dirty="0" smtClean="0">
                <a:latin typeface="Candara" pitchFamily="34" charset="0"/>
              </a:rPr>
              <a:t>It called for freedom, independence, human rights of equality and brotherhood. It was inspired by the Revolution in France.</a:t>
            </a:r>
            <a:endParaRPr lang="en-US" sz="2800" b="1" dirty="0" smtClean="0">
              <a:latin typeface="Candara" pitchFamily="34" charset="0"/>
            </a:endParaRPr>
          </a:p>
          <a:p>
            <a:pPr>
              <a:buFont typeface="Arial" pitchFamily="34" charset="0"/>
              <a:buChar char="•"/>
            </a:pPr>
            <a:endParaRPr lang="ar-EG"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00FF"/>
                </a:solidFill>
              </a:rPr>
              <a:t>Question</a:t>
            </a:r>
            <a:endParaRPr lang="ar-EG" dirty="0">
              <a:solidFill>
                <a:srgbClr val="0000FF"/>
              </a:solidFill>
            </a:endParaRPr>
          </a:p>
        </p:txBody>
      </p:sp>
      <p:sp>
        <p:nvSpPr>
          <p:cNvPr id="3" name="Content Placeholder 2"/>
          <p:cNvSpPr>
            <a:spLocks noGrp="1"/>
          </p:cNvSpPr>
          <p:nvPr>
            <p:ph idx="1"/>
          </p:nvPr>
        </p:nvSpPr>
        <p:spPr/>
        <p:txBody>
          <a:bodyPr/>
          <a:lstStyle/>
          <a:p>
            <a:pPr algn="ctr"/>
            <a:r>
              <a:rPr lang="en-GB" sz="4000" dirty="0" smtClean="0"/>
              <a:t>When did the American Revolution take place? </a:t>
            </a:r>
          </a:p>
          <a:p>
            <a:pPr algn="ctr"/>
            <a:r>
              <a:rPr lang="en-GB" sz="4000" dirty="0" smtClean="0"/>
              <a:t>(the 17</a:t>
            </a:r>
            <a:r>
              <a:rPr lang="en-GB" sz="4000" baseline="30000" dirty="0" smtClean="0"/>
              <a:t>th</a:t>
            </a:r>
            <a:r>
              <a:rPr lang="en-GB" sz="4000" dirty="0" smtClean="0"/>
              <a:t>-	the 18</a:t>
            </a:r>
            <a:r>
              <a:rPr lang="en-GB" sz="4000" baseline="30000" dirty="0" smtClean="0"/>
              <a:t>th-	the</a:t>
            </a:r>
            <a:r>
              <a:rPr lang="en-GB" sz="4000" dirty="0" smtClean="0"/>
              <a:t> 19</a:t>
            </a:r>
            <a:r>
              <a:rPr lang="en-GB" sz="4000" baseline="30000" dirty="0" smtClean="0"/>
              <a:t>th</a:t>
            </a:r>
            <a:r>
              <a:rPr lang="en-GB" sz="4000" dirty="0" smtClean="0"/>
              <a:t>) century</a:t>
            </a:r>
            <a:r>
              <a:rPr lang="en-GB" sz="4000" dirty="0" smtClean="0"/>
              <a:t>.</a:t>
            </a:r>
          </a:p>
          <a:p>
            <a:pPr algn="ctr"/>
            <a:r>
              <a:rPr lang="en-GB" sz="4000" dirty="0" smtClean="0"/>
              <a:t>Where did the American Revolution take place?</a:t>
            </a:r>
          </a:p>
          <a:p>
            <a:pPr algn="ctr"/>
            <a:r>
              <a:rPr lang="en-GB" sz="4000" dirty="0" smtClean="0"/>
              <a:t>France-  England </a:t>
            </a:r>
            <a:r>
              <a:rPr lang="en-GB" sz="4000" smtClean="0"/>
              <a:t>-   America</a:t>
            </a:r>
            <a:endParaRPr lang="en-US" sz="4000" dirty="0" smtClean="0"/>
          </a:p>
          <a:p>
            <a:pPr algn="ctr"/>
            <a:endParaRPr lang="ar-EG"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rgbClr val="0000FF"/>
                </a:solidFill>
              </a:rPr>
              <a:t>The American Revolution</a:t>
            </a:r>
            <a:endParaRPr lang="ar-EG" dirty="0">
              <a:solidFill>
                <a:srgbClr val="0000FF"/>
              </a:solidFill>
            </a:endParaRPr>
          </a:p>
        </p:txBody>
      </p:sp>
      <p:sp>
        <p:nvSpPr>
          <p:cNvPr id="3" name="Content Placeholder 2"/>
          <p:cNvSpPr>
            <a:spLocks noGrp="1"/>
          </p:cNvSpPr>
          <p:nvPr>
            <p:ph idx="1"/>
          </p:nvPr>
        </p:nvSpPr>
        <p:spPr/>
        <p:txBody>
          <a:bodyPr/>
          <a:lstStyle/>
          <a:p>
            <a:pPr algn="l">
              <a:buFont typeface="Arial" pitchFamily="34" charset="0"/>
              <a:buChar char="•"/>
            </a:pPr>
            <a:r>
              <a:rPr lang="en-US" dirty="0" smtClean="0">
                <a:solidFill>
                  <a:srgbClr val="0000FF"/>
                </a:solidFill>
                <a:latin typeface="Candara" pitchFamily="34" charset="0"/>
              </a:rPr>
              <a:t>"We hold these truths to be self-evident, that all men are created equal, that they are endowed by their Creator with certain unalienable rights, that among these are life, liberty and the pursuit of happiness.“</a:t>
            </a:r>
          </a:p>
          <a:p>
            <a:pPr algn="l">
              <a:buFont typeface="Arial" pitchFamily="34" charset="0"/>
              <a:buChar char="•"/>
            </a:pPr>
            <a:r>
              <a:rPr lang="en-US" dirty="0" smtClean="0">
                <a:solidFill>
                  <a:srgbClr val="0000FF"/>
                </a:solidFill>
                <a:latin typeface="Candara" pitchFamily="34" charset="0"/>
              </a:rPr>
              <a:t>Quoted from </a:t>
            </a:r>
            <a:r>
              <a:rPr lang="en-US" i="1" dirty="0" smtClean="0">
                <a:solidFill>
                  <a:srgbClr val="0000FF"/>
                </a:solidFill>
                <a:latin typeface="Candara" pitchFamily="34" charset="0"/>
              </a:rPr>
              <a:t>The</a:t>
            </a:r>
            <a:r>
              <a:rPr lang="en-US" dirty="0" smtClean="0">
                <a:solidFill>
                  <a:srgbClr val="0000FF"/>
                </a:solidFill>
                <a:latin typeface="Candara" pitchFamily="34" charset="0"/>
              </a:rPr>
              <a:t> American </a:t>
            </a:r>
            <a:r>
              <a:rPr lang="en-US" i="1" dirty="0" smtClean="0">
                <a:solidFill>
                  <a:srgbClr val="0000FF"/>
                </a:solidFill>
                <a:latin typeface="Candara" pitchFamily="34" charset="0"/>
              </a:rPr>
              <a:t>Declaration of Independence</a:t>
            </a:r>
            <a:endParaRPr lang="en-US" dirty="0" smtClean="0">
              <a:solidFill>
                <a:srgbClr val="0000FF"/>
              </a:solidFill>
              <a:latin typeface="Candara" pitchFamily="34" charset="0"/>
            </a:endParaRPr>
          </a:p>
          <a:p>
            <a:pPr algn="l">
              <a:buFont typeface="Arial" pitchFamily="34" charset="0"/>
              <a:buChar char="•"/>
            </a:pPr>
            <a:endParaRPr lang="en-US" dirty="0" smtClean="0">
              <a:solidFill>
                <a:srgbClr val="0000FF"/>
              </a:solidFill>
            </a:endParaRPr>
          </a:p>
          <a:p>
            <a:pPr algn="l">
              <a:buFont typeface="Arial" pitchFamily="34" charset="0"/>
              <a:buChar char="•"/>
            </a:pPr>
            <a:endParaRPr lang="ar-EG"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smtClean="0">
                <a:solidFill>
                  <a:srgbClr val="0000FF"/>
                </a:solidFill>
                <a:latin typeface="Candara" pitchFamily="34" charset="0"/>
              </a:rPr>
              <a:t>Political Scene: the System of Government</a:t>
            </a:r>
            <a:endParaRPr lang="ar-EG" sz="3600" dirty="0">
              <a:solidFill>
                <a:srgbClr val="0000FF"/>
              </a:solidFill>
            </a:endParaRPr>
          </a:p>
        </p:txBody>
      </p:sp>
      <p:sp>
        <p:nvSpPr>
          <p:cNvPr id="3" name="Content Placeholder 2"/>
          <p:cNvSpPr>
            <a:spLocks noGrp="1"/>
          </p:cNvSpPr>
          <p:nvPr>
            <p:ph idx="1"/>
          </p:nvPr>
        </p:nvSpPr>
        <p:spPr/>
        <p:txBody>
          <a:bodyPr/>
          <a:lstStyle/>
          <a:p>
            <a:pPr algn="just">
              <a:buFont typeface="Arial" pitchFamily="34" charset="0"/>
              <a:buChar char="•"/>
            </a:pPr>
            <a:r>
              <a:rPr lang="en-US" b="1" dirty="0" smtClean="0">
                <a:latin typeface="Candara" pitchFamily="34" charset="0"/>
              </a:rPr>
              <a:t>The English Parliament and monarchs turned to political maneuvering rather than civil war to resolve their conflicts.</a:t>
            </a:r>
          </a:p>
          <a:p>
            <a:pPr algn="just">
              <a:buFont typeface="Arial" pitchFamily="34" charset="0"/>
              <a:buChar char="•"/>
            </a:pPr>
            <a:r>
              <a:rPr lang="en-GB" b="1" dirty="0" smtClean="0">
                <a:latin typeface="Candara" pitchFamily="34" charset="0"/>
              </a:rPr>
              <a:t>There was an ongoing conflict between the two major parties in England: the Whigs and the Tories. There were also some wars between France and England, some of which were expressed in Dickens’s </a:t>
            </a:r>
            <a:r>
              <a:rPr lang="en-GB" b="1" i="1" dirty="0" smtClean="0">
                <a:latin typeface="Candara" pitchFamily="34" charset="0"/>
              </a:rPr>
              <a:t>A Tale of Two Cities.</a:t>
            </a:r>
            <a:endParaRPr lang="en-US" dirty="0" smtClean="0"/>
          </a:p>
          <a:p>
            <a:pPr>
              <a:buFont typeface="Arial" pitchFamily="34" charset="0"/>
              <a:buChar char="•"/>
            </a:pP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Question</a:t>
            </a:r>
            <a:endParaRPr lang="en-US" b="1" dirty="0">
              <a:solidFill>
                <a:srgbClr val="FF0000"/>
              </a:solidFill>
            </a:endParaRPr>
          </a:p>
        </p:txBody>
      </p:sp>
      <p:sp>
        <p:nvSpPr>
          <p:cNvPr id="3" name="Content Placeholder 2"/>
          <p:cNvSpPr>
            <a:spLocks noGrp="1"/>
          </p:cNvSpPr>
          <p:nvPr>
            <p:ph idx="1"/>
          </p:nvPr>
        </p:nvSpPr>
        <p:spPr/>
        <p:txBody>
          <a:bodyPr/>
          <a:lstStyle/>
          <a:p>
            <a:pPr algn="ctr"/>
            <a:r>
              <a:rPr lang="en-GB" dirty="0" smtClean="0"/>
              <a:t>The two famous parties that always were in conflict in England are (.................and................)</a:t>
            </a:r>
            <a:endParaRPr lang="en-US" dirty="0" smtClean="0"/>
          </a:p>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latin typeface="Candara" pitchFamily="34" charset="0"/>
              </a:rPr>
              <a:t>Political Scene</a:t>
            </a:r>
            <a:endParaRPr lang="ar-EG" dirty="0"/>
          </a:p>
        </p:txBody>
      </p:sp>
      <p:sp>
        <p:nvSpPr>
          <p:cNvPr id="3" name="Content Placeholder 2"/>
          <p:cNvSpPr>
            <a:spLocks noGrp="1"/>
          </p:cNvSpPr>
          <p:nvPr>
            <p:ph idx="1"/>
          </p:nvPr>
        </p:nvSpPr>
        <p:spPr/>
        <p:txBody>
          <a:bodyPr/>
          <a:lstStyle/>
          <a:p>
            <a:pPr algn="l"/>
            <a:r>
              <a:rPr lang="en-US" dirty="0" smtClean="0">
                <a:latin typeface="Candara" pitchFamily="34" charset="0"/>
              </a:rPr>
              <a:t>The system of government was characterized by division and political problems. It was Monarchy still but people began to feel more freedom, more change. So they were able to criticize though in an indirect way.</a:t>
            </a:r>
          </a:p>
          <a:p>
            <a:pPr algn="l"/>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Question</a:t>
            </a:r>
            <a:endParaRPr lang="en-US" b="1" dirty="0">
              <a:solidFill>
                <a:srgbClr val="FF0000"/>
              </a:solidFill>
            </a:endParaRPr>
          </a:p>
        </p:txBody>
      </p:sp>
      <p:sp>
        <p:nvSpPr>
          <p:cNvPr id="3" name="Content Placeholder 2"/>
          <p:cNvSpPr>
            <a:spLocks noGrp="1"/>
          </p:cNvSpPr>
          <p:nvPr>
            <p:ph idx="1"/>
          </p:nvPr>
        </p:nvSpPr>
        <p:spPr/>
        <p:txBody>
          <a:bodyPr/>
          <a:lstStyle/>
          <a:p>
            <a:pPr algn="ctr"/>
            <a:r>
              <a:rPr lang="en-GB" dirty="0" smtClean="0"/>
              <a:t>In the 18</a:t>
            </a:r>
            <a:r>
              <a:rPr lang="en-GB" baseline="30000" dirty="0" smtClean="0"/>
              <a:t>th</a:t>
            </a:r>
            <a:r>
              <a:rPr lang="en-GB" dirty="0" smtClean="0"/>
              <a:t> century, England was</a:t>
            </a:r>
          </a:p>
          <a:p>
            <a:pPr algn="ctr"/>
            <a:r>
              <a:rPr lang="en-GB" dirty="0" smtClean="0"/>
              <a:t> (1- a monarchy- 	2- a republic-	</a:t>
            </a:r>
          </a:p>
          <a:p>
            <a:pPr algn="ctr"/>
            <a:r>
              <a:rPr lang="en-GB" dirty="0" smtClean="0"/>
              <a:t>	3- a colony)	</a:t>
            </a:r>
            <a:endParaRPr lang="en-US" dirty="0" smtClean="0"/>
          </a:p>
          <a:p>
            <a:pPr algn="ct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1807</TotalTime>
  <Words>674</Words>
  <Application>Microsoft Office PowerPoint</Application>
  <PresentationFormat>A4 Paper (210x297 mm)‎</PresentationFormat>
  <Paragraphs>94</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First Lecture</vt:lpstr>
      <vt:lpstr>Warm-up</vt:lpstr>
      <vt:lpstr>England in the Eighteenth Century</vt:lpstr>
      <vt:lpstr>England in the Eighteenth Century</vt:lpstr>
      <vt:lpstr>The Political Scene FAIR</vt:lpstr>
      <vt:lpstr>Question</vt:lpstr>
      <vt:lpstr>Question</vt:lpstr>
      <vt:lpstr>Political Scene: The French Revolution </vt:lpstr>
      <vt:lpstr>Question</vt:lpstr>
      <vt:lpstr>The French Revolution</vt:lpstr>
      <vt:lpstr>The French Revolution</vt:lpstr>
      <vt:lpstr>Question</vt:lpstr>
      <vt:lpstr>Liberty, Equality, Fraternity</vt:lpstr>
      <vt:lpstr>Political Scene: The French Revolution </vt:lpstr>
      <vt:lpstr>Question</vt:lpstr>
      <vt:lpstr>Political Scene: The American  Revolution </vt:lpstr>
      <vt:lpstr>Question</vt:lpstr>
      <vt:lpstr>The American Revolution</vt:lpstr>
      <vt:lpstr>Political Scene: the System of Government</vt:lpstr>
      <vt:lpstr>Question</vt:lpstr>
      <vt:lpstr>Political Scene</vt:lpstr>
      <vt:lpstr>Question</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140</cp:revision>
  <dcterms:created xsi:type="dcterms:W3CDTF">2009-10-14T19:14:34Z</dcterms:created>
  <dcterms:modified xsi:type="dcterms:W3CDTF">2011-09-29T07:56:14Z</dcterms:modified>
</cp:coreProperties>
</file>