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15" r:id="rId2"/>
    <p:sldId id="316" r:id="rId3"/>
    <p:sldId id="322" r:id="rId4"/>
    <p:sldId id="323" r:id="rId5"/>
    <p:sldId id="324" r:id="rId6"/>
    <p:sldId id="325" r:id="rId7"/>
    <p:sldId id="326" r:id="rId8"/>
    <p:sldId id="327" r:id="rId9"/>
    <p:sldId id="328" r:id="rId10"/>
    <p:sldId id="329" r:id="rId11"/>
    <p:sldId id="330" r:id="rId12"/>
    <p:sldId id="331" r:id="rId13"/>
    <p:sldId id="334" r:id="rId14"/>
    <p:sldId id="332"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09256"/>
    <a:srgbClr val="0099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45" autoAdjust="0"/>
    <p:restoredTop sz="94664" autoAdjust="0"/>
  </p:normalViewPr>
  <p:slideViewPr>
    <p:cSldViewPr>
      <p:cViewPr>
        <p:scale>
          <a:sx n="60" d="100"/>
          <a:sy n="60" d="100"/>
        </p:scale>
        <p:origin x="-744"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Transition Signals </a:t>
            </a:r>
            <a:endParaRPr lang="en-US" dirty="0"/>
          </a:p>
        </p:txBody>
      </p:sp>
      <p:sp>
        <p:nvSpPr>
          <p:cNvPr id="3" name="Content Placeholder 2"/>
          <p:cNvSpPr>
            <a:spLocks noGrp="1"/>
          </p:cNvSpPr>
          <p:nvPr>
            <p:ph idx="1"/>
          </p:nvPr>
        </p:nvSpPr>
        <p:spPr/>
        <p:txBody>
          <a:bodyPr/>
          <a:lstStyle/>
          <a:p>
            <a:pPr algn="l">
              <a:buFont typeface="Arial" charset="0"/>
              <a:buChar char="•"/>
            </a:pPr>
            <a:r>
              <a:rPr lang="en-US" sz="1800" dirty="0" smtClean="0"/>
              <a:t>To introduce an additional idea: in addition, furthermore, moreover, besides, also, too, and. </a:t>
            </a:r>
          </a:p>
          <a:p>
            <a:pPr algn="l">
              <a:buFont typeface="Arial" charset="0"/>
              <a:buChar char="•"/>
            </a:pPr>
            <a:r>
              <a:rPr lang="en-US" sz="1800" dirty="0" smtClean="0"/>
              <a:t>To introduce an opposite idea or contrast: on the other hand, in contrast, however, nevertheless, instead, still, and nonetheless, but, yet, although, while, whereas, though, even though..</a:t>
            </a:r>
          </a:p>
          <a:p>
            <a:pPr algn="l">
              <a:buFont typeface="Arial" charset="0"/>
              <a:buChar char="•"/>
            </a:pPr>
            <a:r>
              <a:rPr lang="en-US" sz="1800" dirty="0" smtClean="0"/>
              <a:t>To introduce a choice or alternative: otherwise, or, if, unless. </a:t>
            </a:r>
          </a:p>
          <a:p>
            <a:pPr algn="l">
              <a:buFont typeface="Arial" charset="0"/>
              <a:buChar char="•"/>
            </a:pPr>
            <a:r>
              <a:rPr lang="en-US" sz="1800" dirty="0" smtClean="0"/>
              <a:t>To introduce a restatement or explanation: in fact, indeed, that is . </a:t>
            </a:r>
          </a:p>
          <a:p>
            <a:pPr algn="l">
              <a:buFont typeface="Arial" charset="0"/>
              <a:buChar char="•"/>
            </a:pPr>
            <a:r>
              <a:rPr lang="en-US" sz="1800" dirty="0" smtClean="0"/>
              <a:t>To list in order: first, second, third, next, last, finally, the first, second, the next, last, final… </a:t>
            </a:r>
          </a:p>
          <a:p>
            <a:pPr algn="l">
              <a:buFont typeface="Arial" charset="0"/>
              <a:buChar char="•"/>
            </a:pPr>
            <a:r>
              <a:rPr lang="en-US" sz="1800" dirty="0" smtClean="0"/>
              <a:t>To introduce an example: for example, for instance </a:t>
            </a:r>
          </a:p>
          <a:p>
            <a:pPr algn="l">
              <a:buFont typeface="Arial" charset="0"/>
              <a:buChar char="•"/>
            </a:pPr>
            <a:r>
              <a:rPr lang="en-US" sz="1800" dirty="0" smtClean="0"/>
              <a:t>To introduce a conclusion or summary: clearly, in brief, in conclusion, indeed, in short, in summary</a:t>
            </a:r>
          </a:p>
          <a:p>
            <a:pPr algn="l">
              <a:buFont typeface="Arial" charset="0"/>
              <a:buChar char="•"/>
            </a:pPr>
            <a:r>
              <a:rPr lang="en-US" sz="1800" dirty="0" smtClean="0"/>
              <a:t>To introduce a result: accordingly, as a result, as a consequent, therefore, consequently, hence, thus, so </a:t>
            </a:r>
          </a:p>
          <a:p>
            <a:pPr algn="l">
              <a:buFont typeface="Arial" charset="0"/>
              <a:buChar char="•"/>
            </a:pPr>
            <a:endParaRPr lang="en-US" sz="1800"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4294967295"/>
          </p:nvPr>
        </p:nvPicPr>
        <p:blipFill>
          <a:blip r:embed="rId2" cstate="print"/>
          <a:srcRect/>
          <a:stretch>
            <a:fillRect/>
          </a:stretch>
        </p:blipFill>
        <p:spPr bwMode="auto">
          <a:xfrm>
            <a:off x="1752600" y="0"/>
            <a:ext cx="5334000" cy="632460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2. Dramatic, interesting, or funny story introduction </a:t>
            </a:r>
            <a:endParaRPr lang="en-US" dirty="0"/>
          </a:p>
        </p:txBody>
      </p:sp>
      <p:sp>
        <p:nvSpPr>
          <p:cNvPr id="3" name="Content Placeholder 2"/>
          <p:cNvSpPr>
            <a:spLocks noGrp="1"/>
          </p:cNvSpPr>
          <p:nvPr>
            <p:ph idx="1"/>
          </p:nvPr>
        </p:nvSpPr>
        <p:spPr/>
        <p:txBody>
          <a:bodyPr/>
          <a:lstStyle/>
          <a:p>
            <a:pPr algn="l"/>
            <a:endParaRPr lang="en-US" sz="2400" dirty="0" smtClean="0"/>
          </a:p>
          <a:p>
            <a:pPr algn="l"/>
            <a:r>
              <a:rPr lang="en-US" sz="2400" dirty="0" smtClean="0"/>
              <a:t>A dramatic, humorous, or otherwise interesting opening will generate interest in the reader. It is important, after all, to capture the reader’s attention. For process paper’s it is often useful to begin with a description of a scene that establishes the need for a process explanation. Observe here how one student uses a description to set up a process essay.</a:t>
            </a:r>
          </a:p>
          <a:p>
            <a:pPr algn="l"/>
            <a:endParaRPr lang="en-US" sz="2400" dirty="0"/>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Underline the Thesis Statement </a:t>
            </a:r>
            <a:endParaRPr lang="en-US" dirty="0"/>
          </a:p>
        </p:txBody>
      </p:sp>
      <p:sp>
        <p:nvSpPr>
          <p:cNvPr id="3" name="Content Placeholder 2"/>
          <p:cNvSpPr>
            <a:spLocks noGrp="1"/>
          </p:cNvSpPr>
          <p:nvPr>
            <p:ph idx="1"/>
          </p:nvPr>
        </p:nvSpPr>
        <p:spPr/>
        <p:txBody>
          <a:bodyPr/>
          <a:lstStyle/>
          <a:p>
            <a:pPr algn="l"/>
            <a:r>
              <a:rPr lang="en-US" sz="1800" dirty="0" smtClean="0"/>
              <a:t> 	</a:t>
            </a:r>
          </a:p>
          <a:p>
            <a:pPr algn="l"/>
            <a:r>
              <a:rPr lang="en-US" sz="1800" dirty="0" smtClean="0"/>
              <a:t>	The rain pours down as if running from a faucet, lightning streaks across the dark restless sky, and thunder pounds the roof and walls of the house. All of a sudden the wind kicks up. Trees sway madly back and forth; loose objects are picked up and thrown all around. The house creaks and moans with every gust of wind. Windows are broken by pieces of shingle from a neighbor’s roof or by loose objects picked up by the wind. Power lines snap like thread. The unprepared house and its occupants are in grave danger as the awesome hurricane approaches. Had they prepared for the hurricane, they might not be in such danger. </a:t>
            </a:r>
            <a:r>
              <a:rPr lang="en-US" sz="1800" dirty="0" smtClean="0">
                <a:solidFill>
                  <a:srgbClr val="FF0000"/>
                </a:solidFill>
              </a:rPr>
              <a:t>Indeed, careful preparation before a hurricane is essential to life and property. </a:t>
            </a:r>
          </a:p>
          <a:p>
            <a:pPr algn="l"/>
            <a:endParaRPr lang="en-US" sz="1800" dirty="0"/>
          </a:p>
        </p:txBody>
      </p:sp>
      <p:sp>
        <p:nvSpPr>
          <p:cNvPr id="6" name="Content Placeholder 5"/>
          <p:cNvSpPr>
            <a:spLocks noGrp="1"/>
          </p:cNvSpPr>
          <p:nvPr>
            <p:ph sz="quarter" idx="4294967295"/>
          </p:nvPr>
        </p:nvSpPr>
        <p:spPr>
          <a:xfrm>
            <a:off x="5527675" y="2174875"/>
            <a:ext cx="4378325" cy="3951288"/>
          </a:xfrm>
        </p:spPr>
        <p:txBody>
          <a:bodyPr/>
          <a:lstStyle/>
          <a:p>
            <a:pPr algn="l">
              <a:buAutoNum type="alphaLcPeriod"/>
            </a:pPr>
            <a:endParaRPr lang="en-US" sz="1800" dirty="0"/>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3. Surprising Statistics or Facts Introduction</a:t>
            </a:r>
            <a:endParaRPr lang="en-US" dirty="0"/>
          </a:p>
        </p:txBody>
      </p:sp>
      <p:sp>
        <p:nvSpPr>
          <p:cNvPr id="7" name="Content Placeholder 6"/>
          <p:cNvSpPr>
            <a:spLocks noGrp="1"/>
          </p:cNvSpPr>
          <p:nvPr>
            <p:ph idx="1"/>
          </p:nvPr>
        </p:nvSpPr>
        <p:spPr/>
        <p:txBody>
          <a:bodyPr/>
          <a:lstStyle/>
          <a:p>
            <a:pPr algn="l"/>
            <a:r>
              <a:rPr lang="en-US" sz="1800" dirty="0" smtClean="0"/>
              <a:t>	</a:t>
            </a:r>
          </a:p>
          <a:p>
            <a:pPr algn="l"/>
            <a:r>
              <a:rPr lang="en-US" sz="1800" dirty="0" smtClean="0"/>
              <a:t>	Got high blood pressure? Try a truffle. Worried about heart disease? Buy a bon-bon. It’s the best news in years! Studies in two prestigious scientific journals say dark chocolate is good for you. It seems that eating a small piece of dark chocolate regularly can reduce the risk of heart disease because dark chocolate – but not milk chocolate or white chocolate – contains high amounts of </a:t>
            </a:r>
            <a:r>
              <a:rPr lang="en-US" sz="1800" dirty="0" err="1" smtClean="0"/>
              <a:t>flavenoids</a:t>
            </a:r>
            <a:r>
              <a:rPr lang="en-US" sz="1800" dirty="0" smtClean="0"/>
              <a:t>, powerful cholesterol-fighting compounds. What is the next health food going to be? Ice cream? Sugar cookies? </a:t>
            </a:r>
            <a:r>
              <a:rPr lang="en-US" sz="1800" dirty="0" smtClean="0">
                <a:solidFill>
                  <a:srgbClr val="FF0000"/>
                </a:solidFill>
              </a:rPr>
              <a:t>There are so many conflicting news stories about which foods are good for you that it is often difficult to make the right choices at the supermarket.</a:t>
            </a:r>
          </a:p>
          <a:p>
            <a:pPr algn="l"/>
            <a:endParaRPr lang="en-US" sz="1800" dirty="0" smtClean="0"/>
          </a:p>
          <a:p>
            <a:pPr algn="l"/>
            <a:endParaRPr lang="en-US" sz="1800" dirty="0" smtClean="0"/>
          </a:p>
          <a:p>
            <a:pPr algn="l"/>
            <a:endParaRPr lang="en-US" sz="1800" dirty="0"/>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4. Historical Background Introduction</a:t>
            </a:r>
            <a:endParaRPr lang="en-US" dirty="0"/>
          </a:p>
        </p:txBody>
      </p:sp>
      <p:sp>
        <p:nvSpPr>
          <p:cNvPr id="3" name="Content Placeholder 2"/>
          <p:cNvSpPr>
            <a:spLocks noGrp="1"/>
          </p:cNvSpPr>
          <p:nvPr>
            <p:ph idx="1"/>
          </p:nvPr>
        </p:nvSpPr>
        <p:spPr/>
        <p:txBody>
          <a:bodyPr/>
          <a:lstStyle/>
          <a:p>
            <a:pPr algn="l"/>
            <a:r>
              <a:rPr lang="en-US" sz="1600" dirty="0" smtClean="0"/>
              <a:t>       The Pilgrims who arrived in Massachusetts in 1620 came to find religious freedom. In the seventeenth and eighteenth centuries, large numbers of African men and women were brought as slaves to work on large plantations in the South. Immigrants from northern and southern Europe came in the early nineteenth century to escape poor economic conditions at home. Later in the nineteenth century, the first immigrants from China came as contract laborers to build the railroads connecting East and West. In the twentieth century, political and economic refugees arrived from Asia, Eastern Europe, and Latin America. Indeed, the United States has seen immigrants come from many different parts of the world, and they have come for many different reasons. </a:t>
            </a:r>
            <a:r>
              <a:rPr lang="en-US" sz="1600" dirty="0" smtClean="0">
                <a:solidFill>
                  <a:srgbClr val="FF0000"/>
                </a:solidFill>
              </a:rPr>
              <a:t>Their ability to adjust to life in their adopted land has depended on several factors.</a:t>
            </a:r>
          </a:p>
          <a:p>
            <a:pPr algn="l"/>
            <a:endParaRPr lang="en-US" sz="1600"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Thesis Statements</a:t>
            </a: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762001" y="1828800"/>
            <a:ext cx="7162800" cy="1192248"/>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Underline the Thesis Statement </a:t>
            </a:r>
            <a:endParaRPr lang="en-US"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1219200" y="1066800"/>
            <a:ext cx="4343400" cy="533400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524000" y="228600"/>
            <a:ext cx="5799563" cy="601980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cstate="print"/>
          <a:srcRect/>
          <a:stretch>
            <a:fillRect/>
          </a:stretch>
        </p:blipFill>
        <p:spPr bwMode="auto">
          <a:xfrm>
            <a:off x="1038225" y="661988"/>
            <a:ext cx="7829550" cy="5534025"/>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1233488" y="1133475"/>
            <a:ext cx="7439025" cy="459105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1052513" y="1543050"/>
            <a:ext cx="7800975" cy="377190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524000" y="1066800"/>
            <a:ext cx="5529261" cy="5543206"/>
          </a:xfrm>
          <a:prstGeom prst="rect">
            <a:avLst/>
          </a:prstGeom>
          <a:noFill/>
          <a:ln w="9525">
            <a:noFill/>
            <a:miter lim="800000"/>
            <a:headEnd/>
            <a:tailEnd/>
          </a:ln>
          <a:effectLst/>
        </p:spPr>
      </p:pic>
      <p:sp>
        <p:nvSpPr>
          <p:cNvPr id="3" name="Title 2"/>
          <p:cNvSpPr>
            <a:spLocks noGrp="1"/>
          </p:cNvSpPr>
          <p:nvPr>
            <p:ph type="title"/>
          </p:nvPr>
        </p:nvSpPr>
        <p:spPr/>
        <p:txBody>
          <a:bodyPr/>
          <a:lstStyle/>
          <a:p>
            <a:pPr algn="l"/>
            <a:r>
              <a:rPr lang="en-US" sz="1600" dirty="0" smtClean="0"/>
              <a:t>Look at these introductory paragraphs. What should the paragraphs in the main discuss for each thesis statement?</a:t>
            </a:r>
            <a:endParaRPr lang="en-US" sz="1600" dirty="0"/>
          </a:p>
        </p:txBody>
      </p:sp>
      <p:sp>
        <p:nvSpPr>
          <p:cNvPr id="4" name="Content Placeholder 3"/>
          <p:cNvSpPr>
            <a:spLocks noGrp="1"/>
          </p:cNvSpPr>
          <p:nvPr>
            <p:ph idx="1"/>
          </p:nvPr>
        </p:nvSpPr>
        <p:spPr/>
        <p:txBody>
          <a:bodyPr/>
          <a:lstStyle/>
          <a:p>
            <a:endParaRPr lang="en-US"/>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1524000" y="0"/>
            <a:ext cx="4800600" cy="6169545"/>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2095</TotalTime>
  <Words>448</Words>
  <Application>Microsoft Office PowerPoint</Application>
  <PresentationFormat>A4 Paper (210x297 mm)‎</PresentationFormat>
  <Paragraphs>24</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Transition Signals </vt:lpstr>
      <vt:lpstr>الشريحة 2</vt:lpstr>
      <vt:lpstr>2. Dramatic, interesting, or funny story introduction </vt:lpstr>
      <vt:lpstr>Underline the Thesis Statement </vt:lpstr>
      <vt:lpstr>3. Surprising Statistics or Facts Introduction</vt:lpstr>
      <vt:lpstr>4. Historical Background Introduction</vt:lpstr>
      <vt:lpstr>Thesis Statements</vt:lpstr>
      <vt:lpstr>Underline the Thesis Statement </vt:lpstr>
      <vt:lpstr>الشريحة 9</vt:lpstr>
      <vt:lpstr>الشريحة 10</vt:lpstr>
      <vt:lpstr>الشريحة 11</vt:lpstr>
      <vt:lpstr>الشريحة 12</vt:lpstr>
      <vt:lpstr>Look at these introductory paragraphs. What should the paragraphs in the main discuss for each thesis statement?</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170</cp:revision>
  <dcterms:created xsi:type="dcterms:W3CDTF">2009-10-14T19:14:34Z</dcterms:created>
  <dcterms:modified xsi:type="dcterms:W3CDTF">2013-11-01T16:04:07Z</dcterms:modified>
</cp:coreProperties>
</file>