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315" r:id="rId2"/>
    <p:sldId id="316" r:id="rId3"/>
    <p:sldId id="317" r:id="rId4"/>
    <p:sldId id="318" r:id="rId5"/>
    <p:sldId id="319" r:id="rId6"/>
    <p:sldId id="320" r:id="rId7"/>
    <p:sldId id="324" r:id="rId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dministrator" initials="A"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3B84AF"/>
    <a:srgbClr val="709256"/>
    <a:srgbClr val="009900"/>
    <a:srgbClr val="AD9968"/>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425" autoAdjust="0"/>
    <p:restoredTop sz="94664" autoAdjust="0"/>
  </p:normalViewPr>
  <p:slideViewPr>
    <p:cSldViewPr>
      <p:cViewPr>
        <p:scale>
          <a:sx n="60" d="100"/>
          <a:sy n="60" d="100"/>
        </p:scale>
        <p:origin x="-588" y="-28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11/24/2013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transition advClick="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transition advClick="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transition advClick="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transition advClick="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transition advClick="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ransition advClick="0"/>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8915400" cy="1143000"/>
          </a:xfrm>
        </p:spPr>
        <p:txBody>
          <a:bodyPr/>
          <a:lstStyle/>
          <a:p>
            <a:r>
              <a:rPr lang="en-US" b="1" dirty="0" smtClean="0"/>
              <a:t>Liquids and nasals as syllable nuclei</a:t>
            </a:r>
            <a:br>
              <a:rPr lang="en-US" b="1" dirty="0" smtClean="0"/>
            </a:br>
            <a:endParaRPr lang="en-US" dirty="0"/>
          </a:p>
        </p:txBody>
      </p:sp>
      <p:sp>
        <p:nvSpPr>
          <p:cNvPr id="3" name="Content Placeholder 2"/>
          <p:cNvSpPr>
            <a:spLocks noGrp="1"/>
          </p:cNvSpPr>
          <p:nvPr>
            <p:ph idx="4294967295"/>
          </p:nvPr>
        </p:nvSpPr>
        <p:spPr>
          <a:xfrm>
            <a:off x="0" y="457200"/>
            <a:ext cx="8915400" cy="5638800"/>
          </a:xfrm>
        </p:spPr>
        <p:txBody>
          <a:bodyPr/>
          <a:lstStyle/>
          <a:p>
            <a:pPr algn="l"/>
            <a:endParaRPr lang="en-US" sz="2000" dirty="0" smtClean="0"/>
          </a:p>
          <a:p>
            <a:pPr algn="l"/>
            <a:r>
              <a:rPr lang="en-US" sz="2000" dirty="0" smtClean="0"/>
              <a:t>The English liquids [ r  l ] and the nasals [ m  n ] can be the nuclei of syllables under certain conditions. [ r ] can be a nucleus as easily as a vowel, in any position: the words 'bird', 'word', 'her', 'fur', the first syllable of 'perceive' and 'surname' and the final syllables of 'mother', 'actor' (in casual pronunciation) all have [ r ] as the nucleus; in other words, there is no vowel in the pronunciation of these syllables, even though they have one in the spelling.</a:t>
            </a:r>
          </a:p>
          <a:p>
            <a:pPr algn="l"/>
            <a:endParaRPr lang="en-US" sz="2000" dirty="0" smtClean="0"/>
          </a:p>
          <a:p>
            <a:pPr algn="l"/>
            <a:r>
              <a:rPr lang="en-US" sz="2000" dirty="0" smtClean="0"/>
              <a:t>[ l ] and the nasals [ m n ] become syllable nuclei when they follow an alveolar consonant in the last syllable of a word. This happens in the relaxed or casual rather than very formal articulation of the word. Compare casual vs. formal pronunciations of 'button', 'bottle', 'bottom'.</a:t>
            </a:r>
          </a:p>
          <a:p>
            <a:pPr algn="l"/>
            <a:endParaRPr lang="en-US" sz="2000" dirty="0" smtClean="0"/>
          </a:p>
          <a:p>
            <a:pPr algn="l"/>
            <a:r>
              <a:rPr lang="en-US" sz="2000" dirty="0" smtClean="0"/>
              <a:t>When one of these sounds is a syllable nucleus, this is shown in transcription by putting a very short vertical line under the IPA symbol</a:t>
            </a:r>
            <a:br>
              <a:rPr lang="en-US" sz="2000" dirty="0" smtClean="0"/>
            </a:br>
            <a:r>
              <a:rPr lang="en-US" sz="2000" dirty="0" smtClean="0"/>
              <a:t>[ r  l  m  n ]. </a:t>
            </a:r>
            <a:br>
              <a:rPr lang="en-US" sz="2000" dirty="0" smtClean="0"/>
            </a:br>
            <a:r>
              <a:rPr lang="en-US" sz="2000" dirty="0" smtClean="0"/>
              <a:t>  '   '   '    ' </a:t>
            </a:r>
          </a:p>
          <a:p>
            <a:pPr algn="l"/>
            <a:endParaRPr lang="en-US" sz="2000" dirty="0"/>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20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1800" b="1" dirty="0" smtClean="0"/>
              <a:t>Summary of the elements of a phonological system…</a:t>
            </a:r>
            <a:r>
              <a:rPr lang="en-US" sz="1800" dirty="0" smtClean="0"/>
              <a:t/>
            </a:r>
            <a:br>
              <a:rPr lang="en-US" sz="1800" dirty="0" smtClean="0"/>
            </a:br>
            <a:r>
              <a:rPr lang="en-US" sz="1800" dirty="0" smtClean="0"/>
              <a:t>The phonological system of a language includes various </a:t>
            </a:r>
            <a:r>
              <a:rPr lang="en-US" sz="1800" u="sng" dirty="0" smtClean="0"/>
              <a:t>units</a:t>
            </a:r>
            <a:r>
              <a:rPr lang="en-US" sz="1800" dirty="0" smtClean="0"/>
              <a:t> plus </a:t>
            </a:r>
            <a:r>
              <a:rPr lang="en-US" sz="1800" u="sng" dirty="0" smtClean="0"/>
              <a:t>patterns</a:t>
            </a:r>
            <a:r>
              <a:rPr lang="en-US" sz="1800" dirty="0" smtClean="0"/>
              <a:t> which are used to combine the units into larger units. The units of a phonological system are:</a:t>
            </a:r>
            <a:br>
              <a:rPr lang="en-US" sz="1800" dirty="0" smtClean="0"/>
            </a:br>
            <a:endParaRPr lang="en-US" sz="1800" dirty="0"/>
          </a:p>
        </p:txBody>
      </p:sp>
      <p:sp>
        <p:nvSpPr>
          <p:cNvPr id="3" name="Content Placeholder 2"/>
          <p:cNvSpPr>
            <a:spLocks noGrp="1"/>
          </p:cNvSpPr>
          <p:nvPr>
            <p:ph idx="1"/>
          </p:nvPr>
        </p:nvSpPr>
        <p:spPr/>
        <p:txBody>
          <a:bodyPr/>
          <a:lstStyle/>
          <a:p>
            <a:pPr algn="l"/>
            <a:r>
              <a:rPr lang="en-US" sz="2000" b="1" dirty="0" smtClean="0"/>
              <a:t>1. features</a:t>
            </a:r>
            <a:r>
              <a:rPr lang="en-US" sz="2000" dirty="0" smtClean="0"/>
              <a:t>: aspects or characteristics of a speech sound that arise from the way the sound is articulated or the way it sounds to the ear. 'Voicing' is a feature that varies according to whether or not the vocal cords vibrate during the articulation of a sound; the sound [ s ] is voiceless, but the sound [ z ] is voiced, for example. Other features include 'manner', or what sort of gesture or position is used to make a consonant sound (a 'stop' involves blocking the airstream completely for a fraction of a second, as for [ p ], while a 'fricative' involves creating a narrow opening through which air escapes, as for [ f ]. There are also </a:t>
            </a:r>
            <a:r>
              <a:rPr lang="en-US" sz="2000" b="1" dirty="0" err="1" smtClean="0"/>
              <a:t>suprasegmental</a:t>
            </a:r>
            <a:r>
              <a:rPr lang="en-US" sz="2000" b="1" dirty="0" smtClean="0"/>
              <a:t> features</a:t>
            </a:r>
            <a:r>
              <a:rPr lang="en-US" sz="2000" dirty="0" smtClean="0"/>
              <a:t>, which are 'overlaid' on syllables or words. One such feature is </a:t>
            </a:r>
            <a:r>
              <a:rPr lang="en-US" sz="2000" b="1" dirty="0" smtClean="0"/>
              <a:t>stress</a:t>
            </a:r>
            <a:r>
              <a:rPr lang="en-US" sz="2000" dirty="0" smtClean="0"/>
              <a:t>, known outside linguistics as 'where the accent is in a word'. In 'potato', the stress falls on the second syllable; in 'promise' on the first.</a:t>
            </a:r>
          </a:p>
          <a:p>
            <a:pPr algn="l"/>
            <a:endParaRPr lang="en-US" sz="2000" dirty="0"/>
          </a:p>
        </p:txBody>
      </p:sp>
    </p:spTree>
  </p:cSld>
  <p:clrMapOvr>
    <a:masterClrMapping/>
  </p:clrMapOvr>
  <p:transition advClick="0"/>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2000" b="1" dirty="0" smtClean="0"/>
              <a:t>Summary of the elements of a phonological system </a:t>
            </a:r>
            <a:r>
              <a:rPr lang="en-US" sz="2000" b="1" dirty="0" smtClean="0">
                <a:sym typeface="Wingdings" pitchFamily="2" charset="2"/>
              </a:rPr>
              <a:t>          </a:t>
            </a:r>
            <a:endParaRPr lang="en-US" sz="2000" dirty="0"/>
          </a:p>
        </p:txBody>
      </p:sp>
      <p:sp>
        <p:nvSpPr>
          <p:cNvPr id="3" name="Content Placeholder 2"/>
          <p:cNvSpPr>
            <a:spLocks noGrp="1"/>
          </p:cNvSpPr>
          <p:nvPr>
            <p:ph idx="1"/>
          </p:nvPr>
        </p:nvSpPr>
        <p:spPr/>
        <p:txBody>
          <a:bodyPr/>
          <a:lstStyle/>
          <a:p>
            <a:pPr algn="l"/>
            <a:r>
              <a:rPr lang="en-US" sz="2500" b="1" dirty="0" smtClean="0"/>
              <a:t>2. segments</a:t>
            </a:r>
            <a:r>
              <a:rPr lang="en-US" sz="2500" dirty="0" smtClean="0"/>
              <a:t>: a segment is a speech sound such as [ m ] or [ </a:t>
            </a:r>
            <a:r>
              <a:rPr lang="en-US" sz="2500" dirty="0" err="1" smtClean="0"/>
              <a:t>i</a:t>
            </a:r>
            <a:r>
              <a:rPr lang="en-US" sz="2500" dirty="0" smtClean="0"/>
              <a:t> ]. Speech sounds are made by putting several features together. [ m ], for example, is created by vibrating the vocal cords (feature: voiced), closing the mouth at the lips (feature: bilabial), and lowering the soft palate so that air can escape through the nose (feature: nasal). These three gestures occur simultaneously. The result is a </a:t>
            </a:r>
            <a:r>
              <a:rPr lang="en-US" sz="2500" u="sng" dirty="0" smtClean="0"/>
              <a:t>voiced bilabial nasal,</a:t>
            </a:r>
            <a:r>
              <a:rPr lang="en-US" sz="2500" dirty="0" smtClean="0"/>
              <a:t> [ m ]. Thus, segments are units that are built up from features; features are the building blocks for segments.</a:t>
            </a:r>
            <a:endParaRPr lang="en-US" sz="2500" dirty="0"/>
          </a:p>
        </p:txBody>
      </p:sp>
    </p:spTree>
  </p:cSld>
  <p:clrMapOvr>
    <a:masterClrMapping/>
  </p:clrMapOvr>
  <p:transition advClick="0"/>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ym typeface="Wingdings" pitchFamily="2" charset="2"/>
              </a:rPr>
              <a:t>             </a:t>
            </a:r>
            <a:endParaRPr lang="en-US" dirty="0"/>
          </a:p>
        </p:txBody>
      </p:sp>
      <p:sp>
        <p:nvSpPr>
          <p:cNvPr id="3" name="Content Placeholder 2"/>
          <p:cNvSpPr>
            <a:spLocks noGrp="1"/>
          </p:cNvSpPr>
          <p:nvPr>
            <p:ph idx="1"/>
          </p:nvPr>
        </p:nvSpPr>
        <p:spPr/>
        <p:txBody>
          <a:bodyPr/>
          <a:lstStyle/>
          <a:p>
            <a:pPr algn="l"/>
            <a:r>
              <a:rPr lang="en-US" b="1" dirty="0" smtClean="0"/>
              <a:t>3. syllables</a:t>
            </a:r>
            <a:r>
              <a:rPr lang="en-US" dirty="0" smtClean="0"/>
              <a:t>: a syllable is a </a:t>
            </a:r>
            <a:r>
              <a:rPr lang="en-US" b="1" dirty="0" smtClean="0"/>
              <a:t>rhythmic </a:t>
            </a:r>
            <a:r>
              <a:rPr lang="en-US" dirty="0" smtClean="0"/>
              <a:t>unit of speech. Syllables exist to make the speech stream easier for the human mind to process. A syllable comprises one or more segments; segments are the building blocks for syllables. Details on the syllable are found below.</a:t>
            </a:r>
            <a:endParaRPr lang="en-US" dirty="0"/>
          </a:p>
        </p:txBody>
      </p:sp>
    </p:spTree>
  </p:cSld>
  <p:clrMapOvr>
    <a:masterClrMapping/>
  </p:clrMapOvr>
  <p:transition advClick="0"/>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219200"/>
            <a:ext cx="8915400" cy="1905000"/>
          </a:xfrm>
        </p:spPr>
        <p:txBody>
          <a:bodyPr/>
          <a:lstStyle/>
          <a:p>
            <a:r>
              <a:rPr lang="en-US" b="1" dirty="0" smtClean="0"/>
              <a:t>4. words</a:t>
            </a:r>
            <a:r>
              <a:rPr lang="en-US" dirty="0" smtClean="0"/>
              <a:t>: words are made of syllables.</a:t>
            </a:r>
            <a:endParaRPr lang="en-US" dirty="0"/>
          </a:p>
        </p:txBody>
      </p:sp>
      <p:sp>
        <p:nvSpPr>
          <p:cNvPr id="3" name="Content Placeholder 2"/>
          <p:cNvSpPr>
            <a:spLocks noGrp="1"/>
          </p:cNvSpPr>
          <p:nvPr>
            <p:ph idx="1"/>
          </p:nvPr>
        </p:nvSpPr>
        <p:spPr>
          <a:xfrm>
            <a:off x="304800" y="3276600"/>
            <a:ext cx="8915400" cy="4525963"/>
          </a:xfrm>
        </p:spPr>
        <p:txBody>
          <a:bodyPr/>
          <a:lstStyle/>
          <a:p>
            <a:endParaRPr lang="en-US" dirty="0"/>
          </a:p>
        </p:txBody>
      </p:sp>
    </p:spTree>
  </p:cSld>
  <p:clrMapOvr>
    <a:masterClrMapping/>
  </p:clrMapOvr>
  <p:transition advClick="0"/>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500" dirty="0" smtClean="0"/>
              <a:t>The </a:t>
            </a:r>
            <a:r>
              <a:rPr lang="en-US" sz="3500" b="1" dirty="0" smtClean="0"/>
              <a:t>patterns</a:t>
            </a:r>
            <a:r>
              <a:rPr lang="en-US" sz="3500" dirty="0" smtClean="0"/>
              <a:t> or rule systems of a phonological system </a:t>
            </a:r>
            <a:r>
              <a:rPr lang="en-US" sz="3500" smtClean="0"/>
              <a:t>include: </a:t>
            </a:r>
            <a:r>
              <a:rPr lang="en-US" sz="3600" b="1" smtClean="0">
                <a:sym typeface="Wingdings" pitchFamily="2" charset="2"/>
              </a:rPr>
              <a:t>        </a:t>
            </a:r>
            <a:endParaRPr lang="en-US" sz="3500" dirty="0"/>
          </a:p>
        </p:txBody>
      </p:sp>
      <p:sp>
        <p:nvSpPr>
          <p:cNvPr id="3" name="Content Placeholder 2"/>
          <p:cNvSpPr>
            <a:spLocks noGrp="1"/>
          </p:cNvSpPr>
          <p:nvPr>
            <p:ph idx="1"/>
          </p:nvPr>
        </p:nvSpPr>
        <p:spPr/>
        <p:txBody>
          <a:bodyPr/>
          <a:lstStyle/>
          <a:p>
            <a:pPr algn="l"/>
            <a:r>
              <a:rPr lang="en-US" sz="2500" b="1" dirty="0" smtClean="0"/>
              <a:t>1. </a:t>
            </a:r>
            <a:r>
              <a:rPr lang="en-US" sz="2500" b="1" dirty="0" err="1" smtClean="0"/>
              <a:t>phonotactics</a:t>
            </a:r>
            <a:r>
              <a:rPr lang="en-US" sz="2500" b="1" dirty="0" smtClean="0"/>
              <a:t>, </a:t>
            </a:r>
            <a:r>
              <a:rPr lang="en-US" sz="2500" dirty="0" smtClean="0"/>
              <a:t>also known as </a:t>
            </a:r>
            <a:r>
              <a:rPr lang="en-US" sz="2500" b="1" dirty="0" smtClean="0"/>
              <a:t>sequence constraints</a:t>
            </a:r>
            <a:r>
              <a:rPr lang="en-US" sz="2500" dirty="0" smtClean="0"/>
              <a:t>. These are restrictions on the number and type of segments that can combine to form syllables and words; they vary greatly from one language to another. In English, for example, a word may begin with up to three consonants, but no more than three. If a word does begin with three consonants, the first will always be [ s ], the second must be chosen from among the voiceless stops [ p  t  k  ] and the third from among the liquids [ l  r ] or glides  [  w  y  ]. Thus we get words such as 'squeeze' [ s k w </a:t>
            </a:r>
            <a:r>
              <a:rPr lang="en-US" sz="2500" dirty="0" err="1" smtClean="0"/>
              <a:t>i</a:t>
            </a:r>
            <a:r>
              <a:rPr lang="en-US" sz="2500" dirty="0" smtClean="0"/>
              <a:t> z ] in English, but not words such as [ p s t a p ].</a:t>
            </a:r>
          </a:p>
          <a:p>
            <a:pPr algn="l"/>
            <a:endParaRPr lang="en-US" sz="2500" dirty="0"/>
          </a:p>
        </p:txBody>
      </p:sp>
    </p:spTree>
  </p:cSld>
  <p:clrMapOvr>
    <a:masterClrMapping/>
  </p:clrMapOvr>
  <p:transition advClick="0"/>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l"/>
            <a:r>
              <a:rPr lang="en-US" sz="2500" b="1" dirty="0" smtClean="0"/>
              <a:t>2. phonological processes</a:t>
            </a:r>
            <a:r>
              <a:rPr lang="en-US" sz="2500" dirty="0" smtClean="0"/>
              <a:t>, including </a:t>
            </a:r>
            <a:r>
              <a:rPr lang="en-US" sz="2500" b="1" dirty="0" err="1" smtClean="0"/>
              <a:t>coarticulation</a:t>
            </a:r>
            <a:r>
              <a:rPr lang="en-US" sz="2500" b="1" dirty="0" smtClean="0"/>
              <a:t> processes</a:t>
            </a:r>
            <a:r>
              <a:rPr lang="en-US" sz="2500" dirty="0" smtClean="0"/>
              <a:t>, are modifications of the feature structure of a sound that occur for one of two reasons: to make sounds that are near each other more alike, thus make articulation easier (assimilation), or to make sounds more different from each other (for instance, aspiration makes voiceless stops such as [  p  ] and [  k  ] more different from voiced ones such as [  b  ] and [  g  ].</a:t>
            </a:r>
          </a:p>
          <a:p>
            <a:pPr algn="l"/>
            <a:endParaRPr lang="en-US" sz="2500" dirty="0"/>
          </a:p>
        </p:txBody>
      </p:sp>
    </p:spTree>
  </p:cSld>
  <p:clrMapOvr>
    <a:masterClrMapping/>
  </p:clrMapOvr>
  <p:transition advClick="0"/>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4362</TotalTime>
  <Words>300</Words>
  <Application>Microsoft Office PowerPoint</Application>
  <PresentationFormat>A4 Paper (210x297 mm)‎</PresentationFormat>
  <Paragraphs>17</Paragraphs>
  <Slides>7</Slides>
  <Notes>0</Notes>
  <HiddenSlides>0</HiddenSlides>
  <MMClips>0</MMClips>
  <ScaleCrop>false</ScaleCrop>
  <HeadingPairs>
    <vt:vector size="4" baseType="variant">
      <vt:variant>
        <vt:lpstr>سمة</vt:lpstr>
      </vt:variant>
      <vt:variant>
        <vt:i4>1</vt:i4>
      </vt:variant>
      <vt:variant>
        <vt:lpstr>عناوين الشرائح</vt:lpstr>
      </vt:variant>
      <vt:variant>
        <vt:i4>7</vt:i4>
      </vt:variant>
    </vt:vector>
  </HeadingPairs>
  <TitlesOfParts>
    <vt:vector size="8" baseType="lpstr">
      <vt:lpstr>Office Theme</vt:lpstr>
      <vt:lpstr>Liquids and nasals as syllable nuclei </vt:lpstr>
      <vt:lpstr>Summary of the elements of a phonological system… The phonological system of a language includes various units plus patterns which are used to combine the units into larger units. The units of a phonological system are: </vt:lpstr>
      <vt:lpstr>Summary of the elements of a phonological system           </vt:lpstr>
      <vt:lpstr>             </vt:lpstr>
      <vt:lpstr>4. words: words are made of syllables.</vt:lpstr>
      <vt:lpstr>The patterns or rule systems of a phonological system include:         </vt:lpstr>
      <vt:lpstr>الشريحة 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301</cp:revision>
  <dcterms:created xsi:type="dcterms:W3CDTF">2009-10-14T19:14:34Z</dcterms:created>
  <dcterms:modified xsi:type="dcterms:W3CDTF">2013-11-24T09:14:10Z</dcterms:modified>
</cp:coreProperties>
</file>