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48" r:id="rId1"/>
  </p:sldMasterIdLst>
  <p:notesMasterIdLst>
    <p:notesMasterId r:id="rId45"/>
  </p:notesMasterIdLst>
  <p:sldIdLst>
    <p:sldId id="300" r:id="rId2"/>
    <p:sldId id="301" r:id="rId3"/>
    <p:sldId id="302" r:id="rId4"/>
    <p:sldId id="303" r:id="rId5"/>
    <p:sldId id="304" r:id="rId6"/>
    <p:sldId id="305" r:id="rId7"/>
    <p:sldId id="306" r:id="rId8"/>
    <p:sldId id="307" r:id="rId9"/>
    <p:sldId id="308" r:id="rId10"/>
    <p:sldId id="309" r:id="rId11"/>
    <p:sldId id="310" r:id="rId12"/>
    <p:sldId id="311" r:id="rId13"/>
    <p:sldId id="312" r:id="rId14"/>
    <p:sldId id="313" r:id="rId15"/>
    <p:sldId id="314" r:id="rId16"/>
    <p:sldId id="317" r:id="rId17"/>
    <p:sldId id="315" r:id="rId18"/>
    <p:sldId id="318" r:id="rId19"/>
    <p:sldId id="319" r:id="rId20"/>
    <p:sldId id="321" r:id="rId21"/>
    <p:sldId id="320" r:id="rId22"/>
    <p:sldId id="322" r:id="rId23"/>
    <p:sldId id="323" r:id="rId24"/>
    <p:sldId id="324" r:id="rId25"/>
    <p:sldId id="325" r:id="rId26"/>
    <p:sldId id="327" r:id="rId27"/>
    <p:sldId id="328" r:id="rId28"/>
    <p:sldId id="326" r:id="rId29"/>
    <p:sldId id="329" r:id="rId30"/>
    <p:sldId id="330" r:id="rId31"/>
    <p:sldId id="331" r:id="rId32"/>
    <p:sldId id="332" r:id="rId33"/>
    <p:sldId id="333" r:id="rId34"/>
    <p:sldId id="334" r:id="rId35"/>
    <p:sldId id="335" r:id="rId36"/>
    <p:sldId id="336" r:id="rId37"/>
    <p:sldId id="337" r:id="rId38"/>
    <p:sldId id="338" r:id="rId39"/>
    <p:sldId id="339" r:id="rId40"/>
    <p:sldId id="340" r:id="rId41"/>
    <p:sldId id="341" r:id="rId42"/>
    <p:sldId id="342" r:id="rId43"/>
    <p:sldId id="266" r:id="rId4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09256"/>
    <a:srgbClr val="009900"/>
    <a:srgbClr val="FF0066"/>
    <a:srgbClr val="3B84AF"/>
    <a:srgbClr val="AD9968"/>
    <a:srgbClr val="FF3300"/>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842" autoAdjust="0"/>
    <p:restoredTop sz="94664" autoAdjust="0"/>
  </p:normalViewPr>
  <p:slideViewPr>
    <p:cSldViewPr>
      <p:cViewPr>
        <p:scale>
          <a:sx n="60" d="100"/>
          <a:sy n="60" d="100"/>
        </p:scale>
        <p:origin x="36" y="-15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A5DFCFC-7E16-4EC6-B309-06F3916B7D85}" type="slidenum">
              <a:rPr lang="en-US"/>
              <a:pPr/>
              <a:t>16</a:t>
            </a:fld>
            <a:endParaRPr lang="en-US"/>
          </a:p>
        </p:txBody>
      </p:sp>
      <p:sp>
        <p:nvSpPr>
          <p:cNvPr id="34821"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a:t>Woolf</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03DB5D-642A-4332-AC73-D505AB658FB6}" type="slidenum">
              <a:rPr lang="en-US"/>
              <a:pPr/>
              <a:t>22</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B2005B-95E2-410D-826E-19B768A2BF2C}" type="slidenum">
              <a:rPr lang="en-US"/>
              <a:pPr/>
              <a:t>23</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40"/>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1" y="6356364"/>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ndAc>
      <p:stSnd>
        <p:snd r:embed="rId1" name="arrow.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1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15"/>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1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6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02"/>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02"/>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02"/>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53"/>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653"/>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02"/>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ndAc>
      <p:stSnd>
        <p:snd r:embed="rId1" name="arrow.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02"/>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6" y="5791214"/>
            <a:ext cx="838200" cy="938645"/>
          </a:xfrm>
          <a:prstGeom prst="rect">
            <a:avLst/>
          </a:prstGeom>
        </p:spPr>
      </p:pic>
      <p:sp>
        <p:nvSpPr>
          <p:cNvPr id="19" name="Rectangle 18"/>
          <p:cNvSpPr/>
          <p:nvPr userDrawn="1"/>
        </p:nvSpPr>
        <p:spPr>
          <a:xfrm>
            <a:off x="914400" y="6581015"/>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1" y="6356364"/>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sndAc>
      <p:stSnd>
        <p:snd r:embed="rId13" name="arrow.wav" builtIn="1"/>
      </p:stSnd>
    </p:sndAc>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audio" Target="../media/audio2.wav"/><Relationship Id="rId5" Type="http://schemas.openxmlformats.org/officeDocument/2006/relationships/image" Target="../media/image10.png"/><Relationship Id="rId4" Type="http://schemas.openxmlformats.org/officeDocument/2006/relationships/image" Target="../media/image9.gif"/></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8" Type="http://schemas.openxmlformats.org/officeDocument/2006/relationships/hyperlink" Target="http://en.wikipedia.org/wiki/Verb" TargetMode="External"/><Relationship Id="rId3" Type="http://schemas.openxmlformats.org/officeDocument/2006/relationships/hyperlink" Target="http://en.wikipedia.org/wiki/Dependent_clause" TargetMode="External"/><Relationship Id="rId7" Type="http://schemas.openxmlformats.org/officeDocument/2006/relationships/hyperlink" Target="http://en.wikipedia.org/wiki/Predicate_(grammar)" TargetMode="Externa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hyperlink" Target="http://en.wikipedia.org/wiki/Subject_(grammar)" TargetMode="External"/><Relationship Id="rId5" Type="http://schemas.openxmlformats.org/officeDocument/2006/relationships/hyperlink" Target="http://en.wikipedia.org/wiki/Adverb" TargetMode="External"/><Relationship Id="rId4" Type="http://schemas.openxmlformats.org/officeDocument/2006/relationships/hyperlink" Target="http://en.wikipedia.org/wiki/Clause"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new.towson.edu/ows/conjunctions.htm" TargetMode="Externa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39"/>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2"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14"/>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895600"/>
            <a:ext cx="5099050" cy="2286000"/>
          </a:xfrm>
          <a:prstGeom prst="rect">
            <a:avLst/>
          </a:prstGeom>
          <a:noFill/>
          <a:ln w="9525">
            <a:noFill/>
            <a:miter lim="800000"/>
            <a:headEnd/>
            <a:tailEnd/>
          </a:ln>
        </p:spPr>
        <p:txBody>
          <a:bodyPr anchor="ctr"/>
          <a:lstStyle/>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r>
              <a:rPr lang="en-US" sz="5400" b="1" dirty="0" smtClean="0">
                <a:solidFill>
                  <a:srgbClr val="709256"/>
                </a:solidFill>
                <a:latin typeface="AYM Wadiy S_U normal."/>
                <a:cs typeface="Times New Roman" pitchFamily="18" charset="0"/>
              </a:rPr>
              <a:t>English Language  </a:t>
            </a:r>
          </a:p>
          <a:p>
            <a:pPr algn="l">
              <a:lnSpc>
                <a:spcPct val="80000"/>
              </a:lnSpc>
            </a:pPr>
            <a:r>
              <a:rPr lang="en-US" sz="6000" b="1" smtClean="0">
                <a:solidFill>
                  <a:srgbClr val="709256"/>
                </a:solidFill>
                <a:latin typeface="AYM Wadiy S_U normal."/>
                <a:cs typeface="Times New Roman" pitchFamily="18" charset="0"/>
              </a:rPr>
              <a:t>Essay </a:t>
            </a:r>
            <a:endParaRPr lang="en-US" sz="6600" b="1" dirty="0" smtClean="0">
              <a:solidFill>
                <a:srgbClr val="709256"/>
              </a:solidFill>
              <a:latin typeface="AYM Wadiy S_U normal."/>
              <a:cs typeface="Times New Roman" pitchFamily="18" charset="0"/>
            </a:endParaRPr>
          </a:p>
          <a:p>
            <a:pPr algn="l">
              <a:lnSpc>
                <a:spcPct val="80000"/>
              </a:lnSpc>
            </a:pPr>
            <a:endParaRPr lang="en-US" sz="4000" b="1" dirty="0" smtClean="0">
              <a:solidFill>
                <a:srgbClr val="709256"/>
              </a:solidFill>
              <a:latin typeface="Calibri" pitchFamily="34" charset="0"/>
              <a:cs typeface="Times New Roman" pitchFamily="18" charset="0"/>
            </a:endParaRPr>
          </a:p>
          <a:p>
            <a:pPr algn="l">
              <a:lnSpc>
                <a:spcPct val="80000"/>
              </a:lnSpc>
            </a:pPr>
            <a:r>
              <a:rPr lang="en-US" sz="4000" b="1" dirty="0" smtClean="0">
                <a:latin typeface="Calibri" pitchFamily="34" charset="0"/>
                <a:cs typeface="Times New Roman" pitchFamily="18" charset="0"/>
              </a:rPr>
              <a:t>Instructor: </a:t>
            </a:r>
          </a:p>
          <a:p>
            <a:pPr algn="l">
              <a:lnSpc>
                <a:spcPct val="80000"/>
              </a:lnSpc>
            </a:pPr>
            <a:r>
              <a:rPr lang="en-US" sz="3200" b="1" dirty="0" err="1" smtClean="0">
                <a:latin typeface="Calibri" pitchFamily="34" charset="0"/>
                <a:cs typeface="Times New Roman" pitchFamily="18" charset="0"/>
              </a:rPr>
              <a:t>Ammar</a:t>
            </a:r>
            <a:r>
              <a:rPr lang="en-US" sz="3200" b="1" dirty="0" smtClean="0">
                <a:latin typeface="Calibri" pitchFamily="34" charset="0"/>
                <a:cs typeface="Times New Roman" pitchFamily="18" charset="0"/>
              </a:rPr>
              <a:t> Sultan Al-</a:t>
            </a:r>
            <a:r>
              <a:rPr lang="en-US" sz="3200" b="1" dirty="0" err="1" smtClean="0">
                <a:latin typeface="Calibri" pitchFamily="34" charset="0"/>
                <a:cs typeface="Times New Roman" pitchFamily="18" charset="0"/>
              </a:rPr>
              <a:t>Ma’ani</a:t>
            </a:r>
            <a:endParaRPr lang="en-US" sz="3200" b="1" dirty="0">
              <a:latin typeface="Calibri" pitchFamily="34" charset="0"/>
            </a:endParaRPr>
          </a:p>
        </p:txBody>
      </p:sp>
      <p:sp>
        <p:nvSpPr>
          <p:cNvPr id="5131" name="Slide Number Placeholder 10"/>
          <p:cNvSpPr txBox="1">
            <a:spLocks/>
          </p:cNvSpPr>
          <p:nvPr/>
        </p:nvSpPr>
        <p:spPr bwMode="auto">
          <a:xfrm>
            <a:off x="381000" y="6405577"/>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aseline="30000" dirty="0" smtClean="0"/>
              <a:t>14th</a:t>
            </a:r>
            <a:r>
              <a:rPr lang="en-US" dirty="0" smtClean="0"/>
              <a:t> Lecture</a:t>
            </a:r>
            <a:endParaRPr lang="en-US" dirty="0"/>
          </a:p>
        </p:txBody>
      </p:sp>
      <p:sp>
        <p:nvSpPr>
          <p:cNvPr id="5" name="Subtitle 4"/>
          <p:cNvSpPr>
            <a:spLocks noGrp="1"/>
          </p:cNvSpPr>
          <p:nvPr>
            <p:ph type="subTitle" idx="1"/>
          </p:nvPr>
        </p:nvSpPr>
        <p:spPr/>
        <p:txBody>
          <a:bodyPr/>
          <a:lstStyle/>
          <a:p>
            <a:r>
              <a:rPr lang="en-US" smtClean="0"/>
              <a:t>Review</a:t>
            </a:r>
            <a:endParaRPr lang="en-US"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The Introductory Paragraph </a:t>
            </a:r>
            <a:endParaRPr lang="en-US" dirty="0"/>
          </a:p>
        </p:txBody>
      </p:sp>
      <p:sp>
        <p:nvSpPr>
          <p:cNvPr id="3" name="Content Placeholder 2"/>
          <p:cNvSpPr>
            <a:spLocks noGrp="1"/>
          </p:cNvSpPr>
          <p:nvPr>
            <p:ph idx="1"/>
          </p:nvPr>
        </p:nvSpPr>
        <p:spPr/>
        <p:txBody>
          <a:bodyPr/>
          <a:lstStyle/>
          <a:p>
            <a:pPr algn="l">
              <a:buFont typeface="Arial" charset="0"/>
              <a:buChar char="•"/>
            </a:pPr>
            <a:r>
              <a:rPr lang="en-US" sz="2400" dirty="0" smtClean="0"/>
              <a:t>It has two parts:</a:t>
            </a:r>
          </a:p>
          <a:p>
            <a:pPr algn="l"/>
            <a:r>
              <a:rPr lang="en-US" sz="2400" dirty="0" smtClean="0"/>
              <a:t>	A. General statements </a:t>
            </a:r>
          </a:p>
          <a:p>
            <a:pPr algn="l"/>
            <a:r>
              <a:rPr lang="en-US" sz="2400" dirty="0" smtClean="0"/>
              <a:t>		1. introduce the general topic of the essay </a:t>
            </a:r>
          </a:p>
          <a:p>
            <a:pPr algn="l"/>
            <a:r>
              <a:rPr lang="en-US" sz="2400" dirty="0" smtClean="0"/>
              <a:t>		2. capture the reader’s interests</a:t>
            </a:r>
          </a:p>
          <a:p>
            <a:pPr algn="l"/>
            <a:endParaRPr lang="en-US" sz="2400" dirty="0" smtClean="0"/>
          </a:p>
          <a:p>
            <a:pPr algn="l"/>
            <a:r>
              <a:rPr lang="en-US" sz="2400" dirty="0" smtClean="0"/>
              <a:t>	B. Thesis statements</a:t>
            </a:r>
          </a:p>
          <a:p>
            <a:pPr algn="l"/>
            <a:r>
              <a:rPr lang="en-US" sz="2400" dirty="0" smtClean="0"/>
              <a:t>		1. states the specific topic </a:t>
            </a:r>
          </a:p>
          <a:p>
            <a:pPr algn="l"/>
            <a:r>
              <a:rPr lang="en-US" sz="2400" dirty="0" smtClean="0"/>
              <a:t>		2. may list subtopics or subdivisions of the main topics</a:t>
            </a:r>
          </a:p>
          <a:p>
            <a:pPr algn="l"/>
            <a:r>
              <a:rPr lang="en-US" sz="2400" dirty="0" smtClean="0"/>
              <a:t>		3. may indicate the pattern of organization of the essay </a:t>
            </a:r>
          </a:p>
          <a:p>
            <a:pPr algn="l"/>
            <a:r>
              <a:rPr lang="en-US" sz="2400" dirty="0" smtClean="0"/>
              <a:t>		4. is normally the last sentence in the introductory paragraph, </a:t>
            </a:r>
            <a:endParaRPr lang="en-US" sz="2400"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Different Models of Introductory Paragraph </a:t>
            </a:r>
            <a:endParaRPr lang="en-US" dirty="0"/>
          </a:p>
        </p:txBody>
      </p:sp>
      <p:sp>
        <p:nvSpPr>
          <p:cNvPr id="6" name="Content Placeholder 5"/>
          <p:cNvSpPr>
            <a:spLocks noGrp="1"/>
          </p:cNvSpPr>
          <p:nvPr>
            <p:ph idx="1"/>
          </p:nvPr>
        </p:nvSpPr>
        <p:spPr>
          <a:xfrm>
            <a:off x="495300" y="1600200"/>
            <a:ext cx="9105900" cy="4571999"/>
          </a:xfrm>
        </p:spPr>
        <p:txBody>
          <a:bodyPr/>
          <a:lstStyle/>
          <a:p>
            <a:pPr marL="514350" indent="-514350" algn="l">
              <a:buAutoNum type="arabicPeriod"/>
            </a:pPr>
            <a:r>
              <a:rPr lang="en-US" sz="1800" dirty="0" smtClean="0"/>
              <a:t>Funnel </a:t>
            </a:r>
            <a:r>
              <a:rPr lang="en-US" sz="1800" dirty="0" smtClean="0"/>
              <a:t>Introduction</a:t>
            </a:r>
            <a:endParaRPr lang="en-US" sz="1800" dirty="0" smtClean="0"/>
          </a:p>
          <a:p>
            <a:pPr marL="514350" indent="-514350" algn="l">
              <a:buAutoNum type="arabicPeriod" startAt="2"/>
            </a:pPr>
            <a:r>
              <a:rPr lang="en-US" sz="1800" dirty="0" smtClean="0"/>
              <a:t>Dramatic</a:t>
            </a:r>
            <a:r>
              <a:rPr lang="en-US" sz="1800" dirty="0" smtClean="0"/>
              <a:t>, interesting, or funny story introduction </a:t>
            </a:r>
            <a:endParaRPr lang="en-US" sz="1800" dirty="0" smtClean="0"/>
          </a:p>
          <a:p>
            <a:pPr marL="514350" indent="-514350" algn="l">
              <a:buAutoNum type="arabicPeriod" startAt="2"/>
            </a:pPr>
            <a:r>
              <a:rPr lang="en-US" sz="1800" dirty="0" smtClean="0"/>
              <a:t>Surprising Statistics or Facts </a:t>
            </a:r>
            <a:r>
              <a:rPr lang="en-US" sz="1800" dirty="0" smtClean="0"/>
              <a:t>Introduction</a:t>
            </a:r>
          </a:p>
          <a:p>
            <a:pPr marL="514350" indent="-514350" algn="l">
              <a:buAutoNum type="arabicPeriod" startAt="2"/>
            </a:pPr>
            <a:r>
              <a:rPr lang="en-US" sz="1800" dirty="0" smtClean="0"/>
              <a:t>Historical Background Introduction</a:t>
            </a:r>
            <a:endParaRPr lang="en-US" sz="1800"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Thesis Statements</a:t>
            </a:r>
            <a:endParaRPr lang="en-US" dirty="0"/>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3"/>
          <a:srcRect/>
          <a:stretch>
            <a:fillRect/>
          </a:stretch>
        </p:blipFill>
        <p:spPr bwMode="auto">
          <a:xfrm>
            <a:off x="762001" y="1828800"/>
            <a:ext cx="7162800" cy="1192248"/>
          </a:xfrm>
          <a:prstGeom prst="rect">
            <a:avLst/>
          </a:prstGeom>
          <a:noFill/>
          <a:ln w="9525">
            <a:noFill/>
            <a:miter lim="800000"/>
            <a:headEnd/>
            <a:tailEnd/>
          </a:ln>
          <a:effectLst/>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3"/>
          <a:srcRect/>
          <a:stretch>
            <a:fillRect/>
          </a:stretch>
        </p:blipFill>
        <p:spPr bwMode="auto">
          <a:xfrm>
            <a:off x="1038225" y="661988"/>
            <a:ext cx="7829550" cy="5534025"/>
          </a:xfrm>
          <a:prstGeom prst="rect">
            <a:avLst/>
          </a:prstGeom>
          <a:noFill/>
          <a:ln w="9525">
            <a:noFill/>
            <a:miter lim="800000"/>
            <a:headEnd/>
            <a:tailEnd/>
          </a:ln>
          <a:effectLst/>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l" eaLnBrk="1" hangingPunct="1"/>
            <a:r>
              <a:rPr lang="en-US" dirty="0" smtClean="0">
                <a:solidFill>
                  <a:srgbClr val="709256"/>
                </a:solidFill>
                <a:latin typeface="Arial Black" pitchFamily="34" charset="0"/>
                <a:cs typeface="Arial" pitchFamily="34" charset="0"/>
              </a:rPr>
              <a:t>Body Paragraphs </a:t>
            </a:r>
            <a:endParaRPr lang="ar-SA" dirty="0" smtClean="0">
              <a:solidFill>
                <a:srgbClr val="709256"/>
              </a:solidFill>
              <a:latin typeface="Arial Black" pitchFamily="34" charset="0"/>
              <a:cs typeface="Arial" pitchFamily="34" charset="0"/>
            </a:endParaRPr>
          </a:p>
        </p:txBody>
      </p:sp>
      <p:sp>
        <p:nvSpPr>
          <p:cNvPr id="8195" name="Content Placeholder 2"/>
          <p:cNvSpPr>
            <a:spLocks noGrp="1"/>
          </p:cNvSpPr>
          <p:nvPr>
            <p:ph idx="1"/>
          </p:nvPr>
        </p:nvSpPr>
        <p:spPr>
          <a:xfrm>
            <a:off x="0" y="1371600"/>
            <a:ext cx="9372600" cy="4678363"/>
          </a:xfrm>
        </p:spPr>
        <p:txBody>
          <a:bodyPr/>
          <a:lstStyle/>
          <a:p>
            <a:pPr algn="l" eaLnBrk="1" hangingPunct="1">
              <a:buFont typeface="Arial" charset="0"/>
              <a:buChar char="•"/>
            </a:pPr>
            <a:r>
              <a:rPr lang="en-US" sz="2000" dirty="0" smtClean="0">
                <a:cs typeface="Arial" pitchFamily="34" charset="0"/>
              </a:rPr>
              <a:t>The body paragraph in an essay are like the supporting sentences in a paragraph. They are the place to develop your topic and prove your points. You should organize your body paragraph according to some sort of pattern, such as </a:t>
            </a:r>
          </a:p>
          <a:p>
            <a:pPr algn="l" eaLnBrk="1" hangingPunct="1"/>
            <a:r>
              <a:rPr lang="en-US" sz="2000" dirty="0" smtClean="0">
                <a:cs typeface="Arial" pitchFamily="34" charset="0"/>
              </a:rPr>
              <a:t>		- Chronological order</a:t>
            </a:r>
          </a:p>
          <a:p>
            <a:pPr algn="l" eaLnBrk="1" hangingPunct="1"/>
            <a:r>
              <a:rPr lang="en-US" sz="2000" dirty="0" smtClean="0">
                <a:cs typeface="Arial" pitchFamily="34" charset="0"/>
              </a:rPr>
              <a:t>		- Comparison/ contrast</a:t>
            </a:r>
          </a:p>
          <a:p>
            <a:pPr algn="l" eaLnBrk="1" hangingPunct="1"/>
            <a:r>
              <a:rPr lang="en-US" sz="2000" dirty="0" smtClean="0">
                <a:cs typeface="Arial" pitchFamily="34" charset="0"/>
              </a:rPr>
              <a:t>		- or both </a:t>
            </a:r>
          </a:p>
          <a:p>
            <a:pPr algn="l" eaLnBrk="1" hangingPunct="1"/>
            <a:endParaRPr lang="en-US" sz="2000" dirty="0" smtClean="0">
              <a:cs typeface="Arial" pitchFamily="34" charset="0"/>
            </a:endParaRPr>
          </a:p>
          <a:p>
            <a:pPr algn="l" eaLnBrk="1" hangingPunct="1"/>
            <a:endParaRPr lang="ar-SA" sz="2000" dirty="0" smtClean="0">
              <a:cs typeface="Arial" pitchFamily="34" charset="0"/>
            </a:endParaRPr>
          </a:p>
        </p:txBody>
      </p:sp>
      <p:sp>
        <p:nvSpPr>
          <p:cNvPr id="8196"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EABBD256-75CF-4342-81FC-55F22914FC3D}" type="slidenum">
              <a:rPr lang="ar-SA" smtClean="0">
                <a:cs typeface="Arial" pitchFamily="34" charset="0"/>
              </a:rPr>
              <a:pPr/>
              <a:t>7</a:t>
            </a:fld>
            <a:endParaRPr lang="en-US" smtClean="0">
              <a:cs typeface="Arial" pitchFamily="34" charset="0"/>
            </a:endParaRPr>
          </a:p>
        </p:txBody>
      </p:sp>
    </p:spTree>
  </p:cSld>
  <p:clrMapOvr>
    <a:masterClrMapping/>
  </p:clrMapOvr>
  <p:transition advTm="234">
    <p:sndAc>
      <p:stSnd>
        <p:snd r:embed="rId2" name="arrow.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Logical </a:t>
            </a:r>
            <a:r>
              <a:rPr lang="en-US" dirty="0" smtClean="0"/>
              <a:t>division of </a:t>
            </a:r>
            <a:r>
              <a:rPr lang="en-US" dirty="0" smtClean="0"/>
              <a:t>Ideas</a:t>
            </a:r>
            <a:endParaRPr lang="ar-SA"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
        <p:nvSpPr>
          <p:cNvPr id="5" name="Content Placeholder 4"/>
          <p:cNvSpPr>
            <a:spLocks noGrp="1"/>
          </p:cNvSpPr>
          <p:nvPr>
            <p:ph idx="1"/>
          </p:nvPr>
        </p:nvSpPr>
        <p:spPr/>
        <p:txBody>
          <a:bodyPr/>
          <a:lstStyle/>
          <a:p>
            <a:pPr algn="ctr"/>
            <a:r>
              <a:rPr lang="en-US" sz="1800" dirty="0" smtClean="0">
                <a:solidFill>
                  <a:srgbClr val="FF0000"/>
                </a:solidFill>
              </a:rPr>
              <a:t>( basic pattern for essays is logical division of ideas.)</a:t>
            </a:r>
          </a:p>
          <a:p>
            <a:pPr algn="l">
              <a:buFontTx/>
              <a:buChar char="-"/>
            </a:pPr>
            <a:r>
              <a:rPr lang="en-US" sz="1800" dirty="0" smtClean="0"/>
              <a:t>In this pattern, you divide your topic into subtopics and then discuss each subtopic in a separate paragraph. </a:t>
            </a:r>
          </a:p>
          <a:p>
            <a:pPr algn="l">
              <a:buFontTx/>
              <a:buChar char="-"/>
            </a:pPr>
            <a:r>
              <a:rPr lang="en-US" sz="1800" dirty="0" smtClean="0"/>
              <a:t>Logical division is an appropriate pattern for explaining causes, reasons, types, kinds, qualities, methods, advantages, and disadvantages, as these typical college exam questions ask you to do</a:t>
            </a:r>
            <a:r>
              <a:rPr lang="en-US" sz="1800" dirty="0" smtClean="0"/>
              <a:t>.</a:t>
            </a:r>
          </a:p>
          <a:p>
            <a:pPr algn="l">
              <a:buFontTx/>
              <a:buChar char="-"/>
            </a:pPr>
            <a:endParaRPr lang="en-US" sz="1800" dirty="0" smtClean="0"/>
          </a:p>
          <a:p>
            <a:pPr algn="l">
              <a:buFontTx/>
              <a:buChar char="-"/>
            </a:pPr>
            <a:r>
              <a:rPr lang="en-US" sz="1800" dirty="0" smtClean="0"/>
              <a:t>For Example: College questions are as the following:</a:t>
            </a:r>
          </a:p>
          <a:p>
            <a:pPr algn="l"/>
            <a:r>
              <a:rPr lang="en-US" sz="1800" dirty="0" smtClean="0"/>
              <a:t>	</a:t>
            </a:r>
            <a:r>
              <a:rPr lang="en-US" sz="1800" dirty="0" smtClean="0">
                <a:solidFill>
                  <a:srgbClr val="FFC000"/>
                </a:solidFill>
              </a:rPr>
              <a:t>Economic </a:t>
            </a:r>
            <a:r>
              <a:rPr lang="en-US" sz="1800" dirty="0" smtClean="0"/>
              <a:t>            Explain the three causes of inflation </a:t>
            </a:r>
          </a:p>
          <a:p>
            <a:pPr algn="l"/>
            <a:r>
              <a:rPr lang="en-US" sz="1800" dirty="0" smtClean="0"/>
              <a:t>	</a:t>
            </a:r>
            <a:r>
              <a:rPr lang="en-US" sz="1800" dirty="0" smtClean="0">
                <a:solidFill>
                  <a:srgbClr val="FFC000"/>
                </a:solidFill>
              </a:rPr>
              <a:t>Agriculture/ Landscape design     </a:t>
            </a:r>
            <a:r>
              <a:rPr lang="en-US" sz="1800" dirty="0" smtClean="0"/>
              <a:t>Describe the basic types of soils and additives needed to 			             prepare each type for planting. </a:t>
            </a:r>
          </a:p>
          <a:p>
            <a:pPr algn="l"/>
            <a:r>
              <a:rPr lang="en-US" sz="1800" dirty="0" smtClean="0"/>
              <a:t>	</a:t>
            </a:r>
          </a:p>
        </p:txBody>
      </p:sp>
    </p:spTree>
  </p:cSld>
  <p:clrMapOvr>
    <a:masterClrMapping/>
  </p:clrMapOvr>
  <p:transition advTm="234">
    <p:sndAc>
      <p:stSnd>
        <p:snd r:embed="rId2" name="arrow.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a:t>
            </a:r>
            <a:r>
              <a:rPr lang="en-US" dirty="0" smtClean="0"/>
              <a:t>Thesis statement Pitfalls. </a:t>
            </a:r>
            <a:endParaRPr lang="en-US" dirty="0"/>
          </a:p>
        </p:txBody>
      </p:sp>
      <p:sp>
        <p:nvSpPr>
          <p:cNvPr id="3" name="Content Placeholder 2"/>
          <p:cNvSpPr>
            <a:spLocks noGrp="1"/>
          </p:cNvSpPr>
          <p:nvPr>
            <p:ph idx="1"/>
          </p:nvPr>
        </p:nvSpPr>
        <p:spPr/>
        <p:txBody>
          <a:bodyPr/>
          <a:lstStyle/>
          <a:p>
            <a:pPr algn="l"/>
            <a:r>
              <a:rPr lang="en-US" sz="1800" dirty="0" smtClean="0"/>
              <a:t>A thesis is the most important sentence in your essay, so write it with special though and care. Avoid these common problems:</a:t>
            </a:r>
          </a:p>
          <a:p>
            <a:pPr algn="l"/>
            <a:endParaRPr lang="en-US" sz="1800" dirty="0" smtClean="0"/>
          </a:p>
          <a:p>
            <a:pPr algn="l"/>
            <a:r>
              <a:rPr lang="en-US" sz="1800" dirty="0" smtClean="0"/>
              <a:t>Problem 1: The thesis is too general. </a:t>
            </a:r>
          </a:p>
          <a:p>
            <a:pPr algn="l"/>
            <a:r>
              <a:rPr lang="en-US" sz="1800" dirty="0" smtClean="0"/>
              <a:t>      </a:t>
            </a:r>
            <a:r>
              <a:rPr lang="en-US" sz="1800" dirty="0" smtClean="0">
                <a:solidFill>
                  <a:srgbClr val="FF0000"/>
                </a:solidFill>
              </a:rPr>
              <a:t>TOO GENERAL    </a:t>
            </a:r>
            <a:r>
              <a:rPr lang="en-US" sz="1800" dirty="0" smtClean="0"/>
              <a:t>A college education is a good investment. </a:t>
            </a:r>
          </a:p>
          <a:p>
            <a:pPr algn="l"/>
            <a:r>
              <a:rPr lang="en-US" sz="1800" dirty="0" smtClean="0"/>
              <a:t>	 </a:t>
            </a:r>
            <a:r>
              <a:rPr lang="en-US" sz="1800" dirty="0" smtClean="0">
                <a:solidFill>
                  <a:srgbClr val="00B050"/>
                </a:solidFill>
              </a:rPr>
              <a:t>IMPROVED  </a:t>
            </a:r>
            <a:r>
              <a:rPr lang="en-US" sz="1800" dirty="0" smtClean="0"/>
              <a:t>       A college education is a good investment for four reasons.</a:t>
            </a:r>
          </a:p>
          <a:p>
            <a:pPr algn="l"/>
            <a:endParaRPr lang="en-US" sz="1800" dirty="0" smtClean="0"/>
          </a:p>
          <a:p>
            <a:pPr algn="l"/>
            <a:r>
              <a:rPr lang="en-US" sz="1800" dirty="0" smtClean="0"/>
              <a:t>	</a:t>
            </a:r>
            <a:r>
              <a:rPr lang="en-US" sz="1800" dirty="0" smtClean="0">
                <a:solidFill>
                  <a:srgbClr val="FF0000"/>
                </a:solidFill>
              </a:rPr>
              <a:t>TOO GENERAL     </a:t>
            </a:r>
            <a:r>
              <a:rPr lang="en-US" sz="1800" dirty="0" smtClean="0"/>
              <a:t>Lasers are very useful . </a:t>
            </a:r>
          </a:p>
          <a:p>
            <a:pPr algn="l"/>
            <a:r>
              <a:rPr lang="en-US" sz="1800" dirty="0" smtClean="0"/>
              <a:t>	</a:t>
            </a:r>
            <a:r>
              <a:rPr lang="en-US" sz="1800" dirty="0" smtClean="0">
                <a:solidFill>
                  <a:srgbClr val="00B050"/>
                </a:solidFill>
              </a:rPr>
              <a:t>IMPROVED</a:t>
            </a:r>
            <a:r>
              <a:rPr lang="en-US" sz="1800" dirty="0" smtClean="0"/>
              <a:t>          lasers have several applications in industry and medicine. </a:t>
            </a:r>
          </a:p>
          <a:p>
            <a:pPr algn="l"/>
            <a:endParaRPr lang="en-US" sz="1800" dirty="0" smtClean="0"/>
          </a:p>
          <a:p>
            <a:pPr algn="l"/>
            <a:r>
              <a:rPr lang="en-US" sz="1800" dirty="0" smtClean="0"/>
              <a:t>	</a:t>
            </a:r>
          </a:p>
          <a:p>
            <a:r>
              <a:rPr lang="en-US" sz="1800" dirty="0" smtClean="0">
                <a:solidFill>
                  <a:srgbClr val="FF0000"/>
                </a:solidFill>
              </a:rPr>
              <a:t>TO BE CONTINUED </a:t>
            </a:r>
            <a:r>
              <a:rPr lang="en-US" sz="1800" dirty="0" smtClean="0">
                <a:solidFill>
                  <a:srgbClr val="FF0000"/>
                </a:solidFill>
                <a:sym typeface="Wingdings" pitchFamily="2" charset="2"/>
              </a:rPr>
              <a:t></a:t>
            </a:r>
            <a:endParaRPr lang="en-US" sz="1800" dirty="0">
              <a:solidFill>
                <a:srgbClr val="FF0000"/>
              </a:solidFill>
            </a:endParaRP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l"/>
            <a:r>
              <a:rPr lang="en-US" dirty="0" smtClean="0"/>
              <a:t>Thesis </a:t>
            </a:r>
            <a:r>
              <a:rPr lang="en-US" dirty="0" smtClean="0"/>
              <a:t>Statement Second Pitfall. </a:t>
            </a:r>
            <a:endParaRPr lang="en-US" dirty="0"/>
          </a:p>
        </p:txBody>
      </p:sp>
      <p:sp>
        <p:nvSpPr>
          <p:cNvPr id="7" name="Content Placeholder 6"/>
          <p:cNvSpPr>
            <a:spLocks noGrp="1"/>
          </p:cNvSpPr>
          <p:nvPr>
            <p:ph idx="1"/>
          </p:nvPr>
        </p:nvSpPr>
        <p:spPr/>
        <p:txBody>
          <a:bodyPr/>
          <a:lstStyle/>
          <a:p>
            <a:pPr algn="l"/>
            <a:r>
              <a:rPr lang="en-US" sz="1800" dirty="0" smtClean="0"/>
              <a:t>Problem 2: The thesis makes a simple announcement. </a:t>
            </a:r>
          </a:p>
          <a:p>
            <a:pPr algn="l"/>
            <a:endParaRPr lang="en-US" sz="1800" dirty="0" smtClean="0"/>
          </a:p>
          <a:p>
            <a:pPr algn="l"/>
            <a:r>
              <a:rPr lang="en-US" sz="1800" dirty="0" smtClean="0"/>
              <a:t>	</a:t>
            </a:r>
            <a:r>
              <a:rPr lang="en-US" sz="1800" dirty="0" smtClean="0">
                <a:solidFill>
                  <a:srgbClr val="FF0000"/>
                </a:solidFill>
              </a:rPr>
              <a:t>ANNOUNCEMENT</a:t>
            </a:r>
            <a:r>
              <a:rPr lang="en-US" sz="1800" dirty="0" smtClean="0"/>
              <a:t>	I am going to write about sports injuries. </a:t>
            </a:r>
          </a:p>
          <a:p>
            <a:pPr algn="l"/>
            <a:r>
              <a:rPr lang="en-US" sz="1800" dirty="0" smtClean="0"/>
              <a:t>	IMPROVED 		Avoid sports injuries by taking a few simple precautions. </a:t>
            </a:r>
          </a:p>
          <a:p>
            <a:pPr algn="l"/>
            <a:endParaRPr lang="en-US" sz="1800" dirty="0" smtClean="0"/>
          </a:p>
          <a:p>
            <a:pPr algn="l"/>
            <a:endParaRPr lang="en-US" sz="1800" dirty="0" smtClean="0"/>
          </a:p>
          <a:p>
            <a:pPr algn="l"/>
            <a:r>
              <a:rPr lang="en-US" sz="1800" dirty="0" smtClean="0"/>
              <a:t>Problem 3: The Thesis stats an obvious fact. </a:t>
            </a:r>
          </a:p>
          <a:p>
            <a:pPr algn="l"/>
            <a:endParaRPr lang="en-US" sz="1800" dirty="0" smtClean="0"/>
          </a:p>
          <a:p>
            <a:pPr algn="l"/>
            <a:r>
              <a:rPr lang="en-US" sz="1800" dirty="0" smtClean="0"/>
              <a:t>	</a:t>
            </a:r>
            <a:r>
              <a:rPr lang="en-US" sz="1800" dirty="0" smtClean="0">
                <a:solidFill>
                  <a:srgbClr val="FF0000"/>
                </a:solidFill>
              </a:rPr>
              <a:t>OBVIOUS FACT    </a:t>
            </a:r>
            <a:r>
              <a:rPr lang="en-US" sz="1800" dirty="0" smtClean="0"/>
              <a:t>	 The internet is a communication superhighway. </a:t>
            </a:r>
          </a:p>
          <a:p>
            <a:pPr algn="l"/>
            <a:r>
              <a:rPr lang="en-US" sz="1800" dirty="0" smtClean="0"/>
              <a:t>	IMPROVED                      The explosion of the internet has had both positive and negative   			consequences. </a:t>
            </a:r>
            <a:endParaRPr lang="en-US" sz="1800"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000" dirty="0" smtClean="0"/>
              <a:t>Transition </a:t>
            </a:r>
            <a:r>
              <a:rPr lang="en-US" sz="3000" dirty="0" smtClean="0"/>
              <a:t>Signals For Logical Division of Ideas</a:t>
            </a:r>
            <a:r>
              <a:rPr lang="en-US" sz="3000" dirty="0" smtClean="0"/>
              <a:t>… Here are some examples </a:t>
            </a:r>
            <a:endParaRPr lang="en-US" sz="3000" dirty="0"/>
          </a:p>
        </p:txBody>
      </p:sp>
      <p:sp>
        <p:nvSpPr>
          <p:cNvPr id="3" name="Content Placeholder 2"/>
          <p:cNvSpPr>
            <a:spLocks noGrp="1"/>
          </p:cNvSpPr>
          <p:nvPr>
            <p:ph idx="1"/>
          </p:nvPr>
        </p:nvSpPr>
        <p:spPr/>
        <p:txBody>
          <a:bodyPr/>
          <a:lstStyle/>
          <a:p>
            <a:pPr algn="l"/>
            <a:r>
              <a:rPr lang="en-US" sz="1800" dirty="0" smtClean="0"/>
              <a:t>Transition signals for logical division essays include many that you may already know. </a:t>
            </a:r>
          </a:p>
          <a:p>
            <a:pPr algn="l"/>
            <a:endParaRPr lang="en-US" sz="1800" dirty="0"/>
          </a:p>
        </p:txBody>
      </p:sp>
      <p:graphicFrame>
        <p:nvGraphicFramePr>
          <p:cNvPr id="5" name="Table 4"/>
          <p:cNvGraphicFramePr>
            <a:graphicFrameLocks noGrp="1"/>
          </p:cNvGraphicFramePr>
          <p:nvPr/>
        </p:nvGraphicFramePr>
        <p:xfrm>
          <a:off x="609600" y="2286000"/>
          <a:ext cx="8229600" cy="3195320"/>
        </p:xfrm>
        <a:graphic>
          <a:graphicData uri="http://schemas.openxmlformats.org/drawingml/2006/table">
            <a:tbl>
              <a:tblPr firstRow="1" bandRow="1">
                <a:tableStyleId>{5C22544A-7EE6-4342-B048-85BDC9FD1C3A}</a:tableStyleId>
              </a:tblPr>
              <a:tblGrid>
                <a:gridCol w="4114800"/>
                <a:gridCol w="4114800"/>
              </a:tblGrid>
              <a:tr h="635000">
                <a:tc gridSpan="2">
                  <a:txBody>
                    <a:bodyPr/>
                    <a:lstStyle/>
                    <a:p>
                      <a:pPr algn="ctr"/>
                      <a:r>
                        <a:rPr lang="en-US" dirty="0" smtClean="0"/>
                        <a:t>Transition</a:t>
                      </a:r>
                      <a:r>
                        <a:rPr lang="en-US" baseline="0" dirty="0" smtClean="0"/>
                        <a:t> Words or Phrases</a:t>
                      </a:r>
                      <a:endParaRPr lang="en-US" dirty="0"/>
                    </a:p>
                  </a:txBody>
                  <a:tcPr/>
                </a:tc>
                <a:tc hMerge="1">
                  <a:txBody>
                    <a:bodyPr/>
                    <a:lstStyle/>
                    <a:p>
                      <a:endParaRPr lang="en-US" dirty="0"/>
                    </a:p>
                  </a:txBody>
                  <a:tcPr/>
                </a:tc>
              </a:tr>
              <a:tr h="635000">
                <a:tc>
                  <a:txBody>
                    <a:bodyPr/>
                    <a:lstStyle/>
                    <a:p>
                      <a:r>
                        <a:rPr lang="en-US" b="1" dirty="0" smtClean="0"/>
                        <a:t>first, first</a:t>
                      </a:r>
                      <a:r>
                        <a:rPr lang="en-US" b="1" baseline="0" dirty="0" smtClean="0"/>
                        <a:t> of all, second, third, etc. </a:t>
                      </a:r>
                    </a:p>
                    <a:p>
                      <a:r>
                        <a:rPr lang="en-US" b="1" baseline="0" dirty="0" smtClean="0"/>
                        <a:t>next, last, finally, </a:t>
                      </a:r>
                    </a:p>
                    <a:p>
                      <a:r>
                        <a:rPr lang="en-US" b="1" baseline="0" dirty="0" smtClean="0"/>
                        <a:t>also, in addition, moreover, furthermore</a:t>
                      </a:r>
                      <a:endParaRPr lang="en-US" b="1" dirty="0"/>
                    </a:p>
                  </a:txBody>
                  <a:tcPr/>
                </a:tc>
                <a:tc>
                  <a:txBody>
                    <a:bodyPr/>
                    <a:lstStyle/>
                    <a:p>
                      <a:r>
                        <a:rPr lang="en-US" b="1" dirty="0" smtClean="0"/>
                        <a:t>First</a:t>
                      </a:r>
                      <a:r>
                        <a:rPr lang="en-US" b="1" baseline="0" dirty="0" smtClean="0"/>
                        <a:t>, </a:t>
                      </a:r>
                      <a:r>
                        <a:rPr lang="en-US" baseline="0" dirty="0" smtClean="0"/>
                        <a:t>excessive government spending can lead to inflation. </a:t>
                      </a:r>
                    </a:p>
                    <a:p>
                      <a:endParaRPr lang="en-US" baseline="0" dirty="0" smtClean="0"/>
                    </a:p>
                    <a:p>
                      <a:r>
                        <a:rPr lang="en-US" b="1" baseline="0" dirty="0" smtClean="0"/>
                        <a:t>In addition,  </a:t>
                      </a:r>
                      <a:r>
                        <a:rPr lang="en-US" baseline="0" dirty="0" smtClean="0"/>
                        <a:t>unrestrained consumer borrowing can cause inflationary tendencies. </a:t>
                      </a:r>
                    </a:p>
                    <a:p>
                      <a:endParaRPr lang="en-US" baseline="0" dirty="0" smtClean="0"/>
                    </a:p>
                    <a:p>
                      <a:r>
                        <a:rPr lang="en-US" b="1" baseline="0" dirty="0" smtClean="0"/>
                        <a:t>Finally, </a:t>
                      </a:r>
                      <a:r>
                        <a:rPr lang="en-US" baseline="0" dirty="0" smtClean="0"/>
                        <a:t>an increase in the supply of paper money gives rise to inflation </a:t>
                      </a:r>
                      <a:endParaRPr lang="en-US" dirty="0"/>
                    </a:p>
                  </a:txBody>
                  <a:tcPr/>
                </a:tc>
              </a:tr>
            </a:tbl>
          </a:graphicData>
        </a:graphic>
      </p:graphicFrame>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Concluding Paragraph</a:t>
            </a:r>
            <a:br>
              <a:rPr lang="en-US" b="1" dirty="0" smtClean="0"/>
            </a:br>
            <a:endParaRPr lang="en-US" dirty="0"/>
          </a:p>
        </p:txBody>
      </p:sp>
      <p:sp>
        <p:nvSpPr>
          <p:cNvPr id="3" name="Content Placeholder 2"/>
          <p:cNvSpPr>
            <a:spLocks noGrp="1"/>
          </p:cNvSpPr>
          <p:nvPr>
            <p:ph idx="1"/>
          </p:nvPr>
        </p:nvSpPr>
        <p:spPr/>
        <p:txBody>
          <a:bodyPr/>
          <a:lstStyle/>
          <a:p>
            <a:pPr algn="l"/>
            <a:r>
              <a:rPr lang="en-US" sz="1800" b="1" dirty="0" smtClean="0"/>
              <a:t>The conclusion is your last chance to make your point clear.</a:t>
            </a:r>
          </a:p>
          <a:p>
            <a:pPr algn="l"/>
            <a:endParaRPr lang="en-US" sz="1800" b="1" dirty="0" smtClean="0"/>
          </a:p>
          <a:p>
            <a:pPr algn="l"/>
            <a:r>
              <a:rPr lang="en-US" sz="1800" dirty="0" smtClean="0">
                <a:solidFill>
                  <a:srgbClr val="00B050"/>
                </a:solidFill>
              </a:rPr>
              <a:t>The concluding paragraph consists of:</a:t>
            </a:r>
          </a:p>
          <a:p>
            <a:pPr algn="l"/>
            <a:endParaRPr lang="en-US" sz="1800" dirty="0" smtClean="0"/>
          </a:p>
          <a:p>
            <a:pPr algn="l"/>
            <a:r>
              <a:rPr lang="en-US" sz="1800" dirty="0" smtClean="0"/>
              <a:t>• A summary of the main points, or a restatement of your thesis in different words;</a:t>
            </a:r>
          </a:p>
          <a:p>
            <a:pPr algn="l"/>
            <a:r>
              <a:rPr lang="en-US" sz="1800" dirty="0" smtClean="0"/>
              <a:t>• Your final comment on the subject, based on the information you have provided.</a:t>
            </a:r>
          </a:p>
          <a:p>
            <a:pPr algn="l"/>
            <a:endParaRPr lang="en-US" sz="1800" dirty="0" smtClean="0"/>
          </a:p>
          <a:p>
            <a:pPr algn="ctr"/>
            <a:r>
              <a:rPr lang="en-US" sz="1800" dirty="0" smtClean="0">
                <a:solidFill>
                  <a:srgbClr val="00B050"/>
                </a:solidFill>
              </a:rPr>
              <a:t>The concluding paragraph should be introduced with a conclusion transition signal:</a:t>
            </a:r>
          </a:p>
          <a:p>
            <a:pPr algn="ctr"/>
            <a:r>
              <a:rPr lang="en-US" sz="1800" b="1" dirty="0" smtClean="0">
                <a:solidFill>
                  <a:srgbClr val="FF0000"/>
                </a:solidFill>
              </a:rPr>
              <a:t>in conclusion, in summary, in brief, in short, indeed</a:t>
            </a:r>
            <a:endParaRPr lang="en-US" sz="1800" dirty="0">
              <a:solidFill>
                <a:srgbClr val="FF0000"/>
              </a:solidFill>
            </a:endParaRP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What’s Essay Outlining ?</a:t>
            </a:r>
            <a:endParaRPr lang="en-US" dirty="0"/>
          </a:p>
        </p:txBody>
      </p:sp>
      <p:sp>
        <p:nvSpPr>
          <p:cNvPr id="3" name="Content Placeholder 2"/>
          <p:cNvSpPr>
            <a:spLocks noGrp="1"/>
          </p:cNvSpPr>
          <p:nvPr>
            <p:ph sz="half" idx="1"/>
          </p:nvPr>
        </p:nvSpPr>
        <p:spPr/>
        <p:txBody>
          <a:bodyPr/>
          <a:lstStyle/>
          <a:p>
            <a:pPr algn="l">
              <a:buClr>
                <a:schemeClr val="folHlink"/>
              </a:buClr>
              <a:buSzPct val="75000"/>
            </a:pPr>
            <a:r>
              <a:rPr lang="en-US" sz="1800" dirty="0" smtClean="0">
                <a:solidFill>
                  <a:schemeClr val="hlink"/>
                </a:solidFill>
              </a:rPr>
              <a:t> </a:t>
            </a:r>
            <a:r>
              <a:rPr lang="en-US" sz="1800" b="1" dirty="0" smtClean="0">
                <a:solidFill>
                  <a:schemeClr val="hlink"/>
                </a:solidFill>
              </a:rPr>
              <a:t>Before you begin writing the first</a:t>
            </a:r>
          </a:p>
          <a:p>
            <a:pPr algn="l">
              <a:buClr>
                <a:schemeClr val="folHlink"/>
              </a:buClr>
              <a:buSzPct val="75000"/>
            </a:pPr>
            <a:r>
              <a:rPr lang="en-US" sz="1800" b="1" dirty="0" smtClean="0">
                <a:solidFill>
                  <a:schemeClr val="hlink"/>
                </a:solidFill>
              </a:rPr>
              <a:t>draft of your essay, it is best to make</a:t>
            </a:r>
          </a:p>
          <a:p>
            <a:pPr algn="l">
              <a:buClr>
                <a:schemeClr val="folHlink"/>
              </a:buClr>
              <a:buSzPct val="75000"/>
            </a:pPr>
            <a:r>
              <a:rPr lang="en-US" sz="1800" b="1" dirty="0" smtClean="0">
                <a:solidFill>
                  <a:schemeClr val="hlink"/>
                </a:solidFill>
              </a:rPr>
              <a:t>an outline.  An outline is a general</a:t>
            </a:r>
          </a:p>
          <a:p>
            <a:pPr algn="l">
              <a:buClr>
                <a:schemeClr val="folHlink"/>
              </a:buClr>
              <a:buSzPct val="75000"/>
            </a:pPr>
            <a:r>
              <a:rPr lang="en-US" sz="1800" b="1" dirty="0" smtClean="0">
                <a:solidFill>
                  <a:schemeClr val="hlink"/>
                </a:solidFill>
              </a:rPr>
              <a:t>plan of what you are going to write. </a:t>
            </a:r>
          </a:p>
          <a:p>
            <a:pPr algn="l">
              <a:buClr>
                <a:schemeClr val="folHlink"/>
              </a:buClr>
              <a:buSzPct val="75000"/>
            </a:pPr>
            <a:r>
              <a:rPr lang="en-US" sz="1800" b="1" dirty="0" smtClean="0">
                <a:solidFill>
                  <a:schemeClr val="hlink"/>
                </a:solidFill>
              </a:rPr>
              <a:t>You can compare making an outline</a:t>
            </a:r>
          </a:p>
          <a:p>
            <a:pPr algn="l">
              <a:buClr>
                <a:schemeClr val="folHlink"/>
              </a:buClr>
              <a:buSzPct val="75000"/>
            </a:pPr>
            <a:r>
              <a:rPr lang="en-US" sz="1800" b="1" dirty="0" smtClean="0">
                <a:solidFill>
                  <a:schemeClr val="hlink"/>
                </a:solidFill>
              </a:rPr>
              <a:t>to drawing plans to build a house. </a:t>
            </a:r>
          </a:p>
          <a:p>
            <a:pPr algn="l">
              <a:buClr>
                <a:schemeClr val="folHlink"/>
              </a:buClr>
              <a:buSzPct val="75000"/>
            </a:pPr>
            <a:r>
              <a:rPr lang="en-US" sz="1800" b="1" dirty="0" smtClean="0">
                <a:solidFill>
                  <a:schemeClr val="hlink"/>
                </a:solidFill>
              </a:rPr>
              <a:t>Before one begins to build a house, it</a:t>
            </a:r>
          </a:p>
          <a:p>
            <a:pPr algn="l">
              <a:buClr>
                <a:schemeClr val="folHlink"/>
              </a:buClr>
              <a:buSzPct val="75000"/>
            </a:pPr>
            <a:r>
              <a:rPr lang="en-US" sz="1800" b="1" dirty="0" smtClean="0">
                <a:solidFill>
                  <a:schemeClr val="hlink"/>
                </a:solidFill>
              </a:rPr>
              <a:t>is best to draw up plans to make sure</a:t>
            </a:r>
          </a:p>
          <a:p>
            <a:pPr algn="l">
              <a:buClr>
                <a:schemeClr val="folHlink"/>
              </a:buClr>
              <a:buSzPct val="75000"/>
            </a:pPr>
            <a:r>
              <a:rPr lang="en-US" sz="1800" b="1" dirty="0" smtClean="0">
                <a:solidFill>
                  <a:schemeClr val="hlink"/>
                </a:solidFill>
              </a:rPr>
              <a:t>that a house is built in the way you</a:t>
            </a:r>
          </a:p>
          <a:p>
            <a:pPr algn="l">
              <a:buClr>
                <a:schemeClr val="folHlink"/>
              </a:buClr>
              <a:buSzPct val="75000"/>
            </a:pPr>
            <a:r>
              <a:rPr lang="en-US" sz="1800" b="1" dirty="0" smtClean="0">
                <a:solidFill>
                  <a:schemeClr val="hlink"/>
                </a:solidFill>
              </a:rPr>
              <a:t>want.  The same is true with writing</a:t>
            </a:r>
          </a:p>
          <a:p>
            <a:pPr algn="l">
              <a:buClr>
                <a:schemeClr val="folHlink"/>
              </a:buClr>
              <a:buSzPct val="75000"/>
            </a:pPr>
            <a:r>
              <a:rPr lang="en-US" sz="1800" b="1" dirty="0" smtClean="0">
                <a:solidFill>
                  <a:schemeClr val="hlink"/>
                </a:solidFill>
              </a:rPr>
              <a:t>an essay and making an outline. </a:t>
            </a:r>
            <a:endParaRPr lang="en-US" sz="1800" dirty="0"/>
          </a:p>
        </p:txBody>
      </p:sp>
      <p:pic>
        <p:nvPicPr>
          <p:cNvPr id="5" name="Picture 20" descr="C:\WINDOWS\Application Data\Microsoft\Media Catalog\Downloaded Clips\cl0\PE01903_.wmf"/>
          <p:cNvPicPr>
            <a:picLocks noGrp="1" noChangeAspect="1" noChangeArrowheads="1"/>
          </p:cNvPicPr>
          <p:nvPr>
            <p:ph sz="half" idx="13"/>
          </p:nvPr>
        </p:nvPicPr>
        <p:blipFill>
          <a:blip r:embed="rId3"/>
          <a:srcRect/>
          <a:stretch>
            <a:fillRect/>
          </a:stretch>
        </p:blipFill>
        <p:spPr bwMode="auto">
          <a:xfrm>
            <a:off x="5026025" y="2316526"/>
            <a:ext cx="4387850" cy="3093311"/>
          </a:xfrm>
          <a:prstGeom prst="rect">
            <a:avLst/>
          </a:prstGeom>
          <a:noFill/>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2724150" y="152400"/>
            <a:ext cx="4540250" cy="762000"/>
          </a:xfrm>
          <a:prstGeom prst="rect">
            <a:avLst/>
          </a:prstGeom>
          <a:noFill/>
          <a:ln w="9525">
            <a:noFill/>
            <a:miter lim="800000"/>
            <a:headEnd/>
            <a:tailEnd/>
          </a:ln>
          <a:effectLst/>
        </p:spPr>
        <p:txBody>
          <a:bodyPr anchor="b">
            <a:spAutoFit/>
          </a:bodyPr>
          <a:lstStyle/>
          <a:p>
            <a:pPr algn="ctr"/>
            <a:r>
              <a:rPr lang="en-US" sz="4400" b="1" u="sng" dirty="0">
                <a:solidFill>
                  <a:srgbClr val="00B050"/>
                </a:solidFill>
                <a:effectLst>
                  <a:outerShdw blurRad="38100" dist="38100" dir="2700000" algn="tl">
                    <a:srgbClr val="C0C0C0"/>
                  </a:outerShdw>
                </a:effectLst>
              </a:rPr>
              <a:t>Example</a:t>
            </a:r>
          </a:p>
        </p:txBody>
      </p:sp>
      <p:sp>
        <p:nvSpPr>
          <p:cNvPr id="9219" name="Text Box 3"/>
          <p:cNvSpPr txBox="1">
            <a:spLocks noChangeArrowheads="1"/>
          </p:cNvSpPr>
          <p:nvPr/>
        </p:nvSpPr>
        <p:spPr bwMode="auto">
          <a:xfrm>
            <a:off x="412750" y="762000"/>
            <a:ext cx="9080500" cy="579438"/>
          </a:xfrm>
          <a:prstGeom prst="rect">
            <a:avLst/>
          </a:prstGeom>
          <a:noFill/>
          <a:ln w="9525">
            <a:noFill/>
            <a:miter lim="800000"/>
            <a:headEnd/>
            <a:tailEnd/>
          </a:ln>
          <a:effectLst/>
        </p:spPr>
        <p:txBody>
          <a:bodyPr>
            <a:spAutoFit/>
          </a:bodyPr>
          <a:lstStyle/>
          <a:p>
            <a:pPr algn="ctr">
              <a:spcBef>
                <a:spcPct val="50000"/>
              </a:spcBef>
            </a:pPr>
            <a:r>
              <a:rPr lang="en-US" sz="3200" b="1" dirty="0">
                <a:solidFill>
                  <a:srgbClr val="00B050"/>
                </a:solidFill>
              </a:rPr>
              <a:t>Outline</a:t>
            </a:r>
            <a:endParaRPr lang="en-US" sz="3200" dirty="0">
              <a:solidFill>
                <a:srgbClr val="00B050"/>
              </a:solidFill>
            </a:endParaRPr>
          </a:p>
        </p:txBody>
      </p:sp>
      <p:sp>
        <p:nvSpPr>
          <p:cNvPr id="9223" name="Rectangle 7"/>
          <p:cNvSpPr>
            <a:spLocks noChangeArrowheads="1"/>
          </p:cNvSpPr>
          <p:nvPr/>
        </p:nvSpPr>
        <p:spPr bwMode="auto">
          <a:xfrm>
            <a:off x="577850" y="1371600"/>
            <a:ext cx="9163050" cy="457200"/>
          </a:xfrm>
          <a:prstGeom prst="rect">
            <a:avLst/>
          </a:prstGeom>
          <a:noFill/>
          <a:ln w="9525">
            <a:noFill/>
            <a:miter lim="800000"/>
            <a:headEnd/>
            <a:tailEnd/>
          </a:ln>
          <a:effectLst/>
        </p:spPr>
        <p:txBody>
          <a:bodyPr/>
          <a:lstStyle/>
          <a:p>
            <a:pPr marL="342900" indent="-342900">
              <a:spcBef>
                <a:spcPct val="20000"/>
              </a:spcBef>
              <a:buClr>
                <a:schemeClr val="folHlink"/>
              </a:buClr>
              <a:buSzPct val="75000"/>
              <a:buFont typeface="Wingdings" pitchFamily="2" charset="2"/>
              <a:buNone/>
            </a:pPr>
            <a:r>
              <a:rPr lang="en-US" sz="2000">
                <a:solidFill>
                  <a:schemeClr val="hlink"/>
                </a:solidFill>
              </a:rPr>
              <a:t>    </a:t>
            </a:r>
            <a:r>
              <a:rPr lang="en-US" sz="2000" b="1">
                <a:solidFill>
                  <a:schemeClr val="hlink"/>
                </a:solidFill>
              </a:rPr>
              <a:t>Here is an example of how a blank outline might look:</a:t>
            </a:r>
            <a:endParaRPr lang="en-US" sz="2000" b="1">
              <a:solidFill>
                <a:schemeClr val="folHlink"/>
              </a:solidFill>
            </a:endParaRPr>
          </a:p>
        </p:txBody>
      </p:sp>
      <p:sp>
        <p:nvSpPr>
          <p:cNvPr id="9230" name="Text Box 14"/>
          <p:cNvSpPr txBox="1">
            <a:spLocks noChangeArrowheads="1"/>
          </p:cNvSpPr>
          <p:nvPr/>
        </p:nvSpPr>
        <p:spPr bwMode="auto">
          <a:xfrm>
            <a:off x="1651000" y="1808165"/>
            <a:ext cx="6807200" cy="4555093"/>
          </a:xfrm>
          <a:prstGeom prst="rect">
            <a:avLst/>
          </a:prstGeom>
          <a:solidFill>
            <a:schemeClr val="accent1"/>
          </a:solidFill>
          <a:ln w="28575">
            <a:solidFill>
              <a:srgbClr val="000000"/>
            </a:solidFill>
            <a:miter lim="800000"/>
            <a:headEnd/>
            <a:tailEnd/>
          </a:ln>
          <a:effectLst/>
        </p:spPr>
        <p:txBody>
          <a:bodyPr wrap="square">
            <a:spAutoFit/>
          </a:bodyPr>
          <a:lstStyle/>
          <a:p>
            <a:pPr marL="609600" indent="-609600" algn="ctr" rtl="0">
              <a:spcBef>
                <a:spcPct val="50000"/>
              </a:spcBef>
            </a:pPr>
            <a:r>
              <a:rPr lang="en-US" sz="1400" b="1" u="sng" dirty="0" smtClean="0"/>
              <a:t>Essay Outline</a:t>
            </a:r>
          </a:p>
          <a:p>
            <a:pPr marL="609600" indent="-609600" algn="l" rtl="0">
              <a:spcBef>
                <a:spcPct val="50000"/>
              </a:spcBef>
            </a:pPr>
            <a:endParaRPr lang="en-US" sz="800" b="1" u="sng" dirty="0" smtClean="0"/>
          </a:p>
          <a:p>
            <a:pPr marL="609600" indent="-609600" algn="l" rtl="0">
              <a:spcBef>
                <a:spcPct val="50000"/>
              </a:spcBef>
              <a:buFontTx/>
              <a:buAutoNum type="romanUcPeriod"/>
            </a:pPr>
            <a:r>
              <a:rPr lang="en-US" sz="1400" b="1" dirty="0" smtClean="0"/>
              <a:t>Introduction	Thesis: _____________________</a:t>
            </a:r>
          </a:p>
          <a:p>
            <a:pPr marL="609600" indent="-609600" algn="l" rtl="0">
              <a:spcBef>
                <a:spcPct val="50000"/>
              </a:spcBef>
            </a:pPr>
            <a:endParaRPr lang="en-US" sz="800" b="1" dirty="0" smtClean="0"/>
          </a:p>
          <a:p>
            <a:pPr marL="609600" indent="-609600" algn="l" rtl="0">
              <a:spcBef>
                <a:spcPct val="50000"/>
              </a:spcBef>
              <a:buFontTx/>
              <a:buAutoNum type="romanUcPeriod" startAt="2"/>
            </a:pPr>
            <a:r>
              <a:rPr lang="en-US" sz="1400" b="1" dirty="0" smtClean="0"/>
              <a:t>Body Paragraph #1-  Topic Sentence: _____________</a:t>
            </a:r>
          </a:p>
          <a:p>
            <a:pPr marL="609600" indent="-609600" algn="l" rtl="0">
              <a:spcBef>
                <a:spcPct val="50000"/>
              </a:spcBef>
            </a:pPr>
            <a:r>
              <a:rPr lang="en-US" sz="1400" b="1" dirty="0" smtClean="0"/>
              <a:t>		</a:t>
            </a:r>
            <a:r>
              <a:rPr lang="en-US" sz="1400" b="1" dirty="0" smtClean="0">
                <a:solidFill>
                  <a:schemeClr val="folHlink"/>
                </a:solidFill>
              </a:rPr>
              <a:t>A.  supporting idea</a:t>
            </a:r>
          </a:p>
          <a:p>
            <a:pPr marL="609600" indent="-609600" algn="l" rtl="0">
              <a:spcBef>
                <a:spcPct val="50000"/>
              </a:spcBef>
            </a:pPr>
            <a:r>
              <a:rPr lang="en-US" sz="1400" b="1" dirty="0" smtClean="0">
                <a:solidFill>
                  <a:schemeClr val="folHlink"/>
                </a:solidFill>
              </a:rPr>
              <a:t>		B.  supporting idea	</a:t>
            </a:r>
          </a:p>
          <a:p>
            <a:pPr marL="609600" indent="-609600" algn="l" rtl="0">
              <a:spcBef>
                <a:spcPct val="50000"/>
              </a:spcBef>
            </a:pPr>
            <a:r>
              <a:rPr lang="en-US" sz="1400" b="1" dirty="0" smtClean="0"/>
              <a:t>III.	Body Paragraph #2-  Topic Sentence: ____________</a:t>
            </a:r>
          </a:p>
          <a:p>
            <a:pPr marL="609600" indent="-609600" algn="l" rtl="0">
              <a:spcBef>
                <a:spcPct val="50000"/>
              </a:spcBef>
            </a:pPr>
            <a:r>
              <a:rPr lang="en-US" sz="1400" b="1" dirty="0" smtClean="0"/>
              <a:t>		</a:t>
            </a:r>
            <a:r>
              <a:rPr lang="en-US" sz="1400" b="1" dirty="0" smtClean="0">
                <a:solidFill>
                  <a:schemeClr val="folHlink"/>
                </a:solidFill>
              </a:rPr>
              <a:t>A.  supporting idea</a:t>
            </a:r>
          </a:p>
          <a:p>
            <a:pPr marL="609600" indent="-609600" algn="l" rtl="0">
              <a:spcBef>
                <a:spcPct val="50000"/>
              </a:spcBef>
            </a:pPr>
            <a:r>
              <a:rPr lang="en-US" sz="1400" b="1" dirty="0" smtClean="0">
                <a:solidFill>
                  <a:schemeClr val="folHlink"/>
                </a:solidFill>
              </a:rPr>
              <a:t>		B.  supporting idea</a:t>
            </a:r>
          </a:p>
          <a:p>
            <a:pPr marL="609600" indent="-609600" algn="l" rtl="0">
              <a:spcBef>
                <a:spcPct val="50000"/>
              </a:spcBef>
            </a:pPr>
            <a:r>
              <a:rPr lang="en-US" sz="1400" b="1" dirty="0" smtClean="0"/>
              <a:t>IV.	Body Paragraph #3-  Topic Sentence: ____________</a:t>
            </a:r>
          </a:p>
          <a:p>
            <a:pPr marL="609600" indent="-609600" algn="l" rtl="0">
              <a:spcBef>
                <a:spcPct val="50000"/>
              </a:spcBef>
            </a:pPr>
            <a:r>
              <a:rPr lang="en-US" sz="1400" b="1" dirty="0" smtClean="0"/>
              <a:t>	</a:t>
            </a:r>
            <a:r>
              <a:rPr lang="en-US" sz="1400" b="1" dirty="0" smtClean="0">
                <a:solidFill>
                  <a:schemeClr val="folHlink"/>
                </a:solidFill>
              </a:rPr>
              <a:t>	A.</a:t>
            </a:r>
            <a:r>
              <a:rPr lang="en-US" sz="1400" b="1" dirty="0" smtClean="0"/>
              <a:t>  </a:t>
            </a:r>
            <a:r>
              <a:rPr lang="en-US" sz="1400" b="1" dirty="0" smtClean="0">
                <a:solidFill>
                  <a:schemeClr val="folHlink"/>
                </a:solidFill>
              </a:rPr>
              <a:t>supporting idea</a:t>
            </a:r>
          </a:p>
          <a:p>
            <a:pPr marL="609600" indent="-609600" algn="l" rtl="0">
              <a:spcBef>
                <a:spcPct val="50000"/>
              </a:spcBef>
            </a:pPr>
            <a:r>
              <a:rPr lang="en-US" sz="1400" b="1" dirty="0" smtClean="0">
                <a:solidFill>
                  <a:schemeClr val="folHlink"/>
                </a:solidFill>
              </a:rPr>
              <a:t>		B.  supporting idea</a:t>
            </a:r>
            <a:endParaRPr lang="en-US" sz="1400" b="1" dirty="0" smtClean="0"/>
          </a:p>
          <a:p>
            <a:pPr marL="609600" indent="-609600" algn="l" rtl="0">
              <a:spcBef>
                <a:spcPct val="50000"/>
              </a:spcBef>
            </a:pPr>
            <a:r>
              <a:rPr lang="en-US" sz="1400" b="1" dirty="0" smtClean="0"/>
              <a:t>V.	Conclusion</a:t>
            </a:r>
          </a:p>
          <a:p>
            <a:pPr marL="609600" indent="-609600" algn="l" rtl="0">
              <a:spcBef>
                <a:spcPct val="50000"/>
              </a:spcBef>
            </a:pPr>
            <a:endParaRPr lang="en-US" sz="1400" b="1"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724150" y="152400"/>
            <a:ext cx="4540250" cy="762000"/>
          </a:xfrm>
          <a:prstGeom prst="rect">
            <a:avLst/>
          </a:prstGeom>
          <a:noFill/>
          <a:ln w="9525">
            <a:noFill/>
            <a:miter lim="800000"/>
            <a:headEnd/>
            <a:tailEnd/>
          </a:ln>
          <a:effectLst/>
        </p:spPr>
        <p:txBody>
          <a:bodyPr anchor="b">
            <a:spAutoFit/>
          </a:bodyPr>
          <a:lstStyle/>
          <a:p>
            <a:pPr algn="ctr"/>
            <a:r>
              <a:rPr lang="en-US" sz="4400" b="1" u="sng" dirty="0">
                <a:solidFill>
                  <a:srgbClr val="00B050"/>
                </a:solidFill>
                <a:effectLst>
                  <a:outerShdw blurRad="38100" dist="38100" dir="2700000" algn="tl">
                    <a:srgbClr val="C0C0C0"/>
                  </a:outerShdw>
                </a:effectLst>
              </a:rPr>
              <a:t>The Process</a:t>
            </a:r>
          </a:p>
        </p:txBody>
      </p:sp>
      <p:sp>
        <p:nvSpPr>
          <p:cNvPr id="10243" name="Text Box 3"/>
          <p:cNvSpPr txBox="1">
            <a:spLocks noChangeArrowheads="1"/>
          </p:cNvSpPr>
          <p:nvPr/>
        </p:nvSpPr>
        <p:spPr bwMode="auto">
          <a:xfrm>
            <a:off x="577850" y="762000"/>
            <a:ext cx="9080500" cy="579438"/>
          </a:xfrm>
          <a:prstGeom prst="rect">
            <a:avLst/>
          </a:prstGeom>
          <a:noFill/>
          <a:ln w="9525">
            <a:noFill/>
            <a:miter lim="800000"/>
            <a:headEnd/>
            <a:tailEnd/>
          </a:ln>
          <a:effectLst/>
        </p:spPr>
        <p:txBody>
          <a:bodyPr>
            <a:spAutoFit/>
          </a:bodyPr>
          <a:lstStyle/>
          <a:p>
            <a:pPr algn="ctr">
              <a:spcBef>
                <a:spcPct val="50000"/>
              </a:spcBef>
            </a:pPr>
            <a:r>
              <a:rPr lang="en-US" sz="3200" b="1" dirty="0">
                <a:solidFill>
                  <a:srgbClr val="00B050"/>
                </a:solidFill>
              </a:rPr>
              <a:t>Making an Outline</a:t>
            </a:r>
            <a:endParaRPr lang="en-US" sz="3200" dirty="0">
              <a:solidFill>
                <a:srgbClr val="00B050"/>
              </a:solidFill>
            </a:endParaRPr>
          </a:p>
        </p:txBody>
      </p:sp>
      <p:sp>
        <p:nvSpPr>
          <p:cNvPr id="10247" name="Rectangle 7"/>
          <p:cNvSpPr>
            <a:spLocks noChangeArrowheads="1"/>
          </p:cNvSpPr>
          <p:nvPr/>
        </p:nvSpPr>
        <p:spPr bwMode="auto">
          <a:xfrm>
            <a:off x="412750" y="1524000"/>
            <a:ext cx="3879850" cy="4038600"/>
          </a:xfrm>
          <a:prstGeom prst="rect">
            <a:avLst/>
          </a:prstGeom>
          <a:noFill/>
          <a:ln w="9525">
            <a:noFill/>
            <a:miter lim="800000"/>
            <a:headEnd/>
            <a:tailEnd/>
          </a:ln>
          <a:effectLst/>
        </p:spPr>
        <p:txBody>
          <a:bodyPr/>
          <a:lstStyle/>
          <a:p>
            <a:pPr marL="342900" indent="-342900" algn="l">
              <a:spcBef>
                <a:spcPct val="20000"/>
              </a:spcBef>
              <a:buClr>
                <a:schemeClr val="folHlink"/>
              </a:buClr>
              <a:buSzPct val="75000"/>
              <a:buFont typeface="Wingdings" pitchFamily="2" charset="2"/>
              <a:buNone/>
            </a:pPr>
            <a:r>
              <a:rPr lang="en-US" sz="2000" dirty="0">
                <a:solidFill>
                  <a:schemeClr val="tx2"/>
                </a:solidFill>
              </a:rPr>
              <a:t>	</a:t>
            </a:r>
            <a:r>
              <a:rPr lang="en-US" sz="2000" b="1" dirty="0">
                <a:solidFill>
                  <a:schemeClr val="tx2"/>
                </a:solidFill>
              </a:rPr>
              <a:t>In a formal outline,</a:t>
            </a:r>
          </a:p>
          <a:p>
            <a:pPr marL="342900" indent="-342900" algn="l">
              <a:spcBef>
                <a:spcPct val="20000"/>
              </a:spcBef>
              <a:buClr>
                <a:schemeClr val="folHlink"/>
              </a:buClr>
              <a:buSzPct val="75000"/>
              <a:buFont typeface="Wingdings" pitchFamily="2" charset="2"/>
              <a:buNone/>
            </a:pPr>
            <a:r>
              <a:rPr lang="en-US" sz="2000" b="1" dirty="0">
                <a:solidFill>
                  <a:schemeClr val="tx2"/>
                </a:solidFill>
              </a:rPr>
              <a:t>Roman numerals can</a:t>
            </a:r>
          </a:p>
          <a:p>
            <a:pPr marL="342900" indent="-342900" algn="l">
              <a:spcBef>
                <a:spcPct val="20000"/>
              </a:spcBef>
              <a:buClr>
                <a:schemeClr val="folHlink"/>
              </a:buClr>
              <a:buSzPct val="75000"/>
              <a:buFont typeface="Wingdings" pitchFamily="2" charset="2"/>
              <a:buNone/>
            </a:pPr>
            <a:r>
              <a:rPr lang="en-US" sz="2000" b="1" dirty="0">
                <a:solidFill>
                  <a:schemeClr val="tx2"/>
                </a:solidFill>
              </a:rPr>
              <a:t>be used to represent</a:t>
            </a:r>
          </a:p>
          <a:p>
            <a:pPr marL="342900" indent="-342900" algn="l">
              <a:spcBef>
                <a:spcPct val="20000"/>
              </a:spcBef>
              <a:buClr>
                <a:schemeClr val="folHlink"/>
              </a:buClr>
              <a:buSzPct val="75000"/>
              <a:buFont typeface="Wingdings" pitchFamily="2" charset="2"/>
              <a:buNone/>
            </a:pPr>
            <a:r>
              <a:rPr lang="en-US" sz="2000" b="1" dirty="0">
                <a:solidFill>
                  <a:schemeClr val="tx2"/>
                </a:solidFill>
              </a:rPr>
              <a:t>paragraphs.  Capital</a:t>
            </a:r>
          </a:p>
          <a:p>
            <a:pPr marL="342900" indent="-342900" algn="l">
              <a:spcBef>
                <a:spcPct val="20000"/>
              </a:spcBef>
              <a:buClr>
                <a:schemeClr val="folHlink"/>
              </a:buClr>
              <a:buSzPct val="75000"/>
              <a:buFont typeface="Wingdings" pitchFamily="2" charset="2"/>
              <a:buNone/>
            </a:pPr>
            <a:r>
              <a:rPr lang="en-US" sz="2000" b="1" dirty="0">
                <a:solidFill>
                  <a:schemeClr val="tx2"/>
                </a:solidFill>
              </a:rPr>
              <a:t>letters can be used to</a:t>
            </a:r>
          </a:p>
          <a:p>
            <a:pPr marL="342900" indent="-342900" algn="l">
              <a:spcBef>
                <a:spcPct val="20000"/>
              </a:spcBef>
              <a:buClr>
                <a:schemeClr val="folHlink"/>
              </a:buClr>
              <a:buSzPct val="75000"/>
              <a:buFont typeface="Wingdings" pitchFamily="2" charset="2"/>
              <a:buNone/>
            </a:pPr>
            <a:r>
              <a:rPr lang="en-US" sz="2000" b="1" dirty="0">
                <a:solidFill>
                  <a:schemeClr val="tx2"/>
                </a:solidFill>
              </a:rPr>
              <a:t>represent supporting</a:t>
            </a:r>
          </a:p>
          <a:p>
            <a:pPr marL="342900" indent="-342900" algn="l">
              <a:spcBef>
                <a:spcPct val="20000"/>
              </a:spcBef>
              <a:buClr>
                <a:schemeClr val="folHlink"/>
              </a:buClr>
              <a:buSzPct val="75000"/>
              <a:buFont typeface="Wingdings" pitchFamily="2" charset="2"/>
              <a:buNone/>
            </a:pPr>
            <a:r>
              <a:rPr lang="en-US" sz="2000" b="1" dirty="0">
                <a:solidFill>
                  <a:schemeClr val="tx2"/>
                </a:solidFill>
              </a:rPr>
              <a:t>details for the</a:t>
            </a:r>
          </a:p>
          <a:p>
            <a:pPr marL="342900" indent="-342900" algn="l">
              <a:spcBef>
                <a:spcPct val="20000"/>
              </a:spcBef>
              <a:buClr>
                <a:schemeClr val="folHlink"/>
              </a:buClr>
              <a:buSzPct val="75000"/>
              <a:buFont typeface="Wingdings" pitchFamily="2" charset="2"/>
              <a:buNone/>
            </a:pPr>
            <a:r>
              <a:rPr lang="en-US" sz="2000" b="1" dirty="0">
                <a:solidFill>
                  <a:schemeClr val="tx2"/>
                </a:solidFill>
              </a:rPr>
              <a:t>paragraphs.  </a:t>
            </a:r>
          </a:p>
          <a:p>
            <a:pPr marL="342900" indent="-342900" algn="l">
              <a:spcBef>
                <a:spcPct val="20000"/>
              </a:spcBef>
              <a:buClr>
                <a:schemeClr val="folHlink"/>
              </a:buClr>
              <a:buSzPct val="75000"/>
              <a:buFont typeface="Wingdings" pitchFamily="2" charset="2"/>
              <a:buNone/>
            </a:pPr>
            <a:r>
              <a:rPr lang="en-US" sz="2000" b="1" dirty="0">
                <a:solidFill>
                  <a:schemeClr val="tx2"/>
                </a:solidFill>
              </a:rPr>
              <a:t>	Click here to see a</a:t>
            </a:r>
          </a:p>
          <a:p>
            <a:pPr marL="342900" indent="-342900" algn="l">
              <a:spcBef>
                <a:spcPct val="20000"/>
              </a:spcBef>
              <a:buClr>
                <a:schemeClr val="folHlink"/>
              </a:buClr>
              <a:buSzPct val="75000"/>
              <a:buFont typeface="Wingdings" pitchFamily="2" charset="2"/>
              <a:buNone/>
            </a:pPr>
            <a:r>
              <a:rPr lang="en-US" sz="2000" b="1" dirty="0">
                <a:solidFill>
                  <a:schemeClr val="tx2"/>
                </a:solidFill>
              </a:rPr>
              <a:t>list of Roman numerals.</a:t>
            </a:r>
          </a:p>
        </p:txBody>
      </p:sp>
      <p:sp>
        <p:nvSpPr>
          <p:cNvPr id="10263" name="Text Box 23"/>
          <p:cNvSpPr txBox="1">
            <a:spLocks noChangeArrowheads="1"/>
          </p:cNvSpPr>
          <p:nvPr/>
        </p:nvSpPr>
        <p:spPr bwMode="auto">
          <a:xfrm>
            <a:off x="4292600" y="1609726"/>
            <a:ext cx="5283200" cy="3876675"/>
          </a:xfrm>
          <a:prstGeom prst="rect">
            <a:avLst/>
          </a:prstGeom>
          <a:solidFill>
            <a:schemeClr val="accent1"/>
          </a:solidFill>
          <a:ln w="28575">
            <a:solidFill>
              <a:srgbClr val="000000"/>
            </a:solidFill>
            <a:miter lim="800000"/>
            <a:headEnd/>
            <a:tailEnd/>
          </a:ln>
          <a:effectLst/>
        </p:spPr>
        <p:txBody>
          <a:bodyPr>
            <a:spAutoFit/>
          </a:bodyPr>
          <a:lstStyle/>
          <a:p>
            <a:pPr marL="609600" indent="-609600" algn="l">
              <a:spcBef>
                <a:spcPct val="50000"/>
              </a:spcBef>
            </a:pPr>
            <a:r>
              <a:rPr lang="en-US" sz="1200" b="1" u="sng" dirty="0"/>
              <a:t>Essay Outline</a:t>
            </a:r>
          </a:p>
          <a:p>
            <a:pPr marL="609600" indent="-609600" algn="l">
              <a:spcBef>
                <a:spcPct val="50000"/>
              </a:spcBef>
            </a:pPr>
            <a:endParaRPr lang="en-US" sz="800" b="1" u="sng" dirty="0"/>
          </a:p>
          <a:p>
            <a:pPr marL="609600" indent="-609600" algn="l">
              <a:spcBef>
                <a:spcPct val="50000"/>
              </a:spcBef>
            </a:pPr>
            <a:r>
              <a:rPr lang="en-US" sz="1200" b="1" dirty="0"/>
              <a:t>I.    Introduction	Thesis: ____________________</a:t>
            </a:r>
          </a:p>
          <a:p>
            <a:pPr marL="609600" indent="-609600" algn="l">
              <a:spcBef>
                <a:spcPct val="50000"/>
              </a:spcBef>
            </a:pPr>
            <a:endParaRPr lang="en-US" sz="800" b="1" dirty="0"/>
          </a:p>
          <a:p>
            <a:pPr marL="609600" indent="-609600" algn="l">
              <a:spcBef>
                <a:spcPct val="50000"/>
              </a:spcBef>
            </a:pPr>
            <a:r>
              <a:rPr lang="en-US" sz="1200" b="1" dirty="0"/>
              <a:t>II.   Body Paragraph #1-  Topic Sentence: _________</a:t>
            </a:r>
          </a:p>
          <a:p>
            <a:pPr marL="609600" indent="-609600" algn="l">
              <a:spcBef>
                <a:spcPct val="50000"/>
              </a:spcBef>
            </a:pPr>
            <a:r>
              <a:rPr lang="en-US" sz="1200" b="1" dirty="0"/>
              <a:t>		</a:t>
            </a:r>
            <a:r>
              <a:rPr lang="en-US" sz="1200" b="1" dirty="0">
                <a:solidFill>
                  <a:schemeClr val="folHlink"/>
                </a:solidFill>
              </a:rPr>
              <a:t>A.  supporting idea</a:t>
            </a:r>
          </a:p>
          <a:p>
            <a:pPr marL="609600" indent="-609600" algn="l">
              <a:spcBef>
                <a:spcPct val="50000"/>
              </a:spcBef>
            </a:pPr>
            <a:r>
              <a:rPr lang="en-US" sz="1200" b="1" dirty="0">
                <a:solidFill>
                  <a:schemeClr val="folHlink"/>
                </a:solidFill>
              </a:rPr>
              <a:t>		B.  supporting idea	</a:t>
            </a:r>
          </a:p>
          <a:p>
            <a:pPr marL="609600" indent="-609600" algn="l">
              <a:spcBef>
                <a:spcPct val="50000"/>
              </a:spcBef>
            </a:pPr>
            <a:r>
              <a:rPr lang="en-US" sz="1200" b="1" dirty="0"/>
              <a:t>III.  Body Paragraph #2-  Topic Sentence: _________</a:t>
            </a:r>
          </a:p>
          <a:p>
            <a:pPr marL="609600" indent="-609600" algn="l">
              <a:spcBef>
                <a:spcPct val="50000"/>
              </a:spcBef>
            </a:pPr>
            <a:r>
              <a:rPr lang="en-US" sz="1200" b="1" dirty="0"/>
              <a:t>		</a:t>
            </a:r>
            <a:r>
              <a:rPr lang="en-US" sz="1200" b="1" dirty="0">
                <a:solidFill>
                  <a:schemeClr val="folHlink"/>
                </a:solidFill>
              </a:rPr>
              <a:t>A.  supporting idea</a:t>
            </a:r>
          </a:p>
          <a:p>
            <a:pPr marL="609600" indent="-609600" algn="l">
              <a:spcBef>
                <a:spcPct val="50000"/>
              </a:spcBef>
            </a:pPr>
            <a:r>
              <a:rPr lang="en-US" sz="1200" b="1" dirty="0">
                <a:solidFill>
                  <a:schemeClr val="folHlink"/>
                </a:solidFill>
              </a:rPr>
              <a:t>		B.  supporting idea</a:t>
            </a:r>
          </a:p>
          <a:p>
            <a:pPr marL="609600" indent="-609600" algn="l">
              <a:spcBef>
                <a:spcPct val="50000"/>
              </a:spcBef>
            </a:pPr>
            <a:r>
              <a:rPr lang="en-US" sz="1200" b="1" dirty="0"/>
              <a:t>IV.   Body Paragraph #3-  Topic Sentence: _________</a:t>
            </a:r>
          </a:p>
          <a:p>
            <a:pPr marL="609600" indent="-609600" algn="l">
              <a:spcBef>
                <a:spcPct val="50000"/>
              </a:spcBef>
            </a:pPr>
            <a:r>
              <a:rPr lang="en-US" sz="1200" b="1" dirty="0"/>
              <a:t>	</a:t>
            </a:r>
            <a:r>
              <a:rPr lang="en-US" sz="1200" b="1" dirty="0">
                <a:solidFill>
                  <a:schemeClr val="folHlink"/>
                </a:solidFill>
              </a:rPr>
              <a:t>	A.</a:t>
            </a:r>
            <a:r>
              <a:rPr lang="en-US" sz="1200" b="1" dirty="0"/>
              <a:t>  </a:t>
            </a:r>
            <a:r>
              <a:rPr lang="en-US" sz="1200" b="1" dirty="0">
                <a:solidFill>
                  <a:schemeClr val="folHlink"/>
                </a:solidFill>
              </a:rPr>
              <a:t>supporting idea</a:t>
            </a:r>
          </a:p>
          <a:p>
            <a:pPr marL="609600" indent="-609600" algn="l">
              <a:spcBef>
                <a:spcPct val="50000"/>
              </a:spcBef>
            </a:pPr>
            <a:r>
              <a:rPr lang="en-US" sz="1200" b="1" dirty="0">
                <a:solidFill>
                  <a:schemeClr val="folHlink"/>
                </a:solidFill>
              </a:rPr>
              <a:t>		B.  supporting idea</a:t>
            </a:r>
          </a:p>
          <a:p>
            <a:pPr marL="609600" indent="-609600" algn="l">
              <a:spcBef>
                <a:spcPct val="50000"/>
              </a:spcBef>
            </a:pPr>
            <a:endParaRPr lang="en-US" sz="800" b="1" dirty="0"/>
          </a:p>
          <a:p>
            <a:pPr marL="609600" indent="-609600" algn="l">
              <a:spcBef>
                <a:spcPct val="50000"/>
              </a:spcBef>
            </a:pPr>
            <a:r>
              <a:rPr lang="en-US" sz="1200" b="1" dirty="0"/>
              <a:t>V.   Conclusion</a:t>
            </a:r>
          </a:p>
        </p:txBody>
      </p:sp>
      <p:sp>
        <p:nvSpPr>
          <p:cNvPr id="10266" name="Oval 26"/>
          <p:cNvSpPr>
            <a:spLocks noChangeArrowheads="1"/>
          </p:cNvSpPr>
          <p:nvPr/>
        </p:nvSpPr>
        <p:spPr bwMode="auto">
          <a:xfrm>
            <a:off x="4292600" y="2066925"/>
            <a:ext cx="1981200" cy="304800"/>
          </a:xfrm>
          <a:prstGeom prst="ellipse">
            <a:avLst/>
          </a:prstGeom>
          <a:noFill/>
          <a:ln w="38100">
            <a:solidFill>
              <a:schemeClr val="tx2"/>
            </a:solidFill>
            <a:miter lim="800000"/>
            <a:headEnd/>
            <a:tailEnd/>
          </a:ln>
          <a:effectLst/>
        </p:spPr>
        <p:txBody>
          <a:bodyPr wrap="none" anchor="ctr"/>
          <a:lstStyle/>
          <a:p>
            <a:endParaRPr lang="en-US"/>
          </a:p>
        </p:txBody>
      </p:sp>
      <p:sp>
        <p:nvSpPr>
          <p:cNvPr id="10267" name="Oval 27"/>
          <p:cNvSpPr>
            <a:spLocks noChangeArrowheads="1"/>
          </p:cNvSpPr>
          <p:nvPr/>
        </p:nvSpPr>
        <p:spPr bwMode="auto">
          <a:xfrm>
            <a:off x="4292600" y="2524125"/>
            <a:ext cx="2476500" cy="304800"/>
          </a:xfrm>
          <a:prstGeom prst="ellipse">
            <a:avLst/>
          </a:prstGeom>
          <a:noFill/>
          <a:ln w="38100">
            <a:solidFill>
              <a:schemeClr val="tx2"/>
            </a:solidFill>
            <a:miter lim="800000"/>
            <a:headEnd/>
            <a:tailEnd/>
          </a:ln>
          <a:effectLst/>
        </p:spPr>
        <p:txBody>
          <a:bodyPr wrap="none" anchor="ctr"/>
          <a:lstStyle/>
          <a:p>
            <a:endParaRPr lang="en-US"/>
          </a:p>
        </p:txBody>
      </p:sp>
      <p:sp>
        <p:nvSpPr>
          <p:cNvPr id="10268" name="Oval 28"/>
          <p:cNvSpPr>
            <a:spLocks noChangeArrowheads="1"/>
          </p:cNvSpPr>
          <p:nvPr/>
        </p:nvSpPr>
        <p:spPr bwMode="auto">
          <a:xfrm>
            <a:off x="4210050" y="3362325"/>
            <a:ext cx="2559050" cy="304800"/>
          </a:xfrm>
          <a:prstGeom prst="ellipse">
            <a:avLst/>
          </a:prstGeom>
          <a:noFill/>
          <a:ln w="38100">
            <a:solidFill>
              <a:schemeClr val="tx2"/>
            </a:solidFill>
            <a:miter lim="800000"/>
            <a:headEnd/>
            <a:tailEnd/>
          </a:ln>
          <a:effectLst/>
        </p:spPr>
        <p:txBody>
          <a:bodyPr wrap="none" anchor="ctr"/>
          <a:lstStyle/>
          <a:p>
            <a:endParaRPr lang="en-US"/>
          </a:p>
        </p:txBody>
      </p:sp>
      <p:sp>
        <p:nvSpPr>
          <p:cNvPr id="10269" name="Oval 29"/>
          <p:cNvSpPr>
            <a:spLocks noChangeArrowheads="1"/>
          </p:cNvSpPr>
          <p:nvPr/>
        </p:nvSpPr>
        <p:spPr bwMode="auto">
          <a:xfrm>
            <a:off x="4210050" y="4200525"/>
            <a:ext cx="2559050" cy="228600"/>
          </a:xfrm>
          <a:prstGeom prst="ellipse">
            <a:avLst/>
          </a:prstGeom>
          <a:noFill/>
          <a:ln w="38100">
            <a:solidFill>
              <a:schemeClr val="tx2"/>
            </a:solidFill>
            <a:miter lim="800000"/>
            <a:headEnd/>
            <a:tailEnd/>
          </a:ln>
          <a:effectLst/>
        </p:spPr>
        <p:txBody>
          <a:bodyPr wrap="none" anchor="ctr"/>
          <a:lstStyle/>
          <a:p>
            <a:endParaRPr lang="en-US"/>
          </a:p>
        </p:txBody>
      </p:sp>
      <p:sp>
        <p:nvSpPr>
          <p:cNvPr id="10270" name="Oval 30"/>
          <p:cNvSpPr>
            <a:spLocks noChangeArrowheads="1"/>
          </p:cNvSpPr>
          <p:nvPr/>
        </p:nvSpPr>
        <p:spPr bwMode="auto">
          <a:xfrm>
            <a:off x="4210050" y="5191125"/>
            <a:ext cx="1981200" cy="228600"/>
          </a:xfrm>
          <a:prstGeom prst="ellipse">
            <a:avLst/>
          </a:prstGeom>
          <a:noFill/>
          <a:ln w="38100">
            <a:solidFill>
              <a:schemeClr val="tx2"/>
            </a:solidFill>
            <a:miter lim="800000"/>
            <a:headEnd/>
            <a:tailEnd/>
          </a:ln>
          <a:effectLst/>
        </p:spPr>
        <p:txBody>
          <a:bodyPr wrap="none" anchor="ctr"/>
          <a:lstStyle/>
          <a:p>
            <a:endParaRPr lang="en-US"/>
          </a:p>
        </p:txBody>
      </p:sp>
      <p:sp>
        <p:nvSpPr>
          <p:cNvPr id="10271" name="Line 31"/>
          <p:cNvSpPr>
            <a:spLocks noChangeShapeType="1"/>
          </p:cNvSpPr>
          <p:nvPr/>
        </p:nvSpPr>
        <p:spPr bwMode="auto">
          <a:xfrm>
            <a:off x="5448300" y="3057525"/>
            <a:ext cx="1733550" cy="0"/>
          </a:xfrm>
          <a:prstGeom prst="line">
            <a:avLst/>
          </a:prstGeom>
          <a:noFill/>
          <a:ln w="19050">
            <a:solidFill>
              <a:schemeClr val="hlink"/>
            </a:solidFill>
            <a:miter lim="800000"/>
            <a:headEnd/>
            <a:tailEnd/>
          </a:ln>
          <a:effectLst/>
        </p:spPr>
        <p:txBody>
          <a:bodyPr wrap="none"/>
          <a:lstStyle/>
          <a:p>
            <a:endParaRPr lang="en-US"/>
          </a:p>
        </p:txBody>
      </p:sp>
      <p:sp>
        <p:nvSpPr>
          <p:cNvPr id="10272" name="Line 32"/>
          <p:cNvSpPr>
            <a:spLocks noChangeShapeType="1"/>
          </p:cNvSpPr>
          <p:nvPr/>
        </p:nvSpPr>
        <p:spPr bwMode="auto">
          <a:xfrm>
            <a:off x="5448300" y="3362325"/>
            <a:ext cx="1733550" cy="0"/>
          </a:xfrm>
          <a:prstGeom prst="line">
            <a:avLst/>
          </a:prstGeom>
          <a:noFill/>
          <a:ln w="19050">
            <a:solidFill>
              <a:schemeClr val="hlink"/>
            </a:solidFill>
            <a:miter lim="800000"/>
            <a:headEnd/>
            <a:tailEnd/>
          </a:ln>
          <a:effectLst/>
        </p:spPr>
        <p:txBody>
          <a:bodyPr wrap="none"/>
          <a:lstStyle/>
          <a:p>
            <a:endParaRPr lang="en-US"/>
          </a:p>
        </p:txBody>
      </p:sp>
      <p:sp>
        <p:nvSpPr>
          <p:cNvPr id="10273" name="Line 33"/>
          <p:cNvSpPr>
            <a:spLocks noChangeShapeType="1"/>
          </p:cNvSpPr>
          <p:nvPr/>
        </p:nvSpPr>
        <p:spPr bwMode="auto">
          <a:xfrm>
            <a:off x="5448300" y="3895725"/>
            <a:ext cx="1733550" cy="0"/>
          </a:xfrm>
          <a:prstGeom prst="line">
            <a:avLst/>
          </a:prstGeom>
          <a:noFill/>
          <a:ln w="19050">
            <a:solidFill>
              <a:schemeClr val="hlink"/>
            </a:solidFill>
            <a:miter lim="800000"/>
            <a:headEnd/>
            <a:tailEnd/>
          </a:ln>
          <a:effectLst/>
        </p:spPr>
        <p:txBody>
          <a:bodyPr wrap="none"/>
          <a:lstStyle/>
          <a:p>
            <a:endParaRPr lang="en-US"/>
          </a:p>
        </p:txBody>
      </p:sp>
      <p:sp>
        <p:nvSpPr>
          <p:cNvPr id="10274" name="Line 34"/>
          <p:cNvSpPr>
            <a:spLocks noChangeShapeType="1"/>
          </p:cNvSpPr>
          <p:nvPr/>
        </p:nvSpPr>
        <p:spPr bwMode="auto">
          <a:xfrm>
            <a:off x="5448300" y="4200525"/>
            <a:ext cx="1733550" cy="0"/>
          </a:xfrm>
          <a:prstGeom prst="line">
            <a:avLst/>
          </a:prstGeom>
          <a:noFill/>
          <a:ln w="19050">
            <a:solidFill>
              <a:schemeClr val="hlink"/>
            </a:solidFill>
            <a:miter lim="800000"/>
            <a:headEnd/>
            <a:tailEnd/>
          </a:ln>
          <a:effectLst/>
        </p:spPr>
        <p:txBody>
          <a:bodyPr wrap="none"/>
          <a:lstStyle/>
          <a:p>
            <a:endParaRPr lang="en-US"/>
          </a:p>
        </p:txBody>
      </p:sp>
      <p:sp>
        <p:nvSpPr>
          <p:cNvPr id="10275" name="Line 35"/>
          <p:cNvSpPr>
            <a:spLocks noChangeShapeType="1"/>
          </p:cNvSpPr>
          <p:nvPr/>
        </p:nvSpPr>
        <p:spPr bwMode="auto">
          <a:xfrm>
            <a:off x="5448300" y="4733925"/>
            <a:ext cx="1733550" cy="0"/>
          </a:xfrm>
          <a:prstGeom prst="line">
            <a:avLst/>
          </a:prstGeom>
          <a:noFill/>
          <a:ln w="19050">
            <a:solidFill>
              <a:schemeClr val="hlink"/>
            </a:solidFill>
            <a:miter lim="800000"/>
            <a:headEnd/>
            <a:tailEnd/>
          </a:ln>
          <a:effectLst/>
        </p:spPr>
        <p:txBody>
          <a:bodyPr wrap="none"/>
          <a:lstStyle/>
          <a:p>
            <a:endParaRPr lang="en-US"/>
          </a:p>
        </p:txBody>
      </p:sp>
      <p:sp>
        <p:nvSpPr>
          <p:cNvPr id="10276" name="Line 36"/>
          <p:cNvSpPr>
            <a:spLocks noChangeShapeType="1"/>
          </p:cNvSpPr>
          <p:nvPr/>
        </p:nvSpPr>
        <p:spPr bwMode="auto">
          <a:xfrm>
            <a:off x="5448300" y="5038725"/>
            <a:ext cx="1733550" cy="0"/>
          </a:xfrm>
          <a:prstGeom prst="line">
            <a:avLst/>
          </a:prstGeom>
          <a:noFill/>
          <a:ln w="19050">
            <a:solidFill>
              <a:schemeClr val="hlink"/>
            </a:solidFill>
            <a:miter lim="800000"/>
            <a:headEnd/>
            <a:tailEnd/>
          </a:ln>
          <a:effectLst/>
        </p:spPr>
        <p:txBody>
          <a:bodyPr wrap="none"/>
          <a:lstStyle/>
          <a:p>
            <a:endParaRPr lang="en-US"/>
          </a:p>
        </p:txBody>
      </p:sp>
    </p:spTree>
  </p:cSld>
  <p:clrMapOvr>
    <a:masterClrMapping/>
  </p:clrMapOvr>
  <p:transition advClick="0">
    <p:sndAc>
      <p:stSnd>
        <p:snd r:embed="rId2" name="arrow.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43"/>
                                        </p:tgtEl>
                                        <p:attrNameLst>
                                          <p:attrName>style.visibility</p:attrName>
                                        </p:attrNameLst>
                                      </p:cBhvr>
                                      <p:to>
                                        <p:strVal val="visible"/>
                                      </p:to>
                                    </p:set>
                                    <p:anim calcmode="lin" valueType="num">
                                      <p:cBhvr additive="base">
                                        <p:cTn id="7" dur="500" fill="hold"/>
                                        <p:tgtEl>
                                          <p:spTgt spid="10243"/>
                                        </p:tgtEl>
                                        <p:attrNameLst>
                                          <p:attrName>ppt_x</p:attrName>
                                        </p:attrNameLst>
                                      </p:cBhvr>
                                      <p:tavLst>
                                        <p:tav tm="0">
                                          <p:val>
                                            <p:strVal val="0-#ppt_w/2"/>
                                          </p:val>
                                        </p:tav>
                                        <p:tav tm="100000">
                                          <p:val>
                                            <p:strVal val="#ppt_x"/>
                                          </p:val>
                                        </p:tav>
                                      </p:tavLst>
                                    </p:anim>
                                    <p:anim calcmode="lin" valueType="num">
                                      <p:cBhvr additive="base">
                                        <p:cTn id="8" dur="500" fill="hold"/>
                                        <p:tgtEl>
                                          <p:spTgt spid="102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0247"/>
                                        </p:tgtEl>
                                        <p:attrNameLst>
                                          <p:attrName>style.visibility</p:attrName>
                                        </p:attrNameLst>
                                      </p:cBhvr>
                                      <p:to>
                                        <p:strVal val="visible"/>
                                      </p:to>
                                    </p:set>
                                    <p:anim calcmode="lin" valueType="num">
                                      <p:cBhvr>
                                        <p:cTn id="12" dur="500" fill="hold"/>
                                        <p:tgtEl>
                                          <p:spTgt spid="10247"/>
                                        </p:tgtEl>
                                        <p:attrNameLst>
                                          <p:attrName>ppt_w</p:attrName>
                                        </p:attrNameLst>
                                      </p:cBhvr>
                                      <p:tavLst>
                                        <p:tav tm="0">
                                          <p:val>
                                            <p:fltVal val="0"/>
                                          </p:val>
                                        </p:tav>
                                        <p:tav tm="100000">
                                          <p:val>
                                            <p:strVal val="#ppt_w"/>
                                          </p:val>
                                        </p:tav>
                                      </p:tavLst>
                                    </p:anim>
                                    <p:anim calcmode="lin" valueType="num">
                                      <p:cBhvr>
                                        <p:cTn id="13" dur="500" fill="hold"/>
                                        <p:tgtEl>
                                          <p:spTgt spid="1024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9" presetClass="entr" presetSubtype="0" fill="hold" grpId="0" nodeType="afterEffect">
                                  <p:stCondLst>
                                    <p:cond delay="0"/>
                                  </p:stCondLst>
                                  <p:childTnLst>
                                    <p:set>
                                      <p:cBhvr>
                                        <p:cTn id="16" dur="1" fill="hold">
                                          <p:stCondLst>
                                            <p:cond delay="0"/>
                                          </p:stCondLst>
                                        </p:cTn>
                                        <p:tgtEl>
                                          <p:spTgt spid="10263"/>
                                        </p:tgtEl>
                                        <p:attrNameLst>
                                          <p:attrName>style.visibility</p:attrName>
                                        </p:attrNameLst>
                                      </p:cBhvr>
                                      <p:to>
                                        <p:strVal val="visible"/>
                                      </p:to>
                                    </p:set>
                                    <p:animEffect transition="in" filter="dissolve">
                                      <p:cBhvr>
                                        <p:cTn id="17" dur="500"/>
                                        <p:tgtEl>
                                          <p:spTgt spid="10263"/>
                                        </p:tgtEl>
                                      </p:cBhvr>
                                    </p:animEffect>
                                  </p:childTnLst>
                                </p:cTn>
                              </p:par>
                              <p:par>
                                <p:cTn id="18" presetID="9" presetClass="entr" presetSubtype="0" fill="hold" grpId="0" nodeType="withEffect">
                                  <p:stCondLst>
                                    <p:cond delay="3000"/>
                                  </p:stCondLst>
                                  <p:childTnLst>
                                    <p:set>
                                      <p:cBhvr>
                                        <p:cTn id="19" dur="1" fill="hold">
                                          <p:stCondLst>
                                            <p:cond delay="0"/>
                                          </p:stCondLst>
                                        </p:cTn>
                                        <p:tgtEl>
                                          <p:spTgt spid="10266"/>
                                        </p:tgtEl>
                                        <p:attrNameLst>
                                          <p:attrName>style.visibility</p:attrName>
                                        </p:attrNameLst>
                                      </p:cBhvr>
                                      <p:to>
                                        <p:strVal val="visible"/>
                                      </p:to>
                                    </p:set>
                                    <p:animEffect transition="in" filter="dissolve">
                                      <p:cBhvr>
                                        <p:cTn id="20" dur="500"/>
                                        <p:tgtEl>
                                          <p:spTgt spid="10266"/>
                                        </p:tgtEl>
                                      </p:cBhvr>
                                    </p:animEffect>
                                  </p:childTnLst>
                                </p:cTn>
                              </p:par>
                            </p:childTnLst>
                          </p:cTn>
                        </p:par>
                        <p:par>
                          <p:cTn id="21" fill="hold">
                            <p:stCondLst>
                              <p:cond delay="4500"/>
                            </p:stCondLst>
                            <p:childTnLst>
                              <p:par>
                                <p:cTn id="22" presetID="9" presetClass="entr" presetSubtype="0" fill="hold" grpId="0" nodeType="afterEffect">
                                  <p:stCondLst>
                                    <p:cond delay="1000"/>
                                  </p:stCondLst>
                                  <p:childTnLst>
                                    <p:set>
                                      <p:cBhvr>
                                        <p:cTn id="23" dur="1" fill="hold">
                                          <p:stCondLst>
                                            <p:cond delay="0"/>
                                          </p:stCondLst>
                                        </p:cTn>
                                        <p:tgtEl>
                                          <p:spTgt spid="10267"/>
                                        </p:tgtEl>
                                        <p:attrNameLst>
                                          <p:attrName>style.visibility</p:attrName>
                                        </p:attrNameLst>
                                      </p:cBhvr>
                                      <p:to>
                                        <p:strVal val="visible"/>
                                      </p:to>
                                    </p:set>
                                    <p:animEffect transition="in" filter="dissolve">
                                      <p:cBhvr>
                                        <p:cTn id="24" dur="500"/>
                                        <p:tgtEl>
                                          <p:spTgt spid="10267"/>
                                        </p:tgtEl>
                                      </p:cBhvr>
                                    </p:animEffect>
                                  </p:childTnLst>
                                </p:cTn>
                              </p:par>
                            </p:childTnLst>
                          </p:cTn>
                        </p:par>
                        <p:par>
                          <p:cTn id="25" fill="hold">
                            <p:stCondLst>
                              <p:cond delay="6000"/>
                            </p:stCondLst>
                            <p:childTnLst>
                              <p:par>
                                <p:cTn id="26" presetID="9" presetClass="entr" presetSubtype="0" fill="hold" grpId="0" nodeType="afterEffect">
                                  <p:stCondLst>
                                    <p:cond delay="1000"/>
                                  </p:stCondLst>
                                  <p:childTnLst>
                                    <p:set>
                                      <p:cBhvr>
                                        <p:cTn id="27" dur="1" fill="hold">
                                          <p:stCondLst>
                                            <p:cond delay="0"/>
                                          </p:stCondLst>
                                        </p:cTn>
                                        <p:tgtEl>
                                          <p:spTgt spid="10268"/>
                                        </p:tgtEl>
                                        <p:attrNameLst>
                                          <p:attrName>style.visibility</p:attrName>
                                        </p:attrNameLst>
                                      </p:cBhvr>
                                      <p:to>
                                        <p:strVal val="visible"/>
                                      </p:to>
                                    </p:set>
                                    <p:animEffect transition="in" filter="dissolve">
                                      <p:cBhvr>
                                        <p:cTn id="28" dur="500"/>
                                        <p:tgtEl>
                                          <p:spTgt spid="10268"/>
                                        </p:tgtEl>
                                      </p:cBhvr>
                                    </p:animEffect>
                                  </p:childTnLst>
                                </p:cTn>
                              </p:par>
                            </p:childTnLst>
                          </p:cTn>
                        </p:par>
                        <p:par>
                          <p:cTn id="29" fill="hold">
                            <p:stCondLst>
                              <p:cond delay="7500"/>
                            </p:stCondLst>
                            <p:childTnLst>
                              <p:par>
                                <p:cTn id="30" presetID="9" presetClass="entr" presetSubtype="0" fill="hold" grpId="0" nodeType="afterEffect">
                                  <p:stCondLst>
                                    <p:cond delay="1000"/>
                                  </p:stCondLst>
                                  <p:childTnLst>
                                    <p:set>
                                      <p:cBhvr>
                                        <p:cTn id="31" dur="1" fill="hold">
                                          <p:stCondLst>
                                            <p:cond delay="0"/>
                                          </p:stCondLst>
                                        </p:cTn>
                                        <p:tgtEl>
                                          <p:spTgt spid="10269"/>
                                        </p:tgtEl>
                                        <p:attrNameLst>
                                          <p:attrName>style.visibility</p:attrName>
                                        </p:attrNameLst>
                                      </p:cBhvr>
                                      <p:to>
                                        <p:strVal val="visible"/>
                                      </p:to>
                                    </p:set>
                                    <p:animEffect transition="in" filter="dissolve">
                                      <p:cBhvr>
                                        <p:cTn id="32" dur="500"/>
                                        <p:tgtEl>
                                          <p:spTgt spid="10269"/>
                                        </p:tgtEl>
                                      </p:cBhvr>
                                    </p:animEffect>
                                  </p:childTnLst>
                                </p:cTn>
                              </p:par>
                            </p:childTnLst>
                          </p:cTn>
                        </p:par>
                        <p:par>
                          <p:cTn id="33" fill="hold">
                            <p:stCondLst>
                              <p:cond delay="9000"/>
                            </p:stCondLst>
                            <p:childTnLst>
                              <p:par>
                                <p:cTn id="34" presetID="9" presetClass="entr" presetSubtype="0" fill="hold" grpId="0" nodeType="afterEffect">
                                  <p:stCondLst>
                                    <p:cond delay="1000"/>
                                  </p:stCondLst>
                                  <p:childTnLst>
                                    <p:set>
                                      <p:cBhvr>
                                        <p:cTn id="35" dur="1" fill="hold">
                                          <p:stCondLst>
                                            <p:cond delay="0"/>
                                          </p:stCondLst>
                                        </p:cTn>
                                        <p:tgtEl>
                                          <p:spTgt spid="10270"/>
                                        </p:tgtEl>
                                        <p:attrNameLst>
                                          <p:attrName>style.visibility</p:attrName>
                                        </p:attrNameLst>
                                      </p:cBhvr>
                                      <p:to>
                                        <p:strVal val="visible"/>
                                      </p:to>
                                    </p:set>
                                    <p:animEffect transition="in" filter="dissolve">
                                      <p:cBhvr>
                                        <p:cTn id="36" dur="500"/>
                                        <p:tgtEl>
                                          <p:spTgt spid="10270"/>
                                        </p:tgtEl>
                                      </p:cBhvr>
                                    </p:animEffect>
                                  </p:childTnLst>
                                </p:cTn>
                              </p:par>
                            </p:childTnLst>
                          </p:cTn>
                        </p:par>
                        <p:par>
                          <p:cTn id="37" fill="hold">
                            <p:stCondLst>
                              <p:cond delay="10500"/>
                            </p:stCondLst>
                            <p:childTnLst>
                              <p:par>
                                <p:cTn id="38" presetID="9" presetClass="entr" presetSubtype="0" fill="hold" grpId="0" nodeType="afterEffect">
                                  <p:stCondLst>
                                    <p:cond delay="3000"/>
                                  </p:stCondLst>
                                  <p:childTnLst>
                                    <p:set>
                                      <p:cBhvr>
                                        <p:cTn id="39" dur="1" fill="hold">
                                          <p:stCondLst>
                                            <p:cond delay="0"/>
                                          </p:stCondLst>
                                        </p:cTn>
                                        <p:tgtEl>
                                          <p:spTgt spid="10271"/>
                                        </p:tgtEl>
                                        <p:attrNameLst>
                                          <p:attrName>style.visibility</p:attrName>
                                        </p:attrNameLst>
                                      </p:cBhvr>
                                      <p:to>
                                        <p:strVal val="visible"/>
                                      </p:to>
                                    </p:set>
                                    <p:animEffect transition="in" filter="dissolve">
                                      <p:cBhvr>
                                        <p:cTn id="40" dur="500"/>
                                        <p:tgtEl>
                                          <p:spTgt spid="10271"/>
                                        </p:tgtEl>
                                      </p:cBhvr>
                                    </p:animEffect>
                                  </p:childTnLst>
                                </p:cTn>
                              </p:par>
                            </p:childTnLst>
                          </p:cTn>
                        </p:par>
                        <p:par>
                          <p:cTn id="41" fill="hold">
                            <p:stCondLst>
                              <p:cond delay="14000"/>
                            </p:stCondLst>
                            <p:childTnLst>
                              <p:par>
                                <p:cTn id="42" presetID="9" presetClass="entr" presetSubtype="0" fill="hold" grpId="0" nodeType="afterEffect">
                                  <p:stCondLst>
                                    <p:cond delay="1000"/>
                                  </p:stCondLst>
                                  <p:childTnLst>
                                    <p:set>
                                      <p:cBhvr>
                                        <p:cTn id="43" dur="1" fill="hold">
                                          <p:stCondLst>
                                            <p:cond delay="0"/>
                                          </p:stCondLst>
                                        </p:cTn>
                                        <p:tgtEl>
                                          <p:spTgt spid="10272"/>
                                        </p:tgtEl>
                                        <p:attrNameLst>
                                          <p:attrName>style.visibility</p:attrName>
                                        </p:attrNameLst>
                                      </p:cBhvr>
                                      <p:to>
                                        <p:strVal val="visible"/>
                                      </p:to>
                                    </p:set>
                                    <p:animEffect transition="in" filter="dissolve">
                                      <p:cBhvr>
                                        <p:cTn id="44" dur="500"/>
                                        <p:tgtEl>
                                          <p:spTgt spid="10272"/>
                                        </p:tgtEl>
                                      </p:cBhvr>
                                    </p:animEffect>
                                  </p:childTnLst>
                                </p:cTn>
                              </p:par>
                            </p:childTnLst>
                          </p:cTn>
                        </p:par>
                        <p:par>
                          <p:cTn id="45" fill="hold">
                            <p:stCondLst>
                              <p:cond delay="15500"/>
                            </p:stCondLst>
                            <p:childTnLst>
                              <p:par>
                                <p:cTn id="46" presetID="9" presetClass="entr" presetSubtype="0" fill="hold" grpId="0" nodeType="afterEffect">
                                  <p:stCondLst>
                                    <p:cond delay="1000"/>
                                  </p:stCondLst>
                                  <p:childTnLst>
                                    <p:set>
                                      <p:cBhvr>
                                        <p:cTn id="47" dur="1" fill="hold">
                                          <p:stCondLst>
                                            <p:cond delay="0"/>
                                          </p:stCondLst>
                                        </p:cTn>
                                        <p:tgtEl>
                                          <p:spTgt spid="10273"/>
                                        </p:tgtEl>
                                        <p:attrNameLst>
                                          <p:attrName>style.visibility</p:attrName>
                                        </p:attrNameLst>
                                      </p:cBhvr>
                                      <p:to>
                                        <p:strVal val="visible"/>
                                      </p:to>
                                    </p:set>
                                    <p:animEffect transition="in" filter="dissolve">
                                      <p:cBhvr>
                                        <p:cTn id="48" dur="500"/>
                                        <p:tgtEl>
                                          <p:spTgt spid="10273"/>
                                        </p:tgtEl>
                                      </p:cBhvr>
                                    </p:animEffect>
                                  </p:childTnLst>
                                </p:cTn>
                              </p:par>
                            </p:childTnLst>
                          </p:cTn>
                        </p:par>
                        <p:par>
                          <p:cTn id="49" fill="hold">
                            <p:stCondLst>
                              <p:cond delay="17000"/>
                            </p:stCondLst>
                            <p:childTnLst>
                              <p:par>
                                <p:cTn id="50" presetID="9" presetClass="entr" presetSubtype="0" fill="hold" grpId="0" nodeType="afterEffect">
                                  <p:stCondLst>
                                    <p:cond delay="1000"/>
                                  </p:stCondLst>
                                  <p:childTnLst>
                                    <p:set>
                                      <p:cBhvr>
                                        <p:cTn id="51" dur="1" fill="hold">
                                          <p:stCondLst>
                                            <p:cond delay="0"/>
                                          </p:stCondLst>
                                        </p:cTn>
                                        <p:tgtEl>
                                          <p:spTgt spid="10274"/>
                                        </p:tgtEl>
                                        <p:attrNameLst>
                                          <p:attrName>style.visibility</p:attrName>
                                        </p:attrNameLst>
                                      </p:cBhvr>
                                      <p:to>
                                        <p:strVal val="visible"/>
                                      </p:to>
                                    </p:set>
                                    <p:animEffect transition="in" filter="dissolve">
                                      <p:cBhvr>
                                        <p:cTn id="52" dur="500"/>
                                        <p:tgtEl>
                                          <p:spTgt spid="10274"/>
                                        </p:tgtEl>
                                      </p:cBhvr>
                                    </p:animEffect>
                                  </p:childTnLst>
                                </p:cTn>
                              </p:par>
                            </p:childTnLst>
                          </p:cTn>
                        </p:par>
                        <p:par>
                          <p:cTn id="53" fill="hold">
                            <p:stCondLst>
                              <p:cond delay="18500"/>
                            </p:stCondLst>
                            <p:childTnLst>
                              <p:par>
                                <p:cTn id="54" presetID="9" presetClass="entr" presetSubtype="0" fill="hold" grpId="0" nodeType="afterEffect">
                                  <p:stCondLst>
                                    <p:cond delay="1000"/>
                                  </p:stCondLst>
                                  <p:childTnLst>
                                    <p:set>
                                      <p:cBhvr>
                                        <p:cTn id="55" dur="1" fill="hold">
                                          <p:stCondLst>
                                            <p:cond delay="0"/>
                                          </p:stCondLst>
                                        </p:cTn>
                                        <p:tgtEl>
                                          <p:spTgt spid="10275"/>
                                        </p:tgtEl>
                                        <p:attrNameLst>
                                          <p:attrName>style.visibility</p:attrName>
                                        </p:attrNameLst>
                                      </p:cBhvr>
                                      <p:to>
                                        <p:strVal val="visible"/>
                                      </p:to>
                                    </p:set>
                                    <p:animEffect transition="in" filter="dissolve">
                                      <p:cBhvr>
                                        <p:cTn id="56" dur="500"/>
                                        <p:tgtEl>
                                          <p:spTgt spid="10275"/>
                                        </p:tgtEl>
                                      </p:cBhvr>
                                    </p:animEffect>
                                  </p:childTnLst>
                                </p:cTn>
                              </p:par>
                            </p:childTnLst>
                          </p:cTn>
                        </p:par>
                        <p:par>
                          <p:cTn id="57" fill="hold">
                            <p:stCondLst>
                              <p:cond delay="20000"/>
                            </p:stCondLst>
                            <p:childTnLst>
                              <p:par>
                                <p:cTn id="58" presetID="9" presetClass="entr" presetSubtype="0" fill="hold" grpId="0" nodeType="afterEffect">
                                  <p:stCondLst>
                                    <p:cond delay="1000"/>
                                  </p:stCondLst>
                                  <p:childTnLst>
                                    <p:set>
                                      <p:cBhvr>
                                        <p:cTn id="59" dur="1" fill="hold">
                                          <p:stCondLst>
                                            <p:cond delay="0"/>
                                          </p:stCondLst>
                                        </p:cTn>
                                        <p:tgtEl>
                                          <p:spTgt spid="10276"/>
                                        </p:tgtEl>
                                        <p:attrNameLst>
                                          <p:attrName>style.visibility</p:attrName>
                                        </p:attrNameLst>
                                      </p:cBhvr>
                                      <p:to>
                                        <p:strVal val="visible"/>
                                      </p:to>
                                    </p:set>
                                    <p:animEffect transition="in" filter="dissolve">
                                      <p:cBhvr>
                                        <p:cTn id="60" dur="500"/>
                                        <p:tgtEl>
                                          <p:spTgt spid="10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autoUpdateAnimBg="0"/>
      <p:bldP spid="10247" grpId="0" autoUpdateAnimBg="0"/>
      <p:bldP spid="10263" grpId="0" animBg="1" autoUpdateAnimBg="0"/>
      <p:bldP spid="10266" grpId="0" animBg="1"/>
      <p:bldP spid="10267" grpId="0" animBg="1"/>
      <p:bldP spid="10268" grpId="0" animBg="1"/>
      <p:bldP spid="10269" grpId="0" animBg="1"/>
      <p:bldP spid="10270" grpId="0" animBg="1"/>
      <p:bldP spid="10271" grpId="0" animBg="1"/>
      <p:bldP spid="10272" grpId="0" animBg="1"/>
      <p:bldP spid="10273" grpId="0" animBg="1"/>
      <p:bldP spid="10274" grpId="0" animBg="1"/>
      <p:bldP spid="10275" grpId="0" animBg="1"/>
      <p:bldP spid="1027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a:r>
              <a:rPr lang="en-US" dirty="0" smtClean="0"/>
              <a:t>Elements of the Lecture </a:t>
            </a:r>
          </a:p>
        </p:txBody>
      </p:sp>
      <p:sp>
        <p:nvSpPr>
          <p:cNvPr id="4" name="Content Placeholder 3"/>
          <p:cNvSpPr>
            <a:spLocks noGrp="1"/>
          </p:cNvSpPr>
          <p:nvPr>
            <p:ph idx="1"/>
          </p:nvPr>
        </p:nvSpPr>
        <p:spPr/>
        <p:txBody>
          <a:bodyPr/>
          <a:lstStyle/>
          <a:p>
            <a:pPr algn="ctr"/>
            <a:endParaRPr lang="en-US" dirty="0" smtClean="0"/>
          </a:p>
          <a:p>
            <a:pPr algn="ctr"/>
            <a:r>
              <a:rPr lang="en-US" dirty="0" smtClean="0"/>
              <a:t>Process Essay (Practice) </a:t>
            </a:r>
          </a:p>
          <a:p>
            <a:endParaRPr lang="en-US" dirty="0" smtClean="0"/>
          </a:p>
          <a:p>
            <a:endParaRPr lang="en-US" dirty="0" smtClean="0"/>
          </a:p>
          <a:p>
            <a:endParaRPr lang="en-US" dirty="0" smtClean="0"/>
          </a:p>
          <a:p>
            <a:pPr algn="l"/>
            <a:r>
              <a:rPr lang="en-US" dirty="0" smtClean="0"/>
              <a:t>			      Cause and Effect Essay </a:t>
            </a:r>
          </a:p>
          <a:p>
            <a:endParaRPr lang="en-US" dirty="0" smtClean="0"/>
          </a:p>
          <a:p>
            <a:pPr algn="l"/>
            <a:r>
              <a:rPr lang="en-US" dirty="0" smtClean="0"/>
              <a:t>			        </a:t>
            </a:r>
            <a:endParaRPr lang="en-US" dirty="0"/>
          </a:p>
        </p:txBody>
      </p:sp>
      <p:pic>
        <p:nvPicPr>
          <p:cNvPr id="13315" name="Picture 4" descr="process gif"/>
          <p:cNvPicPr>
            <a:picLocks noChangeAspect="1" noChangeArrowheads="1" noCrop="1"/>
          </p:cNvPicPr>
          <p:nvPr/>
        </p:nvPicPr>
        <p:blipFill>
          <a:blip r:embed="rId4"/>
          <a:srcRect/>
          <a:stretch>
            <a:fillRect/>
          </a:stretch>
        </p:blipFill>
        <p:spPr bwMode="auto">
          <a:xfrm>
            <a:off x="3962400" y="2743200"/>
            <a:ext cx="1939925" cy="1343025"/>
          </a:xfrm>
          <a:prstGeom prst="rect">
            <a:avLst/>
          </a:prstGeom>
          <a:noFill/>
          <a:ln w="9525">
            <a:noFill/>
            <a:miter lim="800000"/>
            <a:headEnd/>
            <a:tailEnd/>
          </a:ln>
        </p:spPr>
      </p:pic>
    </p:spTree>
  </p:cSld>
  <p:clrMapOvr>
    <a:masterClrMapping/>
  </p:clrMapOvr>
  <p:transition advClick="0">
    <p:sndAc>
      <p:stSnd>
        <p:snd r:embed="rId3" name="arrow.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l"/>
            <a:r>
              <a:rPr lang="en-US" dirty="0" smtClean="0">
                <a:solidFill>
                  <a:srgbClr val="7B9899"/>
                </a:solidFill>
              </a:rPr>
              <a:t>Process Essay </a:t>
            </a:r>
            <a:endParaRPr lang="en-US" dirty="0" smtClean="0">
              <a:solidFill>
                <a:srgbClr val="7B9899"/>
              </a:solidFill>
            </a:endParaRPr>
          </a:p>
        </p:txBody>
      </p:sp>
      <p:sp>
        <p:nvSpPr>
          <p:cNvPr id="3075" name="Rectangle 3"/>
          <p:cNvSpPr>
            <a:spLocks noGrp="1" noChangeArrowheads="1"/>
          </p:cNvSpPr>
          <p:nvPr>
            <p:ph sz="quarter" idx="1"/>
          </p:nvPr>
        </p:nvSpPr>
        <p:spPr>
          <a:xfrm>
            <a:off x="326760" y="1527176"/>
            <a:ext cx="9212925" cy="5026025"/>
          </a:xfrm>
        </p:spPr>
        <p:txBody>
          <a:bodyPr>
            <a:normAutofit/>
          </a:bodyPr>
          <a:lstStyle/>
          <a:p>
            <a:pPr marL="274320" indent="-274320" algn="l" fontAlgn="auto">
              <a:lnSpc>
                <a:spcPct val="150000"/>
              </a:lnSpc>
              <a:spcAft>
                <a:spcPts val="0"/>
              </a:spcAft>
              <a:buFont typeface="Wingdings 2"/>
              <a:buChar char=""/>
              <a:defRPr/>
            </a:pPr>
            <a:r>
              <a:rPr lang="en-US" sz="2200" dirty="0"/>
              <a:t>A Process essay is a description of a procedure, a step-by-step analysis and explanation of a process. </a:t>
            </a:r>
          </a:p>
          <a:p>
            <a:pPr marL="274320" indent="-274320" algn="l" fontAlgn="auto">
              <a:lnSpc>
                <a:spcPct val="150000"/>
              </a:lnSpc>
              <a:spcAft>
                <a:spcPts val="0"/>
              </a:spcAft>
              <a:buFont typeface="Wingdings 2"/>
              <a:buChar char=""/>
              <a:defRPr/>
            </a:pPr>
            <a:r>
              <a:rPr lang="en-US" sz="2200" dirty="0" smtClean="0"/>
              <a:t>You </a:t>
            </a:r>
            <a:r>
              <a:rPr lang="en-US" sz="2200" dirty="0"/>
              <a:t>are "the expert</a:t>
            </a:r>
            <a:r>
              <a:rPr lang="en-US" sz="2200" dirty="0" smtClean="0"/>
              <a:t>" </a:t>
            </a:r>
            <a:r>
              <a:rPr lang="en-US" sz="2200" dirty="0"/>
              <a:t>and the organization of the essay is governed by chronological order, so it should be the easiest essay to write for you. </a:t>
            </a: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3.jpg"/>
          <p:cNvPicPr>
            <a:picLocks noGrp="1" noChangeAspect="1"/>
          </p:cNvPicPr>
          <p:nvPr>
            <p:ph idx="1"/>
          </p:nvPr>
        </p:nvPicPr>
        <p:blipFill>
          <a:blip r:embed="rId3"/>
          <a:stretch>
            <a:fillRect/>
          </a:stretch>
        </p:blipFill>
        <p:spPr>
          <a:xfrm>
            <a:off x="1066800" y="228600"/>
            <a:ext cx="7487346" cy="57912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l"/>
            <a:r>
              <a:rPr lang="en-US" sz="3400" dirty="0"/>
              <a:t>What is a cause? What is an effect?</a:t>
            </a:r>
          </a:p>
        </p:txBody>
      </p:sp>
      <p:sp>
        <p:nvSpPr>
          <p:cNvPr id="9219" name="Rectangle 3"/>
          <p:cNvSpPr>
            <a:spLocks noGrp="1" noChangeArrowheads="1"/>
          </p:cNvSpPr>
          <p:nvPr>
            <p:ph type="body" idx="1"/>
          </p:nvPr>
        </p:nvSpPr>
        <p:spPr/>
        <p:txBody>
          <a:bodyPr/>
          <a:lstStyle/>
          <a:p>
            <a:pPr algn="l"/>
            <a:r>
              <a:rPr lang="en-US" dirty="0"/>
              <a:t>Cause and effect depend on each other.  You can’t have one without the other.  A plane crashed.  That is the effect.  What are the possible causes?  Was it a mechanical or human error?  Was it due to the weather? Was it a terrorist action? Obviously there are many possible causes.  </a:t>
            </a:r>
          </a:p>
        </p:txBody>
      </p:sp>
      <p:pic>
        <p:nvPicPr>
          <p:cNvPr id="9220" name="Picture 4"/>
          <p:cNvPicPr>
            <a:picLocks noChangeAspect="1" noChangeArrowheads="1"/>
          </p:cNvPicPr>
          <p:nvPr/>
        </p:nvPicPr>
        <p:blipFill>
          <a:blip r:embed="rId4"/>
          <a:srcRect/>
          <a:stretch>
            <a:fillRect/>
          </a:stretch>
        </p:blipFill>
        <p:spPr bwMode="auto">
          <a:xfrm>
            <a:off x="7924801" y="76200"/>
            <a:ext cx="1475581" cy="838200"/>
          </a:xfrm>
          <a:prstGeom prst="rect">
            <a:avLst/>
          </a:prstGeom>
          <a:noFill/>
          <a:ln w="9525">
            <a:noFill/>
            <a:miter lim="800000"/>
            <a:headEnd/>
            <a:tailEnd/>
          </a:ln>
          <a:effectLst/>
        </p:spPr>
      </p:pic>
      <p:pic>
        <p:nvPicPr>
          <p:cNvPr id="9221" name="Picture 5">
            <a:hlinkClick r:id="" action="ppaction://media"/>
          </p:cNvPr>
          <p:cNvPicPr>
            <a:picLocks noRot="1" noChangeAspect="1" noChangeArrowheads="1"/>
          </p:cNvPicPr>
          <p:nvPr>
            <a:wavAudioFile r:embed="rId1" name="Recorded Sound"/>
          </p:nvPr>
        </p:nvPicPr>
        <p:blipFill>
          <a:blip r:embed="rId5"/>
          <a:srcRect/>
          <a:stretch>
            <a:fillRect/>
          </a:stretch>
        </p:blipFill>
        <p:spPr bwMode="auto">
          <a:xfrm>
            <a:off x="7391400" y="609600"/>
            <a:ext cx="330200" cy="304800"/>
          </a:xfrm>
          <a:prstGeom prst="rect">
            <a:avLst/>
          </a:prstGeom>
          <a:noFill/>
        </p:spPr>
      </p:pic>
    </p:spTree>
  </p:cSld>
  <p:clrMapOvr>
    <a:masterClrMapping/>
  </p:clrMapOvr>
  <p:transition advClick="0">
    <p:sndAc>
      <p:stSnd>
        <p:snd r:embed="rId3" name="arrow.wav" builtIn="1"/>
      </p:stSnd>
    </p:sndAc>
  </p:transition>
  <p:timing>
    <p:tnLst>
      <p:par>
        <p:cTn id="1" dur="indefinite" restart="never" nodeType="tmRoot">
          <p:childTnLst>
            <p:seq concurrent="1" nextAc="seek">
              <p:cTn id="2" restart="whenNotActive" fill="hold" evtFilter="cancelBubble" nodeType="interactiveSeq">
                <p:stCondLst>
                  <p:cond evt="onClick" delay="0">
                    <p:tgtEl>
                      <p:spTgt spid="922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000" fill="hold"/>
                                        <p:tgtEl>
                                          <p:spTgt spid="9221"/>
                                        </p:tgtEl>
                                      </p:cBhvr>
                                    </p:cmd>
                                  </p:childTnLst>
                                </p:cTn>
                              </p:par>
                            </p:childTnLst>
                          </p:cTn>
                        </p:par>
                      </p:childTnLst>
                    </p:cTn>
                  </p:par>
                </p:childTnLst>
              </p:cTn>
              <p:nextCondLst>
                <p:cond evt="onClick" delay="0">
                  <p:tgtEl>
                    <p:spTgt spid="9221"/>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9221"/>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6.jpg"/>
          <p:cNvPicPr>
            <a:picLocks noGrp="1" noChangeAspect="1"/>
          </p:cNvPicPr>
          <p:nvPr>
            <p:ph idx="1"/>
          </p:nvPr>
        </p:nvPicPr>
        <p:blipFill>
          <a:blip r:embed="rId3"/>
          <a:stretch>
            <a:fillRect/>
          </a:stretch>
        </p:blipFill>
        <p:spPr>
          <a:xfrm>
            <a:off x="1371600" y="152400"/>
            <a:ext cx="6934200" cy="6030256"/>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Notice the Chain Organization</a:t>
            </a:r>
            <a:endParaRPr lang="en-US" dirty="0"/>
          </a:p>
        </p:txBody>
      </p:sp>
      <p:pic>
        <p:nvPicPr>
          <p:cNvPr id="4" name="Content Placeholder 3" descr="a8.jpg"/>
          <p:cNvPicPr>
            <a:picLocks noGrp="1" noChangeAspect="1"/>
          </p:cNvPicPr>
          <p:nvPr>
            <p:ph idx="1"/>
          </p:nvPr>
        </p:nvPicPr>
        <p:blipFill>
          <a:blip r:embed="rId3"/>
          <a:stretch>
            <a:fillRect/>
          </a:stretch>
        </p:blipFill>
        <p:spPr>
          <a:xfrm>
            <a:off x="304800" y="1219200"/>
            <a:ext cx="9397078" cy="45720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a:r>
              <a:rPr lang="en-US" sz="3600" b="1"/>
              <a:t>What are Comparison and Contrast Essays?</a:t>
            </a:r>
          </a:p>
        </p:txBody>
      </p:sp>
      <p:sp>
        <p:nvSpPr>
          <p:cNvPr id="4099" name="Text Box 3"/>
          <p:cNvSpPr txBox="1">
            <a:spLocks noChangeArrowheads="1"/>
          </p:cNvSpPr>
          <p:nvPr/>
        </p:nvSpPr>
        <p:spPr bwMode="auto">
          <a:xfrm>
            <a:off x="495300" y="1447800"/>
            <a:ext cx="8949796" cy="3416320"/>
          </a:xfrm>
          <a:prstGeom prst="rect">
            <a:avLst/>
          </a:prstGeom>
          <a:noFill/>
          <a:ln w="9525">
            <a:noFill/>
            <a:miter lim="800000"/>
            <a:headEnd/>
            <a:tailEnd/>
          </a:ln>
          <a:effectLst/>
        </p:spPr>
        <p:txBody>
          <a:bodyPr wrap="square">
            <a:spAutoFit/>
          </a:bodyPr>
          <a:lstStyle/>
          <a:p>
            <a:pPr algn="l"/>
            <a:r>
              <a:rPr lang="en-US" sz="2400" dirty="0"/>
              <a:t>Comparing things is something we do every day when we have to make decisions. For example, you might think of similarities or differences when we are buying a new MP3 player or choosing a place to study English.</a:t>
            </a:r>
          </a:p>
          <a:p>
            <a:pPr algn="l"/>
            <a:r>
              <a:rPr lang="en-US" sz="2400" dirty="0"/>
              <a:t>You may need to evaluate two sides of an issue you have studied in a class or two proposals for research or projects at your workplace. In these cases, you will need to write an essay or report to discuss your ideas about the topic. This is a </a:t>
            </a:r>
            <a:r>
              <a:rPr lang="en-US" sz="2400" b="1" dirty="0"/>
              <a:t>comparison and contrast</a:t>
            </a:r>
            <a:r>
              <a:rPr lang="en-US" sz="2400" dirty="0"/>
              <a:t> essay.</a:t>
            </a:r>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a:r>
              <a:rPr lang="en-US" sz="3600" b="1"/>
              <a:t>Comparison/Contrast Essay Organization</a:t>
            </a:r>
          </a:p>
        </p:txBody>
      </p:sp>
      <p:sp>
        <p:nvSpPr>
          <p:cNvPr id="5123" name="Text Box 3"/>
          <p:cNvSpPr txBox="1">
            <a:spLocks noChangeArrowheads="1"/>
          </p:cNvSpPr>
          <p:nvPr/>
        </p:nvSpPr>
        <p:spPr bwMode="auto">
          <a:xfrm>
            <a:off x="495300" y="1981201"/>
            <a:ext cx="8915400" cy="830997"/>
          </a:xfrm>
          <a:prstGeom prst="rect">
            <a:avLst/>
          </a:prstGeom>
          <a:noFill/>
          <a:ln w="9525">
            <a:noFill/>
            <a:miter lim="800000"/>
            <a:headEnd/>
            <a:tailEnd/>
          </a:ln>
          <a:effectLst/>
        </p:spPr>
        <p:txBody>
          <a:bodyPr>
            <a:spAutoFit/>
          </a:bodyPr>
          <a:lstStyle/>
          <a:p>
            <a:pPr algn="l"/>
            <a:r>
              <a:rPr lang="en-US" sz="2400" dirty="0"/>
              <a:t>Like other types of essays, a comparison and contrast essay must have a clear introduction and conclusion.</a:t>
            </a:r>
          </a:p>
        </p:txBody>
      </p:sp>
      <p:sp>
        <p:nvSpPr>
          <p:cNvPr id="5124" name="Text Box 4"/>
          <p:cNvSpPr txBox="1">
            <a:spLocks noChangeArrowheads="1"/>
          </p:cNvSpPr>
          <p:nvPr/>
        </p:nvSpPr>
        <p:spPr bwMode="auto">
          <a:xfrm>
            <a:off x="660400" y="3352801"/>
            <a:ext cx="8089900" cy="830997"/>
          </a:xfrm>
          <a:prstGeom prst="rect">
            <a:avLst/>
          </a:prstGeom>
          <a:noFill/>
          <a:ln w="9525">
            <a:noFill/>
            <a:miter lim="800000"/>
            <a:headEnd/>
            <a:tailEnd/>
          </a:ln>
          <a:effectLst/>
        </p:spPr>
        <p:txBody>
          <a:bodyPr>
            <a:spAutoFit/>
          </a:bodyPr>
          <a:lstStyle/>
          <a:p>
            <a:pPr algn="l"/>
            <a:r>
              <a:rPr lang="en-US" sz="2400" dirty="0"/>
              <a:t>The body of the essay can be organized many ways. We will look at two organizational styles.</a:t>
            </a:r>
          </a:p>
        </p:txBody>
      </p:sp>
      <p:sp>
        <p:nvSpPr>
          <p:cNvPr id="5125" name="Text Box 5"/>
          <p:cNvSpPr txBox="1">
            <a:spLocks noChangeArrowheads="1"/>
          </p:cNvSpPr>
          <p:nvPr/>
        </p:nvSpPr>
        <p:spPr bwMode="auto">
          <a:xfrm>
            <a:off x="2498535" y="4724401"/>
            <a:ext cx="4815741" cy="523220"/>
          </a:xfrm>
          <a:prstGeom prst="rect">
            <a:avLst/>
          </a:prstGeom>
          <a:noFill/>
          <a:ln w="9525">
            <a:noFill/>
            <a:miter lim="800000"/>
            <a:headEnd/>
            <a:tailEnd/>
          </a:ln>
          <a:effectLst/>
        </p:spPr>
        <p:txBody>
          <a:bodyPr wrap="none">
            <a:spAutoFit/>
          </a:bodyPr>
          <a:lstStyle/>
          <a:p>
            <a:r>
              <a:rPr lang="en-US" sz="2800" b="1"/>
              <a:t>Point by point organization</a:t>
            </a:r>
          </a:p>
        </p:txBody>
      </p:sp>
      <p:sp>
        <p:nvSpPr>
          <p:cNvPr id="5126" name="Text Box 6"/>
          <p:cNvSpPr txBox="1">
            <a:spLocks noChangeArrowheads="1"/>
          </p:cNvSpPr>
          <p:nvPr/>
        </p:nvSpPr>
        <p:spPr bwMode="auto">
          <a:xfrm>
            <a:off x="3220910" y="5867401"/>
            <a:ext cx="3400290" cy="523220"/>
          </a:xfrm>
          <a:prstGeom prst="rect">
            <a:avLst/>
          </a:prstGeom>
          <a:noFill/>
          <a:ln w="9525">
            <a:noFill/>
            <a:miter lim="800000"/>
            <a:headEnd/>
            <a:tailEnd/>
          </a:ln>
          <a:effectLst/>
        </p:spPr>
        <p:txBody>
          <a:bodyPr wrap="none">
            <a:spAutoFit/>
          </a:bodyPr>
          <a:lstStyle/>
          <a:p>
            <a:r>
              <a:rPr lang="en-US" sz="2800" b="1"/>
              <a:t>Block organization</a:t>
            </a:r>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7.jpg"/>
          <p:cNvPicPr>
            <a:picLocks noGrp="1" noChangeAspect="1"/>
          </p:cNvPicPr>
          <p:nvPr>
            <p:ph idx="1"/>
          </p:nvPr>
        </p:nvPicPr>
        <p:blipFill>
          <a:blip r:embed="rId3"/>
          <a:stretch>
            <a:fillRect/>
          </a:stretch>
        </p:blipFill>
        <p:spPr>
          <a:xfrm>
            <a:off x="133956" y="304800"/>
            <a:ext cx="9521416" cy="46482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8.jpg"/>
          <p:cNvPicPr>
            <a:picLocks noGrp="1" noChangeAspect="1"/>
          </p:cNvPicPr>
          <p:nvPr>
            <p:ph idx="1"/>
          </p:nvPr>
        </p:nvPicPr>
        <p:blipFill>
          <a:blip r:embed="rId3"/>
          <a:stretch>
            <a:fillRect/>
          </a:stretch>
        </p:blipFill>
        <p:spPr>
          <a:xfrm>
            <a:off x="990600" y="0"/>
            <a:ext cx="7696200" cy="68580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1062038" y="381000"/>
            <a:ext cx="8843962" cy="641350"/>
          </a:xfrm>
        </p:spPr>
        <p:txBody>
          <a:bodyPr/>
          <a:lstStyle/>
          <a:p>
            <a:pPr algn="l"/>
            <a:r>
              <a:rPr lang="en-US" sz="3600" b="1" u="sng"/>
              <a:t>The Simple Sentence</a:t>
            </a:r>
          </a:p>
        </p:txBody>
      </p:sp>
      <p:sp>
        <p:nvSpPr>
          <p:cNvPr id="5123" name="Rectangle 3"/>
          <p:cNvSpPr>
            <a:spLocks noGrp="1" noChangeArrowheads="1"/>
          </p:cNvSpPr>
          <p:nvPr>
            <p:ph type="body" idx="4294967295"/>
          </p:nvPr>
        </p:nvSpPr>
        <p:spPr>
          <a:xfrm>
            <a:off x="542925" y="1143000"/>
            <a:ext cx="9363075" cy="1217613"/>
          </a:xfrm>
        </p:spPr>
        <p:txBody>
          <a:bodyPr/>
          <a:lstStyle/>
          <a:p>
            <a:pPr algn="l">
              <a:lnSpc>
                <a:spcPct val="90000"/>
              </a:lnSpc>
              <a:buFont typeface="Wingdings" pitchFamily="2" charset="2"/>
              <a:buNone/>
            </a:pPr>
            <a:r>
              <a:rPr lang="en-US" sz="2800" dirty="0"/>
              <a:t>	</a:t>
            </a:r>
            <a:r>
              <a:rPr lang="en-US" sz="2800" dirty="0">
                <a:solidFill>
                  <a:schemeClr val="tx2"/>
                </a:solidFill>
              </a:rPr>
              <a:t>A simple sentence has one </a:t>
            </a:r>
            <a:r>
              <a:rPr lang="en-US" sz="2800" b="1" i="1" dirty="0">
                <a:solidFill>
                  <a:schemeClr val="folHlink"/>
                </a:solidFill>
              </a:rPr>
              <a:t>independent clause</a:t>
            </a:r>
            <a:r>
              <a:rPr lang="en-US" sz="2800" dirty="0">
                <a:solidFill>
                  <a:schemeClr val="tx2"/>
                </a:solidFill>
              </a:rPr>
              <a:t> (one subject and a verb):</a:t>
            </a:r>
          </a:p>
          <a:p>
            <a:pPr algn="l">
              <a:lnSpc>
                <a:spcPct val="90000"/>
              </a:lnSpc>
              <a:buFont typeface="Wingdings" pitchFamily="2" charset="2"/>
              <a:buNone/>
            </a:pPr>
            <a:endParaRPr lang="en-US" sz="2800" dirty="0">
              <a:solidFill>
                <a:schemeClr val="tx2"/>
              </a:solidFill>
            </a:endParaRPr>
          </a:p>
          <a:p>
            <a:pPr algn="l">
              <a:lnSpc>
                <a:spcPct val="90000"/>
              </a:lnSpc>
              <a:buFont typeface="Wingdings" pitchFamily="2" charset="2"/>
              <a:buNone/>
            </a:pPr>
            <a:r>
              <a:rPr lang="en-US" sz="2800" dirty="0">
                <a:solidFill>
                  <a:schemeClr val="accent2"/>
                </a:solidFill>
              </a:rPr>
              <a:t>			    </a:t>
            </a:r>
            <a:r>
              <a:rPr lang="en-US" sz="2800" dirty="0">
                <a:solidFill>
                  <a:srgbClr val="FF0000"/>
                </a:solidFill>
              </a:rPr>
              <a:t>I live in San Francisco.</a:t>
            </a:r>
          </a:p>
        </p:txBody>
      </p:sp>
      <p:sp>
        <p:nvSpPr>
          <p:cNvPr id="5124" name="Oval 4"/>
          <p:cNvSpPr>
            <a:spLocks noChangeArrowheads="1"/>
          </p:cNvSpPr>
          <p:nvPr/>
        </p:nvSpPr>
        <p:spPr bwMode="auto">
          <a:xfrm>
            <a:off x="2590800" y="2286000"/>
            <a:ext cx="330200" cy="838200"/>
          </a:xfrm>
          <a:prstGeom prst="ellipse">
            <a:avLst/>
          </a:prstGeom>
          <a:noFill/>
          <a:ln w="38100">
            <a:solidFill>
              <a:schemeClr val="tx1"/>
            </a:solidFill>
            <a:round/>
            <a:headEnd/>
            <a:tailEnd/>
          </a:ln>
          <a:effectLst/>
        </p:spPr>
        <p:txBody>
          <a:bodyPr wrap="none" anchor="ctr"/>
          <a:lstStyle/>
          <a:p>
            <a:pPr algn="l"/>
            <a:endParaRPr lang="en-US"/>
          </a:p>
        </p:txBody>
      </p:sp>
      <p:sp>
        <p:nvSpPr>
          <p:cNvPr id="5126" name="Rectangle 6"/>
          <p:cNvSpPr>
            <a:spLocks noChangeArrowheads="1"/>
          </p:cNvSpPr>
          <p:nvPr/>
        </p:nvSpPr>
        <p:spPr bwMode="auto">
          <a:xfrm>
            <a:off x="2895600" y="2438400"/>
            <a:ext cx="825500" cy="533400"/>
          </a:xfrm>
          <a:prstGeom prst="rect">
            <a:avLst/>
          </a:prstGeom>
          <a:noFill/>
          <a:ln w="38100">
            <a:solidFill>
              <a:schemeClr val="hlink"/>
            </a:solidFill>
            <a:miter lim="800000"/>
            <a:headEnd/>
            <a:tailEnd/>
          </a:ln>
          <a:effectLst/>
        </p:spPr>
        <p:txBody>
          <a:bodyPr wrap="none" anchor="ctr"/>
          <a:lstStyle/>
          <a:p>
            <a:pPr algn="l"/>
            <a:endParaRPr lang="en-US"/>
          </a:p>
        </p:txBody>
      </p:sp>
      <p:sp>
        <p:nvSpPr>
          <p:cNvPr id="5127" name="AutoShape 7"/>
          <p:cNvSpPr>
            <a:spLocks/>
          </p:cNvSpPr>
          <p:nvPr/>
        </p:nvSpPr>
        <p:spPr bwMode="auto">
          <a:xfrm>
            <a:off x="0" y="3810000"/>
            <a:ext cx="1762787" cy="609600"/>
          </a:xfrm>
          <a:prstGeom prst="accentCallout2">
            <a:avLst>
              <a:gd name="adj1" fmla="val 18750"/>
              <a:gd name="adj2" fmla="val 104685"/>
              <a:gd name="adj3" fmla="val 18750"/>
              <a:gd name="adj4" fmla="val 132685"/>
              <a:gd name="adj5" fmla="val -148440"/>
              <a:gd name="adj6" fmla="val 161755"/>
            </a:avLst>
          </a:prstGeom>
          <a:noFill/>
          <a:ln w="28575">
            <a:solidFill>
              <a:schemeClr val="tx1"/>
            </a:solidFill>
            <a:miter lim="800000"/>
            <a:headEnd/>
            <a:tailEnd/>
          </a:ln>
          <a:effectLst/>
        </p:spPr>
        <p:txBody>
          <a:bodyPr/>
          <a:lstStyle/>
          <a:p>
            <a:pPr algn="l"/>
            <a:r>
              <a:rPr lang="en-US" b="1">
                <a:latin typeface="Times New Roman" pitchFamily="18" charset="0"/>
              </a:rPr>
              <a:t>Subject</a:t>
            </a:r>
          </a:p>
        </p:txBody>
      </p:sp>
      <p:sp>
        <p:nvSpPr>
          <p:cNvPr id="5128" name="AutoShape 8"/>
          <p:cNvSpPr>
            <a:spLocks/>
          </p:cNvSpPr>
          <p:nvPr/>
        </p:nvSpPr>
        <p:spPr bwMode="auto">
          <a:xfrm>
            <a:off x="4876800" y="4191000"/>
            <a:ext cx="1762787" cy="609600"/>
          </a:xfrm>
          <a:prstGeom prst="accentCallout2">
            <a:avLst>
              <a:gd name="adj1" fmla="val 18750"/>
              <a:gd name="adj2" fmla="val -4685"/>
              <a:gd name="adj3" fmla="val 18750"/>
              <a:gd name="adj4" fmla="val -40000"/>
              <a:gd name="adj5" fmla="val -206250"/>
              <a:gd name="adj6" fmla="val -76583"/>
            </a:avLst>
          </a:prstGeom>
          <a:noFill/>
          <a:ln w="28575">
            <a:solidFill>
              <a:schemeClr val="hlink"/>
            </a:solidFill>
            <a:miter lim="800000"/>
            <a:headEnd/>
            <a:tailEnd/>
          </a:ln>
          <a:effectLst/>
        </p:spPr>
        <p:txBody>
          <a:bodyPr/>
          <a:lstStyle/>
          <a:p>
            <a:pPr algn="l"/>
            <a:r>
              <a:rPr lang="en-US" b="1">
                <a:solidFill>
                  <a:schemeClr val="hlink"/>
                </a:solidFill>
                <a:latin typeface="Times New Roman" pitchFamily="18" charset="0"/>
              </a:rPr>
              <a:t>Verb</a:t>
            </a: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a:r>
              <a:rPr lang="en-US" sz="3600" b="1" u="sng"/>
              <a:t>Compound Sentence</a:t>
            </a:r>
          </a:p>
        </p:txBody>
      </p:sp>
      <p:sp>
        <p:nvSpPr>
          <p:cNvPr id="6147" name="Rectangle 3"/>
          <p:cNvSpPr>
            <a:spLocks noGrp="1" noChangeArrowheads="1"/>
          </p:cNvSpPr>
          <p:nvPr>
            <p:ph idx="1"/>
          </p:nvPr>
        </p:nvSpPr>
        <p:spPr/>
        <p:txBody>
          <a:bodyPr/>
          <a:lstStyle/>
          <a:p>
            <a:pPr algn="l">
              <a:buFont typeface="Wingdings" pitchFamily="2" charset="2"/>
              <a:buNone/>
            </a:pPr>
            <a:r>
              <a:rPr lang="en-US" sz="2800" dirty="0"/>
              <a:t>	</a:t>
            </a:r>
            <a:r>
              <a:rPr lang="en-US" sz="2800" dirty="0">
                <a:solidFill>
                  <a:schemeClr val="tx2"/>
                </a:solidFill>
              </a:rPr>
              <a:t>A </a:t>
            </a:r>
            <a:r>
              <a:rPr lang="en-US" sz="2800" b="1" i="1" u="sng" dirty="0">
                <a:solidFill>
                  <a:schemeClr val="folHlink"/>
                </a:solidFill>
              </a:rPr>
              <a:t>compound sentence</a:t>
            </a:r>
            <a:r>
              <a:rPr lang="en-US" sz="2800" dirty="0">
                <a:solidFill>
                  <a:schemeClr val="tx2"/>
                </a:solidFill>
              </a:rPr>
              <a:t> contains two independent clauses that are joined together.</a:t>
            </a:r>
          </a:p>
          <a:p>
            <a:pPr algn="ctr">
              <a:buFont typeface="Wingdings" pitchFamily="2" charset="2"/>
              <a:buNone/>
            </a:pPr>
            <a:endParaRPr lang="en-US" sz="2800" dirty="0" smtClean="0">
              <a:solidFill>
                <a:schemeClr val="tx2"/>
              </a:solidFill>
            </a:endParaRPr>
          </a:p>
          <a:p>
            <a:pPr algn="ctr">
              <a:buFont typeface="Wingdings" pitchFamily="2" charset="2"/>
              <a:buNone/>
            </a:pPr>
            <a:r>
              <a:rPr lang="en-US" sz="2800" dirty="0" smtClean="0">
                <a:solidFill>
                  <a:srgbClr val="FF0000"/>
                </a:solidFill>
              </a:rPr>
              <a:t> </a:t>
            </a:r>
            <a:r>
              <a:rPr lang="en-US" sz="2400" dirty="0">
                <a:solidFill>
                  <a:srgbClr val="FF0000"/>
                </a:solidFill>
              </a:rPr>
              <a:t>She works in the city, but she lives in the suburbs.</a:t>
            </a:r>
          </a:p>
        </p:txBody>
      </p:sp>
      <p:sp>
        <p:nvSpPr>
          <p:cNvPr id="6148" name="Oval 4"/>
          <p:cNvSpPr>
            <a:spLocks noChangeArrowheads="1"/>
          </p:cNvSpPr>
          <p:nvPr/>
        </p:nvSpPr>
        <p:spPr bwMode="auto">
          <a:xfrm>
            <a:off x="762000" y="2895600"/>
            <a:ext cx="3797300" cy="838200"/>
          </a:xfrm>
          <a:prstGeom prst="ellipse">
            <a:avLst/>
          </a:prstGeom>
          <a:noFill/>
          <a:ln w="38100">
            <a:solidFill>
              <a:schemeClr val="tx1"/>
            </a:solidFill>
            <a:round/>
            <a:headEnd/>
            <a:tailEnd/>
          </a:ln>
          <a:effectLst/>
        </p:spPr>
        <p:txBody>
          <a:bodyPr wrap="none" anchor="ctr"/>
          <a:lstStyle/>
          <a:p>
            <a:pPr algn="ctr"/>
            <a:endParaRPr lang="en-US"/>
          </a:p>
        </p:txBody>
      </p:sp>
      <p:sp>
        <p:nvSpPr>
          <p:cNvPr id="6149" name="Rectangle 5"/>
          <p:cNvSpPr>
            <a:spLocks noChangeArrowheads="1"/>
          </p:cNvSpPr>
          <p:nvPr/>
        </p:nvSpPr>
        <p:spPr bwMode="auto">
          <a:xfrm>
            <a:off x="4419600" y="3048000"/>
            <a:ext cx="660400" cy="533400"/>
          </a:xfrm>
          <a:prstGeom prst="rect">
            <a:avLst/>
          </a:prstGeom>
          <a:noFill/>
          <a:ln w="38100">
            <a:solidFill>
              <a:schemeClr val="hlink"/>
            </a:solidFill>
            <a:miter lim="800000"/>
            <a:headEnd/>
            <a:tailEnd/>
          </a:ln>
          <a:effectLst/>
        </p:spPr>
        <p:txBody>
          <a:bodyPr wrap="none" anchor="ctr"/>
          <a:lstStyle/>
          <a:p>
            <a:pPr algn="ctr"/>
            <a:endParaRPr lang="en-US"/>
          </a:p>
        </p:txBody>
      </p:sp>
      <p:sp>
        <p:nvSpPr>
          <p:cNvPr id="6152" name="Oval 8"/>
          <p:cNvSpPr>
            <a:spLocks noChangeArrowheads="1"/>
          </p:cNvSpPr>
          <p:nvPr/>
        </p:nvSpPr>
        <p:spPr bwMode="auto">
          <a:xfrm>
            <a:off x="5029200" y="2895600"/>
            <a:ext cx="4292600" cy="838200"/>
          </a:xfrm>
          <a:prstGeom prst="ellipse">
            <a:avLst/>
          </a:prstGeom>
          <a:noFill/>
          <a:ln w="38100">
            <a:solidFill>
              <a:schemeClr val="tx1"/>
            </a:solidFill>
            <a:round/>
            <a:headEnd/>
            <a:tailEnd/>
          </a:ln>
          <a:effectLst/>
        </p:spPr>
        <p:txBody>
          <a:bodyPr wrap="none" anchor="ctr"/>
          <a:lstStyle/>
          <a:p>
            <a:pPr algn="ctr"/>
            <a:endParaRPr lang="en-US"/>
          </a:p>
        </p:txBody>
      </p:sp>
      <p:sp>
        <p:nvSpPr>
          <p:cNvPr id="6153" name="AutoShape 9"/>
          <p:cNvSpPr>
            <a:spLocks/>
          </p:cNvSpPr>
          <p:nvPr/>
        </p:nvSpPr>
        <p:spPr bwMode="auto">
          <a:xfrm>
            <a:off x="1073150" y="4800600"/>
            <a:ext cx="2717271" cy="903288"/>
          </a:xfrm>
          <a:prstGeom prst="borderCallout1">
            <a:avLst>
              <a:gd name="adj1" fmla="val 12653"/>
              <a:gd name="adj2" fmla="val 47787"/>
              <a:gd name="adj3" fmla="val -118630"/>
              <a:gd name="adj4" fmla="val 47787"/>
            </a:avLst>
          </a:prstGeom>
          <a:noFill/>
          <a:ln w="9525">
            <a:solidFill>
              <a:schemeClr val="tx1"/>
            </a:solidFill>
            <a:miter lim="800000"/>
            <a:headEnd/>
            <a:tailEnd/>
          </a:ln>
          <a:effectLst/>
        </p:spPr>
        <p:txBody>
          <a:bodyPr/>
          <a:lstStyle/>
          <a:p>
            <a:pPr algn="ctr"/>
            <a:r>
              <a:rPr lang="en-US" b="1">
                <a:latin typeface="Times New Roman" pitchFamily="18" charset="0"/>
              </a:rPr>
              <a:t>Independent Clause</a:t>
            </a:r>
          </a:p>
        </p:txBody>
      </p:sp>
      <p:sp>
        <p:nvSpPr>
          <p:cNvPr id="6154" name="AutoShape 10"/>
          <p:cNvSpPr>
            <a:spLocks/>
          </p:cNvSpPr>
          <p:nvPr/>
        </p:nvSpPr>
        <p:spPr bwMode="auto">
          <a:xfrm>
            <a:off x="5778500" y="4800600"/>
            <a:ext cx="2717271" cy="903288"/>
          </a:xfrm>
          <a:prstGeom prst="borderCallout1">
            <a:avLst>
              <a:gd name="adj1" fmla="val 12653"/>
              <a:gd name="adj2" fmla="val 47787"/>
              <a:gd name="adj3" fmla="val -118630"/>
              <a:gd name="adj4" fmla="val 47787"/>
            </a:avLst>
          </a:prstGeom>
          <a:noFill/>
          <a:ln w="9525">
            <a:solidFill>
              <a:schemeClr val="tx1"/>
            </a:solidFill>
            <a:miter lim="800000"/>
            <a:headEnd/>
            <a:tailEnd/>
          </a:ln>
          <a:effectLst/>
        </p:spPr>
        <p:txBody>
          <a:bodyPr/>
          <a:lstStyle/>
          <a:p>
            <a:pPr algn="ctr"/>
            <a:r>
              <a:rPr lang="en-US" b="1">
                <a:latin typeface="Times New Roman" pitchFamily="18" charset="0"/>
              </a:rPr>
              <a:t>Independent Clause</a:t>
            </a: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jpg"/>
          <p:cNvPicPr>
            <a:picLocks noGrp="1" noChangeAspect="1"/>
          </p:cNvPicPr>
          <p:nvPr>
            <p:ph idx="1"/>
          </p:nvPr>
        </p:nvPicPr>
        <p:blipFill>
          <a:blip r:embed="rId3"/>
          <a:stretch>
            <a:fillRect/>
          </a:stretch>
        </p:blipFill>
        <p:spPr>
          <a:xfrm>
            <a:off x="1589238" y="0"/>
            <a:ext cx="6487962" cy="63246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77850" y="609600"/>
            <a:ext cx="8420100" cy="533400"/>
          </a:xfrm>
        </p:spPr>
        <p:txBody>
          <a:bodyPr/>
          <a:lstStyle/>
          <a:p>
            <a:r>
              <a:rPr lang="en-US" sz="4000"/>
              <a:t>What is parallelism in grammar?</a:t>
            </a:r>
          </a:p>
        </p:txBody>
      </p:sp>
      <p:sp>
        <p:nvSpPr>
          <p:cNvPr id="5123" name="Rectangle 3"/>
          <p:cNvSpPr>
            <a:spLocks noGrp="1" noChangeArrowheads="1"/>
          </p:cNvSpPr>
          <p:nvPr>
            <p:ph type="body" idx="1"/>
          </p:nvPr>
        </p:nvSpPr>
        <p:spPr>
          <a:xfrm>
            <a:off x="742950" y="1447800"/>
            <a:ext cx="8420100" cy="5105400"/>
          </a:xfrm>
        </p:spPr>
        <p:txBody>
          <a:bodyPr/>
          <a:lstStyle/>
          <a:p>
            <a:pPr algn="l"/>
            <a:r>
              <a:rPr lang="en-US" dirty="0"/>
              <a:t>The best way to understand the idea of parallelism is to look at examples.</a:t>
            </a:r>
          </a:p>
          <a:p>
            <a:pPr algn="l"/>
            <a:r>
              <a:rPr lang="en-US" dirty="0"/>
              <a:t>For example: </a:t>
            </a:r>
          </a:p>
          <a:p>
            <a:pPr algn="l">
              <a:buFont typeface="Wingdings" pitchFamily="2" charset="2"/>
              <a:buNone/>
            </a:pPr>
            <a:r>
              <a:rPr lang="en-US" i="1" dirty="0">
                <a:solidFill>
                  <a:schemeClr val="accent1"/>
                </a:solidFill>
              </a:rPr>
              <a:t>(Not parallel)</a:t>
            </a:r>
          </a:p>
          <a:p>
            <a:pPr algn="l"/>
            <a:r>
              <a:rPr lang="en-US" dirty="0"/>
              <a:t>We wanted </a:t>
            </a:r>
            <a:r>
              <a:rPr lang="en-US" dirty="0">
                <a:solidFill>
                  <a:schemeClr val="hlink"/>
                </a:solidFill>
              </a:rPr>
              <a:t>to cook</a:t>
            </a:r>
            <a:r>
              <a:rPr lang="en-US" dirty="0"/>
              <a:t> and </a:t>
            </a:r>
            <a:r>
              <a:rPr lang="en-US" dirty="0">
                <a:solidFill>
                  <a:schemeClr val="accent2"/>
                </a:solidFill>
              </a:rPr>
              <a:t>to go swimming. </a:t>
            </a:r>
          </a:p>
          <a:p>
            <a:pPr algn="l">
              <a:buFont typeface="Wingdings" pitchFamily="2" charset="2"/>
              <a:buNone/>
            </a:pPr>
            <a:r>
              <a:rPr lang="en-US" i="1" dirty="0">
                <a:solidFill>
                  <a:schemeClr val="accent1"/>
                </a:solidFill>
              </a:rPr>
              <a:t>(Parallel)</a:t>
            </a:r>
          </a:p>
          <a:p>
            <a:pPr algn="l"/>
            <a:r>
              <a:rPr lang="en-US" dirty="0"/>
              <a:t>We wanted </a:t>
            </a:r>
            <a:r>
              <a:rPr lang="en-US" dirty="0">
                <a:solidFill>
                  <a:schemeClr val="accent1"/>
                </a:solidFill>
              </a:rPr>
              <a:t>to cook</a:t>
            </a:r>
            <a:r>
              <a:rPr lang="en-US" dirty="0"/>
              <a:t> and </a:t>
            </a:r>
            <a:r>
              <a:rPr lang="en-US" dirty="0">
                <a:solidFill>
                  <a:schemeClr val="accent1"/>
                </a:solidFill>
              </a:rPr>
              <a:t>to swim.</a:t>
            </a:r>
            <a:r>
              <a:rPr lang="en-US" dirty="0"/>
              <a:t> </a:t>
            </a: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tx2"/>
                </a:solidFill>
                <a:latin typeface="+mj-lt"/>
                <a:ea typeface="+mj-ea"/>
                <a:cs typeface="+mj-cs"/>
              </a:rPr>
              <a:t>How Can we make a paralleled structure?</a:t>
            </a:r>
            <a:br>
              <a:rPr lang="en-US" dirty="0" smtClean="0">
                <a:solidFill>
                  <a:schemeClr val="tx2"/>
                </a:solidFill>
                <a:latin typeface="+mj-lt"/>
                <a:ea typeface="+mj-ea"/>
                <a:cs typeface="+mj-cs"/>
              </a:rPr>
            </a:br>
            <a:endParaRPr lang="en-US" dirty="0"/>
          </a:p>
        </p:txBody>
      </p:sp>
      <p:sp>
        <p:nvSpPr>
          <p:cNvPr id="3" name="Content Placeholder 2"/>
          <p:cNvSpPr>
            <a:spLocks noGrp="1"/>
          </p:cNvSpPr>
          <p:nvPr>
            <p:ph idx="1"/>
          </p:nvPr>
        </p:nvSpPr>
        <p:spPr/>
        <p:txBody>
          <a:bodyPr/>
          <a:lstStyle/>
          <a:p>
            <a:pPr algn="l"/>
            <a:r>
              <a:rPr lang="en-US" dirty="0" smtClean="0">
                <a:solidFill>
                  <a:schemeClr val="tx1"/>
                </a:solidFill>
                <a:latin typeface="+mn-lt"/>
                <a:ea typeface="+mn-ea"/>
                <a:cs typeface="+mn-cs"/>
              </a:rPr>
              <a:t>Use parallel structure with elements joined by </a:t>
            </a:r>
            <a:r>
              <a:rPr lang="en-US" u="sng" dirty="0" smtClean="0">
                <a:solidFill>
                  <a:srgbClr val="FF0000"/>
                </a:solidFill>
                <a:latin typeface="+mn-lt"/>
                <a:ea typeface="+mn-ea"/>
                <a:cs typeface="+mn-cs"/>
              </a:rPr>
              <a:t>coordinating conjunctions. </a:t>
            </a:r>
          </a:p>
          <a:p>
            <a:pPr algn="l"/>
            <a:endParaRPr lang="en-US" dirty="0"/>
          </a:p>
        </p:txBody>
      </p:sp>
      <p:pic>
        <p:nvPicPr>
          <p:cNvPr id="1026" name="Picture 2" descr="paral1"/>
          <p:cNvPicPr>
            <a:picLocks noChangeAspect="1" noChangeArrowheads="1"/>
          </p:cNvPicPr>
          <p:nvPr/>
        </p:nvPicPr>
        <p:blipFill>
          <a:blip r:embed="rId3"/>
          <a:srcRect/>
          <a:stretch>
            <a:fillRect/>
          </a:stretch>
        </p:blipFill>
        <p:spPr bwMode="auto">
          <a:xfrm>
            <a:off x="1219200" y="3352800"/>
            <a:ext cx="8048191" cy="1816100"/>
          </a:xfrm>
          <a:prstGeom prst="rect">
            <a:avLst/>
          </a:prstGeom>
          <a:noFill/>
          <a:ln w="9525">
            <a:noFill/>
            <a:miter lim="800000"/>
            <a:headEnd/>
            <a:tailEnd/>
          </a:ln>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jpg"/>
          <p:cNvPicPr>
            <a:picLocks noGrp="1" noChangeAspect="1"/>
          </p:cNvPicPr>
          <p:nvPr>
            <p:ph idx="1"/>
          </p:nvPr>
        </p:nvPicPr>
        <p:blipFill>
          <a:blip r:embed="rId3"/>
          <a:stretch>
            <a:fillRect/>
          </a:stretch>
        </p:blipFill>
        <p:spPr>
          <a:xfrm>
            <a:off x="1143000" y="152400"/>
            <a:ext cx="7144755" cy="60198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3.jpg"/>
          <p:cNvPicPr>
            <a:picLocks noGrp="1" noChangeAspect="1"/>
          </p:cNvPicPr>
          <p:nvPr>
            <p:ph idx="1"/>
          </p:nvPr>
        </p:nvPicPr>
        <p:blipFill>
          <a:blip r:embed="rId3"/>
          <a:stretch>
            <a:fillRect/>
          </a:stretch>
        </p:blipFill>
        <p:spPr>
          <a:xfrm>
            <a:off x="386206" y="1600199"/>
            <a:ext cx="8910194" cy="3886527"/>
          </a:xfrm>
        </p:spPr>
      </p:pic>
      <p:sp>
        <p:nvSpPr>
          <p:cNvPr id="5" name="Rectangle 1"/>
          <p:cNvSpPr>
            <a:spLocks noGrp="1" noChangeArrowheads="1"/>
          </p:cNvSpPr>
          <p:nvPr>
            <p:ph type="title"/>
          </p:nvPr>
        </p:nvSpPr>
        <p:spPr bwMode="auto">
          <a:xfrm>
            <a:off x="495300" y="274638"/>
            <a:ext cx="4535537" cy="55399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FF0066"/>
                </a:solidFill>
                <a:effectLst/>
                <a:latin typeface="Arial" pitchFamily="34" charset="0"/>
                <a:cs typeface="Arial" pitchFamily="34" charset="0"/>
              </a:rPr>
              <a:t>PAIRED</a:t>
            </a:r>
            <a:r>
              <a:rPr kumimoji="0" lang="en-US" sz="3000" b="1" i="0" u="none" strike="noStrike" cap="none" normalizeH="0" dirty="0" smtClean="0">
                <a:ln>
                  <a:noFill/>
                </a:ln>
                <a:solidFill>
                  <a:srgbClr val="FF0066"/>
                </a:solidFill>
                <a:effectLst/>
                <a:latin typeface="Arial" pitchFamily="34" charset="0"/>
                <a:cs typeface="Arial" pitchFamily="34" charset="0"/>
              </a:rPr>
              <a:t> CONJUNCTION</a:t>
            </a:r>
            <a:endParaRPr kumimoji="0" lang="en-US" sz="3000" b="0" i="0" u="none" strike="noStrike" cap="none" normalizeH="0" baseline="0" dirty="0" smtClean="0">
              <a:ln>
                <a:noFill/>
              </a:ln>
              <a:solidFill>
                <a:srgbClr val="FF0066"/>
              </a:solidFill>
              <a:effectLst/>
              <a:latin typeface="Arial" pitchFamily="34" charset="0"/>
              <a:cs typeface="Arial" pitchFamily="34" charset="0"/>
            </a:endParaRP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5538" name="Picture 2"/>
          <p:cNvPicPr>
            <a:picLocks noChangeAspect="1" noChangeArrowheads="1"/>
          </p:cNvPicPr>
          <p:nvPr/>
        </p:nvPicPr>
        <p:blipFill>
          <a:blip r:embed="rId3"/>
          <a:srcRect/>
          <a:stretch>
            <a:fillRect/>
          </a:stretch>
        </p:blipFill>
        <p:spPr bwMode="auto">
          <a:xfrm>
            <a:off x="228600" y="609600"/>
            <a:ext cx="9144000" cy="612151"/>
          </a:xfrm>
          <a:prstGeom prst="rect">
            <a:avLst/>
          </a:prstGeom>
          <a:noFill/>
          <a:ln w="9525">
            <a:noFill/>
            <a:miter lim="800000"/>
            <a:headEnd/>
            <a:tailEnd/>
          </a:ln>
          <a:effectLst/>
        </p:spPr>
      </p:pic>
      <p:pic>
        <p:nvPicPr>
          <p:cNvPr id="65539" name="Picture 3"/>
          <p:cNvPicPr>
            <a:picLocks noGrp="1" noChangeAspect="1" noChangeArrowheads="1"/>
          </p:cNvPicPr>
          <p:nvPr>
            <p:ph idx="1"/>
          </p:nvPr>
        </p:nvPicPr>
        <p:blipFill>
          <a:blip r:embed="rId4"/>
          <a:srcRect/>
          <a:stretch>
            <a:fillRect/>
          </a:stretch>
        </p:blipFill>
        <p:spPr bwMode="auto">
          <a:xfrm>
            <a:off x="304800" y="2895600"/>
            <a:ext cx="8915400" cy="2869068"/>
          </a:xfrm>
          <a:prstGeom prst="rect">
            <a:avLst/>
          </a:prstGeom>
          <a:noFill/>
          <a:ln w="9525">
            <a:noFill/>
            <a:miter lim="800000"/>
            <a:headEnd/>
            <a:tailEnd/>
          </a:ln>
          <a:effectLst/>
        </p:spPr>
      </p:pic>
      <p:pic>
        <p:nvPicPr>
          <p:cNvPr id="65540" name="Picture 4"/>
          <p:cNvPicPr>
            <a:picLocks noChangeAspect="1" noChangeArrowheads="1"/>
          </p:cNvPicPr>
          <p:nvPr/>
        </p:nvPicPr>
        <p:blipFill>
          <a:blip r:embed="rId5"/>
          <a:srcRect/>
          <a:stretch>
            <a:fillRect/>
          </a:stretch>
        </p:blipFill>
        <p:spPr bwMode="auto">
          <a:xfrm>
            <a:off x="609600" y="1447800"/>
            <a:ext cx="9144000" cy="1370235"/>
          </a:xfrm>
          <a:prstGeom prst="rect">
            <a:avLst/>
          </a:prstGeom>
          <a:noFill/>
          <a:ln w="9525">
            <a:noFill/>
            <a:miter lim="800000"/>
            <a:headEnd/>
            <a:tailEnd/>
          </a:ln>
          <a:effectLst/>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Adverb Clause </a:t>
            </a:r>
            <a:endParaRPr lang="en-US" dirty="0"/>
          </a:p>
        </p:txBody>
      </p:sp>
      <p:sp>
        <p:nvSpPr>
          <p:cNvPr id="3" name="Content Placeholder 2"/>
          <p:cNvSpPr>
            <a:spLocks noGrp="1"/>
          </p:cNvSpPr>
          <p:nvPr>
            <p:ph idx="1"/>
          </p:nvPr>
        </p:nvSpPr>
        <p:spPr/>
        <p:txBody>
          <a:bodyPr/>
          <a:lstStyle/>
          <a:p>
            <a:pPr algn="l"/>
            <a:r>
              <a:rPr lang="en-US" dirty="0" smtClean="0">
                <a:solidFill>
                  <a:srgbClr val="000000"/>
                </a:solidFill>
                <a:latin typeface="Arial"/>
              </a:rPr>
              <a:t>An </a:t>
            </a:r>
            <a:r>
              <a:rPr lang="en-US" b="1" dirty="0" smtClean="0">
                <a:solidFill>
                  <a:srgbClr val="000000"/>
                </a:solidFill>
                <a:latin typeface="Arial"/>
              </a:rPr>
              <a:t>adverbial clause</a:t>
            </a:r>
            <a:r>
              <a:rPr lang="en-US" dirty="0" smtClean="0">
                <a:solidFill>
                  <a:srgbClr val="000000"/>
                </a:solidFill>
                <a:latin typeface="Arial"/>
              </a:rPr>
              <a:t> is a </a:t>
            </a:r>
            <a:r>
              <a:rPr lang="en-US" dirty="0" smtClean="0">
                <a:solidFill>
                  <a:srgbClr val="0645AD"/>
                </a:solidFill>
                <a:latin typeface="Arial"/>
                <a:hlinkClick r:id="rId3" tooltip="Dependent clause"/>
              </a:rPr>
              <a:t>dependent</a:t>
            </a:r>
            <a:r>
              <a:rPr lang="en-US" dirty="0" smtClean="0">
                <a:solidFill>
                  <a:srgbClr val="000000"/>
                </a:solidFill>
                <a:latin typeface="Arial"/>
              </a:rPr>
              <a:t> </a:t>
            </a:r>
            <a:r>
              <a:rPr lang="en-US" dirty="0" smtClean="0">
                <a:solidFill>
                  <a:srgbClr val="0645AD"/>
                </a:solidFill>
                <a:latin typeface="Arial"/>
                <a:hlinkClick r:id="rId4" tooltip="Clause"/>
              </a:rPr>
              <a:t>clause</a:t>
            </a:r>
            <a:r>
              <a:rPr lang="en-US" dirty="0" smtClean="0">
                <a:solidFill>
                  <a:srgbClr val="000000"/>
                </a:solidFill>
                <a:latin typeface="Arial"/>
              </a:rPr>
              <a:t> that functions as an </a:t>
            </a:r>
            <a:r>
              <a:rPr lang="en-US" dirty="0" smtClean="0">
                <a:solidFill>
                  <a:srgbClr val="0645AD"/>
                </a:solidFill>
                <a:latin typeface="Arial"/>
                <a:hlinkClick r:id="rId5" tooltip="Adverb"/>
              </a:rPr>
              <a:t>adverb</a:t>
            </a:r>
            <a:r>
              <a:rPr lang="en-US" dirty="0" smtClean="0">
                <a:solidFill>
                  <a:srgbClr val="000000"/>
                </a:solidFill>
                <a:latin typeface="Arial"/>
              </a:rPr>
              <a:t>. In other words, it contains a </a:t>
            </a:r>
            <a:r>
              <a:rPr lang="en-US" dirty="0" smtClean="0">
                <a:solidFill>
                  <a:srgbClr val="0645AD"/>
                </a:solidFill>
                <a:latin typeface="Arial"/>
                <a:hlinkClick r:id="rId6" tooltip="Subject (grammar)"/>
              </a:rPr>
              <a:t>subject</a:t>
            </a:r>
            <a:r>
              <a:rPr lang="en-US" dirty="0" smtClean="0">
                <a:solidFill>
                  <a:srgbClr val="000000"/>
                </a:solidFill>
                <a:latin typeface="Arial"/>
              </a:rPr>
              <a:t> (explicit or implied) and a </a:t>
            </a:r>
            <a:r>
              <a:rPr lang="en-US" dirty="0" smtClean="0">
                <a:solidFill>
                  <a:srgbClr val="0645AD"/>
                </a:solidFill>
                <a:latin typeface="Arial"/>
                <a:hlinkClick r:id="rId7" tooltip="Predicate (grammar)"/>
              </a:rPr>
              <a:t>predicate</a:t>
            </a:r>
            <a:r>
              <a:rPr lang="en-US" dirty="0" smtClean="0">
                <a:solidFill>
                  <a:srgbClr val="000000"/>
                </a:solidFill>
                <a:latin typeface="Arial"/>
              </a:rPr>
              <a:t>, and it modifies a </a:t>
            </a:r>
            <a:r>
              <a:rPr lang="en-US" dirty="0" smtClean="0">
                <a:solidFill>
                  <a:srgbClr val="0645AD"/>
                </a:solidFill>
                <a:latin typeface="Arial"/>
                <a:hlinkClick r:id="rId8" tooltip="Verb"/>
              </a:rPr>
              <a:t>verb</a:t>
            </a:r>
            <a:r>
              <a:rPr lang="en-US" dirty="0" smtClean="0">
                <a:solidFill>
                  <a:srgbClr val="000000"/>
                </a:solidFill>
                <a:latin typeface="Arial"/>
              </a:rPr>
              <a:t>.</a:t>
            </a:r>
            <a:endParaRPr lang="en-US"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500" dirty="0" smtClean="0"/>
              <a:t>Adjective Clause is : A dependent clause that functions as an adjective and modifies a noun or pronoun. In other words, it adds extra information about that noun or pronoun.</a:t>
            </a:r>
            <a:endParaRPr lang="en-US" sz="2500" dirty="0"/>
          </a:p>
        </p:txBody>
      </p:sp>
      <p:pic>
        <p:nvPicPr>
          <p:cNvPr id="4" name="Content Placeholder 3" descr="9.jpg"/>
          <p:cNvPicPr>
            <a:picLocks noGrp="1" noChangeAspect="1"/>
          </p:cNvPicPr>
          <p:nvPr>
            <p:ph idx="1"/>
          </p:nvPr>
        </p:nvPicPr>
        <p:blipFill>
          <a:blip r:embed="rId3"/>
          <a:stretch>
            <a:fillRect/>
          </a:stretch>
        </p:blipFill>
        <p:spPr>
          <a:xfrm>
            <a:off x="1828800" y="1676400"/>
            <a:ext cx="6899825" cy="4174894"/>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300" dirty="0" smtClean="0"/>
              <a:t>A dependent clause that functions as a noun in a sentence. Noun clauses can act as subjects, direct objects, and objects of prepositions.</a:t>
            </a:r>
            <a:endParaRPr lang="en-US" sz="2300" dirty="0"/>
          </a:p>
        </p:txBody>
      </p:sp>
      <p:pic>
        <p:nvPicPr>
          <p:cNvPr id="4" name="Content Placeholder 3" descr="q11.jpg"/>
          <p:cNvPicPr>
            <a:picLocks noGrp="1" noChangeAspect="1"/>
          </p:cNvPicPr>
          <p:nvPr>
            <p:ph idx="1"/>
          </p:nvPr>
        </p:nvPicPr>
        <p:blipFill>
          <a:blip r:embed="rId3"/>
          <a:stretch>
            <a:fillRect/>
          </a:stretch>
        </p:blipFill>
        <p:spPr>
          <a:xfrm>
            <a:off x="1447800" y="1219200"/>
            <a:ext cx="6858000" cy="5159375"/>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q1.jpg"/>
          <p:cNvPicPr>
            <a:picLocks noGrp="1" noChangeAspect="1"/>
          </p:cNvPicPr>
          <p:nvPr>
            <p:ph idx="1"/>
          </p:nvPr>
        </p:nvPicPr>
        <p:blipFill>
          <a:blip r:embed="rId3"/>
          <a:stretch>
            <a:fillRect/>
          </a:stretch>
        </p:blipFill>
        <p:spPr>
          <a:xfrm>
            <a:off x="609600" y="1981200"/>
            <a:ext cx="8991600" cy="1960378"/>
          </a:xfrm>
        </p:spPr>
      </p:pic>
      <p:sp>
        <p:nvSpPr>
          <p:cNvPr id="5" name="Rectangle 4"/>
          <p:cNvSpPr/>
          <p:nvPr/>
        </p:nvSpPr>
        <p:spPr>
          <a:xfrm>
            <a:off x="2209800" y="4191000"/>
            <a:ext cx="5334000" cy="1200329"/>
          </a:xfrm>
          <a:prstGeom prst="rect">
            <a:avLst/>
          </a:prstGeom>
        </p:spPr>
        <p:txBody>
          <a:bodyPr wrap="square">
            <a:spAutoFit/>
          </a:bodyPr>
          <a:lstStyle/>
          <a:p>
            <a:pPr algn="l"/>
            <a:r>
              <a:rPr lang="en-US" dirty="0" smtClean="0"/>
              <a:t>A </a:t>
            </a:r>
            <a:r>
              <a:rPr lang="en-US" b="1" dirty="0" smtClean="0"/>
              <a:t>conjunctive adverb</a:t>
            </a:r>
            <a:r>
              <a:rPr lang="en-US" dirty="0" smtClean="0"/>
              <a:t> is an adverb that connects two clauses. Conjunctive adverbs show cause and effect, sequence, contrast, comparison, or other relationships.</a:t>
            </a:r>
            <a:endParaRPr lang="en-US"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020762"/>
          </a:xfrm>
        </p:spPr>
        <p:txBody>
          <a:bodyPr/>
          <a:lstStyle/>
          <a:p>
            <a:pPr algn="l"/>
            <a:r>
              <a:rPr lang="en-US" sz="2000" b="1" dirty="0" smtClean="0"/>
              <a:t>Transitions</a:t>
            </a:r>
            <a:r>
              <a:rPr lang="en-US" sz="2000" dirty="0" smtClean="0"/>
              <a:t>, </a:t>
            </a:r>
            <a:r>
              <a:rPr lang="en-US" sz="2000" b="1" dirty="0" smtClean="0"/>
              <a:t>transition words</a:t>
            </a:r>
            <a:r>
              <a:rPr lang="en-US" sz="2000" dirty="0" smtClean="0"/>
              <a:t>, or </a:t>
            </a:r>
            <a:r>
              <a:rPr lang="en-US" sz="2000" b="1" dirty="0" smtClean="0"/>
              <a:t>transitional expressions</a:t>
            </a:r>
            <a:r>
              <a:rPr lang="en-US" sz="2000" dirty="0" smtClean="0"/>
              <a:t>, et cetera, are certain words, expressions, or other devices that give </a:t>
            </a:r>
            <a:r>
              <a:rPr lang="en-US" sz="2000" u="sng" dirty="0" smtClean="0"/>
              <a:t>text or speech</a:t>
            </a:r>
            <a:r>
              <a:rPr lang="en-US" sz="2000" dirty="0" smtClean="0"/>
              <a:t> greater</a:t>
            </a:r>
            <a:r>
              <a:rPr lang="en-US" sz="2000" u="sng" dirty="0" smtClean="0"/>
              <a:t> cohesion</a:t>
            </a:r>
            <a:r>
              <a:rPr lang="en-US" sz="2000" dirty="0" smtClean="0"/>
              <a:t> by making it more explicit, or signaling, how ideas are meant by the writer or speaker to relate to one another.</a:t>
            </a:r>
            <a:endParaRPr lang="en-US" sz="2000" dirty="0"/>
          </a:p>
        </p:txBody>
      </p:sp>
      <p:pic>
        <p:nvPicPr>
          <p:cNvPr id="4" name="Content Placeholder 3" descr="q3.jpg"/>
          <p:cNvPicPr>
            <a:picLocks noGrp="1" noChangeAspect="1"/>
          </p:cNvPicPr>
          <p:nvPr>
            <p:ph idx="1"/>
          </p:nvPr>
        </p:nvPicPr>
        <p:blipFill>
          <a:blip r:embed="rId3"/>
          <a:stretch>
            <a:fillRect/>
          </a:stretch>
        </p:blipFill>
        <p:spPr>
          <a:xfrm>
            <a:off x="1219200" y="1447800"/>
            <a:ext cx="7515595" cy="4509357"/>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COMMA </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l"/>
            <a:r>
              <a:rPr lang="en-US" sz="2500" dirty="0" smtClean="0"/>
              <a:t>1. </a:t>
            </a:r>
            <a:r>
              <a:rPr lang="en-US" sz="2500" u="sng" dirty="0" smtClean="0"/>
              <a:t>In a Series</a:t>
            </a:r>
            <a:r>
              <a:rPr lang="en-US" sz="2500" dirty="0" smtClean="0"/>
              <a:t> – Place a comma between three or more items connected by a </a:t>
            </a:r>
            <a:r>
              <a:rPr lang="en-US" sz="2500" u="sng" dirty="0" smtClean="0">
                <a:hlinkClick r:id="rId3"/>
              </a:rPr>
              <a:t>coordinating conjunction</a:t>
            </a:r>
            <a:r>
              <a:rPr lang="en-US" sz="2500" dirty="0" smtClean="0"/>
              <a:t>.</a:t>
            </a:r>
          </a:p>
          <a:p>
            <a:pPr algn="l"/>
            <a:r>
              <a:rPr lang="en-US" sz="2500" dirty="0" smtClean="0"/>
              <a:t> </a:t>
            </a:r>
          </a:p>
          <a:p>
            <a:pPr algn="l"/>
            <a:r>
              <a:rPr lang="en-US" sz="2500" b="1" dirty="0" smtClean="0"/>
              <a:t>words</a:t>
            </a:r>
            <a:endParaRPr lang="en-US" sz="2500" dirty="0" smtClean="0"/>
          </a:p>
          <a:p>
            <a:pPr algn="l"/>
            <a:r>
              <a:rPr lang="en-US" sz="2500" dirty="0" smtClean="0"/>
              <a:t> </a:t>
            </a:r>
            <a:r>
              <a:rPr lang="en-US" sz="2500" i="1" dirty="0" smtClean="0"/>
              <a:t>Jones</a:t>
            </a:r>
            <a:r>
              <a:rPr lang="en-US" sz="2500" b="1" dirty="0" smtClean="0"/>
              <a:t>,</a:t>
            </a:r>
            <a:r>
              <a:rPr lang="en-US" sz="2500" dirty="0" smtClean="0"/>
              <a:t> </a:t>
            </a:r>
            <a:r>
              <a:rPr lang="en-US" sz="2500" i="1" dirty="0" smtClean="0"/>
              <a:t>Smith</a:t>
            </a:r>
            <a:r>
              <a:rPr lang="en-US" sz="2500" b="1" dirty="0" smtClean="0"/>
              <a:t>,</a:t>
            </a:r>
            <a:r>
              <a:rPr lang="en-US" sz="2500" dirty="0" smtClean="0"/>
              <a:t> and </a:t>
            </a:r>
            <a:r>
              <a:rPr lang="en-US" sz="2500" i="1" dirty="0" smtClean="0"/>
              <a:t>Jackson</a:t>
            </a:r>
            <a:r>
              <a:rPr lang="en-US" sz="2500" dirty="0" smtClean="0"/>
              <a:t> presented an interesting report.</a:t>
            </a:r>
          </a:p>
          <a:p>
            <a:pPr algn="l"/>
            <a:r>
              <a:rPr lang="en-US" sz="2500" b="1" dirty="0" smtClean="0"/>
              <a:t>phrases</a:t>
            </a:r>
            <a:endParaRPr lang="en-US" sz="2500" dirty="0" smtClean="0"/>
          </a:p>
          <a:p>
            <a:pPr algn="l"/>
            <a:r>
              <a:rPr lang="en-US" sz="2500" dirty="0" smtClean="0"/>
              <a:t> The novel is available </a:t>
            </a:r>
            <a:r>
              <a:rPr lang="en-US" sz="2500" i="1" dirty="0" smtClean="0"/>
              <a:t>in print</a:t>
            </a:r>
            <a:r>
              <a:rPr lang="en-US" sz="2500" b="1" dirty="0" smtClean="0"/>
              <a:t>,</a:t>
            </a:r>
            <a:r>
              <a:rPr lang="en-US" sz="2500" dirty="0" smtClean="0"/>
              <a:t> </a:t>
            </a:r>
            <a:r>
              <a:rPr lang="en-US" sz="2500" i="1" dirty="0" smtClean="0"/>
              <a:t>on audio tape</a:t>
            </a:r>
            <a:r>
              <a:rPr lang="en-US" sz="2500" b="1" dirty="0" smtClean="0"/>
              <a:t>,</a:t>
            </a:r>
            <a:r>
              <a:rPr lang="en-US" sz="2500" dirty="0" smtClean="0"/>
              <a:t> and</a:t>
            </a:r>
            <a:r>
              <a:rPr lang="en-US" sz="2500" i="1" dirty="0" smtClean="0"/>
              <a:t> on video cassette</a:t>
            </a:r>
            <a:r>
              <a:rPr lang="en-US" sz="2500" dirty="0" smtClean="0"/>
              <a:t>.</a:t>
            </a:r>
          </a:p>
          <a:p>
            <a:pPr algn="l"/>
            <a:r>
              <a:rPr lang="en-US" sz="2500" b="1" dirty="0" smtClean="0"/>
              <a:t>clauses</a:t>
            </a:r>
            <a:endParaRPr lang="en-US" sz="2500" dirty="0" smtClean="0"/>
          </a:p>
          <a:p>
            <a:pPr algn="l"/>
            <a:r>
              <a:rPr lang="en-US" sz="2500" dirty="0" smtClean="0"/>
              <a:t>The lawyer argued </a:t>
            </a:r>
            <a:r>
              <a:rPr lang="en-US" sz="2500" i="1" dirty="0" smtClean="0"/>
              <a:t>that the weather was bad</a:t>
            </a:r>
            <a:r>
              <a:rPr lang="en-US" sz="2500" b="1" i="1" dirty="0" smtClean="0"/>
              <a:t>,</a:t>
            </a:r>
            <a:r>
              <a:rPr lang="en-US" sz="2500" i="1" dirty="0" smtClean="0"/>
              <a:t> that the car had poor brakes</a:t>
            </a:r>
            <a:r>
              <a:rPr lang="en-US" sz="2500" b="1" dirty="0" smtClean="0"/>
              <a:t>,</a:t>
            </a:r>
            <a:r>
              <a:rPr lang="en-US" sz="2500" dirty="0" smtClean="0"/>
              <a:t> and t</a:t>
            </a:r>
            <a:r>
              <a:rPr lang="en-US" sz="2500" i="1" dirty="0" smtClean="0"/>
              <a:t>hat the other driver was speeding. </a:t>
            </a:r>
            <a:endParaRPr lang="en-US" sz="2500" dirty="0" smtClean="0"/>
          </a:p>
          <a:p>
            <a:pPr algn="l"/>
            <a:endParaRPr lang="en-US" sz="2500"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3"/>
          <a:srcRect/>
          <a:stretch>
            <a:fillRect/>
          </a:stretch>
        </p:blipFill>
        <p:spPr bwMode="auto">
          <a:xfrm>
            <a:off x="1643062" y="2258219"/>
            <a:ext cx="6619875" cy="3209925"/>
          </a:xfrm>
          <a:prstGeom prst="rect">
            <a:avLst/>
          </a:prstGeom>
          <a:noFill/>
          <a:ln w="9525">
            <a:noFill/>
            <a:miter lim="800000"/>
            <a:headEnd/>
            <a:tailEnd/>
          </a:ln>
          <a:effectLst/>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p:cNvPicPr>
            <a:picLocks noGrp="1" noChangeAspect="1" noChangeArrowheads="1"/>
          </p:cNvPicPr>
          <p:nvPr>
            <p:ph idx="1"/>
          </p:nvPr>
        </p:nvPicPr>
        <p:blipFill>
          <a:blip r:embed="rId3"/>
          <a:srcRect/>
          <a:stretch>
            <a:fillRect/>
          </a:stretch>
        </p:blipFill>
        <p:spPr bwMode="auto">
          <a:xfrm>
            <a:off x="1947862" y="2291556"/>
            <a:ext cx="6010275" cy="3143250"/>
          </a:xfrm>
          <a:prstGeom prst="rect">
            <a:avLst/>
          </a:prstGeom>
          <a:noFill/>
          <a:ln w="9525">
            <a:noFill/>
            <a:miter lim="800000"/>
            <a:headEnd/>
            <a:tailEnd/>
          </a:ln>
          <a:effectLst/>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Thank You So Much </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ransition advClick="0">
    <p:sndAc>
      <p:stSnd>
        <p:snd r:embed="rId2" name="arrow.wav" builtIn="1"/>
      </p:stSnd>
    </p:sndAc>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14"/>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5"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14"/>
            <a:ext cx="2689226"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914407"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wedge/>
    <p:sndAc>
      <p:stSnd>
        <p:snd r:embed="rId2" name="arrow.wav" builtIn="1"/>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3245</TotalTime>
  <Words>999</Words>
  <Application>Microsoft Office PowerPoint</Application>
  <PresentationFormat>A4 Paper (210x297 mm)</PresentationFormat>
  <Paragraphs>212</Paragraphs>
  <Slides>43</Slides>
  <Notes>3</Notes>
  <HiddenSlides>0</HiddenSlides>
  <MMClips>1</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Slide 1</vt:lpstr>
      <vt:lpstr>14th Lecture</vt:lpstr>
      <vt:lpstr>The Introductory Paragraph </vt:lpstr>
      <vt:lpstr>Different Models of Introductory Paragraph </vt:lpstr>
      <vt:lpstr>Thesis Statements</vt:lpstr>
      <vt:lpstr>Slide 6</vt:lpstr>
      <vt:lpstr>Body Paragraphs </vt:lpstr>
      <vt:lpstr>Logical division of Ideas</vt:lpstr>
      <vt:lpstr> Thesis statement Pitfalls. </vt:lpstr>
      <vt:lpstr>Thesis Statement Second Pitfall. </vt:lpstr>
      <vt:lpstr>Transition Signals For Logical Division of Ideas… Here are some examples </vt:lpstr>
      <vt:lpstr>Concluding Paragraph </vt:lpstr>
      <vt:lpstr>What’s Essay Outlining ?</vt:lpstr>
      <vt:lpstr>Slide 14</vt:lpstr>
      <vt:lpstr>Slide 15</vt:lpstr>
      <vt:lpstr>Elements of the Lecture </vt:lpstr>
      <vt:lpstr>Process Essay </vt:lpstr>
      <vt:lpstr>Slide 18</vt:lpstr>
      <vt:lpstr>What is a cause? What is an effect?</vt:lpstr>
      <vt:lpstr>Slide 20</vt:lpstr>
      <vt:lpstr>Notice the Chain Organization</vt:lpstr>
      <vt:lpstr>What are Comparison and Contrast Essays?</vt:lpstr>
      <vt:lpstr>Comparison/Contrast Essay Organization</vt:lpstr>
      <vt:lpstr>Slide 24</vt:lpstr>
      <vt:lpstr>Slide 25</vt:lpstr>
      <vt:lpstr>The Simple Sentence</vt:lpstr>
      <vt:lpstr>Compound Sentence</vt:lpstr>
      <vt:lpstr>Slide 28</vt:lpstr>
      <vt:lpstr>What is parallelism in grammar?</vt:lpstr>
      <vt:lpstr>How Can we make a paralleled structure? </vt:lpstr>
      <vt:lpstr>Slide 31</vt:lpstr>
      <vt:lpstr>PAIRED CONJUNCTION</vt:lpstr>
      <vt:lpstr>Slide 33</vt:lpstr>
      <vt:lpstr>Adverb Clause </vt:lpstr>
      <vt:lpstr>Adjective Clause is : A dependent clause that functions as an adjective and modifies a noun or pronoun. In other words, it adds extra information about that noun or pronoun.</vt:lpstr>
      <vt:lpstr>A dependent clause that functions as a noun in a sentence. Noun clauses can act as subjects, direct objects, and objects of prepositions.</vt:lpstr>
      <vt:lpstr>Slide 37</vt:lpstr>
      <vt:lpstr>Transitions, transition words, or transitional expressions, et cetera, are certain words, expressions, or other devices that give text or speech greater cohesion by making it more explicit, or signaling, how ideas are meant by the writer or speaker to relate to one another.</vt:lpstr>
      <vt:lpstr>COMMA  </vt:lpstr>
      <vt:lpstr>Slide 40</vt:lpstr>
      <vt:lpstr>Slide 41</vt:lpstr>
      <vt:lpstr>Thank You So Much </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320</cp:revision>
  <dcterms:created xsi:type="dcterms:W3CDTF">2009-10-14T19:14:34Z</dcterms:created>
  <dcterms:modified xsi:type="dcterms:W3CDTF">2011-11-28T23:07:56Z</dcterms:modified>
</cp:coreProperties>
</file>