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305" r:id="rId2"/>
    <p:sldId id="257" r:id="rId3"/>
    <p:sldId id="299" r:id="rId4"/>
    <p:sldId id="302" r:id="rId5"/>
    <p:sldId id="301" r:id="rId6"/>
    <p:sldId id="303" r:id="rId7"/>
    <p:sldId id="304" r:id="rId8"/>
    <p:sldId id="267" r:id="rId9"/>
    <p:sldId id="300" r:id="rId10"/>
    <p:sldId id="259" r:id="rId11"/>
    <p:sldId id="287" r:id="rId12"/>
    <p:sldId id="290" r:id="rId13"/>
    <p:sldId id="295" r:id="rId14"/>
    <p:sldId id="266" r:id="rId15"/>
  </p:sldIdLst>
  <p:sldSz cx="9906000" cy="6858000" type="A4"/>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301C"/>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varScale="1">
        <p:scale>
          <a:sx n="70" d="100"/>
          <a:sy n="70" d="100"/>
        </p:scale>
        <p:origin x="-1218" y="-9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eaLnBrk="1" fontAlgn="auto" hangingPunct="1">
              <a:spcBef>
                <a:spcPts val="0"/>
              </a:spcBef>
              <a:spcAft>
                <a:spcPts val="0"/>
              </a:spcAft>
              <a:defRPr sz="1200">
                <a:latin typeface="+mn-lt"/>
                <a:cs typeface="+mn-cs"/>
              </a:defRPr>
            </a:lvl1pPr>
          </a:lstStyle>
          <a:p>
            <a:pPr>
              <a:defRPr/>
            </a:pPr>
            <a:fld id="{62F1AEE4-5637-45CC-B0DD-88AB49E80CB0}" type="datetimeFigureOut">
              <a:rPr lang="en-US"/>
              <a:pPr>
                <a:defRPr/>
              </a:pPr>
              <a:t>3/10/2015</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fld id="{9F89A02F-5E9A-4349-A3E1-83B220D63E5E}" type="slidenum">
              <a:rPr lang="ar-SA"/>
              <a:pPr/>
              <a:t>‹#›</a:t>
            </a:fld>
            <a:endParaRPr lang="en-US"/>
          </a:p>
        </p:txBody>
      </p:sp>
    </p:spTree>
    <p:extLst>
      <p:ext uri="{BB962C8B-B14F-4D97-AF65-F5344CB8AC3E}">
        <p14:creationId xmlns:p14="http://schemas.microsoft.com/office/powerpoint/2010/main" val="32223359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2934703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13"/>
          <p:cNvSpPr>
            <a:spLocks noChangeArrowheads="1"/>
          </p:cNvSpPr>
          <p:nvPr userDrawn="1"/>
        </p:nvSpPr>
        <p:spPr bwMode="auto">
          <a:xfrm>
            <a:off x="4876800" y="6367463"/>
            <a:ext cx="681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eaLnBrk="1" hangingPunct="1">
              <a:defRPr/>
            </a:pPr>
            <a:r>
              <a:rPr lang="en-US" sz="1600" smtClean="0">
                <a:solidFill>
                  <a:schemeClr val="bg1"/>
                </a:solidFill>
                <a:latin typeface="Calibri" panose="020F0502020204030204" pitchFamily="34" charset="0"/>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smtClean="0"/>
            </a:lvl1pPr>
          </a:lstStyle>
          <a:p>
            <a:fld id="{2CAB1760-9564-4CB9-9D01-7791A2EA0B6D}" type="slidenum">
              <a:rPr lang="ar-SA"/>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21"/>
          <p:cNvSpPr>
            <a:spLocks noChangeArrowheads="1"/>
          </p:cNvSpPr>
          <p:nvPr userDrawn="1"/>
        </p:nvSpPr>
        <p:spPr bwMode="auto">
          <a:xfrm>
            <a:off x="4876800" y="6367463"/>
            <a:ext cx="681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eaLnBrk="1" hangingPunct="1">
              <a:defRPr/>
            </a:pPr>
            <a:r>
              <a:rPr lang="en-US" sz="1600" smtClean="0">
                <a:solidFill>
                  <a:schemeClr val="bg1"/>
                </a:solidFill>
                <a:latin typeface="Calibri" panose="020F0502020204030204" pitchFamily="34" charset="0"/>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13"/>
          <p:cNvSpPr>
            <a:spLocks noChangeArrowheads="1"/>
          </p:cNvSpPr>
          <p:nvPr userDrawn="1"/>
        </p:nvSpPr>
        <p:spPr bwMode="auto">
          <a:xfrm>
            <a:off x="4876800" y="6367463"/>
            <a:ext cx="681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eaLnBrk="1" hangingPunct="1">
              <a:defRPr/>
            </a:pPr>
            <a:r>
              <a:rPr lang="en-US" sz="1600" smtClean="0">
                <a:solidFill>
                  <a:schemeClr val="bg1"/>
                </a:solidFill>
                <a:latin typeface="Calibri" panose="020F0502020204030204" pitchFamily="34" charset="0"/>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21"/>
          <p:cNvSpPr>
            <a:spLocks noChangeArrowheads="1"/>
          </p:cNvSpPr>
          <p:nvPr userDrawn="1"/>
        </p:nvSpPr>
        <p:spPr bwMode="auto">
          <a:xfrm>
            <a:off x="4876800" y="6367463"/>
            <a:ext cx="681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eaLnBrk="1" hangingPunct="1">
              <a:defRPr/>
            </a:pPr>
            <a:r>
              <a:rPr lang="en-US" sz="1600" smtClean="0">
                <a:solidFill>
                  <a:schemeClr val="bg1"/>
                </a:solidFill>
                <a:latin typeface="Calibri" panose="020F0502020204030204" pitchFamily="34" charset="0"/>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13"/>
          <p:cNvSpPr>
            <a:spLocks noChangeArrowheads="1"/>
          </p:cNvSpPr>
          <p:nvPr userDrawn="1"/>
        </p:nvSpPr>
        <p:spPr bwMode="auto">
          <a:xfrm>
            <a:off x="4876800" y="6367463"/>
            <a:ext cx="681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eaLnBrk="1" hangingPunct="1">
              <a:defRPr/>
            </a:pPr>
            <a:r>
              <a:rPr lang="en-US" sz="1600" smtClean="0">
                <a:solidFill>
                  <a:schemeClr val="bg1"/>
                </a:solidFill>
                <a:latin typeface="Calibri" panose="020F0502020204030204" pitchFamily="34" charset="0"/>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13"/>
          <p:cNvSpPr>
            <a:spLocks noChangeArrowheads="1"/>
          </p:cNvSpPr>
          <p:nvPr userDrawn="1"/>
        </p:nvSpPr>
        <p:spPr bwMode="auto">
          <a:xfrm>
            <a:off x="4876800" y="6367463"/>
            <a:ext cx="681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eaLnBrk="1" hangingPunct="1">
              <a:defRPr/>
            </a:pPr>
            <a:r>
              <a:rPr lang="en-US" sz="1600" smtClean="0">
                <a:solidFill>
                  <a:schemeClr val="bg1"/>
                </a:solidFill>
                <a:latin typeface="Calibri" panose="020F0502020204030204" pitchFamily="34" charset="0"/>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ChangeArrowheads="1"/>
          </p:cNvSpPr>
          <p:nvPr userDrawn="1"/>
        </p:nvSpPr>
        <p:spPr bwMode="auto">
          <a:xfrm>
            <a:off x="4876800" y="6367463"/>
            <a:ext cx="681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eaLnBrk="1" hangingPunct="1">
              <a:defRPr/>
            </a:pPr>
            <a:r>
              <a:rPr lang="en-US" sz="1600" smtClean="0">
                <a:solidFill>
                  <a:schemeClr val="bg1"/>
                </a:solidFill>
                <a:latin typeface="Calibri" panose="020F0502020204030204" pitchFamily="34" charset="0"/>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smtClean="0"/>
            </a:lvl1pPr>
          </a:lstStyle>
          <a:p>
            <a:fld id="{6792534C-3B78-40E0-9CE9-3EAF3CCAE0FE}" type="slidenum">
              <a:rPr lang="ar-SA"/>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smtClean="0"/>
            </a:lvl1pPr>
          </a:lstStyle>
          <a:p>
            <a:fld id="{10791361-A178-469B-997C-64447B7ECB4A}" type="slidenum">
              <a:rPr lang="ar-SA"/>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smtClean="0"/>
            </a:lvl1pPr>
          </a:lstStyle>
          <a:p>
            <a:fld id="{563A1940-6E08-411D-BF63-0A349266684E}" type="slidenum">
              <a:rPr lang="ar-SA"/>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smtClean="0"/>
            </a:lvl1pPr>
          </a:lstStyle>
          <a:p>
            <a:fld id="{7E418A34-E98A-4C07-9871-238AF4C2A82E}" type="slidenum">
              <a:rPr lang="ar-SA"/>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eaLnBrk="1" fontAlgn="auto" hangingPunct="1">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algn="r" rtl="0" eaLnBrk="1" hangingPunct="1">
              <a:defRPr sz="1200">
                <a:solidFill>
                  <a:schemeClr val="bg1"/>
                </a:solidFill>
                <a:latin typeface="Calibri" pitchFamily="34" charset="0"/>
                <a:cs typeface="Arial" charset="0"/>
              </a:defRPr>
            </a:lvl1pPr>
          </a:lstStyle>
          <a:p>
            <a:pPr>
              <a:defRPr/>
            </a:pPr>
            <a:endParaRPr lang="en-US"/>
          </a:p>
        </p:txBody>
      </p:sp>
      <p:sp>
        <p:nvSpPr>
          <p:cNvPr id="1031" name="Rectangle 15"/>
          <p:cNvSpPr>
            <a:spLocks noChangeArrowheads="1"/>
          </p:cNvSpPr>
          <p:nvPr userDrawn="1"/>
        </p:nvSpPr>
        <p:spPr bwMode="auto">
          <a:xfrm>
            <a:off x="6781800" y="6519863"/>
            <a:ext cx="19288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eaLnBrk="1" hangingPunct="1">
              <a:defRPr/>
            </a:pPr>
            <a:r>
              <a:rPr lang="en-US" sz="1600" smtClean="0">
                <a:solidFill>
                  <a:schemeClr val="bg1"/>
                </a:solidFill>
                <a:latin typeface="Calibri" panose="020F0502020204030204" pitchFamily="34" charset="0"/>
              </a:rPr>
              <a:t>King Faisal University</a:t>
            </a:r>
          </a:p>
        </p:txBody>
      </p:sp>
      <p:sp>
        <p:nvSpPr>
          <p:cNvPr id="1032" name="Rectangle 16"/>
          <p:cNvSpPr>
            <a:spLocks noChangeArrowheads="1"/>
          </p:cNvSpPr>
          <p:nvPr userDrawn="1"/>
        </p:nvSpPr>
        <p:spPr bwMode="auto">
          <a:xfrm>
            <a:off x="7050088" y="6291263"/>
            <a:ext cx="14081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eaLnBrk="1" hangingPunct="1">
              <a:defRPr/>
            </a:pPr>
            <a:r>
              <a:rPr lang="ar-SA" sz="1600" b="1" smtClean="0">
                <a:solidFill>
                  <a:schemeClr val="bg1"/>
                </a:solidFill>
                <a:latin typeface="Calibri" panose="020F0502020204030204" pitchFamily="34" charset="0"/>
              </a:rPr>
              <a:t>جامعة الملك فيصل</a:t>
            </a:r>
            <a:endParaRPr lang="en-US" sz="1600" b="1" smtClean="0">
              <a:solidFill>
                <a:schemeClr val="bg1"/>
              </a:solidFill>
              <a:latin typeface="Calibri" panose="020F0502020204030204" pitchFamily="34" charset="0"/>
            </a:endParaRPr>
          </a:p>
        </p:txBody>
      </p:sp>
      <p:sp>
        <p:nvSpPr>
          <p:cNvPr id="1034" name="Rectangle 18"/>
          <p:cNvSpPr>
            <a:spLocks noChangeArrowheads="1"/>
          </p:cNvSpPr>
          <p:nvPr userDrawn="1"/>
        </p:nvSpPr>
        <p:spPr bwMode="auto">
          <a:xfrm>
            <a:off x="914400" y="6581775"/>
            <a:ext cx="31162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eaLnBrk="1" hangingPunct="1">
              <a:defRPr/>
            </a:pPr>
            <a:r>
              <a:rPr lang="en-US" sz="1200" smtClean="0">
                <a:solidFill>
                  <a:schemeClr val="bg1"/>
                </a:solidFill>
                <a:latin typeface="Calibri" panose="020F0502020204030204" pitchFamily="34" charset="0"/>
              </a:rPr>
              <a:t>Deanship of E-Learning and Distance Education</a:t>
            </a:r>
          </a:p>
        </p:txBody>
      </p:sp>
      <p:sp>
        <p:nvSpPr>
          <p:cNvPr id="1035" name="Rectangle 19"/>
          <p:cNvSpPr>
            <a:spLocks noChangeArrowheads="1"/>
          </p:cNvSpPr>
          <p:nvPr userDrawn="1"/>
        </p:nvSpPr>
        <p:spPr bwMode="auto">
          <a:xfrm>
            <a:off x="1182688" y="6291263"/>
            <a:ext cx="27955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eaLnBrk="1" hangingPunct="1">
              <a:defRPr/>
            </a:pPr>
            <a:r>
              <a:rPr lang="ar-SA" sz="1600" b="1" smtClean="0">
                <a:solidFill>
                  <a:schemeClr val="bg1"/>
                </a:solidFill>
                <a:latin typeface="Calibri" panose="020F0502020204030204" pitchFamily="34" charset="0"/>
              </a:rPr>
              <a:t>عمادة التعلم الإلكتروني والتعليم عن بعد</a:t>
            </a:r>
            <a:endParaRPr lang="en-US" sz="1600" b="1" smtClean="0">
              <a:solidFill>
                <a:schemeClr val="bg1"/>
              </a:solidFill>
              <a:latin typeface="Calibri" panose="020F0502020204030204" pitchFamily="34" charset="0"/>
            </a:endParaRPr>
          </a:p>
        </p:txBody>
      </p:sp>
      <p:pic>
        <p:nvPicPr>
          <p:cNvPr id="14"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22946" y="5836268"/>
            <a:ext cx="1060096" cy="901082"/>
          </a:xfrm>
          <a:prstGeom prst="rect">
            <a:avLst/>
          </a:prstGeom>
        </p:spPr>
      </p:pic>
    </p:spTree>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F3300"/>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srgbClr val="FF0000"/>
              </a:solidFill>
            </a:endParaRPr>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الاسم بالعربية</a:t>
            </a:r>
          </a:p>
          <a:p>
            <a:pPr algn="ctr"/>
            <a:r>
              <a:rPr lang="ar-SA" sz="2800" b="1" dirty="0" smtClean="0">
                <a:solidFill>
                  <a:srgbClr val="313B4A"/>
                </a:solidFill>
                <a:latin typeface="Calibri" pitchFamily="34" charset="0"/>
                <a:cs typeface="Times New Roman" pitchFamily="18" charset="0"/>
              </a:rPr>
              <a:t>الفكر والثقافة الانجليزية</a:t>
            </a:r>
            <a:endParaRPr lang="ar-SA" sz="2800" b="1" dirty="0">
              <a:solidFill>
                <a:srgbClr val="313B4A"/>
              </a:solidFill>
              <a:latin typeface="Calibri" pitchFamily="34" charset="0"/>
              <a:cs typeface="Times New Roman" pitchFamily="18" charset="0"/>
            </a:endParaRPr>
          </a:p>
          <a:p>
            <a:pPr algn="ctr" rtl="0"/>
            <a:r>
              <a:rPr lang="en-US" sz="2800" b="1" dirty="0" smtClean="0">
                <a:solidFill>
                  <a:srgbClr val="313B4A"/>
                </a:solidFill>
                <a:latin typeface="Calibri" pitchFamily="34" charset="0"/>
                <a:cs typeface="Times New Roman" pitchFamily="18" charset="0"/>
              </a:rPr>
              <a:t>Course Name</a:t>
            </a:r>
          </a:p>
          <a:p>
            <a:pPr algn="ctr" rtl="0"/>
            <a:r>
              <a:rPr lang="en-US" sz="2800" b="1" smtClean="0">
                <a:solidFill>
                  <a:srgbClr val="313B4A"/>
                </a:solidFill>
                <a:latin typeface="Calibri" pitchFamily="34" charset="0"/>
                <a:cs typeface="Times New Roman" pitchFamily="18" charset="0"/>
              </a:rPr>
              <a:t>English Thought and Culture </a:t>
            </a:r>
            <a:endParaRPr lang="en-US" sz="2800" b="1" dirty="0" smtClean="0">
              <a:solidFill>
                <a:srgbClr val="313B4A"/>
              </a:solidFill>
              <a:latin typeface="Calibri" pitchFamily="34" charset="0"/>
              <a:cs typeface="Times New Roman" pitchFamily="18" charset="0"/>
            </a:endParaRPr>
          </a:p>
          <a:p>
            <a:pPr algn="ctr"/>
            <a:r>
              <a:rPr lang="ar-SA" sz="3700" b="1" dirty="0">
                <a:solidFill>
                  <a:srgbClr val="43A79C"/>
                </a:solidFill>
                <a:latin typeface="AYM Wadiy S_U normal."/>
                <a:cs typeface="Times New Roman" pitchFamily="18" charset="0"/>
              </a:rPr>
              <a:t>استاذ المقرر</a:t>
            </a:r>
          </a:p>
          <a:p>
            <a:pPr algn="ctr"/>
            <a:r>
              <a:rPr lang="en-US" sz="2800" b="1" dirty="0" err="1" smtClean="0">
                <a:solidFill>
                  <a:srgbClr val="313B4A"/>
                </a:solidFill>
                <a:latin typeface="Calibri" pitchFamily="34" charset="0"/>
                <a:cs typeface="Times New Roman" pitchFamily="18" charset="0"/>
              </a:rPr>
              <a:t>Dr.Jake</a:t>
            </a:r>
            <a:r>
              <a:rPr lang="en-US" sz="2800" b="1" dirty="0" smtClean="0">
                <a:solidFill>
                  <a:srgbClr val="313B4A"/>
                </a:solidFill>
                <a:latin typeface="Calibri" pitchFamily="34" charset="0"/>
                <a:cs typeface="Times New Roman" pitchFamily="18" charset="0"/>
              </a:rPr>
              <a:t> Organ</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extLst>
      <p:ext uri="{BB962C8B-B14F-4D97-AF65-F5344CB8AC3E}">
        <p14:creationId xmlns:p14="http://schemas.microsoft.com/office/powerpoint/2010/main" val="33917471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DEFD83DF-296E-476B-A4C9-76D97E8094D6}" type="slidenum">
              <a:rPr lang="ar-SA"/>
              <a:pPr/>
              <a:t>2</a:t>
            </a:fld>
            <a:endParaRPr lang="en-US"/>
          </a:p>
        </p:txBody>
      </p:sp>
      <p:sp>
        <p:nvSpPr>
          <p:cNvPr id="6146" name="Title 4"/>
          <p:cNvSpPr>
            <a:spLocks noGrp="1"/>
          </p:cNvSpPr>
          <p:nvPr>
            <p:ph type="ctrTitle"/>
          </p:nvPr>
        </p:nvSpPr>
        <p:spPr>
          <a:xfrm>
            <a:off x="1066800" y="4114800"/>
            <a:ext cx="7581900" cy="1470025"/>
          </a:xfrm>
        </p:spPr>
        <p:txBody>
          <a:bodyPr/>
          <a:lstStyle/>
          <a:p>
            <a:pPr eaLnBrk="1" hangingPunct="1">
              <a:defRPr/>
            </a:pPr>
            <a:r>
              <a:rPr lang="en-US" sz="3600" spc="-150" dirty="0" smtClean="0">
                <a:solidFill>
                  <a:srgbClr val="002060"/>
                </a:solidFill>
                <a:latin typeface="ae_AlMateen" pitchFamily="2" charset="-78"/>
                <a:cs typeface="ae_AlMateen" pitchFamily="2" charset="-78"/>
              </a:rPr>
              <a:t>Lecture 1-16</a:t>
            </a:r>
            <a:r>
              <a:rPr lang="en-US" sz="3600" spc="-150" baseline="30000" dirty="0" smtClean="0">
                <a:solidFill>
                  <a:srgbClr val="002060"/>
                </a:solidFill>
                <a:latin typeface="ae_AlMateen" pitchFamily="2" charset="-78"/>
                <a:cs typeface="ae_AlMateen" pitchFamily="2" charset="-78"/>
              </a:rPr>
              <a:t>th</a:t>
            </a:r>
            <a:r>
              <a:rPr lang="en-US" sz="3600" spc="-150" dirty="0" smtClean="0">
                <a:solidFill>
                  <a:srgbClr val="002060"/>
                </a:solidFill>
                <a:latin typeface="ae_AlMateen" pitchFamily="2" charset="-78"/>
                <a:cs typeface="ae_AlMateen" pitchFamily="2" charset="-78"/>
              </a:rPr>
              <a:t> Century England and William Shakespeare</a:t>
            </a:r>
            <a:endParaRPr lang="en-US" sz="2000" spc="-150" dirty="0" smtClean="0">
              <a:solidFill>
                <a:srgbClr val="00206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752EE312-0C70-46D6-939D-480C8AE9706B}" type="slidenum">
              <a:rPr lang="ar-SA" smtClean="0"/>
              <a:pPr/>
              <a:t>3</a:t>
            </a:fld>
            <a:endParaRPr lang="en-US" smtClean="0"/>
          </a:p>
        </p:txBody>
      </p:sp>
      <p:sp>
        <p:nvSpPr>
          <p:cNvPr id="4" name="عنوان 3"/>
          <p:cNvSpPr>
            <a:spLocks noGrp="1"/>
          </p:cNvSpPr>
          <p:nvPr>
            <p:ph type="title"/>
          </p:nvPr>
        </p:nvSpPr>
        <p:spPr/>
        <p:txBody>
          <a:bodyPr/>
          <a:lstStyle/>
          <a:p>
            <a:pPr algn="l">
              <a:defRPr/>
            </a:pP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solidFill>
                  <a:srgbClr val="002060"/>
                </a:solidFill>
              </a:rPr>
              <a:t>Course Description</a:t>
            </a:r>
            <a:r>
              <a:rPr lang="en-US" dirty="0" smtClean="0"/>
              <a:t/>
            </a:r>
            <a:br>
              <a:rPr lang="en-US" dirty="0" smtClean="0"/>
            </a:br>
            <a:r>
              <a:rPr lang="en-US" b="1" dirty="0" smtClean="0"/>
              <a:t> </a:t>
            </a:r>
            <a:r>
              <a:rPr lang="en-US" dirty="0" smtClean="0"/>
              <a:t/>
            </a:r>
            <a:br>
              <a:rPr lang="en-US" dirty="0" smtClean="0"/>
            </a:br>
            <a:r>
              <a:rPr lang="en-US" sz="3600" dirty="0" smtClean="0">
                <a:solidFill>
                  <a:srgbClr val="22301C"/>
                </a:solidFill>
              </a:rPr>
              <a:t>Course Title</a:t>
            </a:r>
            <a:r>
              <a:rPr lang="en-US" sz="3600" dirty="0" smtClean="0"/>
              <a:t>: </a:t>
            </a:r>
            <a:r>
              <a:rPr lang="en-US" sz="3600" b="1" dirty="0" smtClean="0"/>
              <a:t>English Thought and Culture</a:t>
            </a:r>
            <a:r>
              <a:rPr lang="en-US" sz="3600" dirty="0" smtClean="0"/>
              <a:t> </a:t>
            </a:r>
            <a:br>
              <a:rPr lang="en-US" sz="3600" dirty="0" smtClean="0"/>
            </a:br>
            <a:r>
              <a:rPr lang="en-US" sz="3600" dirty="0" smtClean="0">
                <a:solidFill>
                  <a:srgbClr val="22301C"/>
                </a:solidFill>
              </a:rPr>
              <a:t>Course Instructor (facilitator): </a:t>
            </a:r>
            <a:r>
              <a:rPr lang="en-US" sz="3600" b="1" dirty="0" smtClean="0"/>
              <a:t>Jake Organ MA </a:t>
            </a:r>
            <a:r>
              <a:rPr lang="en-US" sz="3600" b="1" dirty="0" err="1" smtClean="0"/>
              <a:t>Cantab</a:t>
            </a:r>
            <a:r>
              <a:rPr lang="en-US" sz="3200" dirty="0" smtClean="0"/>
              <a:t/>
            </a:r>
            <a:br>
              <a:rPr lang="en-US" sz="3200" dirty="0" smtClean="0"/>
            </a:br>
            <a:r>
              <a:rPr lang="en-US" sz="3600" dirty="0" smtClean="0">
                <a:solidFill>
                  <a:srgbClr val="22301C"/>
                </a:solidFill>
              </a:rPr>
              <a:t>E-mail:</a:t>
            </a:r>
            <a:br>
              <a:rPr lang="en-US" sz="3600" dirty="0" smtClean="0">
                <a:solidFill>
                  <a:srgbClr val="22301C"/>
                </a:solidFill>
              </a:rPr>
            </a:br>
            <a:r>
              <a:rPr lang="en-US" sz="3200" dirty="0" smtClean="0"/>
              <a:t> </a:t>
            </a:r>
            <a:r>
              <a:rPr lang="en-US" sz="3200" dirty="0" smtClean="0">
                <a:solidFill>
                  <a:srgbClr val="002060"/>
                </a:solidFill>
              </a:rPr>
              <a:t>jake_organ@hotmail.com</a:t>
            </a:r>
            <a:r>
              <a:rPr lang="en-US" sz="3200" u="sng" dirty="0" smtClean="0">
                <a:solidFill>
                  <a:srgbClr val="002060"/>
                </a:solidFill>
              </a:rPr>
              <a:t/>
            </a:r>
            <a:br>
              <a:rPr lang="en-US" sz="3200" u="sng" dirty="0" smtClean="0">
                <a:solidFill>
                  <a:srgbClr val="002060"/>
                </a:solidFill>
              </a:rPr>
            </a:b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dirty="0" smtClean="0"/>
              <a:t>16</a:t>
            </a:r>
            <a:r>
              <a:rPr lang="en-US" baseline="30000" dirty="0" smtClean="0"/>
              <a:t>th</a:t>
            </a:r>
            <a:r>
              <a:rPr lang="en-US" dirty="0" smtClean="0"/>
              <a:t> Century England and William Shakespeare</a:t>
            </a:r>
            <a:endParaRPr lang="en-US" dirty="0"/>
          </a:p>
        </p:txBody>
      </p:sp>
      <p:sp>
        <p:nvSpPr>
          <p:cNvPr id="3" name="Content Placeholder 2"/>
          <p:cNvSpPr>
            <a:spLocks noGrp="1"/>
          </p:cNvSpPr>
          <p:nvPr>
            <p:ph idx="1"/>
          </p:nvPr>
        </p:nvSpPr>
        <p:spPr/>
        <p:txBody>
          <a:bodyPr/>
          <a:lstStyle/>
          <a:p>
            <a:pPr algn="l">
              <a:defRPr/>
            </a:pPr>
            <a:r>
              <a:rPr lang="en-US" dirty="0" smtClean="0"/>
              <a:t>Major points to consider pre-lecture:</a:t>
            </a:r>
          </a:p>
          <a:p>
            <a:pPr marL="457200" indent="-457200" algn="l">
              <a:buFont typeface="Arial" pitchFamily="34" charset="0"/>
              <a:buChar char="•"/>
              <a:defRPr/>
            </a:pPr>
            <a:r>
              <a:rPr lang="en-US" dirty="0" smtClean="0"/>
              <a:t>Shakespeare was born in the Elizabethan period when England was rising as a world power.</a:t>
            </a:r>
          </a:p>
          <a:p>
            <a:pPr marL="457200" indent="-457200" algn="l">
              <a:buFont typeface="Arial" pitchFamily="34" charset="0"/>
              <a:buChar char="•"/>
              <a:defRPr/>
            </a:pPr>
            <a:r>
              <a:rPr lang="en-US" dirty="0" smtClean="0"/>
              <a:t>The language of Shakespeare was different than today’s English but can be understood.</a:t>
            </a:r>
          </a:p>
          <a:p>
            <a:pPr marL="457200" indent="-457200" algn="l">
              <a:buFont typeface="Arial" pitchFamily="34" charset="0"/>
              <a:buChar char="•"/>
              <a:defRPr/>
            </a:pPr>
            <a:r>
              <a:rPr lang="en-US" dirty="0" smtClean="0"/>
              <a:t>William Shakespeare is seen as the greatest writer in the English language.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dirty="0" smtClean="0"/>
              <a:t>Lecture 1</a:t>
            </a:r>
            <a:endParaRPr lang="en-US" dirty="0"/>
          </a:p>
        </p:txBody>
      </p:sp>
      <p:sp>
        <p:nvSpPr>
          <p:cNvPr id="18435" name="Content Placeholder 2"/>
          <p:cNvSpPr>
            <a:spLocks noGrp="1"/>
          </p:cNvSpPr>
          <p:nvPr>
            <p:ph idx="1"/>
          </p:nvPr>
        </p:nvSpPr>
        <p:spPr/>
        <p:txBody>
          <a:bodyPr/>
          <a:lstStyle/>
          <a:p>
            <a:pPr algn="l" rtl="1">
              <a:buFont typeface="Arial" charset="0"/>
              <a:buNone/>
            </a:pPr>
            <a:r>
              <a:rPr lang="en-US" b="1" smtClean="0"/>
              <a:t>16</a:t>
            </a:r>
            <a:r>
              <a:rPr lang="en-US" b="1" baseline="30000" smtClean="0"/>
              <a:t>th</a:t>
            </a:r>
            <a:r>
              <a:rPr lang="en-US" b="1" smtClean="0"/>
              <a:t> Century England and William Shakespeare.</a:t>
            </a:r>
            <a:endParaRPr lang="en-US" smtClean="0"/>
          </a:p>
          <a:p>
            <a:pPr algn="l" rtl="1">
              <a:buFont typeface="Arial" charset="0"/>
              <a:buNone/>
            </a:pPr>
            <a:r>
              <a:rPr lang="en-US" smtClean="0"/>
              <a:t>The rise of Europe and the beginnings of Britain's overseas influence.</a:t>
            </a:r>
          </a:p>
          <a:p>
            <a:pPr algn="l" rtl="1">
              <a:buFont typeface="Arial" charset="0"/>
              <a:buNone/>
            </a:pPr>
            <a:r>
              <a:rPr lang="en-US" smtClean="0"/>
              <a:t>The greatest writer in the most influential language in the world.</a:t>
            </a:r>
          </a:p>
          <a:p>
            <a:pPr algn="l">
              <a:buFont typeface="Arial" charset="0"/>
              <a:buNone/>
            </a:pPr>
            <a:r>
              <a:rPr lang="en-US" smtClean="0"/>
              <a:t>Sonnet 18-The theme of love and the beauty of ‘Middle England.’</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dirty="0" smtClean="0"/>
              <a:t>Sonnet 18</a:t>
            </a:r>
            <a:endParaRPr lang="en-US" dirty="0"/>
          </a:p>
        </p:txBody>
      </p:sp>
      <p:sp>
        <p:nvSpPr>
          <p:cNvPr id="19459" name="Content Placeholder 2"/>
          <p:cNvSpPr>
            <a:spLocks noGrp="1"/>
          </p:cNvSpPr>
          <p:nvPr>
            <p:ph idx="1"/>
          </p:nvPr>
        </p:nvSpPr>
        <p:spPr/>
        <p:txBody>
          <a:bodyPr/>
          <a:lstStyle/>
          <a:p>
            <a:pPr algn="l" rtl="1">
              <a:buFont typeface="Arial" charset="0"/>
              <a:buNone/>
            </a:pPr>
            <a:r>
              <a:rPr lang="en-US" smtClean="0"/>
              <a:t>Shall I compare thee to a summer's day? </a:t>
            </a:r>
            <a:br>
              <a:rPr lang="en-US" smtClean="0"/>
            </a:br>
            <a:r>
              <a:rPr lang="en-US" smtClean="0"/>
              <a:t>Thou art more lovely and more temperate:</a:t>
            </a:r>
            <a:br>
              <a:rPr lang="en-US" smtClean="0"/>
            </a:br>
            <a:r>
              <a:rPr lang="en-US" smtClean="0"/>
              <a:t>Rough winds do shake the darling buds of May,</a:t>
            </a:r>
            <a:br>
              <a:rPr lang="en-US" smtClean="0"/>
            </a:br>
            <a:r>
              <a:rPr lang="en-US" smtClean="0"/>
              <a:t>And summer's lease hath all too short a date: </a:t>
            </a:r>
            <a:br>
              <a:rPr lang="en-US" smtClean="0"/>
            </a:br>
            <a:r>
              <a:rPr lang="en-US" smtClean="0"/>
              <a:t>Sometime too hot the eye of heaven shines,</a:t>
            </a:r>
            <a:br>
              <a:rPr lang="en-US" smtClean="0"/>
            </a:br>
            <a:r>
              <a:rPr lang="en-US" smtClean="0"/>
              <a:t>And often is his gold complexion dimm'd; </a:t>
            </a:r>
            <a:br>
              <a:rPr lang="en-US" smtClean="0"/>
            </a:br>
            <a:r>
              <a:rPr lang="en-US" smtClean="0"/>
              <a:t>And every fair from fair sometime declines,</a:t>
            </a:r>
            <a:br>
              <a:rPr lang="en-US" smtClean="0"/>
            </a:br>
            <a:r>
              <a:rPr lang="en-US" smtClean="0"/>
              <a:t>By chance, or nature's changing course, untrimm'd;</a:t>
            </a:r>
            <a:br>
              <a:rPr lang="en-US" smtClean="0"/>
            </a:br>
            <a:endParaRPr lang="en-US"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dirty="0" smtClean="0"/>
              <a:t>Sonnet 18-continued</a:t>
            </a:r>
            <a:endParaRPr lang="en-US" dirty="0"/>
          </a:p>
        </p:txBody>
      </p:sp>
      <p:sp>
        <p:nvSpPr>
          <p:cNvPr id="20483" name="Content Placeholder 2"/>
          <p:cNvSpPr>
            <a:spLocks noGrp="1"/>
          </p:cNvSpPr>
          <p:nvPr>
            <p:ph idx="1"/>
          </p:nvPr>
        </p:nvSpPr>
        <p:spPr/>
        <p:txBody>
          <a:bodyPr/>
          <a:lstStyle/>
          <a:p>
            <a:pPr algn="l" rtl="1">
              <a:buFont typeface="Arial" charset="0"/>
              <a:buNone/>
            </a:pPr>
            <a:r>
              <a:rPr lang="en-US" smtClean="0"/>
              <a:t>But thy eternal summer shall not fade</a:t>
            </a:r>
            <a:br>
              <a:rPr lang="en-US" smtClean="0"/>
            </a:br>
            <a:r>
              <a:rPr lang="en-US" smtClean="0"/>
              <a:t>Nor lose possession of that fair thou ow'st;</a:t>
            </a:r>
            <a:br>
              <a:rPr lang="en-US" smtClean="0"/>
            </a:br>
            <a:r>
              <a:rPr lang="en-US" smtClean="0"/>
              <a:t>Nor shall Death brag thou wander'st in his shade,</a:t>
            </a:r>
            <a:br>
              <a:rPr lang="en-US" smtClean="0"/>
            </a:br>
            <a:r>
              <a:rPr lang="en-US" smtClean="0"/>
              <a:t>When in eternal lines to time thou grow'st; </a:t>
            </a:r>
            <a:br>
              <a:rPr lang="en-US" smtClean="0"/>
            </a:br>
            <a:r>
              <a:rPr lang="en-US" smtClean="0"/>
              <a:t>So long as men can breathe or eyes can see,</a:t>
            </a:r>
            <a:br>
              <a:rPr lang="en-US" smtClean="0"/>
            </a:br>
            <a:r>
              <a:rPr lang="en-US" smtClean="0"/>
              <a:t>So long lives this, and this gives life to thee.</a:t>
            </a:r>
          </a:p>
          <a:p>
            <a:pPr>
              <a:buFont typeface="Arial" charset="0"/>
              <a:buNone/>
            </a:pPr>
            <a:endParaRPr lang="en-US"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04800" y="457200"/>
            <a:ext cx="8915400" cy="10668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defRPr/>
            </a:pPr>
            <a:r>
              <a:rPr lang="en-US" sz="4000"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
            </a:r>
            <a:br>
              <a:rPr lang="en-US" sz="4000"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br>
            <a:r>
              <a:rPr lang="en-US" sz="4000" b="1" dirty="0" smtClean="0">
                <a:solidFill>
                  <a:srgbClr val="002060"/>
                </a:solidFill>
              </a:rPr>
              <a:t> </a:t>
            </a:r>
            <a:br>
              <a:rPr lang="en-US" sz="4000" b="1" dirty="0" smtClean="0">
                <a:solidFill>
                  <a:srgbClr val="002060"/>
                </a:solidFill>
              </a:rPr>
            </a:br>
            <a:r>
              <a:rPr lang="en-US" sz="4000" b="1" dirty="0" smtClean="0">
                <a:solidFill>
                  <a:srgbClr val="002060"/>
                </a:solidFill>
              </a:rPr>
              <a:t/>
            </a:r>
            <a:br>
              <a:rPr lang="en-US" sz="4000" b="1" dirty="0" smtClean="0">
                <a:solidFill>
                  <a:srgbClr val="002060"/>
                </a:solidFill>
              </a:rPr>
            </a:br>
            <a:r>
              <a:rPr lang="en-US" sz="4000" b="1" dirty="0" smtClean="0">
                <a:solidFill>
                  <a:srgbClr val="002060"/>
                </a:solidFill>
              </a:rPr>
              <a:t/>
            </a:r>
            <a:br>
              <a:rPr lang="en-US" sz="4000" b="1" dirty="0" smtClean="0">
                <a:solidFill>
                  <a:srgbClr val="002060"/>
                </a:solidFill>
              </a:rPr>
            </a:br>
            <a:r>
              <a:rPr lang="en-US" sz="4000" b="1" dirty="0" smtClean="0">
                <a:solidFill>
                  <a:srgbClr val="002060"/>
                </a:solidFill>
              </a:rPr>
              <a:t>1- Course identification</a:t>
            </a:r>
            <a:r>
              <a:rPr lang="en-US" sz="4000" dirty="0" smtClean="0">
                <a:solidFill>
                  <a:srgbClr val="002060"/>
                </a:solidFill>
              </a:rPr>
              <a:t/>
            </a:r>
            <a:br>
              <a:rPr lang="en-US" sz="4000" dirty="0" smtClean="0">
                <a:solidFill>
                  <a:srgbClr val="002060"/>
                </a:solidFill>
              </a:rPr>
            </a:br>
            <a:r>
              <a:rPr lang="en-US" sz="4000" b="1" dirty="0" smtClean="0">
                <a:solidFill>
                  <a:srgbClr val="002060"/>
                </a:solidFill>
                <a:effectLst>
                  <a:outerShdw blurRad="38100" dist="38100" dir="2700000" algn="tl">
                    <a:srgbClr val="000000">
                      <a:alpha val="43137"/>
                    </a:srgbClr>
                  </a:outerShdw>
                </a:effectLst>
              </a:rPr>
              <a:t/>
            </a:r>
            <a:br>
              <a:rPr lang="en-US" sz="4000" b="1" dirty="0" smtClean="0">
                <a:solidFill>
                  <a:srgbClr val="002060"/>
                </a:solidFill>
                <a:effectLst>
                  <a:outerShdw blurRad="38100" dist="38100" dir="2700000" algn="tl">
                    <a:srgbClr val="000000">
                      <a:alpha val="43137"/>
                    </a:srgbClr>
                  </a:outerShdw>
                </a:effectLst>
              </a:rPr>
            </a:br>
            <a:r>
              <a:rPr lang="en-US" sz="4000" dirty="0" smtClean="0">
                <a:solidFill>
                  <a:srgbClr val="002060"/>
                </a:solidFill>
                <a:effectLst>
                  <a:outerShdw blurRad="38100" dist="38100" dir="2700000" algn="tl">
                    <a:srgbClr val="000000">
                      <a:alpha val="43137"/>
                    </a:srgbClr>
                  </a:outerShdw>
                </a:effectLst>
              </a:rPr>
              <a:t/>
            </a:r>
            <a:br>
              <a:rPr lang="en-US" sz="4000" dirty="0" smtClean="0">
                <a:solidFill>
                  <a:srgbClr val="002060"/>
                </a:solidFill>
                <a:effectLst>
                  <a:outerShdw blurRad="38100" dist="38100" dir="2700000" algn="tl">
                    <a:srgbClr val="000000">
                      <a:alpha val="43137"/>
                    </a:srgbClr>
                  </a:outerShdw>
                </a:effectLst>
              </a:rPr>
            </a:br>
            <a:r>
              <a:rPr lang="en-US" sz="4000" dirty="0" smtClean="0">
                <a:solidFill>
                  <a:srgbClr val="002060"/>
                </a:solidFill>
                <a:effectLst>
                  <a:outerShdw blurRad="38100" dist="38100" dir="2700000" algn="tl">
                    <a:srgbClr val="000000">
                      <a:alpha val="43137"/>
                    </a:srgbClr>
                  </a:outerShdw>
                </a:effectLst>
              </a:rPr>
              <a:t/>
            </a:r>
            <a:br>
              <a:rPr lang="en-US" sz="4000" dirty="0" smtClean="0">
                <a:solidFill>
                  <a:srgbClr val="002060"/>
                </a:solidFill>
                <a:effectLst>
                  <a:outerShdw blurRad="38100" dist="38100" dir="2700000" algn="tl">
                    <a:srgbClr val="000000">
                      <a:alpha val="43137"/>
                    </a:srgbClr>
                  </a:outerShdw>
                </a:effectLst>
              </a:rPr>
            </a:br>
            <a:r>
              <a:rPr lang="en-US" sz="4000" dirty="0" smtClean="0">
                <a:solidFill>
                  <a:srgbClr val="002060"/>
                </a:solidFill>
                <a:effectLst>
                  <a:outerShdw blurRad="38100" dist="38100" dir="2700000" algn="tl">
                    <a:srgbClr val="000000">
                      <a:alpha val="43137"/>
                    </a:srgbClr>
                  </a:outerShdw>
                </a:effectLst>
                <a:latin typeface="Andalus" pitchFamily="18" charset="-78"/>
                <a:cs typeface="Andalus" pitchFamily="18" charset="-78"/>
              </a:rPr>
              <a:t/>
            </a:r>
            <a:br>
              <a:rPr lang="en-US" sz="4000" dirty="0" smtClean="0">
                <a:solidFill>
                  <a:srgbClr val="002060"/>
                </a:solidFill>
                <a:effectLst>
                  <a:outerShdw blurRad="38100" dist="38100" dir="2700000" algn="tl">
                    <a:srgbClr val="000000">
                      <a:alpha val="43137"/>
                    </a:srgbClr>
                  </a:outerShdw>
                </a:effectLst>
                <a:latin typeface="Andalus" pitchFamily="18" charset="-78"/>
                <a:cs typeface="Andalus" pitchFamily="18" charset="-78"/>
              </a:rPr>
            </a:br>
            <a:endParaRPr lang="en-US" sz="4000" dirty="0">
              <a:solidFill>
                <a:srgbClr val="002060"/>
              </a:solidFill>
              <a:effectLst>
                <a:outerShdw blurRad="38100" dist="38100" dir="2700000" algn="tl">
                  <a:srgbClr val="000000">
                    <a:alpha val="43137"/>
                  </a:srgbClr>
                </a:outerShdw>
              </a:effectLst>
              <a:latin typeface="Andalus" pitchFamily="18" charset="-78"/>
              <a:cs typeface="Andalus" pitchFamily="18" charset="-78"/>
            </a:endParaRPr>
          </a:p>
        </p:txBody>
      </p:sp>
      <p:sp>
        <p:nvSpPr>
          <p:cNvPr id="21509"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715A084A-D2FB-4CFE-B90D-17923228E3ED}" type="slidenum">
              <a:rPr lang="ar-SA" smtClean="0"/>
              <a:pPr/>
              <a:t>8</a:t>
            </a:fld>
            <a:endParaRPr lang="en-US" smtClean="0"/>
          </a:p>
        </p:txBody>
      </p:sp>
      <p:graphicFrame>
        <p:nvGraphicFramePr>
          <p:cNvPr id="6" name="جدول 5"/>
          <p:cNvGraphicFramePr>
            <a:graphicFrameLocks noGrp="1"/>
          </p:cNvGraphicFramePr>
          <p:nvPr/>
        </p:nvGraphicFramePr>
        <p:xfrm>
          <a:off x="1143000" y="1981200"/>
          <a:ext cx="7239000" cy="2286002"/>
        </p:xfrm>
        <a:graphic>
          <a:graphicData uri="http://schemas.openxmlformats.org/drawingml/2006/table">
            <a:tbl>
              <a:tblPr/>
              <a:tblGrid>
                <a:gridCol w="1472098"/>
                <a:gridCol w="639277"/>
                <a:gridCol w="1658937"/>
                <a:gridCol w="708819"/>
                <a:gridCol w="1251744"/>
                <a:gridCol w="1508125"/>
              </a:tblGrid>
              <a:tr h="452916">
                <a:tc>
                  <a:txBody>
                    <a:bodyPr/>
                    <a:lstStyle/>
                    <a:p>
                      <a:pPr algn="l" rtl="0">
                        <a:lnSpc>
                          <a:spcPct val="115000"/>
                        </a:lnSpc>
                        <a:spcBef>
                          <a:spcPts val="600"/>
                        </a:spcBef>
                        <a:spcAft>
                          <a:spcPts val="0"/>
                        </a:spcAft>
                      </a:pPr>
                      <a:r>
                        <a:rPr lang="en-US" sz="1200" b="1">
                          <a:latin typeface="Times New Roman"/>
                          <a:ea typeface="Times New Roman"/>
                          <a:cs typeface="Arial"/>
                        </a:rPr>
                        <a:t>Department</a:t>
                      </a:r>
                      <a:endParaRPr lang="en-US" sz="12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l" rtl="0">
                        <a:lnSpc>
                          <a:spcPct val="115000"/>
                        </a:lnSpc>
                        <a:spcBef>
                          <a:spcPts val="600"/>
                        </a:spcBef>
                        <a:spcAft>
                          <a:spcPts val="0"/>
                        </a:spcAft>
                      </a:pPr>
                      <a:r>
                        <a:rPr lang="en-US" sz="1100" b="1">
                          <a:latin typeface="Times New Roman"/>
                          <a:ea typeface="Times New Roman"/>
                          <a:cs typeface="Arial"/>
                        </a:rPr>
                        <a:t>Department of English Language </a:t>
                      </a:r>
                      <a:endParaRPr lang="en-US" sz="12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c>
                  <a:txBody>
                    <a:bodyPr/>
                    <a:lstStyle/>
                    <a:p>
                      <a:pPr algn="l" rtl="0">
                        <a:lnSpc>
                          <a:spcPct val="115000"/>
                        </a:lnSpc>
                        <a:spcBef>
                          <a:spcPts val="600"/>
                        </a:spcBef>
                        <a:spcAft>
                          <a:spcPts val="0"/>
                        </a:spcAft>
                      </a:pPr>
                      <a:r>
                        <a:rPr lang="en-US" sz="1200" b="1">
                          <a:latin typeface="Times New Roman"/>
                          <a:ea typeface="Times New Roman"/>
                          <a:cs typeface="Arial"/>
                        </a:rPr>
                        <a:t>Level</a:t>
                      </a:r>
                      <a:endParaRPr lang="en-US" sz="12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Bef>
                          <a:spcPts val="600"/>
                        </a:spcBef>
                        <a:spcAft>
                          <a:spcPts val="0"/>
                        </a:spcAft>
                      </a:pPr>
                      <a:r>
                        <a:rPr lang="en-US" sz="1200" b="1">
                          <a:latin typeface="Times New Roman"/>
                          <a:ea typeface="Times New Roman"/>
                          <a:cs typeface="Arial"/>
                        </a:rPr>
                        <a:t>5</a:t>
                      </a:r>
                      <a:endParaRPr lang="en-US" sz="12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2916">
                <a:tc>
                  <a:txBody>
                    <a:bodyPr/>
                    <a:lstStyle/>
                    <a:p>
                      <a:pPr algn="l" rtl="0">
                        <a:lnSpc>
                          <a:spcPct val="115000"/>
                        </a:lnSpc>
                        <a:spcBef>
                          <a:spcPts val="600"/>
                        </a:spcBef>
                        <a:spcAft>
                          <a:spcPts val="0"/>
                        </a:spcAft>
                      </a:pPr>
                      <a:r>
                        <a:rPr lang="en-US" sz="1100" b="1">
                          <a:latin typeface="Times New Roman"/>
                          <a:ea typeface="Times New Roman"/>
                          <a:cs typeface="Arial"/>
                        </a:rPr>
                        <a:t>Course title </a:t>
                      </a:r>
                      <a:endParaRPr lang="en-US" sz="12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l" rtl="0">
                        <a:lnSpc>
                          <a:spcPct val="115000"/>
                        </a:lnSpc>
                        <a:spcBef>
                          <a:spcPts val="600"/>
                        </a:spcBef>
                        <a:spcAft>
                          <a:spcPts val="0"/>
                        </a:spcAft>
                      </a:pPr>
                      <a:r>
                        <a:rPr lang="en-US" sz="1200" b="1">
                          <a:latin typeface="Times New Roman"/>
                          <a:ea typeface="Times New Roman"/>
                          <a:cs typeface="Arial"/>
                        </a:rPr>
                        <a:t>English Thought and Culture</a:t>
                      </a:r>
                      <a:r>
                        <a:rPr lang="en-US" sz="1200">
                          <a:latin typeface="Times New Roman"/>
                          <a:ea typeface="Times New Roman"/>
                          <a:cs typeface="Arial"/>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c>
                  <a:txBody>
                    <a:bodyPr/>
                    <a:lstStyle/>
                    <a:p>
                      <a:pPr algn="l" rtl="0">
                        <a:lnSpc>
                          <a:spcPct val="115000"/>
                        </a:lnSpc>
                        <a:spcBef>
                          <a:spcPts val="600"/>
                        </a:spcBef>
                        <a:spcAft>
                          <a:spcPts val="0"/>
                        </a:spcAft>
                      </a:pPr>
                      <a:r>
                        <a:rPr lang="en-US" sz="1200" b="1">
                          <a:latin typeface="Times New Roman"/>
                          <a:ea typeface="Times New Roman"/>
                          <a:cs typeface="Arial"/>
                        </a:rPr>
                        <a:t>Code</a:t>
                      </a:r>
                      <a:endParaRPr lang="en-US" sz="12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Bef>
                          <a:spcPts val="600"/>
                        </a:spcBef>
                        <a:spcAft>
                          <a:spcPts val="0"/>
                        </a:spcAft>
                      </a:pPr>
                      <a:r>
                        <a:rPr lang="en-US" sz="1200" b="1">
                          <a:latin typeface="Times New Roman"/>
                          <a:ea typeface="Times New Roman"/>
                          <a:cs typeface="Arial"/>
                        </a:rPr>
                        <a:t>ADEL 322</a:t>
                      </a:r>
                      <a:endParaRPr lang="en-US" sz="12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338">
                <a:tc>
                  <a:txBody>
                    <a:bodyPr/>
                    <a:lstStyle/>
                    <a:p>
                      <a:pPr algn="l" rtl="0">
                        <a:lnSpc>
                          <a:spcPct val="115000"/>
                        </a:lnSpc>
                        <a:spcBef>
                          <a:spcPts val="600"/>
                        </a:spcBef>
                        <a:spcAft>
                          <a:spcPts val="0"/>
                        </a:spcAft>
                      </a:pPr>
                      <a:r>
                        <a:rPr lang="en-US" sz="1200" b="1" dirty="0" smtClean="0">
                          <a:latin typeface="Times New Roman"/>
                          <a:ea typeface="Times New Roman"/>
                          <a:cs typeface="Arial"/>
                        </a:rPr>
                        <a:t>Course </a:t>
                      </a:r>
                      <a:endParaRPr lang="en-US" sz="12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l" rtl="1">
                        <a:lnSpc>
                          <a:spcPct val="115000"/>
                        </a:lnSpc>
                        <a:spcAft>
                          <a:spcPts val="0"/>
                        </a:spcAft>
                      </a:pPr>
                      <a:r>
                        <a:rPr lang="en-US" sz="900" dirty="0" smtClean="0">
                          <a:latin typeface="Times New Roman"/>
                          <a:ea typeface="Times New Roman"/>
                          <a:cs typeface="Arial"/>
                        </a:rPr>
                        <a:t>             </a:t>
                      </a:r>
                      <a:r>
                        <a:rPr lang="en-US" sz="1200" b="1" kern="1200" dirty="0" smtClean="0">
                          <a:solidFill>
                            <a:schemeClr val="tx1"/>
                          </a:solidFill>
                          <a:latin typeface="Times New Roman"/>
                          <a:ea typeface="Times New Roman"/>
                          <a:cs typeface="Arial"/>
                        </a:rPr>
                        <a:t>Theoretical                 Practical        </a:t>
                      </a:r>
                      <a:endParaRPr lang="en-US" sz="1200" b="1" kern="1200" dirty="0">
                        <a:solidFill>
                          <a:schemeClr val="tx1"/>
                        </a:solidFill>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452916">
                <a:tc>
                  <a:txBody>
                    <a:bodyPr/>
                    <a:lstStyle/>
                    <a:p>
                      <a:pPr algn="l" rtl="0">
                        <a:lnSpc>
                          <a:spcPct val="115000"/>
                        </a:lnSpc>
                        <a:spcBef>
                          <a:spcPts val="600"/>
                        </a:spcBef>
                        <a:spcAft>
                          <a:spcPts val="0"/>
                        </a:spcAft>
                      </a:pPr>
                      <a:r>
                        <a:rPr lang="en-US" sz="1200" b="1">
                          <a:latin typeface="Times New Roman"/>
                          <a:ea typeface="Times New Roman"/>
                          <a:cs typeface="Arial"/>
                        </a:rPr>
                        <a:t>Domain</a:t>
                      </a:r>
                      <a:endParaRPr lang="en-US" sz="12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l" rtl="0">
                        <a:lnSpc>
                          <a:spcPct val="115000"/>
                        </a:lnSpc>
                        <a:spcBef>
                          <a:spcPts val="600"/>
                        </a:spcBef>
                        <a:spcAft>
                          <a:spcPts val="0"/>
                        </a:spcAft>
                      </a:pPr>
                      <a:r>
                        <a:rPr lang="en-US" sz="1200" b="1" dirty="0">
                          <a:latin typeface="Times New Roman"/>
                          <a:ea typeface="Times New Roman"/>
                          <a:cs typeface="Arial"/>
                        </a:rPr>
                        <a:t>Skills and foundation </a:t>
                      </a:r>
                      <a:endParaRPr lang="en-US" sz="12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c gridSpan="2">
                  <a:txBody>
                    <a:bodyPr/>
                    <a:lstStyle/>
                    <a:p>
                      <a:pPr algn="ctr" rtl="0">
                        <a:lnSpc>
                          <a:spcPct val="115000"/>
                        </a:lnSpc>
                        <a:spcBef>
                          <a:spcPts val="600"/>
                        </a:spcBef>
                        <a:spcAft>
                          <a:spcPts val="0"/>
                        </a:spcAft>
                      </a:pPr>
                      <a:r>
                        <a:rPr lang="en-US" sz="1200" b="1">
                          <a:latin typeface="Times New Roman"/>
                          <a:ea typeface="Times New Roman"/>
                          <a:cs typeface="Arial"/>
                        </a:rPr>
                        <a:t>Prerequisite(s)</a:t>
                      </a:r>
                      <a:endParaRPr lang="en-US" sz="12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r>
              <a:tr h="452916">
                <a:tc>
                  <a:txBody>
                    <a:bodyPr/>
                    <a:lstStyle/>
                    <a:p>
                      <a:pPr algn="l" rtl="0">
                        <a:lnSpc>
                          <a:spcPct val="115000"/>
                        </a:lnSpc>
                        <a:spcBef>
                          <a:spcPts val="600"/>
                        </a:spcBef>
                        <a:spcAft>
                          <a:spcPts val="0"/>
                        </a:spcAft>
                      </a:pPr>
                      <a:r>
                        <a:rPr lang="en-US" sz="1200" b="1">
                          <a:latin typeface="Times New Roman"/>
                          <a:ea typeface="Times New Roman"/>
                          <a:cs typeface="Arial"/>
                        </a:rPr>
                        <a:t>Credit hours </a:t>
                      </a:r>
                      <a:endParaRPr lang="en-US" sz="12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Bef>
                          <a:spcPts val="600"/>
                        </a:spcBef>
                        <a:spcAft>
                          <a:spcPts val="0"/>
                        </a:spcAft>
                      </a:pPr>
                      <a:r>
                        <a:rPr lang="en-US" sz="1200">
                          <a:latin typeface="Times New Roman"/>
                          <a:ea typeface="Times New Roman"/>
                          <a:cs typeface="Arial"/>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Bef>
                          <a:spcPts val="600"/>
                        </a:spcBef>
                        <a:spcAft>
                          <a:spcPts val="0"/>
                        </a:spcAft>
                      </a:pPr>
                      <a:r>
                        <a:rPr lang="en-US" sz="1200" b="1">
                          <a:latin typeface="Times New Roman"/>
                          <a:ea typeface="Times New Roman"/>
                          <a:cs typeface="Arial"/>
                        </a:rPr>
                        <a:t>Contact hours </a:t>
                      </a:r>
                      <a:endParaRPr lang="en-US" sz="12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Bef>
                          <a:spcPts val="600"/>
                        </a:spcBef>
                        <a:spcAft>
                          <a:spcPts val="0"/>
                        </a:spcAft>
                      </a:pPr>
                      <a:r>
                        <a:rPr lang="en-US" sz="1200">
                          <a:latin typeface="Times New Roman"/>
                          <a:ea typeface="Times New Roman"/>
                          <a:cs typeface="Arial"/>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rtl="0">
                        <a:lnSpc>
                          <a:spcPct val="115000"/>
                        </a:lnSpc>
                        <a:spcBef>
                          <a:spcPts val="600"/>
                        </a:spcBef>
                        <a:spcAft>
                          <a:spcPts val="0"/>
                        </a:spcAft>
                      </a:pPr>
                      <a:r>
                        <a:rPr lang="en-US" sz="1200" b="1" dirty="0" smtClean="0">
                          <a:latin typeface="Times New Roman"/>
                          <a:ea typeface="Times New Roman"/>
                          <a:cs typeface="Arial"/>
                        </a:rPr>
                        <a:t>            ADEL </a:t>
                      </a:r>
                      <a:r>
                        <a:rPr lang="en-US" sz="1200" b="1" dirty="0">
                          <a:latin typeface="Times New Roman"/>
                          <a:ea typeface="Times New Roman"/>
                          <a:cs typeface="Arial"/>
                        </a:rPr>
                        <a:t>221: English Prose </a:t>
                      </a:r>
                      <a:endParaRPr lang="en-US" sz="12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r>
            </a:tbl>
          </a:graphicData>
        </a:graphic>
      </p:graphicFrame>
      <p:sp>
        <p:nvSpPr>
          <p:cNvPr id="21543" name="Text Box 2"/>
          <p:cNvSpPr txBox="1">
            <a:spLocks noChangeArrowheads="1"/>
          </p:cNvSpPr>
          <p:nvPr/>
        </p:nvSpPr>
        <p:spPr bwMode="auto">
          <a:xfrm>
            <a:off x="649288" y="-4763"/>
            <a:ext cx="228600" cy="228601"/>
          </a:xfrm>
          <a:prstGeom prst="rect">
            <a:avLst/>
          </a:prstGeom>
          <a:solidFill>
            <a:srgbClr val="FFFFFF"/>
          </a:solidFill>
          <a:ln w="9525">
            <a:solidFill>
              <a:srgbClr val="000000"/>
            </a:solidFill>
            <a:miter lim="800000"/>
            <a:headEnd/>
            <a:tailEnd/>
          </a:ln>
        </p:spPr>
        <p:txBody>
          <a:bodyPr/>
          <a:lstStyle/>
          <a:p>
            <a:pPr algn="r" rtl="1" eaLnBrk="1" hangingPunct="1"/>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7C6CFAF8-22DF-468F-8AA9-D61B3390E97B}" type="slidenum">
              <a:rPr lang="ar-SA" smtClean="0"/>
              <a:pPr/>
              <a:t>9</a:t>
            </a:fld>
            <a:endParaRPr lang="en-US" smtClean="0"/>
          </a:p>
        </p:txBody>
      </p:sp>
      <p:sp>
        <p:nvSpPr>
          <p:cNvPr id="7169" name="Rectangle 1"/>
          <p:cNvSpPr>
            <a:spLocks noGrp="1" noChangeArrowheads="1"/>
          </p:cNvSpPr>
          <p:nvPr>
            <p:ph type="title"/>
          </p:nvPr>
        </p:nvSpPr>
        <p:spPr>
          <a:xfrm>
            <a:off x="304800" y="685800"/>
            <a:ext cx="8915400" cy="1692275"/>
          </a:xfrm>
        </p:spPr>
        <p:txBody>
          <a:bodyPr>
            <a:spAutoFit/>
          </a:bodyPr>
          <a:lstStyle/>
          <a:p>
            <a:pPr algn="l" eaLnBrk="1" hangingPunct="1">
              <a:defRPr/>
            </a:pPr>
            <a:r>
              <a:rPr lang="en-US" sz="3200" b="1" dirty="0" smtClean="0">
                <a:solidFill>
                  <a:srgbClr val="002060"/>
                </a:solidFill>
              </a:rPr>
              <a:t>2- Course Content:</a:t>
            </a:r>
            <a:r>
              <a:rPr lang="en-US" sz="2400" b="1" dirty="0" smtClean="0"/>
              <a:t/>
            </a:r>
            <a:br>
              <a:rPr lang="en-US" sz="2400" b="1" dirty="0" smtClean="0"/>
            </a:br>
            <a:r>
              <a:rPr lang="en-US" sz="2400" b="1" dirty="0" smtClean="0"/>
              <a:t/>
            </a:r>
            <a:br>
              <a:rPr lang="en-US" sz="2400" b="1" dirty="0" smtClean="0"/>
            </a:br>
            <a:r>
              <a:rPr lang="en-US" sz="2400" b="1" dirty="0" smtClean="0">
                <a:latin typeface="Andalus" pitchFamily="18" charset="-78"/>
                <a:cs typeface="Andalus" pitchFamily="18" charset="-78"/>
              </a:rPr>
              <a:t/>
            </a:r>
            <a:br>
              <a:rPr lang="en-US" sz="2400" b="1" dirty="0" smtClean="0">
                <a:latin typeface="Andalus" pitchFamily="18" charset="-78"/>
                <a:cs typeface="Andalus" pitchFamily="18" charset="-78"/>
              </a:rPr>
            </a:br>
            <a:endParaRPr lang="en-US" sz="2400" b="1" dirty="0" smtClean="0">
              <a:latin typeface="Andalus" pitchFamily="18" charset="-78"/>
              <a:cs typeface="Andalus" pitchFamily="18" charset="-78"/>
            </a:endParaRPr>
          </a:p>
        </p:txBody>
      </p:sp>
      <p:sp>
        <p:nvSpPr>
          <p:cNvPr id="22532" name="Text Box 2"/>
          <p:cNvSpPr txBox="1">
            <a:spLocks noChangeArrowheads="1"/>
          </p:cNvSpPr>
          <p:nvPr/>
        </p:nvSpPr>
        <p:spPr bwMode="auto">
          <a:xfrm>
            <a:off x="685800" y="1905000"/>
            <a:ext cx="8534400" cy="3581400"/>
          </a:xfrm>
          <a:prstGeom prst="rect">
            <a:avLst/>
          </a:prstGeom>
          <a:solidFill>
            <a:srgbClr val="FFFFFF"/>
          </a:solidFill>
          <a:ln w="9525">
            <a:solidFill>
              <a:srgbClr val="000000"/>
            </a:solidFill>
            <a:miter lim="800000"/>
            <a:headEnd/>
            <a:tailEnd/>
          </a:ln>
        </p:spPr>
        <p:txBody>
          <a:bodyPr/>
          <a:lstStyle/>
          <a:p>
            <a:pPr algn="just" eaLnBrk="1" hangingPunct="1">
              <a:spcBef>
                <a:spcPts val="600"/>
              </a:spcBef>
              <a:spcAft>
                <a:spcPts val="600"/>
              </a:spcAft>
            </a:pPr>
            <a:r>
              <a:rPr lang="en-US" sz="2800" b="1">
                <a:solidFill>
                  <a:srgbClr val="C00000"/>
                </a:solidFill>
                <a:latin typeface="Calibri" pitchFamily="34" charset="0"/>
              </a:rPr>
              <a:t>English Thought and Culture:</a:t>
            </a:r>
            <a:r>
              <a:rPr lang="en-US" sz="2800">
                <a:solidFill>
                  <a:srgbClr val="C00000"/>
                </a:solidFill>
                <a:latin typeface="Calibri" pitchFamily="34" charset="0"/>
              </a:rPr>
              <a:t> </a:t>
            </a:r>
            <a:r>
              <a:rPr lang="en-US" sz="2800">
                <a:latin typeface="Calibri" pitchFamily="34" charset="0"/>
              </a:rPr>
              <a:t>focuses on different movements and factors that have influenced English thought and literature. Also, it looks at important movements in English thought and literature, and refers to the historical background to English literature, thought and culture</a:t>
            </a:r>
            <a:r>
              <a:rPr lang="en-US" sz="2800"/>
              <a:t>.</a:t>
            </a:r>
            <a:r>
              <a:rPr lang="en-US" sz="2800">
                <a:latin typeface="Calibri" pitchFamily="34" charset="0"/>
              </a:rPr>
              <a:t> This course will provide students with tools &amp; skills for cross-cultural communication and dialogue with others.      </a:t>
            </a:r>
            <a:endParaRPr lang="ar-SA" sz="440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F490942C-C5BE-4905-A8EE-42D15302330B}" type="slidenum">
              <a:rPr lang="ar-SA" smtClean="0"/>
              <a:pPr/>
              <a:t>10</a:t>
            </a:fld>
            <a:endParaRPr lang="en-US" smtClean="0"/>
          </a:p>
        </p:txBody>
      </p:sp>
      <p:sp>
        <p:nvSpPr>
          <p:cNvPr id="23555" name="Rectangle 1"/>
          <p:cNvSpPr>
            <a:spLocks noGrp="1" noChangeArrowheads="1"/>
          </p:cNvSpPr>
          <p:nvPr>
            <p:ph type="title"/>
          </p:nvPr>
        </p:nvSpPr>
        <p:spPr>
          <a:xfrm>
            <a:off x="304800" y="685800"/>
            <a:ext cx="8915400" cy="584200"/>
          </a:xfrm>
        </p:spPr>
        <p:txBody>
          <a:bodyPr>
            <a:spAutoFit/>
          </a:bodyPr>
          <a:lstStyle/>
          <a:p>
            <a:pPr algn="l" eaLnBrk="1" hangingPunct="1"/>
            <a:r>
              <a:rPr lang="en-US" sz="3200" b="1" smtClean="0">
                <a:solidFill>
                  <a:srgbClr val="002060"/>
                </a:solidFill>
              </a:rPr>
              <a:t>3- Course rationale:</a:t>
            </a:r>
            <a:endParaRPr lang="en-US" sz="2400" b="1" smtClean="0">
              <a:solidFill>
                <a:srgbClr val="002060"/>
              </a:solidFill>
              <a:latin typeface="Andalus" pitchFamily="18" charset="-78"/>
              <a:cs typeface="Andalus" pitchFamily="18" charset="-78"/>
            </a:endParaRPr>
          </a:p>
        </p:txBody>
      </p:sp>
      <p:sp>
        <p:nvSpPr>
          <p:cNvPr id="23556" name="Text Box 2"/>
          <p:cNvSpPr txBox="1">
            <a:spLocks noChangeArrowheads="1"/>
          </p:cNvSpPr>
          <p:nvPr/>
        </p:nvSpPr>
        <p:spPr bwMode="auto">
          <a:xfrm>
            <a:off x="457200" y="1905000"/>
            <a:ext cx="8839200" cy="2971800"/>
          </a:xfrm>
          <a:prstGeom prst="rect">
            <a:avLst/>
          </a:prstGeom>
          <a:solidFill>
            <a:srgbClr val="FFFFFF"/>
          </a:solidFill>
          <a:ln w="9525">
            <a:solidFill>
              <a:srgbClr val="000000"/>
            </a:solidFill>
            <a:miter lim="800000"/>
            <a:headEnd/>
            <a:tailEnd/>
          </a:ln>
        </p:spPr>
        <p:txBody>
          <a:bodyPr/>
          <a:lstStyle/>
          <a:p>
            <a:pPr lvl="1" eaLnBrk="1" hangingPunct="1">
              <a:spcAft>
                <a:spcPts val="1000"/>
              </a:spcAft>
            </a:pPr>
            <a:r>
              <a:rPr lang="en-US" sz="2800">
                <a:latin typeface="Calibri" pitchFamily="34" charset="0"/>
              </a:rPr>
              <a:t>This course has been suggested because:</a:t>
            </a:r>
          </a:p>
          <a:p>
            <a:pPr lvl="2" rtl="1" eaLnBrk="1" hangingPunct="1"/>
            <a:r>
              <a:rPr lang="en-US" sz="2400">
                <a:latin typeface="Times New Roman" pitchFamily="18" charset="0"/>
              </a:rPr>
              <a:t>1-  It prepares students for subsequent courses.</a:t>
            </a:r>
          </a:p>
          <a:p>
            <a:pPr lvl="2" rtl="1" eaLnBrk="1" hangingPunct="1"/>
            <a:r>
              <a:rPr lang="en-US" sz="2400">
                <a:latin typeface="Times New Roman" pitchFamily="18" charset="0"/>
              </a:rPr>
              <a:t>2-  It provides students with a thorough intellectual background about the foundations of English thought, literature and culture. </a:t>
            </a:r>
          </a:p>
          <a:p>
            <a:pPr lvl="2" rtl="1" eaLnBrk="1" hangingPunct="1"/>
            <a:r>
              <a:rPr lang="en-US" sz="2400">
                <a:latin typeface="Times New Roman" pitchFamily="18" charset="0"/>
              </a:rPr>
              <a:t>3-  It is needed because it enables students to appreciate and discuss English thought and culture.</a:t>
            </a:r>
            <a:endParaRPr lang="en-US" sz="2000">
              <a:latin typeface="Times New Roman" pitchFamily="18" charset="0"/>
            </a:endParaRPr>
          </a:p>
          <a:p>
            <a:pPr rtl="1" eaLnBrk="1" hangingPunct="1"/>
            <a:endParaRPr lang="ar-SA" sz="360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defRPr/>
            </a:pP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b="1" dirty="0" smtClean="0"/>
              <a:t> </a:t>
            </a:r>
            <a:r>
              <a:rPr lang="en-US" sz="3200" b="1" dirty="0" smtClean="0">
                <a:solidFill>
                  <a:srgbClr val="002060"/>
                </a:solidFill>
              </a:rPr>
              <a:t>4- Course objectives</a:t>
            </a: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endParaRPr lang="en-US" sz="2400" dirty="0"/>
          </a:p>
        </p:txBody>
      </p:sp>
      <p:sp>
        <p:nvSpPr>
          <p:cNvPr id="24581"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335166E3-1001-4FA0-AAE1-ADED9C81A79F}" type="slidenum">
              <a:rPr lang="ar-SA" smtClean="0"/>
              <a:pPr/>
              <a:t>11</a:t>
            </a:fld>
            <a:endParaRPr lang="en-US" smtClean="0"/>
          </a:p>
        </p:txBody>
      </p:sp>
      <p:sp>
        <p:nvSpPr>
          <p:cNvPr id="24582" name="Text Box 1"/>
          <p:cNvSpPr txBox="1">
            <a:spLocks noChangeArrowheads="1"/>
          </p:cNvSpPr>
          <p:nvPr/>
        </p:nvSpPr>
        <p:spPr bwMode="auto">
          <a:xfrm>
            <a:off x="457200" y="1676400"/>
            <a:ext cx="8991600" cy="3581400"/>
          </a:xfrm>
          <a:prstGeom prst="rect">
            <a:avLst/>
          </a:prstGeom>
          <a:solidFill>
            <a:srgbClr val="FFFFFF"/>
          </a:solidFill>
          <a:ln w="9525">
            <a:solidFill>
              <a:srgbClr val="000000"/>
            </a:solidFill>
            <a:miter lim="800000"/>
            <a:headEnd/>
            <a:tailEnd/>
          </a:ln>
        </p:spPr>
        <p:txBody>
          <a:bodyPr/>
          <a:lstStyle/>
          <a:p>
            <a:pPr eaLnBrk="1" hangingPunct="1">
              <a:spcBef>
                <a:spcPts val="600"/>
              </a:spcBef>
              <a:spcAft>
                <a:spcPts val="1000"/>
              </a:spcAft>
            </a:pPr>
            <a:r>
              <a:rPr lang="en-US" sz="2400">
                <a:latin typeface="Calibri" pitchFamily="34" charset="0"/>
              </a:rPr>
              <a:t>By the end of the course, students should be able to: </a:t>
            </a:r>
          </a:p>
          <a:p>
            <a:pPr eaLnBrk="1" hangingPunct="1">
              <a:spcBef>
                <a:spcPts val="600"/>
              </a:spcBef>
              <a:spcAft>
                <a:spcPts val="1000"/>
              </a:spcAft>
            </a:pPr>
            <a:r>
              <a:rPr lang="en-US" sz="2400">
                <a:latin typeface="Calibri" pitchFamily="34" charset="0"/>
              </a:rPr>
              <a:t>1- Demonstrate knowledge of some of the themes in English and American thought, literature and culture.  </a:t>
            </a:r>
          </a:p>
          <a:p>
            <a:pPr eaLnBrk="1" hangingPunct="1">
              <a:spcBef>
                <a:spcPts val="600"/>
              </a:spcBef>
              <a:spcAft>
                <a:spcPts val="1000"/>
              </a:spcAft>
            </a:pPr>
            <a:r>
              <a:rPr lang="en-US" sz="2400">
                <a:latin typeface="Calibri" pitchFamily="34" charset="0"/>
              </a:rPr>
              <a:t>2- Be ready to take courses in English language and literature and recognize some of their cultural context.</a:t>
            </a:r>
          </a:p>
          <a:p>
            <a:pPr eaLnBrk="1" hangingPunct="1">
              <a:buFont typeface="Calibri" pitchFamily="34" charset="0"/>
              <a:buChar char="3"/>
            </a:pPr>
            <a:r>
              <a:rPr lang="en-US" sz="2400">
                <a:latin typeface="Calibri" pitchFamily="34" charset="0"/>
              </a:rPr>
              <a:t>- Learn to appreciate some of the great writers in the English language. </a:t>
            </a:r>
          </a:p>
          <a:p>
            <a:pPr eaLnBrk="1" hangingPunct="1">
              <a:spcBef>
                <a:spcPts val="600"/>
              </a:spcBef>
              <a:spcAft>
                <a:spcPts val="1000"/>
              </a:spcAft>
            </a:pPr>
            <a:r>
              <a:rPr lang="en-US" sz="2400">
                <a:latin typeface="Calibri" pitchFamily="34" charset="0"/>
              </a:rPr>
              <a:t> </a:t>
            </a:r>
            <a:endParaRPr lang="en-US" sz="2400"/>
          </a:p>
          <a:p>
            <a:pPr rtl="1" eaLnBrk="1" hangingPunct="1"/>
            <a:endParaRPr lang="ar-SA" sz="400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C901907A-F3A7-49AA-AC19-CD34B053062F}" type="slidenum">
              <a:rPr lang="ar-SA" smtClean="0"/>
              <a:pPr/>
              <a:t>12</a:t>
            </a:fld>
            <a:endParaRPr lang="en-US" smtClean="0"/>
          </a:p>
        </p:txBody>
      </p:sp>
      <p:sp>
        <p:nvSpPr>
          <p:cNvPr id="25603" name="مستطيل 4"/>
          <p:cNvSpPr>
            <a:spLocks noChangeArrowheads="1"/>
          </p:cNvSpPr>
          <p:nvPr/>
        </p:nvSpPr>
        <p:spPr bwMode="auto">
          <a:xfrm>
            <a:off x="468313" y="609600"/>
            <a:ext cx="3875087" cy="523875"/>
          </a:xfrm>
          <a:prstGeom prst="rect">
            <a:avLst/>
          </a:prstGeom>
          <a:noFill/>
          <a:ln w="9525">
            <a:noFill/>
            <a:miter lim="800000"/>
            <a:headEnd/>
            <a:tailEnd/>
          </a:ln>
        </p:spPr>
        <p:txBody>
          <a:bodyPr wrap="none">
            <a:spAutoFit/>
          </a:bodyPr>
          <a:lstStyle/>
          <a:p>
            <a:pPr algn="r" rtl="1" eaLnBrk="1" hangingPunct="1"/>
            <a:r>
              <a:rPr lang="en-US" sz="2800" b="1">
                <a:solidFill>
                  <a:srgbClr val="002060"/>
                </a:solidFill>
              </a:rPr>
              <a:t>5- Teaching methods:</a:t>
            </a:r>
            <a:endParaRPr lang="en-US" sz="2800">
              <a:solidFill>
                <a:srgbClr val="002060"/>
              </a:solidFill>
            </a:endParaRPr>
          </a:p>
        </p:txBody>
      </p:sp>
      <p:sp>
        <p:nvSpPr>
          <p:cNvPr id="25604" name="Text Box 1"/>
          <p:cNvSpPr txBox="1">
            <a:spLocks noChangeArrowheads="1"/>
          </p:cNvSpPr>
          <p:nvPr/>
        </p:nvSpPr>
        <p:spPr bwMode="auto">
          <a:xfrm>
            <a:off x="609600" y="1662113"/>
            <a:ext cx="7543800" cy="3900487"/>
          </a:xfrm>
          <a:prstGeom prst="rect">
            <a:avLst/>
          </a:prstGeom>
          <a:solidFill>
            <a:srgbClr val="FFFFFF"/>
          </a:solidFill>
          <a:ln w="9525">
            <a:solidFill>
              <a:srgbClr val="000000"/>
            </a:solidFill>
            <a:miter lim="800000"/>
            <a:headEnd/>
            <a:tailEnd/>
          </a:ln>
        </p:spPr>
        <p:txBody>
          <a:bodyPr/>
          <a:lstStyle/>
          <a:p>
            <a:pPr eaLnBrk="1" hangingPunct="1">
              <a:spcBef>
                <a:spcPts val="600"/>
              </a:spcBef>
              <a:spcAft>
                <a:spcPts val="1000"/>
              </a:spcAft>
            </a:pPr>
            <a:r>
              <a:rPr lang="en-US" sz="2800">
                <a:latin typeface="Calibri" pitchFamily="34" charset="0"/>
              </a:rPr>
              <a:t>The course makes use of the following teaching/learning methods:</a:t>
            </a:r>
          </a:p>
          <a:p>
            <a:pPr eaLnBrk="1" hangingPunct="1">
              <a:spcBef>
                <a:spcPts val="600"/>
              </a:spcBef>
              <a:spcAft>
                <a:spcPts val="1000"/>
              </a:spcAft>
            </a:pPr>
            <a:r>
              <a:rPr lang="en-US" sz="2800">
                <a:latin typeface="Calibri" pitchFamily="34" charset="0"/>
              </a:rPr>
              <a:t>1- Lectures given by the teacher.</a:t>
            </a:r>
          </a:p>
          <a:p>
            <a:pPr eaLnBrk="1" hangingPunct="1">
              <a:buFont typeface="Calibri" pitchFamily="34" charset="0"/>
              <a:buChar char="2"/>
            </a:pPr>
            <a:r>
              <a:rPr lang="en-US" sz="2800">
                <a:latin typeface="Calibri" pitchFamily="34" charset="0"/>
              </a:rPr>
              <a:t>- Teacher-prepared materials &amp; presentations.</a:t>
            </a:r>
          </a:p>
          <a:p>
            <a:pPr eaLnBrk="1" hangingPunct="1">
              <a:buFont typeface="Calibri" pitchFamily="34" charset="0"/>
              <a:buChar char="3"/>
            </a:pPr>
            <a:r>
              <a:rPr lang="en-US" sz="2800">
                <a:latin typeface="Calibri" pitchFamily="34" charset="0"/>
              </a:rPr>
              <a:t>- Student's presentations and discussions of assigned topics</a:t>
            </a:r>
          </a:p>
          <a:p>
            <a:pPr eaLnBrk="1" hangingPunct="1">
              <a:buFont typeface="Calibri" pitchFamily="34" charset="0"/>
              <a:buChar char="4"/>
            </a:pPr>
            <a:r>
              <a:rPr lang="en-US" sz="2800">
                <a:latin typeface="Calibri" pitchFamily="34" charset="0"/>
              </a:rPr>
              <a:t>- Quizzes and assignments.          </a:t>
            </a:r>
            <a:endParaRPr lang="en-US" sz="2800"/>
          </a:p>
          <a:p>
            <a:pPr eaLnBrk="1" hangingPunct="1">
              <a:spcBef>
                <a:spcPts val="600"/>
              </a:spcBef>
              <a:spcAft>
                <a:spcPts val="600"/>
              </a:spcAft>
            </a:pPr>
            <a:r>
              <a:rPr lang="en-US" sz="2800">
                <a:latin typeface="Calibri" pitchFamily="34" charset="0"/>
              </a:rPr>
              <a:t>          </a:t>
            </a:r>
            <a:endParaRPr lang="ar-SA" sz="440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52400" y="304800"/>
            <a:ext cx="9296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eaLnBrk="1" hangingPunct="1">
              <a:defRPr/>
            </a:pPr>
            <a:r>
              <a:rPr lang="en-US" b="1" dirty="0" smtClean="0"/>
              <a:t> 7- Course evaluation</a:t>
            </a:r>
            <a:endParaRPr lang="ar-SA" sz="2800" dirty="0" smtClean="0">
              <a:solidFill>
                <a:schemeClr val="tx1"/>
              </a:solidFill>
              <a:cs typeface="Arial" pitchFamily="34" charset="0"/>
            </a:endParaRPr>
          </a:p>
        </p:txBody>
      </p:sp>
      <p:sp>
        <p:nvSpPr>
          <p:cNvPr id="26629"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3D5ABC40-3216-40D1-B87A-172664C55809}" type="slidenum">
              <a:rPr lang="ar-SA" smtClean="0"/>
              <a:pPr/>
              <a:t>13</a:t>
            </a:fld>
            <a:endParaRPr lang="en-US" smtClean="0"/>
          </a:p>
        </p:txBody>
      </p:sp>
      <p:graphicFrame>
        <p:nvGraphicFramePr>
          <p:cNvPr id="6" name="Table 5"/>
          <p:cNvGraphicFramePr>
            <a:graphicFrameLocks noGrp="1"/>
          </p:cNvGraphicFramePr>
          <p:nvPr/>
        </p:nvGraphicFramePr>
        <p:xfrm>
          <a:off x="1219200" y="3717925"/>
          <a:ext cx="7086600" cy="2225675"/>
        </p:xfrm>
        <a:graphic>
          <a:graphicData uri="http://schemas.openxmlformats.org/drawingml/2006/table">
            <a:tbl>
              <a:tblPr rtl="1" firstRow="1" bandRow="1">
                <a:tableStyleId>{5C22544A-7EE6-4342-B048-85BDC9FD1C3A}</a:tableStyleId>
              </a:tblPr>
              <a:tblGrid>
                <a:gridCol w="4701011"/>
                <a:gridCol w="2385589"/>
              </a:tblGrid>
              <a:tr h="370946">
                <a:tc>
                  <a:txBody>
                    <a:bodyPr/>
                    <a:lstStyle/>
                    <a:p>
                      <a:pPr algn="ctr" rtl="1"/>
                      <a:r>
                        <a:rPr lang="ar-SA" sz="1800" dirty="0" smtClean="0"/>
                        <a:t>النشاط </a:t>
                      </a:r>
                      <a:endParaRPr lang="ar-SA" sz="1800" dirty="0"/>
                    </a:p>
                  </a:txBody>
                  <a:tcPr marT="45733" marB="45733"/>
                </a:tc>
                <a:tc>
                  <a:txBody>
                    <a:bodyPr/>
                    <a:lstStyle/>
                    <a:p>
                      <a:pPr algn="ctr" rtl="1"/>
                      <a:r>
                        <a:rPr lang="ar-SA" sz="1800" dirty="0" smtClean="0"/>
                        <a:t>الدرجة</a:t>
                      </a:r>
                      <a:endParaRPr lang="ar-SA" sz="1800" dirty="0"/>
                    </a:p>
                  </a:txBody>
                  <a:tcPr marT="45733" marB="45733"/>
                </a:tc>
              </a:tr>
              <a:tr h="370946">
                <a:tc>
                  <a:txBody>
                    <a:bodyPr/>
                    <a:lstStyle/>
                    <a:p>
                      <a:pPr algn="ctr" rtl="1"/>
                      <a:r>
                        <a:rPr lang="ar-SA" sz="1800" dirty="0" smtClean="0"/>
                        <a:t>المشاركة في منتديات الحوار على البلاك</a:t>
                      </a:r>
                      <a:r>
                        <a:rPr lang="ar-SA" sz="1800" baseline="0" dirty="0" smtClean="0"/>
                        <a:t> بورد</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10 درجات</a:t>
                      </a:r>
                      <a:endParaRPr lang="en-US" sz="1800" dirty="0" smtClean="0"/>
                    </a:p>
                  </a:txBody>
                  <a:tcPr marT="45733" marB="45733"/>
                </a:tc>
              </a:tr>
              <a:tr h="370946">
                <a:tc>
                  <a:txBody>
                    <a:bodyPr/>
                    <a:lstStyle/>
                    <a:p>
                      <a:pPr algn="ctr" rtl="1"/>
                      <a:r>
                        <a:rPr lang="ar-SA" sz="1800" dirty="0" smtClean="0"/>
                        <a:t>حضور المحاضرات المسجلة والمحاضرات المباشرة</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10 درجات</a:t>
                      </a:r>
                      <a:endParaRPr lang="en-US" sz="1800" dirty="0" smtClean="0"/>
                    </a:p>
                  </a:txBody>
                  <a:tcPr marT="45733" marB="45733"/>
                </a:tc>
              </a:tr>
              <a:tr h="370946">
                <a:tc>
                  <a:txBody>
                    <a:bodyPr/>
                    <a:lstStyle/>
                    <a:p>
                      <a:pPr algn="ctr" rtl="1"/>
                      <a:r>
                        <a:rPr lang="ar-SA" sz="1800" dirty="0" smtClean="0"/>
                        <a:t>الواجبات</a:t>
                      </a:r>
                      <a:endParaRPr lang="ar-SA" sz="1800" dirty="0"/>
                    </a:p>
                  </a:txBody>
                  <a:tcPr marT="45733" marB="45733"/>
                </a:tc>
                <a:tc>
                  <a:txBody>
                    <a:bodyPr/>
                    <a:lstStyle/>
                    <a:p>
                      <a:pPr algn="ctr" rtl="1"/>
                      <a:r>
                        <a:rPr lang="ar-SA" sz="1800" dirty="0" smtClean="0"/>
                        <a:t>10 درجات</a:t>
                      </a:r>
                      <a:endParaRPr lang="ar-SA" sz="1800" dirty="0"/>
                    </a:p>
                  </a:txBody>
                  <a:tcPr marT="45733" marB="45733"/>
                </a:tc>
              </a:tr>
              <a:tr h="370946">
                <a:tc>
                  <a:txBody>
                    <a:bodyPr/>
                    <a:lstStyle/>
                    <a:p>
                      <a:pPr algn="ctr" rtl="1"/>
                      <a:r>
                        <a:rPr lang="ar-SA" sz="1800" dirty="0" smtClean="0"/>
                        <a:t>الاختبار النهائي </a:t>
                      </a:r>
                      <a:endParaRPr lang="ar-SA" sz="1800" dirty="0"/>
                    </a:p>
                  </a:txBody>
                  <a:tcPr marT="45733" marB="45733"/>
                </a:tc>
                <a:tc>
                  <a:txBody>
                    <a:bodyPr/>
                    <a:lstStyle/>
                    <a:p>
                      <a:pPr algn="ctr" rtl="1"/>
                      <a:r>
                        <a:rPr lang="ar-SA" sz="1800" dirty="0" smtClean="0"/>
                        <a:t>70 درجة</a:t>
                      </a:r>
                      <a:endParaRPr lang="ar-SA" sz="1800" dirty="0"/>
                    </a:p>
                  </a:txBody>
                  <a:tcPr marT="45733" marB="45733"/>
                </a:tc>
              </a:tr>
              <a:tr h="370946">
                <a:tc>
                  <a:txBody>
                    <a:bodyPr/>
                    <a:lstStyle/>
                    <a:p>
                      <a:pPr algn="ctr" rtl="1"/>
                      <a:r>
                        <a:rPr lang="ar-SA" sz="1800" dirty="0" smtClean="0"/>
                        <a:t>المجموع النهائي </a:t>
                      </a:r>
                      <a:endParaRPr lang="ar-SA" sz="1800" dirty="0"/>
                    </a:p>
                  </a:txBody>
                  <a:tcPr marT="45733" marB="45733"/>
                </a:tc>
                <a:tc>
                  <a:txBody>
                    <a:bodyPr/>
                    <a:lstStyle/>
                    <a:p>
                      <a:pPr algn="ctr" rtl="1"/>
                      <a:r>
                        <a:rPr lang="ar-SA" sz="1800" dirty="0" smtClean="0"/>
                        <a:t>100 درجة</a:t>
                      </a:r>
                      <a:endParaRPr lang="ar-SA" sz="1800" dirty="0"/>
                    </a:p>
                  </a:txBody>
                  <a:tcPr marT="45733" marB="45733"/>
                </a:tc>
              </a:tr>
            </a:tbl>
          </a:graphicData>
        </a:graphic>
      </p:graphicFrame>
      <p:sp>
        <p:nvSpPr>
          <p:cNvPr id="2050" name="Rectangle 2"/>
          <p:cNvSpPr>
            <a:spLocks noChangeArrowheads="1"/>
          </p:cNvSpPr>
          <p:nvPr/>
        </p:nvSpPr>
        <p:spPr bwMode="auto">
          <a:xfrm>
            <a:off x="1219200" y="1295400"/>
            <a:ext cx="7162800" cy="2432050"/>
          </a:xfrm>
          <a:prstGeom prst="rect">
            <a:avLst/>
          </a:prstGeom>
          <a:noFill/>
          <a:ln w="9525">
            <a:noFill/>
            <a:miter lim="800000"/>
            <a:headEnd/>
            <a:tailEnd/>
          </a:ln>
          <a:effectLst/>
        </p:spPr>
        <p:txBody>
          <a:bodyPr anchor="ctr">
            <a:spAutoFit/>
          </a:bodyPr>
          <a:lstStyle/>
          <a:p>
            <a:pPr eaLnBrk="1" hangingPunct="1">
              <a:defRPr/>
            </a:pPr>
            <a:endParaRPr lang="en-US" sz="1600" dirty="0">
              <a:latin typeface="Arial" panose="020B0604020202020204" pitchFamily="34" charset="0"/>
              <a:ea typeface="Times New Roman" pitchFamily="18" charset="0"/>
              <a:cs typeface="Arial" panose="020B0604020202020204" pitchFamily="34" charset="0"/>
            </a:endParaRPr>
          </a:p>
          <a:p>
            <a:pPr eaLnBrk="1" hangingPunct="1">
              <a:defRPr/>
            </a:pPr>
            <a:r>
              <a:rPr lang="en-US" sz="1600" dirty="0">
                <a:latin typeface="Arial" panose="020B0604020202020204" pitchFamily="34" charset="0"/>
                <a:ea typeface="Times New Roman" pitchFamily="18" charset="0"/>
                <a:cs typeface="Arial" panose="020B0604020202020204" pitchFamily="34" charset="0"/>
              </a:rPr>
              <a:t>Continuous assessment is the main method of evaluation. The following instruments are utilized:</a:t>
            </a:r>
          </a:p>
          <a:p>
            <a:pPr eaLnBrk="1" hangingPunct="1">
              <a:defRPr/>
            </a:pPr>
            <a:r>
              <a:rPr lang="en-US" sz="1600" dirty="0">
                <a:latin typeface="Arial" panose="020B0604020202020204" pitchFamily="34" charset="0"/>
                <a:cs typeface="Arial" panose="020B0604020202020204" pitchFamily="34" charset="0"/>
              </a:rPr>
              <a:t>Participation in chatting forums                               10%</a:t>
            </a:r>
            <a:endParaRPr lang="en-US" sz="1050" dirty="0">
              <a:latin typeface="Arial" panose="020B0604020202020204" pitchFamily="34" charset="0"/>
              <a:cs typeface="Arial" panose="020B0604020202020204" pitchFamily="34" charset="0"/>
            </a:endParaRPr>
          </a:p>
          <a:p>
            <a:pPr>
              <a:defRPr/>
            </a:pPr>
            <a:r>
              <a:rPr lang="en-US" sz="1600" dirty="0">
                <a:latin typeface="Arial" panose="020B0604020202020204" pitchFamily="34" charset="0"/>
                <a:ea typeface="Times New Roman" pitchFamily="18" charset="0"/>
                <a:cs typeface="Arial" panose="020B0604020202020204" pitchFamily="34" charset="0"/>
              </a:rPr>
              <a:t>Attendance				10% </a:t>
            </a:r>
            <a:endParaRPr lang="en-US" sz="1050" dirty="0">
              <a:latin typeface="Arial" panose="020B0604020202020204" pitchFamily="34" charset="0"/>
              <a:cs typeface="Arial" panose="020B0604020202020204" pitchFamily="34" charset="0"/>
            </a:endParaRPr>
          </a:p>
          <a:p>
            <a:pPr>
              <a:defRPr/>
            </a:pPr>
            <a:r>
              <a:rPr lang="en-US" sz="1600" dirty="0">
                <a:latin typeface="Arial" panose="020B0604020202020204" pitchFamily="34" charset="0"/>
                <a:ea typeface="Times New Roman" pitchFamily="18" charset="0"/>
                <a:cs typeface="Arial" panose="020B0604020202020204" pitchFamily="34" charset="0"/>
              </a:rPr>
              <a:t>Assignments	                                                10%</a:t>
            </a:r>
            <a:endParaRPr lang="en-US" sz="1050" dirty="0">
              <a:latin typeface="Arial" panose="020B0604020202020204" pitchFamily="34" charset="0"/>
              <a:cs typeface="Arial" panose="020B0604020202020204" pitchFamily="34" charset="0"/>
            </a:endParaRPr>
          </a:p>
          <a:p>
            <a:pPr>
              <a:defRPr/>
            </a:pPr>
            <a:r>
              <a:rPr lang="en-US" sz="1600" dirty="0">
                <a:latin typeface="Arial" panose="020B0604020202020204" pitchFamily="34" charset="0"/>
                <a:ea typeface="Times New Roman" pitchFamily="18" charset="0"/>
                <a:cs typeface="Arial" panose="020B0604020202020204" pitchFamily="34" charset="0"/>
              </a:rPr>
              <a:t>Final Exam				 70%</a:t>
            </a:r>
          </a:p>
          <a:p>
            <a:pPr>
              <a:defRPr/>
            </a:pPr>
            <a:r>
              <a:rPr lang="en-US" sz="1600" b="1" dirty="0">
                <a:latin typeface="Arial" panose="020B0604020202020204" pitchFamily="34" charset="0"/>
                <a:ea typeface="Times New Roman" pitchFamily="18" charset="0"/>
                <a:cs typeface="Arial" panose="020B0604020202020204" pitchFamily="34" charset="0"/>
              </a:rPr>
              <a:t>Total score:                                                          	100%		</a:t>
            </a:r>
            <a:endParaRPr lang="en-US" sz="1050" b="1" dirty="0">
              <a:latin typeface="Arial" panose="020B0604020202020204" pitchFamily="34" charset="0"/>
              <a:cs typeface="Arial" panose="020B0604020202020204" pitchFamily="34" charset="0"/>
            </a:endParaRPr>
          </a:p>
          <a:p>
            <a:pPr>
              <a:defRPr/>
            </a:pPr>
            <a:endParaRPr lang="en-US" sz="24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eaLnBrk="1" fontAlgn="auto" hangingPunct="1">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7652"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eaLnBrk="1" hangingPunct="1"/>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7653" name="Freeform 6"/>
          <p:cNvSpPr>
            <a:spLocks noEditPoints="1"/>
          </p:cNvSpPr>
          <p:nvPr/>
        </p:nvSpPr>
        <p:spPr bwMode="auto">
          <a:xfrm>
            <a:off x="3429000" y="2209800"/>
            <a:ext cx="2689225" cy="1236663"/>
          </a:xfrm>
          <a:custGeom>
            <a:avLst/>
            <a:gdLst>
              <a:gd name="T0" fmla="*/ 2147483646 w 1687"/>
              <a:gd name="T1" fmla="*/ 2147483646 h 775"/>
              <a:gd name="T2" fmla="*/ 2147483646 w 1687"/>
              <a:gd name="T3" fmla="*/ 2147483646 h 775"/>
              <a:gd name="T4" fmla="*/ 2147483646 w 1687"/>
              <a:gd name="T5" fmla="*/ 2147483646 h 775"/>
              <a:gd name="T6" fmla="*/ 2147483646 w 1687"/>
              <a:gd name="T7" fmla="*/ 2147483646 h 775"/>
              <a:gd name="T8" fmla="*/ 2147483646 w 1687"/>
              <a:gd name="T9" fmla="*/ 2147483646 h 775"/>
              <a:gd name="T10" fmla="*/ 2147483646 w 1687"/>
              <a:gd name="T11" fmla="*/ 2147483646 h 775"/>
              <a:gd name="T12" fmla="*/ 2147483646 w 1687"/>
              <a:gd name="T13" fmla="*/ 2147483646 h 775"/>
              <a:gd name="T14" fmla="*/ 2147483646 w 1687"/>
              <a:gd name="T15" fmla="*/ 2147483646 h 775"/>
              <a:gd name="T16" fmla="*/ 2147483646 w 1687"/>
              <a:gd name="T17" fmla="*/ 2147483646 h 775"/>
              <a:gd name="T18" fmla="*/ 2147483646 w 1687"/>
              <a:gd name="T19" fmla="*/ 2147483646 h 775"/>
              <a:gd name="T20" fmla="*/ 2147483646 w 1687"/>
              <a:gd name="T21" fmla="*/ 2147483646 h 775"/>
              <a:gd name="T22" fmla="*/ 0 w 1687"/>
              <a:gd name="T23" fmla="*/ 2147483646 h 775"/>
              <a:gd name="T24" fmla="*/ 2147483646 w 1687"/>
              <a:gd name="T25" fmla="*/ 2147483646 h 775"/>
              <a:gd name="T26" fmla="*/ 2147483646 w 1687"/>
              <a:gd name="T27" fmla="*/ 2147483646 h 775"/>
              <a:gd name="T28" fmla="*/ 2147483646 w 1687"/>
              <a:gd name="T29" fmla="*/ 2147483646 h 775"/>
              <a:gd name="T30" fmla="*/ 2147483646 w 1687"/>
              <a:gd name="T31" fmla="*/ 2147483646 h 775"/>
              <a:gd name="T32" fmla="*/ 2147483646 w 1687"/>
              <a:gd name="T33" fmla="*/ 2147483646 h 775"/>
              <a:gd name="T34" fmla="*/ 2147483646 w 1687"/>
              <a:gd name="T35" fmla="*/ 2147483646 h 775"/>
              <a:gd name="T36" fmla="*/ 2147483646 w 1687"/>
              <a:gd name="T37" fmla="*/ 2147483646 h 775"/>
              <a:gd name="T38" fmla="*/ 2147483646 w 1687"/>
              <a:gd name="T39" fmla="*/ 2147483646 h 775"/>
              <a:gd name="T40" fmla="*/ 2147483646 w 1687"/>
              <a:gd name="T41" fmla="*/ 2147483646 h 775"/>
              <a:gd name="T42" fmla="*/ 2147483646 w 1687"/>
              <a:gd name="T43" fmla="*/ 2147483646 h 775"/>
              <a:gd name="T44" fmla="*/ 2147483646 w 1687"/>
              <a:gd name="T45" fmla="*/ 2147483646 h 775"/>
              <a:gd name="T46" fmla="*/ 2147483646 w 1687"/>
              <a:gd name="T47" fmla="*/ 2147483646 h 775"/>
              <a:gd name="T48" fmla="*/ 2147483646 w 1687"/>
              <a:gd name="T49" fmla="*/ 2147483646 h 775"/>
              <a:gd name="T50" fmla="*/ 2147483646 w 1687"/>
              <a:gd name="T51" fmla="*/ 2147483646 h 775"/>
              <a:gd name="T52" fmla="*/ 2147483646 w 1687"/>
              <a:gd name="T53" fmla="*/ 2147483646 h 775"/>
              <a:gd name="T54" fmla="*/ 2147483646 w 1687"/>
              <a:gd name="T55" fmla="*/ 2147483646 h 775"/>
              <a:gd name="T56" fmla="*/ 2147483646 w 1687"/>
              <a:gd name="T57" fmla="*/ 2147483646 h 775"/>
              <a:gd name="T58" fmla="*/ 2147483646 w 1687"/>
              <a:gd name="T59" fmla="*/ 2147483646 h 775"/>
              <a:gd name="T60" fmla="*/ 2147483646 w 1687"/>
              <a:gd name="T61" fmla="*/ 2147483646 h 775"/>
              <a:gd name="T62" fmla="*/ 2147483646 w 1687"/>
              <a:gd name="T63" fmla="*/ 2147483646 h 775"/>
              <a:gd name="T64" fmla="*/ 2147483646 w 1687"/>
              <a:gd name="T65" fmla="*/ 2147483646 h 775"/>
              <a:gd name="T66" fmla="*/ 2147483646 w 1687"/>
              <a:gd name="T67" fmla="*/ 2147483646 h 775"/>
              <a:gd name="T68" fmla="*/ 2147483646 w 1687"/>
              <a:gd name="T69" fmla="*/ 2147483646 h 775"/>
              <a:gd name="T70" fmla="*/ 2147483646 w 1687"/>
              <a:gd name="T71" fmla="*/ 2147483646 h 775"/>
              <a:gd name="T72" fmla="*/ 2147483646 w 1687"/>
              <a:gd name="T73" fmla="*/ 2147483646 h 775"/>
              <a:gd name="T74" fmla="*/ 2147483646 w 1687"/>
              <a:gd name="T75" fmla="*/ 2147483646 h 775"/>
              <a:gd name="T76" fmla="*/ 2147483646 w 1687"/>
              <a:gd name="T77" fmla="*/ 2147483646 h 775"/>
              <a:gd name="T78" fmla="*/ 2147483646 w 1687"/>
              <a:gd name="T79" fmla="*/ 2147483646 h 775"/>
              <a:gd name="T80" fmla="*/ 2147483646 w 1687"/>
              <a:gd name="T81" fmla="*/ 2147483646 h 775"/>
              <a:gd name="T82" fmla="*/ 2147483646 w 1687"/>
              <a:gd name="T83" fmla="*/ 2147483646 h 775"/>
              <a:gd name="T84" fmla="*/ 2147483646 w 1687"/>
              <a:gd name="T85" fmla="*/ 2147483646 h 775"/>
              <a:gd name="T86" fmla="*/ 2147483646 w 1687"/>
              <a:gd name="T87" fmla="*/ 2147483646 h 775"/>
              <a:gd name="T88" fmla="*/ 2147483646 w 1687"/>
              <a:gd name="T89" fmla="*/ 2147483646 h 775"/>
              <a:gd name="T90" fmla="*/ 2147483646 w 1687"/>
              <a:gd name="T91" fmla="*/ 2147483646 h 775"/>
              <a:gd name="T92" fmla="*/ 2147483646 w 1687"/>
              <a:gd name="T93" fmla="*/ 2147483646 h 775"/>
              <a:gd name="T94" fmla="*/ 2147483646 w 1687"/>
              <a:gd name="T95" fmla="*/ 2147483646 h 775"/>
              <a:gd name="T96" fmla="*/ 2147483646 w 1687"/>
              <a:gd name="T97" fmla="*/ 2147483646 h 775"/>
              <a:gd name="T98" fmla="*/ 2147483646 w 1687"/>
              <a:gd name="T99" fmla="*/ 2147483646 h 775"/>
              <a:gd name="T100" fmla="*/ 2147483646 w 1687"/>
              <a:gd name="T101" fmla="*/ 2147483646 h 775"/>
              <a:gd name="T102" fmla="*/ 2147483646 w 1687"/>
              <a:gd name="T103" fmla="*/ 2147483646 h 775"/>
              <a:gd name="T104" fmla="*/ 2147483646 w 1687"/>
              <a:gd name="T105" fmla="*/ 2147483646 h 775"/>
              <a:gd name="T106" fmla="*/ 2147483646 w 1687"/>
              <a:gd name="T107" fmla="*/ 2147483646 h 775"/>
              <a:gd name="T108" fmla="*/ 2147483646 w 1687"/>
              <a:gd name="T109" fmla="*/ 2147483646 h 775"/>
              <a:gd name="T110" fmla="*/ 2147483646 w 1687"/>
              <a:gd name="T111" fmla="*/ 2147483646 h 775"/>
              <a:gd name="T112" fmla="*/ 2147483646 w 1687"/>
              <a:gd name="T113" fmla="*/ 2147483646 h 775"/>
              <a:gd name="T114" fmla="*/ 2147483646 w 1687"/>
              <a:gd name="T115" fmla="*/ 2147483646 h 775"/>
              <a:gd name="T116" fmla="*/ 2147483646 w 1687"/>
              <a:gd name="T117" fmla="*/ 2147483646 h 775"/>
              <a:gd name="T118" fmla="*/ 2147483646 w 1687"/>
              <a:gd name="T119" fmla="*/ 2147483646 h 775"/>
              <a:gd name="T120" fmla="*/ 2147483646 w 1687"/>
              <a:gd name="T121" fmla="*/ 2147483646 h 775"/>
              <a:gd name="T122" fmla="*/ 2147483646 w 1687"/>
              <a:gd name="T123" fmla="*/ 2147483646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en-US"/>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5">
      <a:dk1>
        <a:sysClr val="windowText" lastClr="000000"/>
      </a:dk1>
      <a:lt1>
        <a:sysClr val="window" lastClr="FFFFFF"/>
      </a:lt1>
      <a:dk2>
        <a:srgbClr val="676A55"/>
      </a:dk2>
      <a:lt2>
        <a:srgbClr val="EAEBDE"/>
      </a:lt2>
      <a:accent1>
        <a:srgbClr val="FF0000"/>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1932</TotalTime>
  <Words>491</Words>
  <Application>Microsoft Office PowerPoint</Application>
  <PresentationFormat>A4 Paper (210x297 mm)</PresentationFormat>
  <Paragraphs>99</Paragraphs>
  <Slides>14</Slides>
  <Notes>1</Notes>
  <HiddenSlides>0</HiddenSlides>
  <MMClips>0</MMClips>
  <ScaleCrop>false</ScaleCrop>
  <HeadingPairs>
    <vt:vector size="4" baseType="variant">
      <vt:variant>
        <vt:lpstr>نسق</vt:lpstr>
      </vt:variant>
      <vt:variant>
        <vt:i4>1</vt:i4>
      </vt:variant>
      <vt:variant>
        <vt:lpstr>عناوين الشرائح</vt:lpstr>
      </vt:variant>
      <vt:variant>
        <vt:i4>14</vt:i4>
      </vt:variant>
    </vt:vector>
  </HeadingPairs>
  <TitlesOfParts>
    <vt:vector size="15" baseType="lpstr">
      <vt:lpstr>Office Theme</vt:lpstr>
      <vt:lpstr>عرض تقديمي في PowerPoint</vt:lpstr>
      <vt:lpstr>Lecture 1-16th Century England and William Shakespeare</vt:lpstr>
      <vt:lpstr>      Course Description   Course Title: English Thought and Culture  Course Instructor (facilitator): Jake Organ MA Cantab E-mail:  jake_organ@hotmail.com </vt:lpstr>
      <vt:lpstr>16th Century England and William Shakespeare</vt:lpstr>
      <vt:lpstr>Lecture 1</vt:lpstr>
      <vt:lpstr>Sonnet 18</vt:lpstr>
      <vt:lpstr>Sonnet 18-continued</vt:lpstr>
      <vt:lpstr>     1- Course identification     </vt:lpstr>
      <vt:lpstr>2- Course Content:   </vt:lpstr>
      <vt:lpstr>3- Course rationale:</vt:lpstr>
      <vt:lpstr>     4- Course objectives    </vt:lpstr>
      <vt:lpstr>عرض تقديمي في PowerPoint</vt:lpstr>
      <vt:lpstr> 7- Course evaluation</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no1</cp:lastModifiedBy>
  <cp:revision>125</cp:revision>
  <dcterms:created xsi:type="dcterms:W3CDTF">2009-10-14T19:14:34Z</dcterms:created>
  <dcterms:modified xsi:type="dcterms:W3CDTF">2015-03-10T20:50:25Z</dcterms:modified>
</cp:coreProperties>
</file>