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8" r:id="rId4"/>
    <p:sldId id="273" r:id="rId5"/>
    <p:sldId id="272" r:id="rId6"/>
    <p:sldId id="271" r:id="rId7"/>
    <p:sldId id="269" r:id="rId8"/>
    <p:sldId id="270" r:id="rId9"/>
    <p:sldId id="274" r:id="rId10"/>
    <p:sldId id="275" r:id="rId11"/>
    <p:sldId id="277" r:id="rId12"/>
    <p:sldId id="278" r:id="rId13"/>
    <p:sldId id="276"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82" d="100"/>
          <a:sy n="82" d="100"/>
        </p:scale>
        <p:origin x="-82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52400" y="3352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6670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 </a:t>
            </a:r>
            <a:r>
              <a:rPr lang="en-US" sz="2400" b="1" dirty="0" smtClean="0">
                <a:solidFill>
                  <a:srgbClr val="7F7F7F"/>
                </a:solidFill>
                <a:latin typeface="Calibri" pitchFamily="34" charset="0"/>
                <a:cs typeface="Times New Roman" pitchFamily="18" charset="0"/>
              </a:rPr>
              <a:t>English Literature of the Seventeenth Century</a:t>
            </a:r>
          </a:p>
          <a:p>
            <a:pPr algn="ctr"/>
            <a:r>
              <a:rPr lang="en-US" sz="2400" b="1" dirty="0" smtClean="0">
                <a:solidFill>
                  <a:srgbClr val="7F7F7F"/>
                </a:solidFill>
                <a:latin typeface="Calibri" pitchFamily="34" charset="0"/>
                <a:cs typeface="Times New Roman" pitchFamily="18" charset="0"/>
              </a:rPr>
              <a:t>Instructor : Dr. Ibrahim El-</a:t>
            </a:r>
            <a:r>
              <a:rPr lang="en-US" sz="2400" b="1" dirty="0" err="1" smtClean="0">
                <a:solidFill>
                  <a:srgbClr val="7F7F7F"/>
                </a:solidFill>
                <a:latin typeface="Calibri" pitchFamily="34" charset="0"/>
                <a:cs typeface="Times New Roman" pitchFamily="18" charset="0"/>
              </a:rPr>
              <a:t>Shinnawy</a:t>
            </a:r>
            <a:endParaRPr lang="en-US" sz="24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14</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Lecture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i="1" u="sng" dirty="0" smtClean="0"/>
              <a:t>The Puritan Age (1600-1660)</a:t>
            </a:r>
            <a:endParaRPr lang="en-US" dirty="0" smtClean="0"/>
          </a:p>
          <a:p>
            <a:pPr algn="l"/>
            <a:r>
              <a:rPr lang="en-US" i="1" dirty="0" smtClean="0"/>
              <a:t>The Literature of the Seventeenth Century may be divided into  </a:t>
            </a:r>
            <a:r>
              <a:rPr lang="en-US" i="1" u="sng" dirty="0" smtClean="0"/>
              <a:t>two </a:t>
            </a:r>
            <a:r>
              <a:rPr lang="en-US" i="1" dirty="0" smtClean="0"/>
              <a:t>periods- </a:t>
            </a:r>
            <a:r>
              <a:rPr lang="en-US" i="1" u="sng" dirty="0" smtClean="0"/>
              <a:t>The Puritan Age or the Age of Milton (</a:t>
            </a:r>
            <a:r>
              <a:rPr lang="en-US" i="1" dirty="0" smtClean="0"/>
              <a:t>1600-1660)which is further divided into the Jacobean and Caroline periods after the names of the rulers James I and Charles I, was ruled from 1603 to 1625 and 1625 to 1649 respectively; and </a:t>
            </a:r>
            <a:r>
              <a:rPr lang="en-US" i="1" u="sng" dirty="0" smtClean="0"/>
              <a:t>the Restoration Period or the Age of Dryden(1660-1700).</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i="1" dirty="0" smtClean="0"/>
              <a:t>The Seventeenth Century up to 1660 was dominated by Puritanism and it may be called the Puritan Age or the Age of Milton who was the noblest representative of the Puritan spirit.</a:t>
            </a:r>
            <a:endParaRPr lang="en-US" dirty="0" smtClean="0"/>
          </a:p>
          <a:p>
            <a:pPr algn="l"/>
            <a:r>
              <a:rPr lang="en-US" i="1" dirty="0" smtClean="0"/>
              <a:t>In literature of the Puritan age, John Milton was the noblest representative of the Puritan spirit to which he gave a most  lofty and enduring expression.</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lvl="0" algn="l"/>
            <a:r>
              <a:rPr lang="en-US" i="1" dirty="0" smtClean="0"/>
              <a:t> </a:t>
            </a:r>
            <a:r>
              <a:rPr lang="en-US" b="1" i="1" dirty="0" smtClean="0"/>
              <a:t>Puritan poetry. </a:t>
            </a:r>
            <a:endParaRPr lang="en-US" b="1" dirty="0" smtClean="0"/>
          </a:p>
          <a:p>
            <a:pPr algn="l"/>
            <a:r>
              <a:rPr lang="en-US" i="1" dirty="0" smtClean="0"/>
              <a:t>The puritan poetry, also called the Jacobean and Caroline poetry during the reigns of James I Charles I respectively, can be divided into three </a:t>
            </a:r>
            <a:r>
              <a:rPr lang="en-US" i="1" dirty="0" smtClean="0"/>
              <a:t>parts</a:t>
            </a:r>
            <a:endParaRPr lang="en-US" dirty="0" smtClean="0"/>
          </a:p>
          <a:p>
            <a:pPr algn="l"/>
            <a:r>
              <a:rPr lang="en-US" i="1" dirty="0" smtClean="0"/>
              <a:t>1-Poetry of the school of Spenser</a:t>
            </a:r>
            <a:endParaRPr lang="en-US" dirty="0" smtClean="0"/>
          </a:p>
          <a:p>
            <a:pPr algn="l"/>
            <a:r>
              <a:rPr lang="en-US" i="1" dirty="0" smtClean="0"/>
              <a:t>2-Poetry of the Metaphysical school</a:t>
            </a:r>
            <a:endParaRPr lang="en-US" dirty="0" smtClean="0"/>
          </a:p>
          <a:p>
            <a:pPr algn="l"/>
            <a:r>
              <a:rPr lang="en-US" i="1" dirty="0" smtClean="0"/>
              <a:t>3-Poetry of the Cavalier</a:t>
            </a:r>
            <a:endParaRPr lang="en-US" dirty="0" smtClean="0"/>
          </a:p>
          <a:p>
            <a:r>
              <a:rPr lang="en-US" i="1" dirty="0" smtClean="0"/>
              <a:t> </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lvl="0" algn="l"/>
            <a:r>
              <a:rPr lang="en-US" b="1" i="1" dirty="0" smtClean="0"/>
              <a:t>Jacobean and Caroline Drama</a:t>
            </a:r>
            <a:endParaRPr lang="en-US" b="1" dirty="0" smtClean="0"/>
          </a:p>
          <a:p>
            <a:pPr algn="l"/>
            <a:r>
              <a:rPr lang="en-US" i="1" dirty="0" smtClean="0"/>
              <a:t>After Shakespeare the drama in England suffered a decline during the reigns of James I and Charles I. The heights reached by Shakespeare could not be kept by later dramatists. The Jacobean and Caroline dramatists gave expression to passive suffering and lack of mental and physical vigor.</a:t>
            </a:r>
            <a:endParaRPr lang="en-US" dirty="0" smtClean="0"/>
          </a:p>
          <a:p>
            <a:r>
              <a:rPr lang="en-US" dirty="0" smtClean="0"/>
              <a: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r>
              <a:rPr lang="en-US" i="1" dirty="0" smtClean="0"/>
              <a:t> </a:t>
            </a:r>
            <a:endParaRPr lang="en-US" dirty="0" smtClean="0"/>
          </a:p>
          <a:p>
            <a:pPr lvl="0" algn="l"/>
            <a:r>
              <a:rPr lang="en-US" b="1" i="1" dirty="0" smtClean="0"/>
              <a:t>Jacobean and Caroline Prose</a:t>
            </a:r>
            <a:endParaRPr lang="en-US" b="1" dirty="0" smtClean="0"/>
          </a:p>
          <a:p>
            <a:pPr algn="l"/>
            <a:r>
              <a:rPr lang="en-US" i="1" dirty="0" smtClean="0"/>
              <a:t>This period was rich in prose. The great prose writers were Bacon, Burton, Milton, Sir Thomas Browne, Jeremy Taylor and Clarendon. For the first time the great scholars began to write in English rather than Latin. So the Bible became the supreme example of earlier English prose style- simple, plain and natural.</a:t>
            </a:r>
            <a:endParaRPr lang="en-US" dirty="0" smtClean="0"/>
          </a:p>
          <a:p>
            <a:pPr algn="l"/>
            <a:r>
              <a:rPr lang="en-US" i="1" dirty="0" smtClean="0"/>
              <a:t> </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800" b="1" i="1" dirty="0" smtClean="0"/>
              <a:t>The Restoration Period ( 1660-1700)</a:t>
            </a:r>
            <a:endParaRPr lang="en-US" sz="2800" b="1" dirty="0" smtClean="0"/>
          </a:p>
          <a:p>
            <a:pPr algn="l"/>
            <a:r>
              <a:rPr lang="en-US" sz="2800" i="1" dirty="0" smtClean="0"/>
              <a:t>After the Restoration in 1660, when Charles II came to throne, there was a complete repudiation of the Puritan ideals and way of living. In English literature the period from 1660-1700  is called the period of Restoration, because monarchy restored in England, and Charles II , the son of Charles I who had been defeated  and beheaded, came back to England from his exile in France and became the king. It is called the Age of Dryden, because  Dryden was the dominating and most representative literary figure of the Age.</a:t>
            </a:r>
            <a:endParaRPr lang="en-US" sz="28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lvl="0" algn="l"/>
            <a:r>
              <a:rPr lang="en-US" b="1" i="1" dirty="0" smtClean="0"/>
              <a:t>Restoration Drama</a:t>
            </a:r>
            <a:endParaRPr lang="en-US" b="1" dirty="0" smtClean="0"/>
          </a:p>
          <a:p>
            <a:pPr algn="l"/>
            <a:r>
              <a:rPr lang="en-US" i="1" dirty="0" smtClean="0"/>
              <a:t>In 1642 the theatres were closed by the authority of the Parliament which was dominated by Puritans and so no good plays were written from 1642 till the Restoration. During the Restoration Period the emphasis was on prose as the medium of expression.</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b="1" i="1" dirty="0" smtClean="0"/>
              <a:t>Comedy of Manners</a:t>
            </a:r>
            <a:endParaRPr lang="en-US" b="1" dirty="0" smtClean="0"/>
          </a:p>
          <a:p>
            <a:pPr algn="l"/>
            <a:r>
              <a:rPr lang="en-US" i="1" dirty="0" smtClean="0"/>
              <a:t>In it there are two groups of characters, the wits who claim our sympathy and the gulls or the dull ones who arouse our laughter. The end is not the victory of the good over the evil but the witty over the stupid. The Comedy of Manners was the most popular form of drama which portrayed the sophisticated life of the dominant class of society.</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lvl="0" algn="l"/>
            <a:r>
              <a:rPr lang="en-US" sz="2800" b="1" i="1" dirty="0" smtClean="0"/>
              <a:t>Restoration Poetry</a:t>
            </a:r>
            <a:endParaRPr lang="en-US" sz="2800" b="1" dirty="0" smtClean="0"/>
          </a:p>
          <a:p>
            <a:pPr algn="l"/>
            <a:r>
              <a:rPr lang="en-US" sz="2800" i="1" dirty="0" smtClean="0"/>
              <a:t>John Dryden(1631) The Restoration period was mostly satirical, realistic and written in the heroic couplet of which Dryden was the supreme master. He was the dominating figure of the Restoration Period, and he made his mark in the fields of poetry drama and prose.</a:t>
            </a:r>
            <a:endParaRPr lang="en-US" sz="2800" dirty="0" smtClean="0"/>
          </a:p>
          <a:p>
            <a:pPr algn="l"/>
            <a:r>
              <a:rPr lang="en-US" sz="2800" i="1" dirty="0" smtClean="0"/>
              <a:t>The poetry of Dryden can be conveniently divided under three heads- Political Satires, Doctrinal Poems and The Fables. The poetry of Dryden possesses all the characteristics of the Restoration Period and therefore thoroughly representative of that age.</a:t>
            </a:r>
            <a:endParaRPr lang="en-US" sz="2800" dirty="0" smtClean="0"/>
          </a:p>
          <a:p>
            <a:r>
              <a:rPr lang="en-US" dirty="0" smtClean="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a:xfrm>
            <a:off x="457200" y="1600200"/>
            <a:ext cx="8915400" cy="4525963"/>
          </a:xfrm>
        </p:spPr>
        <p:txBody>
          <a:bodyPr/>
          <a:lstStyle/>
          <a:p>
            <a:pPr algn="l"/>
            <a:r>
              <a:rPr lang="en-US" b="1" i="1" dirty="0" smtClean="0"/>
              <a:t>(c ) Restoration Prose</a:t>
            </a:r>
            <a:endParaRPr lang="en-US" b="1" dirty="0" smtClean="0"/>
          </a:p>
          <a:p>
            <a:pPr algn="l"/>
            <a:r>
              <a:rPr lang="en-US" i="1" dirty="0" smtClean="0"/>
              <a:t>The Restoration period was deficient in poetry and drama, but in prose it holds it head much higher. It was  during the Restoration Period that English prose was developed as a medium for expressing clearly and precisely average ideas and feelings about miscellaneous matters for which prose is really meant. Dryden presented a model of the new prose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400" b="1" i="1" dirty="0" smtClean="0"/>
              <a:t>Paradise Lost</a:t>
            </a:r>
            <a:endParaRPr lang="en-US" sz="2400" dirty="0" smtClean="0"/>
          </a:p>
          <a:p>
            <a:pPr algn="l"/>
            <a:r>
              <a:rPr lang="en-US" sz="2400" i="1" u="sng" cap="small" dirty="0" smtClean="0"/>
              <a:t>John Milton</a:t>
            </a:r>
            <a:endParaRPr lang="en-US" sz="2400" dirty="0" smtClean="0"/>
          </a:p>
          <a:p>
            <a:pPr algn="l"/>
            <a:r>
              <a:rPr lang="en-US" sz="2400" b="1" i="1" dirty="0" smtClean="0"/>
              <a:t>Milton’s Life</a:t>
            </a:r>
            <a:endParaRPr lang="en-US" sz="2400" dirty="0" smtClean="0"/>
          </a:p>
          <a:p>
            <a:pPr algn="l"/>
            <a:r>
              <a:rPr lang="en-US" sz="2400" i="1" u="sng" cap="small" dirty="0" smtClean="0"/>
              <a:t>John Milton was born</a:t>
            </a:r>
            <a:r>
              <a:rPr lang="en-US" sz="2400" i="1" u="sng" dirty="0" smtClean="0"/>
              <a:t> on December </a:t>
            </a:r>
            <a:r>
              <a:rPr lang="en-US" sz="2400" i="1" u="sng" cap="small" dirty="0" smtClean="0"/>
              <a:t>9</a:t>
            </a:r>
            <a:r>
              <a:rPr lang="en-US" sz="2400" i="1" u="sng" dirty="0" smtClean="0"/>
              <a:t>, </a:t>
            </a:r>
            <a:r>
              <a:rPr lang="en-US" sz="2400" i="1" u="sng" cap="small" dirty="0" smtClean="0"/>
              <a:t>1608</a:t>
            </a:r>
            <a:r>
              <a:rPr lang="en-US" sz="2400" i="1" u="sng" dirty="0" smtClean="0"/>
              <a:t>, in London.</a:t>
            </a:r>
            <a:r>
              <a:rPr lang="en-US" sz="2400" i="1" dirty="0" smtClean="0"/>
              <a:t> Milton’s father was a prosperous merchant. Milton excelled in school, and went on to study privately in his twenties and thirties. </a:t>
            </a:r>
            <a:r>
              <a:rPr lang="en-US" sz="2400" i="1" u="sng" dirty="0" smtClean="0"/>
              <a:t>In </a:t>
            </a:r>
            <a:r>
              <a:rPr lang="en-US" sz="2400" i="1" u="sng" cap="small" dirty="0" smtClean="0"/>
              <a:t>1638</a:t>
            </a:r>
            <a:r>
              <a:rPr lang="en-US" sz="2400" i="1" u="sng" dirty="0" smtClean="0"/>
              <a:t> he made a trip to Italy,</a:t>
            </a:r>
            <a:r>
              <a:rPr lang="en-US" sz="2400" i="1" dirty="0" smtClean="0"/>
              <a:t> studying in Florence, Siena, and Rome, but felt obliged to return home upon the outbreak of civil war in England, in </a:t>
            </a:r>
            <a:r>
              <a:rPr lang="en-US" sz="2400" i="1" cap="small" dirty="0" smtClean="0"/>
              <a:t>1639</a:t>
            </a:r>
            <a:r>
              <a:rPr lang="en-US" sz="2400" i="1" dirty="0" smtClean="0"/>
              <a:t>. </a:t>
            </a:r>
            <a:r>
              <a:rPr lang="en-US" sz="2400" i="1" u="sng" dirty="0" smtClean="0"/>
              <a:t>Upon his return from Italy, he began planning an epic poem, the first ever written in English</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b="1" i="1" u="sng" dirty="0" smtClean="0"/>
              <a:t>Women and Marriage</a:t>
            </a:r>
            <a:endParaRPr lang="en-US" dirty="0" smtClean="0"/>
          </a:p>
          <a:p>
            <a:pPr algn="l"/>
            <a:r>
              <a:rPr lang="en-US" i="1" u="sng" dirty="0" smtClean="0"/>
              <a:t>Much of Milton’s social commentary in Paradise Lost  focuses on the proper role of women. In Book IV he makes clear that he does not think men and women are equals, alluding to biblical passages that identify man as the master of woman. Although Milton viewed women as inferior to men, believing that wives should be subservient to their husbands, he did not see himself as a woman-hater.</a:t>
            </a:r>
            <a:r>
              <a:rPr lang="en-US" i="1" dirty="0" smtClean="0"/>
              <a:t> I</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800" b="1" i="1" dirty="0" smtClean="0"/>
              <a:t>Plot Overview</a:t>
            </a:r>
            <a:endParaRPr lang="en-US" sz="2800" dirty="0" smtClean="0"/>
          </a:p>
          <a:p>
            <a:pPr algn="l"/>
            <a:r>
              <a:rPr lang="en-US" sz="2800" i="1" dirty="0" smtClean="0"/>
              <a:t>M </a:t>
            </a:r>
            <a:r>
              <a:rPr lang="en-US" sz="2800" i="1" cap="small" dirty="0" err="1" smtClean="0"/>
              <a:t>ilton’s</a:t>
            </a:r>
            <a:r>
              <a:rPr lang="en-US" sz="2800" i="1" cap="small" dirty="0" smtClean="0"/>
              <a:t> speaker begins </a:t>
            </a:r>
            <a:r>
              <a:rPr lang="en-US" sz="2800" i="1" dirty="0" smtClean="0"/>
              <a:t>Paradise Lost by stating that his subject will be Adam and Eve’s disobedience and fall from grace. He invokes a heavenly muse and asks for help in relating his ambitious story and God’s plan for humankind. The action begins with Satan and his fellow rebel angels who are found chained to a lake of fire in Hell. They quickly free themselves and fly to land, where they discover minerals and construct Pandemonium, </a:t>
            </a:r>
            <a:r>
              <a:rPr lang="en-US" i="1" dirty="0" smtClean="0"/>
              <a:t>which will be their meeting place.</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b="1" i="1" dirty="0" smtClean="0"/>
              <a:t>The Importance of Obedience to God</a:t>
            </a:r>
            <a:endParaRPr lang="en-US" b="1" dirty="0" smtClean="0"/>
          </a:p>
          <a:p>
            <a:pPr algn="l"/>
            <a:r>
              <a:rPr lang="en-US" i="1" dirty="0" smtClean="0"/>
              <a:t>The first words of Paradise Lost state that the poem’s main theme will be “Man’s first Disobedience.” Milton narrates the story of Adam and Eve’s disobedience, explains how and why it happens, and places the story within the larger context of Satan’s rebellion and Jesus’ resurrection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400" b="1" i="1" u="sng" dirty="0" smtClean="0"/>
              <a:t>Symbols</a:t>
            </a:r>
            <a:endParaRPr lang="en-US" sz="2400" b="1" i="1" dirty="0" smtClean="0"/>
          </a:p>
          <a:p>
            <a:pPr algn="l"/>
            <a:r>
              <a:rPr lang="en-US" sz="2400" i="1" u="sng" dirty="0" smtClean="0"/>
              <a:t>Symbols are objects, characters, figures, and colors used to represent abstract ideas or concepts.</a:t>
            </a:r>
            <a:endParaRPr lang="en-US" sz="2400" dirty="0" smtClean="0"/>
          </a:p>
          <a:p>
            <a:pPr algn="l"/>
            <a:r>
              <a:rPr lang="en-US" sz="2400" b="1" i="1" u="sng" dirty="0" smtClean="0"/>
              <a:t>The Scales in the Sky</a:t>
            </a:r>
            <a:endParaRPr lang="en-US" sz="2400" b="1" dirty="0" smtClean="0"/>
          </a:p>
          <a:p>
            <a:pPr algn="l"/>
            <a:r>
              <a:rPr lang="en-US" sz="2400" i="1" u="sng" dirty="0" smtClean="0"/>
              <a:t>As Satan prepares to fight Gabriel when he is discovered in Paradise, God causes the image of a pair of golden scales to appear in the sky. On one side of the scales, he puts the consequences of Satan’s running away, and on the other he puts the consequences of Satan’s staying and fighting with Gabriel. The side that shows him staying and fighting flies up, signifying its lightness and worthlessness.</a:t>
            </a:r>
            <a:endParaRPr lang="en-US" sz="2400"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b="1" i="1" u="sng" dirty="0" smtClean="0"/>
              <a:t>Adam’s Wreath</a:t>
            </a:r>
            <a:endParaRPr lang="en-US" b="1" dirty="0" smtClean="0"/>
          </a:p>
          <a:p>
            <a:pPr algn="l"/>
            <a:r>
              <a:rPr lang="en-US" i="1" u="sng" dirty="0" smtClean="0"/>
              <a:t>The wreath that Adam makes as he and Eve work separately in Book IX is symbolic in several ways. First, it represents his love for her and his attraction to her. But as he is about </a:t>
            </a:r>
            <a:r>
              <a:rPr lang="en-US" i="1" dirty="0" smtClean="0"/>
              <a:t> </a:t>
            </a:r>
            <a:r>
              <a:rPr lang="en-US" i="1" u="sng" dirty="0" smtClean="0"/>
              <a:t>to give the wreath to her, his shock in noticing that she has eaten from the Tree of Knowledge makes him drop it to the ground.</a:t>
            </a:r>
            <a:endParaRPr lang="en-US" dirty="0" smtClean="0"/>
          </a:p>
          <a:p>
            <a:pPr algn="l"/>
            <a:r>
              <a:rPr lang="en-US" dirty="0" smtClean="0"/>
              <a:t> </a:t>
            </a:r>
          </a:p>
          <a:p>
            <a:pPr algn="l"/>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rtl="1"/>
            <a:r>
              <a:rPr lang="en-US" dirty="0" smtClean="0"/>
              <a:t> </a:t>
            </a:r>
            <a:r>
              <a:rPr lang="en-US" sz="2000" b="1" u="sng" dirty="0" smtClean="0"/>
              <a:t>Literary </a:t>
            </a:r>
            <a:r>
              <a:rPr lang="en-US" sz="2000" b="1" u="sng" dirty="0" smtClean="0"/>
              <a:t>Terms</a:t>
            </a:r>
            <a:endParaRPr lang="en-US" sz="2000" u="sng" dirty="0" smtClean="0"/>
          </a:p>
          <a:p>
            <a:pPr algn="l"/>
            <a:r>
              <a:rPr lang="en-US" sz="2000" b="1" dirty="0" smtClean="0"/>
              <a:t>1-</a:t>
            </a:r>
            <a:r>
              <a:rPr lang="en-US" sz="2000" b="1" u="sng" dirty="0" smtClean="0"/>
              <a:t>Personification</a:t>
            </a:r>
            <a:r>
              <a:rPr lang="en-US" sz="2000" b="1" dirty="0" smtClean="0"/>
              <a:t> is giving inanimate objects or abstract ideas human qualities or actions; making non-human things appear as human.</a:t>
            </a:r>
            <a:r>
              <a:rPr lang="en-US" sz="2000" dirty="0" smtClean="0"/>
              <a:t> </a:t>
            </a:r>
          </a:p>
          <a:p>
            <a:pPr algn="l"/>
            <a:r>
              <a:rPr lang="en-US" sz="2000" b="1" dirty="0" smtClean="0"/>
              <a:t>2-</a:t>
            </a:r>
            <a:r>
              <a:rPr lang="en-US" sz="2000" b="1" u="sng" dirty="0" smtClean="0"/>
              <a:t>Metapho</a:t>
            </a:r>
            <a:r>
              <a:rPr lang="en-US" sz="2000" b="1" dirty="0" smtClean="0"/>
              <a:t>r: a comparison between two objects for the purpose of describing one of them; a metaphor  states that the one object is the other.</a:t>
            </a:r>
            <a:endParaRPr lang="en-US" sz="2000" dirty="0" smtClean="0"/>
          </a:p>
          <a:p>
            <a:pPr algn="l"/>
            <a:r>
              <a:rPr lang="en-US" sz="2000" b="1" dirty="0" smtClean="0"/>
              <a:t>3- </a:t>
            </a:r>
            <a:r>
              <a:rPr lang="en-US" sz="2000" b="1" u="sng" dirty="0" smtClean="0"/>
              <a:t>Alliteration</a:t>
            </a:r>
            <a:r>
              <a:rPr lang="en-US" sz="2000" b="1" dirty="0" smtClean="0"/>
              <a:t>: close repetition of consonant sounds at the beginning of words.</a:t>
            </a:r>
            <a:endParaRPr lang="en-US" sz="2000" dirty="0" smtClean="0"/>
          </a:p>
          <a:p>
            <a:pPr algn="l"/>
            <a:r>
              <a:rPr lang="en-US" sz="2000" b="1" dirty="0" smtClean="0"/>
              <a:t>4- </a:t>
            </a:r>
            <a:r>
              <a:rPr lang="en-US" sz="2000" b="1" u="sng" dirty="0" smtClean="0"/>
              <a:t>Diction</a:t>
            </a:r>
            <a:r>
              <a:rPr lang="en-US" sz="2000" b="1" dirty="0" smtClean="0"/>
              <a:t>: an author’s choice and use of words; his vocabulary.</a:t>
            </a:r>
            <a:endParaRPr lang="en-US" sz="2000" dirty="0" smtClean="0"/>
          </a:p>
          <a:p>
            <a:pPr algn="l"/>
            <a:r>
              <a:rPr lang="en-US" sz="2000" b="1" dirty="0" smtClean="0"/>
              <a:t>5- </a:t>
            </a:r>
            <a:r>
              <a:rPr lang="en-US" sz="2000" b="1" u="sng" dirty="0" smtClean="0"/>
              <a:t>Epic</a:t>
            </a:r>
            <a:r>
              <a:rPr lang="en-US" sz="2000" b="1" dirty="0" smtClean="0"/>
              <a:t>: an extended narrative poem, with heroic  subject matter and theme, and exalted tone.</a:t>
            </a:r>
            <a:endParaRPr lang="en-US" sz="2000" dirty="0" smtClean="0"/>
          </a:p>
          <a:p>
            <a:pPr algn="l"/>
            <a:r>
              <a:rPr lang="en-US" sz="2000" b="1" dirty="0" smtClean="0"/>
              <a:t>6- </a:t>
            </a:r>
            <a:r>
              <a:rPr lang="en-US" sz="2000" b="1" u="sng" dirty="0" smtClean="0"/>
              <a:t>Rhyme:</a:t>
            </a:r>
            <a:r>
              <a:rPr lang="en-US" sz="2000" b="1" dirty="0" smtClean="0"/>
              <a:t> the use of words with similar sounds in poetry, usually but  not always at the ends of lines.</a:t>
            </a:r>
            <a:endParaRPr lang="en-US" sz="2000" dirty="0" smtClean="0"/>
          </a:p>
          <a:p>
            <a:pPr algn="l"/>
            <a:r>
              <a:rPr lang="en-US" sz="2000" b="1" dirty="0" smtClean="0"/>
              <a:t>7- </a:t>
            </a:r>
            <a:r>
              <a:rPr lang="en-US" sz="2000" b="1" u="sng" dirty="0" smtClean="0"/>
              <a:t>Stanza</a:t>
            </a:r>
            <a:r>
              <a:rPr lang="en-US" sz="2000" b="1" dirty="0" smtClean="0"/>
              <a:t>: a group of lines in a poem divided off from the others. Each stanza is usually the same number  of lines in length.</a:t>
            </a:r>
            <a:endParaRPr lang="en-US" sz="2000"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ctr"/>
            <a:r>
              <a:rPr lang="en-US" sz="2400" b="1" dirty="0" smtClean="0"/>
              <a:t>To </a:t>
            </a:r>
            <a:r>
              <a:rPr lang="en-US" sz="2400" b="1" dirty="0" smtClean="0"/>
              <a:t>Daffodils</a:t>
            </a:r>
          </a:p>
          <a:p>
            <a:pPr algn="l"/>
            <a:r>
              <a:rPr lang="en-US" sz="2400" b="1" dirty="0" smtClean="0"/>
              <a:t>Surface meaning:</a:t>
            </a:r>
            <a:endParaRPr lang="en-US" sz="2400" dirty="0" smtClean="0"/>
          </a:p>
          <a:p>
            <a:pPr algn="l"/>
            <a:r>
              <a:rPr lang="en-US" sz="2400" dirty="0" smtClean="0"/>
              <a:t>In his poem ‘To Daffodils’, the poet Robert Herrick begins by saying that we grieve to see the beautiful daffodils being wasted away very quickly. The duration of their gloom is so short that it seems even the rising sun still hasn’t reached the noon-time. Thus, in the very beginning the poet has struck a note of mourning at the fast dying of daffodils.</a:t>
            </a:r>
            <a:br>
              <a:rPr lang="en-US" sz="2400" dirty="0" smtClean="0"/>
            </a:br>
            <a:r>
              <a:rPr lang="en-US" sz="2400" dirty="0" smtClean="0"/>
              <a:t>The poet then addresses the daffodils and asks them to stay until the clay ends with the evening prayer. After praying together he says that they will also accompany the daffodils. This is so because like flowers men too have a very transient life and even the youth is also very short-lived.</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400" b="1" dirty="0" smtClean="0"/>
              <a:t>Deep meaning:</a:t>
            </a:r>
            <a:endParaRPr lang="en-US" sz="2400" dirty="0" smtClean="0"/>
          </a:p>
          <a:p>
            <a:pPr algn="l"/>
            <a:r>
              <a:rPr lang="en-US" sz="2400" dirty="0" smtClean="0"/>
              <a:t>“We have short time to stay, as you,</a:t>
            </a:r>
            <a:br>
              <a:rPr lang="en-US" sz="2400" dirty="0" smtClean="0"/>
            </a:br>
            <a:r>
              <a:rPr lang="en-US" sz="2400" dirty="0" smtClean="0"/>
              <a:t>We have as short a spring.”</a:t>
            </a:r>
          </a:p>
          <a:p>
            <a:pPr algn="l"/>
            <a:r>
              <a:rPr lang="en-US" sz="2400" dirty="0" smtClean="0"/>
              <a:t>Robert Herrick symbolically refers to the youth as spring in these lines. He equates/compares human life with the life of daffodils. Further he says that both of them grow very fast to be destroyed later. Just like the short duration of the flowers, men too die away soon. Their life is as short as the rain of the summer season, which comes for a very short time; and the dew-drops in the morning, which vanish away and never return again. Thus, the poet after comparing the flowers to humans, later turns to the objects of nature – he has compared the life of daffodils with summer rain, dew drops</a:t>
            </a:r>
            <a:r>
              <a:rPr lang="en-US" dirty="0" smtClean="0"/>
              <a:t>.</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dirty="0" smtClean="0"/>
              <a:t/>
            </a:r>
            <a:br>
              <a:rPr lang="en-US" dirty="0" smtClean="0"/>
            </a:br>
            <a:r>
              <a:rPr lang="en-US" b="1" dirty="0" smtClean="0"/>
              <a:t>Theme:</a:t>
            </a:r>
            <a:endParaRPr lang="en-US" dirty="0" smtClean="0"/>
          </a:p>
          <a:p>
            <a:pPr lvl="0" algn="l"/>
            <a:r>
              <a:rPr lang="en-US" dirty="0" smtClean="0"/>
              <a:t>the short-lived nature of life, the fleeting passage of time.</a:t>
            </a:r>
          </a:p>
          <a:p>
            <a:pPr lvl="0" algn="l"/>
            <a:r>
              <a:rPr lang="en-US" dirty="0" smtClean="0"/>
              <a:t>like the flowers we humans have a very short life in this world.</a:t>
            </a:r>
          </a:p>
          <a:p>
            <a:pPr lvl="0" algn="l"/>
            <a:r>
              <a:rPr lang="en-US" dirty="0" smtClean="0"/>
              <a:t>beauty is not going to stay forever.</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400" b="1" dirty="0" smtClean="0"/>
              <a:t>VIRTUE</a:t>
            </a:r>
            <a:endParaRPr lang="en-US" sz="2400" dirty="0" smtClean="0"/>
          </a:p>
          <a:p>
            <a:pPr algn="l"/>
            <a:r>
              <a:rPr lang="en-US" sz="2400" b="1" dirty="0" smtClean="0"/>
              <a:t>George Herbert:</a:t>
            </a:r>
            <a:endParaRPr lang="en-US" sz="2400" dirty="0" smtClean="0"/>
          </a:p>
          <a:p>
            <a:pPr algn="l"/>
            <a:r>
              <a:rPr lang="en-US" sz="2400" dirty="0" smtClean="0"/>
              <a:t>In "Virtue," which comprises four quatrains altogether, Herbert reflects on the loveliness of the living world but also on the reality of death. Building momentum by moving from the glory of a day to the beauty of a rose to the richness of springtime, while reiterating at the end of each quatrain that everything "must die," Herbert leads the reader to the last, slightly varied quatrain. Herbert contrasts the passing glories of the mortal world with the eternal glory of the immortal soul and thereby distinguishes between momentary and eternal value.</a:t>
            </a:r>
          </a:p>
          <a:p>
            <a:r>
              <a:rPr lang="en-US" dirty="0" smtClean="0"/>
              <a:t>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ctr"/>
            <a:r>
              <a:rPr lang="en-US" sz="2400" dirty="0" smtClean="0"/>
              <a:t>ALL FOR LOVE</a:t>
            </a:r>
          </a:p>
          <a:p>
            <a:pPr algn="ctr"/>
            <a:r>
              <a:rPr lang="en-US" sz="2400" dirty="0" smtClean="0"/>
              <a:t>JOHN DRYDEN</a:t>
            </a:r>
          </a:p>
          <a:p>
            <a:pPr algn="l"/>
            <a:r>
              <a:rPr lang="en-US" sz="2000" dirty="0" smtClean="0"/>
              <a:t>THE DRAMATIC WORKS  OF DRYDEN</a:t>
            </a:r>
          </a:p>
          <a:p>
            <a:pPr lvl="0" algn="l"/>
            <a:r>
              <a:rPr lang="en-US" sz="2000" dirty="0" smtClean="0"/>
              <a:t>THE DRAMATIC WORKS OF DRYDEN</a:t>
            </a:r>
          </a:p>
          <a:p>
            <a:pPr algn="l"/>
            <a:r>
              <a:rPr lang="en-US" sz="2000" dirty="0" smtClean="0"/>
              <a:t>LARGE NUMBER OF PLAYS , WRITTEN BY DRYDEN</a:t>
            </a:r>
          </a:p>
          <a:p>
            <a:pPr algn="l"/>
            <a:r>
              <a:rPr lang="en-US" sz="2000" dirty="0" smtClean="0"/>
              <a:t> </a:t>
            </a:r>
          </a:p>
          <a:p>
            <a:pPr algn="l"/>
            <a:r>
              <a:rPr lang="en-US" sz="2000" dirty="0" smtClean="0"/>
              <a:t>Dryden was one of the first writers to take an advantage of the re-opening  of the theatres which had been closed when the puritans under Cromwell came to power in England. Dryden wrote a large number of dramas which are detailed below under appropriate headings</a:t>
            </a:r>
            <a:r>
              <a:rPr lang="en-US" sz="2000" dirty="0" smtClean="0"/>
              <a:t>.</a:t>
            </a:r>
            <a:endParaRPr lang="en-US" sz="2000" dirty="0" smtClean="0"/>
          </a:p>
          <a:p>
            <a:pPr lvl="0" algn="l"/>
            <a:r>
              <a:rPr lang="en-US" sz="2000" dirty="0" smtClean="0"/>
              <a:t>1-COMEDIES  2-TRAGI- COMEDIES 3-TRAGEDIES </a:t>
            </a:r>
            <a:r>
              <a:rPr lang="en-US" sz="2000" dirty="0" smtClean="0"/>
              <a:t>INCLUDING HEROIC PLAYS</a:t>
            </a:r>
          </a:p>
          <a:p>
            <a:pPr lvl="0" algn="l"/>
            <a:r>
              <a:rPr lang="en-US" sz="2000" dirty="0" smtClean="0"/>
              <a:t>4-OPERAS</a:t>
            </a:r>
            <a:endParaRPr lang="en-US" sz="2000" dirty="0" smtClean="0"/>
          </a:p>
          <a:p>
            <a:r>
              <a:rPr lang="en-US" sz="2000" dirty="0" smtClean="0"/>
              <a:t> </a:t>
            </a:r>
          </a:p>
          <a:p>
            <a:pPr algn="l"/>
            <a:endParaRPr lang="en-US" sz="2000" dirty="0" smtClean="0"/>
          </a:p>
          <a:p>
            <a:pPr lvl="0" algn="l"/>
            <a:r>
              <a:rPr lang="en-US" sz="2000" dirty="0" smtClean="0"/>
              <a:t>-</a:t>
            </a:r>
            <a:endParaRPr lang="en-US" sz="2000" dirty="0" smtClean="0"/>
          </a:p>
          <a:p>
            <a:pPr algn="l"/>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sz="2800" dirty="0" smtClean="0"/>
              <a:t>Dryden was a man of versatile genius. H e distinguished himself as a poet, as a dramatist, and as a critic. He made a name for himself in the writing of both verse and prose. However, it is not a s a dramatist that he won immortality. His greatness rests chiefly upon his poetry and his literary criticism. As for his dramas, it is only </a:t>
            </a:r>
          </a:p>
          <a:p>
            <a:pPr algn="l"/>
            <a:r>
              <a:rPr lang="en-US" sz="2800" dirty="0" smtClean="0"/>
              <a:t>ALL  FOR LOVE   which still endures and which will always endure. The play was written and first performed in December in 1677.ALL FOR LOVE deserves a very high rank in British drama.</a:t>
            </a:r>
          </a:p>
          <a:p>
            <a:r>
              <a:rPr lang="en-US" dirty="0" smtClean="0"/>
              <a:t>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FINAL REVISION</a:t>
            </a:r>
            <a:endParaRPr lang="en-US" dirty="0"/>
          </a:p>
        </p:txBody>
      </p:sp>
      <p:sp>
        <p:nvSpPr>
          <p:cNvPr id="3" name="عنصر نائب للمحتوى 2"/>
          <p:cNvSpPr>
            <a:spLocks noGrp="1"/>
          </p:cNvSpPr>
          <p:nvPr>
            <p:ph idx="1"/>
          </p:nvPr>
        </p:nvSpPr>
        <p:spPr/>
        <p:txBody>
          <a:bodyPr/>
          <a:lstStyle/>
          <a:p>
            <a:pPr algn="l"/>
            <a:r>
              <a:rPr lang="en-US" dirty="0" smtClean="0"/>
              <a:t>THE SUB TITLE</a:t>
            </a:r>
          </a:p>
          <a:p>
            <a:pPr algn="l"/>
            <a:r>
              <a:rPr lang="en-US" dirty="0" smtClean="0"/>
              <a:t> </a:t>
            </a:r>
          </a:p>
          <a:p>
            <a:pPr algn="l"/>
            <a:r>
              <a:rPr lang="en-US" dirty="0" smtClean="0"/>
              <a:t>Dryden gave to his play a sub-title which is  THE WORLD WELL LOST. The  sub- title means  that  Antony did well to sacrifice his empire for the sake of his love for Cleopatra, and that Cleopatra did well to sacrifice her kingdom and her life for the sake of her love for Antony.</a:t>
            </a:r>
          </a:p>
          <a:p>
            <a:r>
              <a:rPr lang="en-US" dirty="0" smtClean="0"/>
              <a:t> </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1775</TotalTime>
  <Words>1512</Words>
  <Application>Microsoft Office PowerPoint</Application>
  <PresentationFormat>A4 Paper (210x297 mm)‎</PresentationFormat>
  <Paragraphs>121</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14th  Lecture</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FINAL REVISION</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130</cp:revision>
  <dcterms:created xsi:type="dcterms:W3CDTF">2009-10-14T19:14:34Z</dcterms:created>
  <dcterms:modified xsi:type="dcterms:W3CDTF">2011-11-27T08:34:34Z</dcterms:modified>
</cp:coreProperties>
</file>