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92" r:id="rId3"/>
    <p:sldId id="314" r:id="rId4"/>
    <p:sldId id="308" r:id="rId5"/>
    <p:sldId id="316" r:id="rId6"/>
    <p:sldId id="317" r:id="rId7"/>
    <p:sldId id="318" r:id="rId8"/>
    <p:sldId id="319" r:id="rId9"/>
    <p:sldId id="320"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E6334"/>
    <a:srgbClr val="D98061"/>
    <a:srgbClr val="313B4A"/>
    <a:srgbClr val="43A79C"/>
    <a:srgbClr val="EDBD1F"/>
    <a:srgbClr val="F04316"/>
    <a:srgbClr val="81AA52"/>
    <a:srgbClr val="0E478A"/>
    <a:srgbClr val="ECA0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134" autoAdjust="0"/>
    <p:restoredTop sz="94664" autoAdjust="0"/>
  </p:normalViewPr>
  <p:slideViewPr>
    <p:cSldViewPr>
      <p:cViewPr varScale="1">
        <p:scale>
          <a:sx n="116" d="100"/>
          <a:sy n="116" d="100"/>
        </p:scale>
        <p:origin x="756" y="8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9/26/2017</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dirty="0"/>
          </a:p>
        </p:txBody>
      </p:sp>
    </p:spTree>
    <p:extLst>
      <p:ext uri="{BB962C8B-B14F-4D97-AF65-F5344CB8AC3E}">
        <p14:creationId xmlns:p14="http://schemas.microsoft.com/office/powerpoint/2010/main" val="26642472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1</a:t>
            </a:fld>
            <a:endParaRPr lang="en-US" dirty="0"/>
          </a:p>
        </p:txBody>
      </p:sp>
    </p:spTree>
    <p:extLst>
      <p:ext uri="{BB962C8B-B14F-4D97-AF65-F5344CB8AC3E}">
        <p14:creationId xmlns:p14="http://schemas.microsoft.com/office/powerpoint/2010/main" val="4142276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3E2321-BEA1-483A-B63E-43351015782E}" type="slidenum">
              <a:rPr lang="ar-SA" smtClean="0"/>
              <a:pPr>
                <a:defRPr/>
              </a:pPr>
              <a:t>4</a:t>
            </a:fld>
            <a:endParaRPr lang="en-US" dirty="0"/>
          </a:p>
        </p:txBody>
      </p:sp>
    </p:spTree>
    <p:extLst>
      <p:ext uri="{BB962C8B-B14F-4D97-AF65-F5344CB8AC3E}">
        <p14:creationId xmlns:p14="http://schemas.microsoft.com/office/powerpoint/2010/main" val="1405655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5</a:t>
            </a:fld>
            <a:endParaRPr lang="en-US" dirty="0"/>
          </a:p>
        </p:txBody>
      </p:sp>
    </p:spTree>
    <p:extLst>
      <p:ext uri="{BB962C8B-B14F-4D97-AF65-F5344CB8AC3E}">
        <p14:creationId xmlns:p14="http://schemas.microsoft.com/office/powerpoint/2010/main" val="3077127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6</a:t>
            </a:fld>
            <a:endParaRPr lang="en-US" dirty="0"/>
          </a:p>
        </p:txBody>
      </p:sp>
    </p:spTree>
    <p:extLst>
      <p:ext uri="{BB962C8B-B14F-4D97-AF65-F5344CB8AC3E}">
        <p14:creationId xmlns:p14="http://schemas.microsoft.com/office/powerpoint/2010/main" val="246251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887970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 name="Rectangle 11"/>
          <p:cNvSpPr/>
          <p:nvPr/>
        </p:nvSpPr>
        <p:spPr>
          <a:xfrm>
            <a:off x="9163050" y="2133600"/>
            <a:ext cx="742950" cy="14478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rgbClr val="43A79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rgbClr val="313B4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rgbClr val="EDBD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baseline="0">
                <a:solidFill>
                  <a:srgbClr val="43A79C"/>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rgbClr val="313B4A"/>
                </a:solidFill>
              </a:defRPr>
            </a:lvl1pPr>
            <a:lvl2pPr algn="r">
              <a:buFont typeface="Arial" pitchFamily="34" charset="0"/>
              <a:buNone/>
              <a:defRPr>
                <a:solidFill>
                  <a:srgbClr val="313B4A"/>
                </a:solidFill>
              </a:defRPr>
            </a:lvl2pPr>
            <a:lvl3pPr algn="r">
              <a:buFont typeface="Arial" pitchFamily="34" charset="0"/>
              <a:buNone/>
              <a:defRPr>
                <a:solidFill>
                  <a:srgbClr val="313B4A"/>
                </a:solidFill>
              </a:defRPr>
            </a:lvl3pPr>
            <a:lvl4pPr algn="r">
              <a:buFont typeface="Arial" pitchFamily="34" charset="0"/>
              <a:buNone/>
              <a:defRPr>
                <a:solidFill>
                  <a:srgbClr val="313B4A"/>
                </a:solidFill>
              </a:defRPr>
            </a:lvl4pPr>
            <a:lvl5pPr algn="r">
              <a:buFont typeface="Arial" pitchFamily="34" charset="0"/>
              <a:buNone/>
              <a:defRPr>
                <a:solidFill>
                  <a:srgbClr val="313B4A"/>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solidFill>
                  <a:srgbClr val="313B4A"/>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ctr"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6"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rgbClr val="8E63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title"/>
          </p:nvPr>
        </p:nvSpPr>
        <p:spPr/>
        <p:txBody>
          <a:bodyPr/>
          <a:lstStyle>
            <a:lvl1pPr algn="r">
              <a:defRPr>
                <a:solidFill>
                  <a:srgbClr val="43A79C"/>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solidFill>
                  <a:srgbClr val="313B4A"/>
                </a:solidFill>
              </a:defRPr>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10"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9"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5"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Slide Number Placeholder 5"/>
          <p:cNvSpPr>
            <a:spLocks noGrp="1"/>
          </p:cNvSpPr>
          <p:nvPr>
            <p:ph type="sldNum" sz="quarter" idx="10"/>
          </p:nvPr>
        </p:nvSpPr>
        <p:spPr>
          <a:xfrm>
            <a:off x="4974456" y="6356350"/>
            <a:ext cx="482600" cy="365125"/>
          </a:xfrm>
          <a:prstGeom prst="rect">
            <a:avLst/>
          </a:prstGeom>
        </p:spPr>
        <p:txBody>
          <a:bodyPr/>
          <a:lstStyle>
            <a:lvl1pPr algn="ct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dirty="0" smtClean="0"/>
              <a:t>العنوان الرئيسي</a:t>
            </a:r>
            <a:endParaRPr lang="en-US" dirty="0"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dirty="0" smtClean="0"/>
              <a:t>المحتوى المستوى الأول</a:t>
            </a:r>
            <a:endParaRPr lang="en-US" dirty="0" smtClean="0"/>
          </a:p>
          <a:p>
            <a:pPr lvl="1"/>
            <a:r>
              <a:rPr lang="ar-EG" dirty="0" smtClean="0"/>
              <a:t>المحتوى المستوى الثاني</a:t>
            </a:r>
            <a:endParaRPr lang="en-US" dirty="0" smtClean="0"/>
          </a:p>
          <a:p>
            <a:pPr lvl="2"/>
            <a:r>
              <a:rPr lang="ar-EG" dirty="0" smtClean="0"/>
              <a:t>المحتوى المستوى الثالث</a:t>
            </a:r>
            <a:endParaRPr lang="en-US" dirty="0" smtClean="0"/>
          </a:p>
          <a:p>
            <a:pPr lvl="3"/>
            <a:r>
              <a:rPr lang="ar-EG" dirty="0" smtClean="0"/>
              <a:t>المحتوى المستوى الرابع</a:t>
            </a:r>
            <a:endParaRPr lang="en-US" dirty="0" smtClean="0"/>
          </a:p>
          <a:p>
            <a:pPr lvl="4"/>
            <a:r>
              <a:rPr lang="ar-EG" dirty="0" smtClean="0"/>
              <a:t>المحتوى المستوى الخامس</a:t>
            </a:r>
            <a:endParaRPr lang="en-US" dirty="0" smtClean="0"/>
          </a:p>
        </p:txBody>
      </p:sp>
      <p:sp>
        <p:nvSpPr>
          <p:cNvPr id="10" name="Rectangle 9"/>
          <p:cNvSpPr/>
          <p:nvPr userDrawn="1"/>
        </p:nvSpPr>
        <p:spPr>
          <a:xfrm>
            <a:off x="0" y="6324600"/>
            <a:ext cx="9906000" cy="5334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5304" y="5964270"/>
            <a:ext cx="838200" cy="712470"/>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r" rtl="0" eaLnBrk="1" fontAlgn="base" hangingPunct="1">
        <a:spcBef>
          <a:spcPct val="0"/>
        </a:spcBef>
        <a:spcAft>
          <a:spcPct val="0"/>
        </a:spcAft>
        <a:defRPr sz="4400" kern="1200">
          <a:solidFill>
            <a:srgbClr val="43A79C"/>
          </a:solidFill>
          <a:latin typeface="+mj-lt"/>
          <a:ea typeface="+mj-ea"/>
          <a:cs typeface="Arial" charset="0"/>
        </a:defRPr>
      </a:lvl1pPr>
      <a:lvl2pPr algn="r" rtl="0" eaLnBrk="1" fontAlgn="base" hangingPunct="1">
        <a:spcBef>
          <a:spcPct val="0"/>
        </a:spcBef>
        <a:spcAft>
          <a:spcPct val="0"/>
        </a:spcAft>
        <a:defRPr sz="4400">
          <a:solidFill>
            <a:srgbClr val="376092"/>
          </a:solidFill>
          <a:latin typeface="Calibri" pitchFamily="34" charset="0"/>
          <a:cs typeface="Arial" charset="0"/>
        </a:defRPr>
      </a:lvl2pPr>
      <a:lvl3pPr algn="r" rtl="0" eaLnBrk="1" fontAlgn="base" hangingPunct="1">
        <a:spcBef>
          <a:spcPct val="0"/>
        </a:spcBef>
        <a:spcAft>
          <a:spcPct val="0"/>
        </a:spcAft>
        <a:defRPr sz="4400">
          <a:solidFill>
            <a:srgbClr val="376092"/>
          </a:solidFill>
          <a:latin typeface="Calibri" pitchFamily="34" charset="0"/>
          <a:cs typeface="Arial" charset="0"/>
        </a:defRPr>
      </a:lvl3pPr>
      <a:lvl4pPr algn="r" rtl="0" eaLnBrk="1" fontAlgn="base" hangingPunct="1">
        <a:spcBef>
          <a:spcPct val="0"/>
        </a:spcBef>
        <a:spcAft>
          <a:spcPct val="0"/>
        </a:spcAft>
        <a:defRPr sz="4400">
          <a:solidFill>
            <a:srgbClr val="376092"/>
          </a:solidFill>
          <a:latin typeface="Calibri" pitchFamily="34" charset="0"/>
          <a:cs typeface="Arial" charset="0"/>
        </a:defRPr>
      </a:lvl4pPr>
      <a:lvl5pPr algn="r" rtl="0" eaLnBrk="1" fontAlgn="base" hangingPunct="1">
        <a:spcBef>
          <a:spcPct val="0"/>
        </a:spcBef>
        <a:spcAft>
          <a:spcPct val="0"/>
        </a:spcAft>
        <a:defRPr sz="4400">
          <a:solidFill>
            <a:srgbClr val="376092"/>
          </a:solidFill>
          <a:latin typeface="Calibri" pitchFamily="34" charset="0"/>
          <a:cs typeface="Arial" charset="0"/>
        </a:defRPr>
      </a:lvl5pPr>
      <a:lvl6pPr marL="457200" algn="r" rtl="0" eaLnBrk="1" fontAlgn="base" hangingPunct="1">
        <a:spcBef>
          <a:spcPct val="0"/>
        </a:spcBef>
        <a:spcAft>
          <a:spcPct val="0"/>
        </a:spcAft>
        <a:defRPr sz="4400">
          <a:solidFill>
            <a:srgbClr val="376092"/>
          </a:solidFill>
          <a:latin typeface="Calibri" pitchFamily="34" charset="0"/>
          <a:cs typeface="Arial" charset="0"/>
        </a:defRPr>
      </a:lvl6pPr>
      <a:lvl7pPr marL="914400" algn="r" rtl="0" eaLnBrk="1" fontAlgn="base" hangingPunct="1">
        <a:spcBef>
          <a:spcPct val="0"/>
        </a:spcBef>
        <a:spcAft>
          <a:spcPct val="0"/>
        </a:spcAft>
        <a:defRPr sz="4400">
          <a:solidFill>
            <a:srgbClr val="376092"/>
          </a:solidFill>
          <a:latin typeface="Calibri" pitchFamily="34" charset="0"/>
          <a:cs typeface="Arial" charset="0"/>
        </a:defRPr>
      </a:lvl7pPr>
      <a:lvl8pPr marL="1371600" algn="r" rtl="0" eaLnBrk="1" fontAlgn="base" hangingPunct="1">
        <a:spcBef>
          <a:spcPct val="0"/>
        </a:spcBef>
        <a:spcAft>
          <a:spcPct val="0"/>
        </a:spcAft>
        <a:defRPr sz="4400">
          <a:solidFill>
            <a:srgbClr val="376092"/>
          </a:solidFill>
          <a:latin typeface="Calibri" pitchFamily="34" charset="0"/>
          <a:cs typeface="Arial" charset="0"/>
        </a:defRPr>
      </a:lvl8pPr>
      <a:lvl9pPr marL="1828800" algn="r" rtl="0"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0" eaLnBrk="1" fontAlgn="base" hangingPunct="1">
        <a:spcBef>
          <a:spcPct val="20000"/>
        </a:spcBef>
        <a:spcAft>
          <a:spcPct val="0"/>
        </a:spcAft>
        <a:buFont typeface="Arial" pitchFamily="34" charset="0"/>
        <a:buChar char="•"/>
        <a:defRPr sz="3200" kern="1200">
          <a:solidFill>
            <a:srgbClr val="313B4A"/>
          </a:solidFill>
          <a:latin typeface="+mn-lt"/>
          <a:ea typeface="+mn-ea"/>
          <a:cs typeface="Arial" charset="0"/>
        </a:defRPr>
      </a:lvl1pPr>
      <a:lvl2pPr marL="742950" indent="-285750" algn="r" rtl="0" eaLnBrk="1" fontAlgn="base" hangingPunct="1">
        <a:spcBef>
          <a:spcPct val="20000"/>
        </a:spcBef>
        <a:spcAft>
          <a:spcPct val="0"/>
        </a:spcAft>
        <a:buFont typeface="Arial" pitchFamily="34" charset="0"/>
        <a:buChar char="–"/>
        <a:defRPr sz="2800" kern="1200">
          <a:solidFill>
            <a:srgbClr val="313B4A"/>
          </a:solidFill>
          <a:latin typeface="+mn-lt"/>
          <a:ea typeface="+mn-ea"/>
          <a:cs typeface="Arial" charset="0"/>
        </a:defRPr>
      </a:lvl2pPr>
      <a:lvl3pPr marL="1143000" indent="-228600" algn="r" rtl="0" eaLnBrk="1" fontAlgn="base" hangingPunct="1">
        <a:spcBef>
          <a:spcPct val="20000"/>
        </a:spcBef>
        <a:spcAft>
          <a:spcPct val="0"/>
        </a:spcAft>
        <a:buFont typeface="Arial" pitchFamily="34" charset="0"/>
        <a:buChar char="•"/>
        <a:defRPr sz="2400" kern="1200">
          <a:solidFill>
            <a:srgbClr val="313B4A"/>
          </a:solidFill>
          <a:latin typeface="+mn-lt"/>
          <a:ea typeface="+mn-ea"/>
          <a:cs typeface="Arial" charset="0"/>
        </a:defRPr>
      </a:lvl3pPr>
      <a:lvl4pPr marL="16002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4pPr>
      <a:lvl5pPr marL="2057400" indent="-228600" algn="r" rtl="0" eaLnBrk="1" fontAlgn="base" hangingPunct="1">
        <a:spcBef>
          <a:spcPct val="20000"/>
        </a:spcBef>
        <a:spcAft>
          <a:spcPct val="0"/>
        </a:spcAft>
        <a:buFont typeface="Arial" pitchFamily="34" charset="0"/>
        <a:buChar char="»"/>
        <a:defRPr sz="2000" kern="1200">
          <a:solidFill>
            <a:srgbClr val="313B4A"/>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228600"/>
            <a:ext cx="9906000" cy="3429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715000" y="48006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rgbClr val="313B4A"/>
                </a:solidFill>
                <a:latin typeface="Calibri" pitchFamily="34" charset="0"/>
              </a:rPr>
              <a:t>جامعة الملك فيصل</a:t>
            </a:r>
          </a:p>
          <a:p>
            <a:pPr algn="ctr" rtl="0">
              <a:spcBef>
                <a:spcPct val="20000"/>
              </a:spcBef>
              <a:buFont typeface="Arial" pitchFamily="34" charset="0"/>
              <a:buNone/>
            </a:pPr>
            <a:r>
              <a:rPr lang="ar-SA" sz="2400" b="1" dirty="0" smtClean="0">
                <a:solidFill>
                  <a:srgbClr val="313B4A"/>
                </a:solidFill>
                <a:latin typeface="Calibri" pitchFamily="34" charset="0"/>
              </a:rPr>
              <a:t>عمادة التعلم الإلكتروني والتعليم عن بعد</a:t>
            </a:r>
            <a:endParaRPr lang="en-US" sz="2400" b="1" dirty="0">
              <a:solidFill>
                <a:srgbClr val="313B4A"/>
              </a:solidFill>
              <a:latin typeface="Calibri" pitchFamily="34" charset="0"/>
            </a:endParaRPr>
          </a:p>
          <a:p>
            <a:pPr algn="ctr" rtl="0">
              <a:spcBef>
                <a:spcPct val="20000"/>
              </a:spcBef>
              <a:buFont typeface="Arial" pitchFamily="34" charset="0"/>
              <a:buNone/>
            </a:pPr>
            <a:r>
              <a:rPr lang="ar-SA" sz="2400" dirty="0" smtClean="0">
                <a:solidFill>
                  <a:srgbClr val="313B4A"/>
                </a:solidFill>
                <a:latin typeface="Calibri" pitchFamily="34" charset="0"/>
              </a:rPr>
              <a:t>	</a:t>
            </a:r>
            <a:endParaRPr lang="en-US" sz="2400" dirty="0">
              <a:solidFill>
                <a:srgbClr val="313B4A"/>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5133"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5130" name="Title 1"/>
          <p:cNvSpPr txBox="1">
            <a:spLocks/>
          </p:cNvSpPr>
          <p:nvPr/>
        </p:nvSpPr>
        <p:spPr bwMode="auto">
          <a:xfrm>
            <a:off x="381000" y="2971799"/>
            <a:ext cx="5099050" cy="3749675"/>
          </a:xfrm>
          <a:prstGeom prst="rect">
            <a:avLst/>
          </a:prstGeom>
          <a:noFill/>
          <a:ln w="9525">
            <a:noFill/>
            <a:miter lim="800000"/>
            <a:headEnd/>
            <a:tailEnd/>
          </a:ln>
        </p:spPr>
        <p:txBody>
          <a:bodyPr anchor="ctr"/>
          <a:lstStyle/>
          <a:p>
            <a:pPr algn="ctr">
              <a:defRPr/>
            </a:pPr>
            <a:r>
              <a:rPr lang="en-US" sz="2800" b="1" dirty="0" smtClean="0">
                <a:solidFill>
                  <a:srgbClr val="0000FF"/>
                </a:solidFill>
                <a:latin typeface="AYM Wadiy S_U normal."/>
                <a:cs typeface="Times New Roman" pitchFamily="18" charset="0"/>
              </a:rPr>
              <a:t>Phonetics and Phonology</a:t>
            </a:r>
            <a:endParaRPr lang="ar-SA" sz="2800" b="1" dirty="0">
              <a:solidFill>
                <a:srgbClr val="0000FF"/>
              </a:solidFill>
              <a:latin typeface="AYM Wadiy S_U normal."/>
              <a:cs typeface="Times New Roman" pitchFamily="18" charset="0"/>
            </a:endParaRPr>
          </a:p>
          <a:p>
            <a:pPr algn="ctr">
              <a:defRPr/>
            </a:pPr>
            <a:endParaRPr lang="en-US" sz="2800" b="1" dirty="0">
              <a:solidFill>
                <a:srgbClr val="7F7F7F"/>
              </a:solidFill>
              <a:latin typeface="Calibri" pitchFamily="34" charset="0"/>
            </a:endParaRPr>
          </a:p>
          <a:p>
            <a:pPr algn="ctr">
              <a:defRPr/>
            </a:pPr>
            <a:r>
              <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rPr>
              <a:t>Dr. Mohammed </a:t>
            </a:r>
            <a:r>
              <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Al-</a:t>
            </a:r>
            <a:r>
              <a:rPr lang="en-US" sz="3200" b="1" dirty="0" err="1" smtClean="0">
                <a:solidFill>
                  <a:srgbClr val="FF0000"/>
                </a:solidFill>
                <a:effectLst>
                  <a:outerShdw blurRad="38100" dist="38100" dir="2700000" algn="tl">
                    <a:srgbClr val="000000">
                      <a:alpha val="43137"/>
                    </a:srgbClr>
                  </a:outerShdw>
                </a:effectLst>
                <a:latin typeface="Calibri" pitchFamily="34" charset="0"/>
                <a:cs typeface="Times New Roman" pitchFamily="18" charset="0"/>
              </a:rPr>
              <a:t>Hilal</a:t>
            </a:r>
            <a:endParaRPr lang="en-US" sz="3200" b="1" dirty="0" smtClean="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cs typeface="Times New Roman" pitchFamily="18" charset="0"/>
            </a:endParaRPr>
          </a:p>
          <a:p>
            <a:pPr algn="ctr"/>
            <a:r>
              <a:rPr lang="ar-SA" sz="2800" b="1" dirty="0">
                <a:solidFill>
                  <a:srgbClr val="002060"/>
                </a:solidFill>
              </a:rPr>
              <a:t>مقرر </a:t>
            </a:r>
            <a:r>
              <a:rPr lang="ar-SA" sz="2800" b="1" dirty="0" smtClean="0">
                <a:solidFill>
                  <a:srgbClr val="002060"/>
                </a:solidFill>
              </a:rPr>
              <a:t>الصوتيات والنظام الصوتي</a:t>
            </a:r>
            <a:endParaRPr lang="ar-SA" sz="2800" b="1" dirty="0">
              <a:solidFill>
                <a:srgbClr val="002060"/>
              </a:solidFill>
            </a:endParaRPr>
          </a:p>
          <a:p>
            <a:pPr algn="ctr"/>
            <a:r>
              <a:rPr lang="ar-SA" sz="3200" b="1" baseline="-25000" dirty="0" smtClean="0">
                <a:solidFill>
                  <a:srgbClr val="00B050"/>
                </a:solidFill>
              </a:rPr>
              <a:t>قسم اللغة الإنجليزية</a:t>
            </a:r>
            <a:endParaRPr lang="en-US" sz="3200" b="1" baseline="-25000" dirty="0">
              <a:solidFill>
                <a:srgbClr val="00B050"/>
              </a:solidFill>
            </a:endParaRPr>
          </a:p>
          <a:p>
            <a:pPr algn="ctr">
              <a:defRPr/>
            </a:pPr>
            <a:endParaRPr lang="en-US" sz="3200" b="1" dirty="0">
              <a:solidFill>
                <a:srgbClr val="FF0000"/>
              </a:solidFill>
              <a:effectLst>
                <a:outerShdw blurRad="38100" dist="38100" dir="2700000" algn="tl">
                  <a:srgbClr val="000000">
                    <a:alpha val="43137"/>
                  </a:srgbClr>
                </a:outerShdw>
              </a:effectLst>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dirty="0">
              <a:solidFill>
                <a:schemeClr val="bg1"/>
              </a:solidFill>
              <a:latin typeface="Calibri" pitchFamily="34" charset="0"/>
            </a:endParaRPr>
          </a:p>
        </p:txBody>
      </p:sp>
      <p:sp>
        <p:nvSpPr>
          <p:cNvPr id="14" name="Subtitle 2"/>
          <p:cNvSpPr txBox="1">
            <a:spLocks/>
          </p:cNvSpPr>
          <p:nvPr/>
        </p:nvSpPr>
        <p:spPr bwMode="auto">
          <a:xfrm>
            <a:off x="5753100" y="5893593"/>
            <a:ext cx="4083050" cy="538163"/>
          </a:xfrm>
          <a:prstGeom prst="rect">
            <a:avLst/>
          </a:prstGeom>
          <a:noFill/>
          <a:ln w="9525">
            <a:noFill/>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pPr>
            <a:r>
              <a:rPr lang="ar-SA" sz="2400" dirty="0" smtClean="0">
                <a:solidFill>
                  <a:srgbClr val="013E36"/>
                </a:solidFill>
                <a:latin typeface="Calibri" pitchFamily="34" charset="0"/>
              </a:rPr>
              <a:t>	</a:t>
            </a:r>
            <a:endParaRPr lang="en-US" sz="2400" dirty="0">
              <a:solidFill>
                <a:srgbClr val="013E36"/>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r>
              <a:rPr lang="ar-SA" spc="-150" dirty="0">
                <a:solidFill>
                  <a:srgbClr val="376092"/>
                </a:solidFill>
                <a:latin typeface="ae_AlMateen" pitchFamily="2" charset="-78"/>
                <a:cs typeface="ae_AlMateen" pitchFamily="2" charset="-78"/>
              </a:rPr>
              <a:t>المحاضرة التمهيدية</a:t>
            </a:r>
            <a:endParaRPr lang="en-US" spc="-150" dirty="0" smtClean="0">
              <a:effectLst>
                <a:outerShdw blurRad="38100" dist="38100" dir="2700000" algn="tl">
                  <a:srgbClr val="000000">
                    <a:alpha val="43137"/>
                  </a:srgbClr>
                </a:outerShdw>
              </a:effectLst>
              <a:latin typeface="ae_AlMateen" pitchFamily="2" charset="-78"/>
              <a:cs typeface="ae_AlMateen" pitchFamily="2" charset="-78"/>
            </a:endParaRPr>
          </a:p>
        </p:txBody>
      </p:sp>
      <p:sp>
        <p:nvSpPr>
          <p:cNvPr id="7" name="Subtitle 5"/>
          <p:cNvSpPr txBox="1">
            <a:spLocks/>
          </p:cNvSpPr>
          <p:nvPr/>
        </p:nvSpPr>
        <p:spPr bwMode="auto">
          <a:xfrm>
            <a:off x="495300" y="4103687"/>
            <a:ext cx="88773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fontAlgn="auto" hangingPunct="1">
              <a:spcBef>
                <a:spcPct val="0"/>
              </a:spcBef>
              <a:spcAft>
                <a:spcPts val="0"/>
              </a:spcAft>
              <a:defRPr/>
            </a:pPr>
            <a:endParaRPr lang="en-US" sz="4000" b="1" spc="50" dirty="0" smtClean="0">
              <a:ln w="11430"/>
              <a:solidFill>
                <a:srgbClr val="313B4A"/>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pPr>
              <a:defRPr/>
            </a:pPr>
            <a:fld id="{7B8EA862-7DD5-4A06-BDE1-DB7EC5FAA60C}" type="slidenum">
              <a:rPr lang="ar-SA" smtClean="0"/>
              <a:pPr>
                <a:defRPr/>
              </a:pPr>
              <a:t>2</a:t>
            </a:fld>
            <a:endParaRPr lang="en-US" dirty="0"/>
          </a:p>
        </p:txBody>
      </p:sp>
    </p:spTree>
    <p:extLst>
      <p:ext uri="{BB962C8B-B14F-4D97-AF65-F5344CB8AC3E}">
        <p14:creationId xmlns:p14="http://schemas.microsoft.com/office/powerpoint/2010/main" val="274300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ar-SA" b="1" dirty="0">
                <a:solidFill>
                  <a:srgbClr val="0000FF"/>
                </a:solidFill>
              </a:rPr>
              <a:t> </a:t>
            </a:r>
            <a:r>
              <a:rPr lang="en-US" b="1" dirty="0">
                <a:solidFill>
                  <a:srgbClr val="0000FF"/>
                </a:solidFill>
              </a:rPr>
              <a:t>Course Content</a:t>
            </a:r>
            <a:endParaRPr lang="en-US" dirty="0"/>
          </a:p>
        </p:txBody>
      </p:sp>
      <p:sp>
        <p:nvSpPr>
          <p:cNvPr id="6" name="Content Placeholder 5"/>
          <p:cNvSpPr>
            <a:spLocks noGrp="1"/>
          </p:cNvSpPr>
          <p:nvPr>
            <p:ph sz="half" idx="13"/>
          </p:nvPr>
        </p:nvSpPr>
        <p:spPr>
          <a:xfrm>
            <a:off x="838200" y="1600201"/>
            <a:ext cx="8576162" cy="4525963"/>
          </a:xfrm>
        </p:spPr>
        <p:txBody>
          <a:bodyPr/>
          <a:lstStyle/>
          <a:p>
            <a:pPr algn="just" rtl="0">
              <a:lnSpc>
                <a:spcPct val="150000"/>
              </a:lnSpc>
            </a:pPr>
            <a:r>
              <a:rPr lang="en-US" sz="2400" dirty="0">
                <a:solidFill>
                  <a:srgbClr val="00B050"/>
                </a:solidFill>
              </a:rPr>
              <a:t>“</a:t>
            </a:r>
            <a:r>
              <a:rPr lang="en-US" sz="2400" b="1" dirty="0">
                <a:solidFill>
                  <a:srgbClr val="00B050"/>
                </a:solidFill>
              </a:rPr>
              <a:t>Phonetics and Phonology</a:t>
            </a:r>
            <a:r>
              <a:rPr lang="en-US" sz="2400" dirty="0">
                <a:solidFill>
                  <a:srgbClr val="00B050"/>
                </a:solidFill>
              </a:rPr>
              <a:t>” introduces the main areas in the study of sounds in human language. It covers the main areas of articulatory Phonetics of English. It focuses on the phonology of English starting from the units of the phoneme and the syllable. </a:t>
            </a:r>
            <a:r>
              <a:rPr lang="en-US" sz="2400" dirty="0" smtClean="0">
                <a:solidFill>
                  <a:srgbClr val="00B050"/>
                </a:solidFill>
              </a:rPr>
              <a:t>The </a:t>
            </a:r>
            <a:r>
              <a:rPr lang="en-US" sz="2400" dirty="0">
                <a:solidFill>
                  <a:srgbClr val="00B050"/>
                </a:solidFill>
              </a:rPr>
              <a:t>course has been suggested because it provides the foundations for the study of the linguistic level of sounds as discussed in Phonetics and </a:t>
            </a:r>
            <a:r>
              <a:rPr lang="en-US" sz="2400" dirty="0" smtClean="0">
                <a:solidFill>
                  <a:srgbClr val="00B050"/>
                </a:solidFill>
              </a:rPr>
              <a:t>Phonology.</a:t>
            </a:r>
            <a:endParaRPr lang="ar-SA" sz="1600" dirty="0">
              <a:solidFill>
                <a:srgbClr val="00B050"/>
              </a:solidFill>
            </a:endParaRPr>
          </a:p>
        </p:txBody>
      </p:sp>
      <p:sp>
        <p:nvSpPr>
          <p:cNvPr id="2" name="Slide Number Placeholder 1"/>
          <p:cNvSpPr>
            <a:spLocks noGrp="1"/>
          </p:cNvSpPr>
          <p:nvPr>
            <p:ph type="sldNum" sz="quarter" idx="10"/>
          </p:nvPr>
        </p:nvSpPr>
        <p:spPr/>
        <p:txBody>
          <a:bodyPr/>
          <a:lstStyle/>
          <a:p>
            <a:pPr>
              <a:defRPr/>
            </a:pPr>
            <a:fld id="{7B8EA862-7DD5-4A06-BDE1-DB7EC5FAA60C}" type="slidenum">
              <a:rPr lang="ar-SA" smtClean="0"/>
              <a:pPr>
                <a:defRPr/>
              </a:pPr>
              <a:t>3</a:t>
            </a:fld>
            <a:endParaRPr lang="en-US" dirty="0"/>
          </a:p>
        </p:txBody>
      </p:sp>
    </p:spTree>
    <p:extLst>
      <p:ext uri="{BB962C8B-B14F-4D97-AF65-F5344CB8AC3E}">
        <p14:creationId xmlns:p14="http://schemas.microsoft.com/office/powerpoint/2010/main" val="3396120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371600"/>
            <a:ext cx="8915400" cy="4525963"/>
          </a:xfrm>
        </p:spPr>
        <p:txBody>
          <a:bodyPr/>
          <a:lstStyle/>
          <a:p>
            <a:pPr algn="l"/>
            <a:endParaRPr lang="en-US" sz="2800" b="1" dirty="0">
              <a:solidFill>
                <a:srgbClr val="FF0000"/>
              </a:solidFill>
            </a:endParaRPr>
          </a:p>
          <a:p>
            <a:pPr algn="l"/>
            <a:r>
              <a:rPr lang="en-US" sz="2800" b="1" dirty="0">
                <a:solidFill>
                  <a:srgbClr val="FF0000"/>
                </a:solidFill>
              </a:rPr>
              <a:t>By the end of this course, students should be able to: </a:t>
            </a:r>
          </a:p>
          <a:p>
            <a:pPr algn="l"/>
            <a:r>
              <a:rPr lang="en-US" sz="2400" dirty="0" smtClean="0">
                <a:solidFill>
                  <a:srgbClr val="00B050"/>
                </a:solidFill>
              </a:rPr>
              <a:t>1- </a:t>
            </a:r>
            <a:r>
              <a:rPr lang="en-US" sz="2400" dirty="0">
                <a:solidFill>
                  <a:srgbClr val="00B050"/>
                </a:solidFill>
              </a:rPr>
              <a:t>Demonstrate knowledge of the place and manner of articulation of various sounds produced in human language</a:t>
            </a:r>
            <a:r>
              <a:rPr lang="en-US" sz="2400" dirty="0" smtClean="0">
                <a:solidFill>
                  <a:srgbClr val="00B050"/>
                </a:solidFill>
              </a:rPr>
              <a:t>.</a:t>
            </a:r>
          </a:p>
          <a:p>
            <a:pPr algn="l"/>
            <a:endParaRPr lang="en-US" sz="2400" dirty="0"/>
          </a:p>
          <a:p>
            <a:pPr algn="l"/>
            <a:r>
              <a:rPr lang="en-US" sz="2400" dirty="0">
                <a:solidFill>
                  <a:srgbClr val="FF0000"/>
                </a:solidFill>
              </a:rPr>
              <a:t>2- Show knowledge of the English phoneme and syllable</a:t>
            </a:r>
            <a:r>
              <a:rPr lang="en-US" sz="2400" dirty="0" smtClean="0">
                <a:solidFill>
                  <a:srgbClr val="FF0000"/>
                </a:solidFill>
              </a:rPr>
              <a:t>.</a:t>
            </a:r>
          </a:p>
          <a:p>
            <a:pPr algn="l"/>
            <a:endParaRPr lang="en-US" sz="2400" dirty="0"/>
          </a:p>
          <a:p>
            <a:pPr algn="l"/>
            <a:r>
              <a:rPr lang="en-US" sz="2400" dirty="0">
                <a:solidFill>
                  <a:srgbClr val="0000FF"/>
                </a:solidFill>
              </a:rPr>
              <a:t>3- Show knowledge of the main features of English stress</a:t>
            </a:r>
            <a:r>
              <a:rPr lang="en-US" sz="2400" dirty="0" smtClean="0">
                <a:solidFill>
                  <a:srgbClr val="0000FF"/>
                </a:solidFill>
              </a:rPr>
              <a:t>.</a:t>
            </a:r>
          </a:p>
          <a:p>
            <a:pPr algn="l"/>
            <a:endParaRPr lang="en-US" sz="2400" dirty="0"/>
          </a:p>
          <a:p>
            <a:pPr algn="l"/>
            <a:r>
              <a:rPr lang="en-US" sz="2400" dirty="0"/>
              <a:t>4- Demonstrate knowledge of the main features of English intonation.</a:t>
            </a:r>
          </a:p>
          <a:p>
            <a:pPr marL="0" indent="0"/>
            <a:endParaRPr lang="en-US" sz="2400" dirty="0"/>
          </a:p>
        </p:txBody>
      </p:sp>
      <p:sp>
        <p:nvSpPr>
          <p:cNvPr id="2" name="Title 1"/>
          <p:cNvSpPr>
            <a:spLocks noGrp="1"/>
          </p:cNvSpPr>
          <p:nvPr>
            <p:ph type="title"/>
          </p:nvPr>
        </p:nvSpPr>
        <p:spPr/>
        <p:txBody>
          <a:bodyPr/>
          <a:lstStyle/>
          <a:p>
            <a:pPr algn="l"/>
            <a:r>
              <a:rPr lang="en-US" b="1" dirty="0" smtClean="0">
                <a:solidFill>
                  <a:srgbClr val="0000FF"/>
                </a:solidFill>
              </a:rPr>
              <a:t>Course Objectives</a:t>
            </a:r>
            <a:endParaRPr lang="en-US" dirty="0"/>
          </a:p>
        </p:txBody>
      </p:sp>
      <p:sp>
        <p:nvSpPr>
          <p:cNvPr id="4" name="Slide Number Placeholder 3"/>
          <p:cNvSpPr>
            <a:spLocks noGrp="1"/>
          </p:cNvSpPr>
          <p:nvPr>
            <p:ph type="sldNum" sz="quarter" idx="10"/>
          </p:nvPr>
        </p:nvSpPr>
        <p:spPr/>
        <p:txBody>
          <a:bodyPr/>
          <a:lstStyle/>
          <a:p>
            <a:pPr>
              <a:defRPr/>
            </a:pPr>
            <a:fld id="{7B8EA862-7DD5-4A06-BDE1-DB7EC5FAA60C}" type="slidenum">
              <a:rPr lang="ar-SA" smtClean="0"/>
              <a:pPr>
                <a:defRPr/>
              </a:pPr>
              <a:t>4</a:t>
            </a:fld>
            <a:endParaRPr lang="en-US" dirty="0"/>
          </a:p>
        </p:txBody>
      </p:sp>
    </p:spTree>
    <p:extLst>
      <p:ext uri="{BB962C8B-B14F-4D97-AF65-F5344CB8AC3E}">
        <p14:creationId xmlns:p14="http://schemas.microsoft.com/office/powerpoint/2010/main" val="4026373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1038" y="365127"/>
            <a:ext cx="8543925" cy="794934"/>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rPr>
              <a:t> </a:t>
            </a:r>
            <a:r>
              <a:rPr lang="en-US" dirty="0" smtClean="0">
                <a:solidFill>
                  <a:srgbClr val="C00000"/>
                </a:solidFill>
              </a:rPr>
              <a:t>Teaching Methods</a:t>
            </a:r>
            <a:endParaRPr lang="en-US" dirty="0">
              <a:solidFill>
                <a:srgbClr val="C00000"/>
              </a:solidFill>
            </a:endParaRPr>
          </a:p>
        </p:txBody>
      </p:sp>
      <p:sp>
        <p:nvSpPr>
          <p:cNvPr id="4" name="Content Placeholder 3"/>
          <p:cNvSpPr>
            <a:spLocks noGrp="1"/>
          </p:cNvSpPr>
          <p:nvPr>
            <p:ph idx="1"/>
          </p:nvPr>
        </p:nvSpPr>
        <p:spPr>
          <a:xfrm>
            <a:off x="1364601" y="1494665"/>
            <a:ext cx="6378346" cy="4824535"/>
          </a:xfrm>
        </p:spPr>
        <p:txBody>
          <a:bodyPr numCol="1">
            <a:normAutofit/>
          </a:bodyPr>
          <a:lstStyle/>
          <a:p>
            <a:pPr>
              <a:buFont typeface="Arial" pitchFamily="34" charset="0"/>
              <a:buChar char="•"/>
            </a:pPr>
            <a:endParaRPr lang="ar-SA" b="1" dirty="0" smtClean="0"/>
          </a:p>
          <a:p>
            <a:pPr>
              <a:buFont typeface="Arial" pitchFamily="34" charset="0"/>
              <a:buChar char="•"/>
            </a:pPr>
            <a:endParaRPr lang="ar-SA" b="1" dirty="0" smtClean="0"/>
          </a:p>
          <a:p>
            <a:pPr rtl="1">
              <a:buFont typeface="Arial" pitchFamily="34" charset="0"/>
              <a:buChar char="•"/>
            </a:pPr>
            <a:endParaRPr lang="ar-SA" b="1" dirty="0" smtClean="0"/>
          </a:p>
          <a:p>
            <a:pPr rtl="1">
              <a:buFont typeface="Arial" pitchFamily="34" charset="0"/>
              <a:buChar char="•"/>
            </a:pPr>
            <a:endParaRPr lang="ar-SA" b="1" dirty="0" smtClean="0"/>
          </a:p>
          <a:p>
            <a:endParaRPr lang="ar-SA" b="1" dirty="0"/>
          </a:p>
        </p:txBody>
      </p:sp>
      <p:sp>
        <p:nvSpPr>
          <p:cNvPr id="5" name="مربع نص 4"/>
          <p:cNvSpPr txBox="1"/>
          <p:nvPr/>
        </p:nvSpPr>
        <p:spPr>
          <a:xfrm>
            <a:off x="762000" y="1560255"/>
            <a:ext cx="8401659" cy="2554545"/>
          </a:xfrm>
          <a:prstGeom prst="rect">
            <a:avLst/>
          </a:prstGeom>
          <a:noFill/>
        </p:spPr>
        <p:txBody>
          <a:bodyPr wrap="square" rtlCol="1">
            <a:spAutoFit/>
          </a:bodyPr>
          <a:lstStyle/>
          <a:p>
            <a:pPr algn="l"/>
            <a:r>
              <a:rPr lang="en-US" sz="2000" dirty="0" smtClean="0">
                <a:solidFill>
                  <a:srgbClr val="0066FF"/>
                </a:solidFill>
              </a:rPr>
              <a:t>The course makes use of the following teaching methods &amp; techniques:</a:t>
            </a:r>
          </a:p>
          <a:p>
            <a:pPr algn="l"/>
            <a:endParaRPr lang="en-US" sz="2000" dirty="0" smtClean="0"/>
          </a:p>
          <a:p>
            <a:pPr lvl="0" algn="l"/>
            <a:r>
              <a:rPr lang="en-US" sz="2000" dirty="0" smtClean="0"/>
              <a:t>1) Recorded Lectures.</a:t>
            </a:r>
          </a:p>
          <a:p>
            <a:pPr lvl="0" algn="l"/>
            <a:endParaRPr lang="en-US" sz="2000" dirty="0" smtClean="0"/>
          </a:p>
          <a:p>
            <a:pPr lvl="0" algn="l"/>
            <a:r>
              <a:rPr lang="en-US" sz="2000" dirty="0" smtClean="0"/>
              <a:t>2) Power point presentations.</a:t>
            </a:r>
          </a:p>
          <a:p>
            <a:pPr lvl="0" algn="l"/>
            <a:endParaRPr lang="en-US" sz="2000" dirty="0" smtClean="0"/>
          </a:p>
          <a:p>
            <a:pPr lvl="0" algn="l"/>
            <a:r>
              <a:rPr lang="en-US" sz="2000" dirty="0" smtClean="0"/>
              <a:t>3) Online live sessions.</a:t>
            </a:r>
          </a:p>
          <a:p>
            <a:pPr lvl="0"/>
            <a:r>
              <a:rPr lang="en-US" sz="2000" dirty="0" smtClean="0"/>
              <a:t>  </a:t>
            </a:r>
            <a:endParaRPr lang="en-US" sz="2000" dirty="0"/>
          </a:p>
        </p:txBody>
      </p:sp>
      <p:sp>
        <p:nvSpPr>
          <p:cNvPr id="6" name="عنصر نائب لرقم الشريحة 4"/>
          <p:cNvSpPr txBox="1">
            <a:spLocks/>
          </p:cNvSpPr>
          <p:nvPr/>
        </p:nvSpPr>
        <p:spPr>
          <a:xfrm>
            <a:off x="889876" y="5994401"/>
            <a:ext cx="22288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D3A2A2-62B7-47D5-820B-E4E2E182E729}" type="slidenum">
              <a:rPr lang="en-US" smtClean="0"/>
              <a:t>5</a:t>
            </a:fld>
            <a:endParaRPr lang="en-US" dirty="0"/>
          </a:p>
        </p:txBody>
      </p:sp>
      <p:sp>
        <p:nvSpPr>
          <p:cNvPr id="2" name="Rectangle 1"/>
          <p:cNvSpPr/>
          <p:nvPr/>
        </p:nvSpPr>
        <p:spPr>
          <a:xfrm>
            <a:off x="9539427" y="5990194"/>
            <a:ext cx="298479" cy="338554"/>
          </a:xfrm>
          <a:prstGeom prst="rect">
            <a:avLst/>
          </a:prstGeom>
        </p:spPr>
        <p:txBody>
          <a:bodyPr wrap="none">
            <a:spAutoFit/>
          </a:bodyPr>
          <a:lstStyle/>
          <a:p>
            <a:fld id="{C9E7FDBD-F12A-44E9-9D8B-DFA9ACCF62B8}" type="slidenum">
              <a:rPr lang="en-US" sz="1600" b="1">
                <a:solidFill>
                  <a:srgbClr val="990033"/>
                </a:solidFill>
              </a:rPr>
              <a:pPr/>
              <a:t>5</a:t>
            </a:fld>
            <a:endParaRPr lang="en-US" sz="1600" dirty="0"/>
          </a:p>
        </p:txBody>
      </p:sp>
    </p:spTree>
    <p:extLst>
      <p:ext uri="{BB962C8B-B14F-4D97-AF65-F5344CB8AC3E}">
        <p14:creationId xmlns:p14="http://schemas.microsoft.com/office/powerpoint/2010/main" val="1266427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4"/>
          <p:cNvSpPr txBox="1">
            <a:spLocks/>
          </p:cNvSpPr>
          <p:nvPr/>
        </p:nvSpPr>
        <p:spPr>
          <a:xfrm>
            <a:off x="889876" y="5994401"/>
            <a:ext cx="22288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D3A2A2-62B7-47D5-820B-E4E2E182E729}" type="slidenum">
              <a:rPr lang="en-US" smtClean="0"/>
              <a:t>6</a:t>
            </a:fld>
            <a:endParaRPr lang="en-US" dirty="0"/>
          </a:p>
        </p:txBody>
      </p:sp>
      <p:sp>
        <p:nvSpPr>
          <p:cNvPr id="3" name="مستطيل 2"/>
          <p:cNvSpPr/>
          <p:nvPr/>
        </p:nvSpPr>
        <p:spPr>
          <a:xfrm>
            <a:off x="642226" y="185431"/>
            <a:ext cx="8568875" cy="584775"/>
          </a:xfrm>
          <a:prstGeom prst="rect">
            <a:avLst/>
          </a:prstGeom>
        </p:spPr>
        <p:txBody>
          <a:bodyPr wrap="square">
            <a:spAutoFit/>
          </a:bodyPr>
          <a:lstStyle/>
          <a:p>
            <a:pPr algn="l"/>
            <a:r>
              <a:rPr lang="en-US" sz="3200" b="1" dirty="0">
                <a:solidFill>
                  <a:srgbClr val="0000FF"/>
                </a:solidFill>
                <a:effectLst>
                  <a:outerShdw blurRad="38100" dist="38100" dir="2700000" algn="tl">
                    <a:srgbClr val="000000">
                      <a:alpha val="43137"/>
                    </a:srgbClr>
                  </a:outerShdw>
                </a:effectLst>
                <a:latin typeface="Calibri Light" panose="020F0302020204030204"/>
                <a:ea typeface="+mj-ea"/>
                <a:cs typeface="+mj-cs"/>
              </a:rPr>
              <a:t>References and teaching learning resources</a:t>
            </a:r>
            <a:endParaRPr lang="en-US" dirty="0">
              <a:solidFill>
                <a:srgbClr val="0000FF"/>
              </a:solidFill>
              <a:effectLst>
                <a:outerShdw blurRad="38100" dist="38100" dir="2700000" algn="tl">
                  <a:srgbClr val="000000">
                    <a:alpha val="43137"/>
                  </a:srgbClr>
                </a:outerShdw>
              </a:effectLst>
            </a:endParaRPr>
          </a:p>
        </p:txBody>
      </p:sp>
      <p:sp>
        <p:nvSpPr>
          <p:cNvPr id="8" name="مربع نص 7"/>
          <p:cNvSpPr txBox="1"/>
          <p:nvPr/>
        </p:nvSpPr>
        <p:spPr>
          <a:xfrm>
            <a:off x="228600" y="1066800"/>
            <a:ext cx="8190910" cy="2431435"/>
          </a:xfrm>
          <a:prstGeom prst="rect">
            <a:avLst/>
          </a:prstGeom>
          <a:noFill/>
        </p:spPr>
        <p:txBody>
          <a:bodyPr wrap="square" rtlCol="1">
            <a:spAutoFit/>
          </a:bodyPr>
          <a:lstStyle/>
          <a:p>
            <a:pPr algn="l" rtl="0"/>
            <a:r>
              <a:rPr lang="en-US" b="1" dirty="0" smtClean="0">
                <a:solidFill>
                  <a:srgbClr val="C00000"/>
                </a:solidFill>
              </a:rPr>
              <a:t>Main </a:t>
            </a:r>
            <a:r>
              <a:rPr lang="en-US" b="1" dirty="0" smtClean="0">
                <a:solidFill>
                  <a:srgbClr val="C00000"/>
                </a:solidFill>
              </a:rPr>
              <a:t>Textbook:</a:t>
            </a:r>
            <a:endParaRPr lang="en-US" b="1" dirty="0" smtClean="0">
              <a:solidFill>
                <a:srgbClr val="C00000"/>
              </a:solidFill>
            </a:endParaRPr>
          </a:p>
          <a:p>
            <a:pPr algn="l" rtl="0"/>
            <a:endParaRPr lang="en-US" sz="800" dirty="0"/>
          </a:p>
          <a:p>
            <a:pPr lvl="0" algn="l" rtl="0"/>
            <a:r>
              <a:rPr lang="en-US" dirty="0" smtClean="0"/>
              <a:t>Roach </a:t>
            </a:r>
            <a:r>
              <a:rPr lang="en-US" dirty="0"/>
              <a:t>Peter (2009). English Phonetics and Phonology: A Practical Course (Fourth Edition</a:t>
            </a:r>
            <a:r>
              <a:rPr lang="en-US" dirty="0" smtClean="0"/>
              <a:t>).</a:t>
            </a:r>
          </a:p>
          <a:p>
            <a:pPr lvl="0" algn="l" rtl="0"/>
            <a:endParaRPr lang="en-US" dirty="0"/>
          </a:p>
          <a:p>
            <a:pPr lvl="0" algn="l" rtl="0"/>
            <a:r>
              <a:rPr lang="en-US" dirty="0"/>
              <a:t>English phonetics and phonology glossary. </a:t>
            </a:r>
            <a:endParaRPr lang="ar-SA" dirty="0" smtClean="0"/>
          </a:p>
          <a:p>
            <a:pPr lvl="0" algn="l" rtl="0"/>
            <a:r>
              <a:rPr lang="en-US" dirty="0" smtClean="0"/>
              <a:t>Prepared </a:t>
            </a:r>
            <a:r>
              <a:rPr lang="en-US" dirty="0"/>
              <a:t>by the author. Available online</a:t>
            </a:r>
          </a:p>
          <a:p>
            <a:pPr algn="l" rtl="0"/>
            <a:endParaRPr lang="en-US" b="1" dirty="0" smtClean="0"/>
          </a:p>
          <a:p>
            <a:pPr algn="l" rtl="0"/>
            <a:endParaRPr lang="en-US" b="1" dirty="0" smtClean="0"/>
          </a:p>
        </p:txBody>
      </p:sp>
      <p:sp>
        <p:nvSpPr>
          <p:cNvPr id="2" name="Rectangle 1"/>
          <p:cNvSpPr/>
          <p:nvPr/>
        </p:nvSpPr>
        <p:spPr>
          <a:xfrm>
            <a:off x="9525000" y="5990194"/>
            <a:ext cx="312906" cy="369332"/>
          </a:xfrm>
          <a:prstGeom prst="rect">
            <a:avLst/>
          </a:prstGeom>
        </p:spPr>
        <p:txBody>
          <a:bodyPr wrap="none">
            <a:spAutoFit/>
          </a:bodyPr>
          <a:lstStyle/>
          <a:p>
            <a:fld id="{C9E7FDBD-F12A-44E9-9D8B-DFA9ACCF62B8}" type="slidenum">
              <a:rPr lang="en-US" b="1">
                <a:solidFill>
                  <a:srgbClr val="000000"/>
                </a:solidFill>
              </a:rPr>
              <a:pPr/>
              <a:t>6</a:t>
            </a:fld>
            <a:endParaRPr lang="en-US" dirty="0">
              <a:solidFill>
                <a:srgbClr val="000000"/>
              </a:solidFill>
            </a:endParaRPr>
          </a:p>
        </p:txBody>
      </p:sp>
      <p:pic>
        <p:nvPicPr>
          <p:cNvPr id="4" name="Picture 3"/>
          <p:cNvPicPr>
            <a:picLocks noChangeAspect="1"/>
          </p:cNvPicPr>
          <p:nvPr/>
        </p:nvPicPr>
        <p:blipFill>
          <a:blip r:embed="rId3"/>
          <a:stretch>
            <a:fillRect/>
          </a:stretch>
        </p:blipFill>
        <p:spPr>
          <a:xfrm>
            <a:off x="6124358" y="1938983"/>
            <a:ext cx="3773404" cy="4919017"/>
          </a:xfrm>
          <a:prstGeom prst="rect">
            <a:avLst/>
          </a:prstGeom>
        </p:spPr>
      </p:pic>
    </p:spTree>
    <p:extLst>
      <p:ext uri="{BB962C8B-B14F-4D97-AF65-F5344CB8AC3E}">
        <p14:creationId xmlns:p14="http://schemas.microsoft.com/office/powerpoint/2010/main" val="1180043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515" y="116631"/>
            <a:ext cx="8970997" cy="6063198"/>
          </a:xfrm>
          <a:prstGeom prst="rect">
            <a:avLst/>
          </a:prstGeom>
        </p:spPr>
        <p:txBody>
          <a:bodyPr wrap="square">
            <a:spAutoFit/>
          </a:bodyPr>
          <a:lstStyle/>
          <a:p>
            <a:pPr lvl="0" algn="l" rtl="0"/>
            <a:r>
              <a:rPr lang="en-US" b="1" dirty="0"/>
              <a:t> </a:t>
            </a:r>
            <a:endParaRPr lang="en-US" dirty="0"/>
          </a:p>
          <a:p>
            <a:pPr algn="l" rtl="0"/>
            <a:r>
              <a:rPr lang="en-US" sz="2800" dirty="0">
                <a:solidFill>
                  <a:srgbClr val="0000FF"/>
                </a:solidFill>
              </a:rPr>
              <a:t>Distribution of Course </a:t>
            </a:r>
            <a:r>
              <a:rPr lang="en-US" sz="2800" dirty="0" smtClean="0">
                <a:solidFill>
                  <a:srgbClr val="0000FF"/>
                </a:solidFill>
              </a:rPr>
              <a:t>Materials.</a:t>
            </a:r>
            <a:endParaRPr lang="en-US" sz="2800" dirty="0">
              <a:solidFill>
                <a:srgbClr val="0000FF"/>
              </a:solidFill>
            </a:endParaRPr>
          </a:p>
          <a:p>
            <a:pPr lvl="0" algn="l" rtl="0"/>
            <a:endParaRPr lang="en-US" b="1" dirty="0" smtClean="0"/>
          </a:p>
          <a:p>
            <a:pPr algn="l" rtl="0">
              <a:lnSpc>
                <a:spcPct val="200000"/>
              </a:lnSpc>
            </a:pPr>
            <a:r>
              <a:rPr lang="en-US" b="1" dirty="0">
                <a:solidFill>
                  <a:srgbClr val="000000"/>
                </a:solidFill>
              </a:rPr>
              <a:t>Lecture </a:t>
            </a:r>
            <a:r>
              <a:rPr lang="en-US" b="1" dirty="0" smtClean="0">
                <a:solidFill>
                  <a:srgbClr val="000000"/>
                </a:solidFill>
              </a:rPr>
              <a:t>0: </a:t>
            </a:r>
            <a:r>
              <a:rPr lang="en-US" b="1" dirty="0">
                <a:solidFill>
                  <a:srgbClr val="000000"/>
                </a:solidFill>
              </a:rPr>
              <a:t>Introduction to the Course</a:t>
            </a:r>
          </a:p>
          <a:p>
            <a:pPr algn="l" rtl="0">
              <a:lnSpc>
                <a:spcPct val="200000"/>
              </a:lnSpc>
            </a:pPr>
            <a:r>
              <a:rPr lang="en-US" b="1" dirty="0" smtClean="0">
                <a:solidFill>
                  <a:srgbClr val="0070C0"/>
                </a:solidFill>
              </a:rPr>
              <a:t>Lecture</a:t>
            </a:r>
            <a:r>
              <a:rPr lang="en-US" dirty="0" smtClean="0">
                <a:solidFill>
                  <a:srgbClr val="0070C0"/>
                </a:solidFill>
              </a:rPr>
              <a:t> 1: </a:t>
            </a:r>
            <a:r>
              <a:rPr lang="en-US" dirty="0" smtClean="0">
                <a:solidFill>
                  <a:srgbClr val="0070C0"/>
                </a:solidFill>
              </a:rPr>
              <a:t>introduction to English Phonemes</a:t>
            </a:r>
            <a:endParaRPr lang="en-US" b="1" dirty="0" smtClean="0">
              <a:solidFill>
                <a:srgbClr val="C00000"/>
              </a:solidFill>
            </a:endParaRPr>
          </a:p>
          <a:p>
            <a:pPr algn="l" rtl="0">
              <a:lnSpc>
                <a:spcPct val="200000"/>
              </a:lnSpc>
            </a:pPr>
            <a:r>
              <a:rPr lang="en-US" b="1" dirty="0" smtClean="0">
                <a:solidFill>
                  <a:srgbClr val="0070C0"/>
                </a:solidFill>
              </a:rPr>
              <a:t>Lecture</a:t>
            </a:r>
            <a:r>
              <a:rPr lang="en-US" dirty="0" smtClean="0">
                <a:solidFill>
                  <a:srgbClr val="0070C0"/>
                </a:solidFill>
              </a:rPr>
              <a:t> 2: </a:t>
            </a:r>
            <a:r>
              <a:rPr lang="en-US" dirty="0"/>
              <a:t>vowels and </a:t>
            </a:r>
            <a:r>
              <a:rPr lang="en-US" dirty="0" smtClean="0"/>
              <a:t>consonants</a:t>
            </a:r>
            <a:endParaRPr lang="ar-SA" dirty="0" smtClean="0"/>
          </a:p>
          <a:p>
            <a:pPr algn="l" rtl="0">
              <a:lnSpc>
                <a:spcPct val="200000"/>
              </a:lnSpc>
            </a:pPr>
            <a:r>
              <a:rPr lang="en-US" b="1" dirty="0" smtClean="0">
                <a:solidFill>
                  <a:srgbClr val="0070C0"/>
                </a:solidFill>
              </a:rPr>
              <a:t>Lecture</a:t>
            </a:r>
            <a:r>
              <a:rPr lang="en-US" dirty="0" smtClean="0">
                <a:solidFill>
                  <a:srgbClr val="0070C0"/>
                </a:solidFill>
              </a:rPr>
              <a:t> </a:t>
            </a:r>
            <a:r>
              <a:rPr lang="en-US" dirty="0" smtClean="0">
                <a:solidFill>
                  <a:srgbClr val="0070C0"/>
                </a:solidFill>
              </a:rPr>
              <a:t>3</a:t>
            </a:r>
            <a:r>
              <a:rPr lang="en-US" dirty="0" smtClean="0">
                <a:solidFill>
                  <a:srgbClr val="0070C0"/>
                </a:solidFill>
              </a:rPr>
              <a:t>: short vowels and long vowels (1)</a:t>
            </a:r>
          </a:p>
          <a:p>
            <a:pPr algn="l" rtl="0">
              <a:lnSpc>
                <a:spcPct val="200000"/>
              </a:lnSpc>
            </a:pPr>
            <a:r>
              <a:rPr lang="en-US" b="1" dirty="0" smtClean="0">
                <a:solidFill>
                  <a:srgbClr val="0070C0"/>
                </a:solidFill>
              </a:rPr>
              <a:t>Lecture</a:t>
            </a:r>
            <a:r>
              <a:rPr lang="en-US" dirty="0" smtClean="0">
                <a:solidFill>
                  <a:srgbClr val="0070C0"/>
                </a:solidFill>
              </a:rPr>
              <a:t> </a:t>
            </a:r>
            <a:r>
              <a:rPr lang="en-US" dirty="0">
                <a:solidFill>
                  <a:srgbClr val="0070C0"/>
                </a:solidFill>
              </a:rPr>
              <a:t>4:short vowels and long vowels </a:t>
            </a:r>
            <a:r>
              <a:rPr lang="en-US" dirty="0" smtClean="0">
                <a:solidFill>
                  <a:srgbClr val="0070C0"/>
                </a:solidFill>
              </a:rPr>
              <a:t>(2)</a:t>
            </a:r>
            <a:endParaRPr lang="en-US" dirty="0">
              <a:solidFill>
                <a:srgbClr val="0070C0"/>
              </a:solidFill>
            </a:endParaRPr>
          </a:p>
          <a:p>
            <a:pPr algn="l" rtl="0">
              <a:lnSpc>
                <a:spcPct val="200000"/>
              </a:lnSpc>
            </a:pPr>
            <a:r>
              <a:rPr lang="en-US" b="1" dirty="0" smtClean="0">
                <a:solidFill>
                  <a:srgbClr val="0070C0"/>
                </a:solidFill>
              </a:rPr>
              <a:t>Lecture</a:t>
            </a:r>
            <a:r>
              <a:rPr lang="en-US" dirty="0" smtClean="0">
                <a:solidFill>
                  <a:srgbClr val="0070C0"/>
                </a:solidFill>
              </a:rPr>
              <a:t> </a:t>
            </a:r>
            <a:r>
              <a:rPr lang="en-US" dirty="0" smtClean="0">
                <a:solidFill>
                  <a:srgbClr val="0070C0"/>
                </a:solidFill>
              </a:rPr>
              <a:t>5: </a:t>
            </a:r>
            <a:r>
              <a:rPr lang="en-US" dirty="0"/>
              <a:t>diphthongs and </a:t>
            </a:r>
            <a:r>
              <a:rPr lang="en-US" dirty="0" err="1"/>
              <a:t>triphthongs</a:t>
            </a:r>
            <a:r>
              <a:rPr lang="en-US" dirty="0"/>
              <a:t> </a:t>
            </a:r>
            <a:endParaRPr lang="ar-SA" b="1" dirty="0" smtClean="0">
              <a:solidFill>
                <a:srgbClr val="C00000"/>
              </a:solidFill>
            </a:endParaRPr>
          </a:p>
          <a:p>
            <a:pPr algn="l" rtl="0">
              <a:lnSpc>
                <a:spcPct val="200000"/>
              </a:lnSpc>
            </a:pPr>
            <a:r>
              <a:rPr lang="en-US" b="1" dirty="0">
                <a:solidFill>
                  <a:srgbClr val="0070C0"/>
                </a:solidFill>
              </a:rPr>
              <a:t>Lecture </a:t>
            </a:r>
            <a:r>
              <a:rPr lang="en-US" b="1" dirty="0" smtClean="0">
                <a:solidFill>
                  <a:srgbClr val="0070C0"/>
                </a:solidFill>
              </a:rPr>
              <a:t>6:</a:t>
            </a:r>
            <a:r>
              <a:rPr lang="en-US" b="1" dirty="0" smtClean="0">
                <a:solidFill>
                  <a:srgbClr val="C00000"/>
                </a:solidFill>
              </a:rPr>
              <a:t> </a:t>
            </a:r>
            <a:r>
              <a:rPr lang="en-US" b="1" dirty="0" err="1" smtClean="0">
                <a:solidFill>
                  <a:srgbClr val="C00000"/>
                </a:solidFill>
              </a:rPr>
              <a:t>Articulary</a:t>
            </a:r>
            <a:r>
              <a:rPr lang="en-US" b="1" dirty="0" smtClean="0">
                <a:solidFill>
                  <a:srgbClr val="C00000"/>
                </a:solidFill>
              </a:rPr>
              <a:t> Phonetics (1)</a:t>
            </a:r>
            <a:endParaRPr lang="en-US" b="1" dirty="0">
              <a:solidFill>
                <a:srgbClr val="FF0000"/>
              </a:solidFill>
            </a:endParaRPr>
          </a:p>
          <a:p>
            <a:pPr algn="l" rtl="0">
              <a:lnSpc>
                <a:spcPct val="200000"/>
              </a:lnSpc>
            </a:pPr>
            <a:r>
              <a:rPr lang="en-US" b="1" dirty="0">
                <a:solidFill>
                  <a:srgbClr val="0070C0"/>
                </a:solidFill>
              </a:rPr>
              <a:t>Lecture </a:t>
            </a:r>
            <a:r>
              <a:rPr lang="en-US" b="1" dirty="0" smtClean="0">
                <a:solidFill>
                  <a:srgbClr val="0070C0"/>
                </a:solidFill>
              </a:rPr>
              <a:t>7: </a:t>
            </a:r>
            <a:r>
              <a:rPr lang="en-US" b="1" dirty="0" err="1">
                <a:solidFill>
                  <a:srgbClr val="C00000"/>
                </a:solidFill>
              </a:rPr>
              <a:t>Articulary</a:t>
            </a:r>
            <a:r>
              <a:rPr lang="en-US" b="1" dirty="0">
                <a:solidFill>
                  <a:srgbClr val="C00000"/>
                </a:solidFill>
              </a:rPr>
              <a:t> Phonetics </a:t>
            </a:r>
            <a:r>
              <a:rPr lang="en-US" b="1" dirty="0" smtClean="0">
                <a:solidFill>
                  <a:srgbClr val="C00000"/>
                </a:solidFill>
              </a:rPr>
              <a:t>(2)</a:t>
            </a:r>
            <a:endParaRPr lang="en-US" b="1" dirty="0">
              <a:solidFill>
                <a:srgbClr val="0070C0"/>
              </a:solidFill>
            </a:endParaRPr>
          </a:p>
          <a:p>
            <a:pPr algn="l" rtl="0">
              <a:lnSpc>
                <a:spcPct val="200000"/>
              </a:lnSpc>
            </a:pPr>
            <a:r>
              <a:rPr lang="en-US" b="1" dirty="0">
                <a:solidFill>
                  <a:srgbClr val="0070C0"/>
                </a:solidFill>
              </a:rPr>
              <a:t>Lecture </a:t>
            </a:r>
            <a:r>
              <a:rPr lang="en-US" b="1" dirty="0" smtClean="0">
                <a:solidFill>
                  <a:srgbClr val="0070C0"/>
                </a:solidFill>
              </a:rPr>
              <a:t>8: </a:t>
            </a:r>
            <a:r>
              <a:rPr lang="en-US" b="1" dirty="0">
                <a:solidFill>
                  <a:srgbClr val="0070C0"/>
                </a:solidFill>
              </a:rPr>
              <a:t> </a:t>
            </a:r>
            <a:r>
              <a:rPr lang="en-US" b="1" dirty="0">
                <a:solidFill>
                  <a:srgbClr val="C00000"/>
                </a:solidFill>
              </a:rPr>
              <a:t>Plosives </a:t>
            </a:r>
            <a:r>
              <a:rPr lang="en-US" b="1" dirty="0" smtClean="0">
                <a:solidFill>
                  <a:srgbClr val="C00000"/>
                </a:solidFill>
              </a:rPr>
              <a:t>(1)</a:t>
            </a:r>
            <a:endParaRPr lang="en-US" b="1" dirty="0">
              <a:solidFill>
                <a:srgbClr val="0070C0"/>
              </a:solidFill>
            </a:endParaRPr>
          </a:p>
        </p:txBody>
      </p:sp>
      <p:sp>
        <p:nvSpPr>
          <p:cNvPr id="2" name="Rectangle 1"/>
          <p:cNvSpPr/>
          <p:nvPr/>
        </p:nvSpPr>
        <p:spPr>
          <a:xfrm>
            <a:off x="9531891" y="5967453"/>
            <a:ext cx="312906" cy="369332"/>
          </a:xfrm>
          <a:prstGeom prst="rect">
            <a:avLst/>
          </a:prstGeom>
        </p:spPr>
        <p:txBody>
          <a:bodyPr wrap="none">
            <a:spAutoFit/>
          </a:bodyPr>
          <a:lstStyle/>
          <a:p>
            <a:fld id="{C9E7FDBD-F12A-44E9-9D8B-DFA9ACCF62B8}" type="slidenum">
              <a:rPr lang="en-US" b="1">
                <a:solidFill>
                  <a:srgbClr val="990033"/>
                </a:solidFill>
              </a:rPr>
              <a:pPr/>
              <a:t>7</a:t>
            </a:fld>
            <a:endParaRPr lang="en-US" dirty="0"/>
          </a:p>
        </p:txBody>
      </p:sp>
    </p:spTree>
    <p:extLst>
      <p:ext uri="{BB962C8B-B14F-4D97-AF65-F5344CB8AC3E}">
        <p14:creationId xmlns:p14="http://schemas.microsoft.com/office/powerpoint/2010/main" val="3532898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515" y="116631"/>
            <a:ext cx="8970997" cy="6063198"/>
          </a:xfrm>
          <a:prstGeom prst="rect">
            <a:avLst/>
          </a:prstGeom>
        </p:spPr>
        <p:txBody>
          <a:bodyPr wrap="square">
            <a:spAutoFit/>
          </a:bodyPr>
          <a:lstStyle/>
          <a:p>
            <a:pPr lvl="0" algn="l" rtl="0"/>
            <a:r>
              <a:rPr lang="en-US" b="1" dirty="0"/>
              <a:t> </a:t>
            </a:r>
            <a:endParaRPr lang="en-US" dirty="0"/>
          </a:p>
          <a:p>
            <a:pPr algn="l" rtl="0"/>
            <a:r>
              <a:rPr lang="en-US" sz="2800" dirty="0">
                <a:solidFill>
                  <a:srgbClr val="0000FF"/>
                </a:solidFill>
              </a:rPr>
              <a:t>Distribution of Course </a:t>
            </a:r>
            <a:r>
              <a:rPr lang="en-US" sz="2800" dirty="0" smtClean="0">
                <a:solidFill>
                  <a:srgbClr val="0000FF"/>
                </a:solidFill>
              </a:rPr>
              <a:t>Materials.</a:t>
            </a:r>
            <a:endParaRPr lang="en-US" sz="2800" dirty="0">
              <a:solidFill>
                <a:srgbClr val="0000FF"/>
              </a:solidFill>
            </a:endParaRPr>
          </a:p>
          <a:p>
            <a:pPr lvl="0" algn="l" rtl="0"/>
            <a:endParaRPr lang="en-US" b="1" dirty="0" smtClean="0"/>
          </a:p>
          <a:p>
            <a:pPr lvl="0" algn="l" rtl="0"/>
            <a:endParaRPr lang="en-US" b="1" dirty="0"/>
          </a:p>
          <a:p>
            <a:pPr lvl="0" algn="l" rtl="0"/>
            <a:endParaRPr lang="en-US" b="1" dirty="0" smtClean="0"/>
          </a:p>
          <a:p>
            <a:pPr algn="l" rtl="0">
              <a:lnSpc>
                <a:spcPct val="200000"/>
              </a:lnSpc>
            </a:pPr>
            <a:r>
              <a:rPr lang="en-US" b="1" dirty="0" smtClean="0">
                <a:solidFill>
                  <a:srgbClr val="0070C0"/>
                </a:solidFill>
              </a:rPr>
              <a:t>Lecture</a:t>
            </a:r>
            <a:r>
              <a:rPr lang="en-US" dirty="0" smtClean="0">
                <a:solidFill>
                  <a:srgbClr val="0070C0"/>
                </a:solidFill>
              </a:rPr>
              <a:t> 9: </a:t>
            </a:r>
            <a:r>
              <a:rPr lang="en-US" b="1" dirty="0">
                <a:solidFill>
                  <a:srgbClr val="C00000"/>
                </a:solidFill>
              </a:rPr>
              <a:t>Plosives (2)</a:t>
            </a:r>
          </a:p>
          <a:p>
            <a:pPr algn="l" rtl="0">
              <a:lnSpc>
                <a:spcPct val="200000"/>
              </a:lnSpc>
            </a:pPr>
            <a:r>
              <a:rPr lang="en-US" b="1" dirty="0" smtClean="0">
                <a:solidFill>
                  <a:srgbClr val="0070C0"/>
                </a:solidFill>
              </a:rPr>
              <a:t>Lecture</a:t>
            </a:r>
            <a:r>
              <a:rPr lang="en-US" dirty="0" smtClean="0">
                <a:solidFill>
                  <a:srgbClr val="0070C0"/>
                </a:solidFill>
              </a:rPr>
              <a:t> </a:t>
            </a:r>
            <a:r>
              <a:rPr lang="en-US" dirty="0" smtClean="0">
                <a:solidFill>
                  <a:srgbClr val="0070C0"/>
                </a:solidFill>
              </a:rPr>
              <a:t>10: </a:t>
            </a:r>
            <a:r>
              <a:rPr lang="en-US" dirty="0"/>
              <a:t>Fricatives and Affricates </a:t>
            </a:r>
            <a:r>
              <a:rPr lang="en-US" dirty="0" smtClean="0"/>
              <a:t>(1)</a:t>
            </a:r>
            <a:r>
              <a:rPr lang="en-US" dirty="0" smtClean="0">
                <a:solidFill>
                  <a:srgbClr val="0070C0"/>
                </a:solidFill>
              </a:rPr>
              <a:t>. </a:t>
            </a:r>
            <a:endParaRPr lang="en-US" b="1" dirty="0" smtClean="0">
              <a:solidFill>
                <a:srgbClr val="C00000"/>
              </a:solidFill>
            </a:endParaRPr>
          </a:p>
          <a:p>
            <a:pPr algn="just" rtl="0">
              <a:lnSpc>
                <a:spcPct val="200000"/>
              </a:lnSpc>
            </a:pPr>
            <a:r>
              <a:rPr lang="en-US" b="1" dirty="0">
                <a:solidFill>
                  <a:srgbClr val="0070C0"/>
                </a:solidFill>
              </a:rPr>
              <a:t>Lecture </a:t>
            </a:r>
            <a:r>
              <a:rPr lang="en-US" b="1" dirty="0" smtClean="0">
                <a:solidFill>
                  <a:srgbClr val="0070C0"/>
                </a:solidFill>
              </a:rPr>
              <a:t>11: </a:t>
            </a:r>
            <a:r>
              <a:rPr lang="en-US" dirty="0"/>
              <a:t>Fricatives and Affricates </a:t>
            </a:r>
            <a:r>
              <a:rPr lang="en-US" dirty="0" smtClean="0"/>
              <a:t>(2)</a:t>
            </a:r>
            <a:r>
              <a:rPr lang="en-US" dirty="0" smtClean="0">
                <a:solidFill>
                  <a:srgbClr val="0070C0"/>
                </a:solidFill>
              </a:rPr>
              <a:t>.</a:t>
            </a:r>
            <a:endParaRPr lang="en-US" b="1" dirty="0">
              <a:solidFill>
                <a:srgbClr val="0070C0"/>
              </a:solidFill>
            </a:endParaRPr>
          </a:p>
          <a:p>
            <a:pPr algn="just" rtl="0">
              <a:lnSpc>
                <a:spcPct val="200000"/>
              </a:lnSpc>
            </a:pPr>
            <a:r>
              <a:rPr lang="en-US" b="1" dirty="0">
                <a:solidFill>
                  <a:srgbClr val="0070C0"/>
                </a:solidFill>
              </a:rPr>
              <a:t> Lecture </a:t>
            </a:r>
            <a:r>
              <a:rPr lang="en-US" b="1" dirty="0" smtClean="0">
                <a:solidFill>
                  <a:srgbClr val="0070C0"/>
                </a:solidFill>
              </a:rPr>
              <a:t>12: </a:t>
            </a:r>
            <a:r>
              <a:rPr lang="en-US" b="1" dirty="0">
                <a:solidFill>
                  <a:srgbClr val="0070C0"/>
                </a:solidFill>
              </a:rPr>
              <a:t>Nasal Consonants </a:t>
            </a:r>
            <a:r>
              <a:rPr lang="en-US" b="1" dirty="0" smtClean="0">
                <a:solidFill>
                  <a:srgbClr val="0070C0"/>
                </a:solidFill>
              </a:rPr>
              <a:t>(1)</a:t>
            </a:r>
            <a:endParaRPr lang="en-US" b="1" dirty="0">
              <a:solidFill>
                <a:srgbClr val="0070C0"/>
              </a:solidFill>
            </a:endParaRPr>
          </a:p>
          <a:p>
            <a:pPr algn="l" rtl="0">
              <a:lnSpc>
                <a:spcPct val="200000"/>
              </a:lnSpc>
            </a:pPr>
            <a:r>
              <a:rPr lang="en-US" b="1" dirty="0">
                <a:solidFill>
                  <a:srgbClr val="0070C0"/>
                </a:solidFill>
              </a:rPr>
              <a:t>Lecture </a:t>
            </a:r>
            <a:r>
              <a:rPr lang="en-US" b="1" dirty="0" smtClean="0">
                <a:solidFill>
                  <a:srgbClr val="0070C0"/>
                </a:solidFill>
              </a:rPr>
              <a:t>13: </a:t>
            </a:r>
            <a:r>
              <a:rPr lang="en-US" dirty="0">
                <a:solidFill>
                  <a:srgbClr val="0070C0"/>
                </a:solidFill>
              </a:rPr>
              <a:t> </a:t>
            </a:r>
            <a:r>
              <a:rPr lang="en-US" b="1" dirty="0">
                <a:solidFill>
                  <a:srgbClr val="0070C0"/>
                </a:solidFill>
              </a:rPr>
              <a:t>Nasal Consonants </a:t>
            </a:r>
            <a:r>
              <a:rPr lang="en-US" b="1" dirty="0" smtClean="0">
                <a:solidFill>
                  <a:srgbClr val="0070C0"/>
                </a:solidFill>
              </a:rPr>
              <a:t>(2).</a:t>
            </a:r>
            <a:endParaRPr lang="en-US" b="1" dirty="0" smtClean="0">
              <a:solidFill>
                <a:srgbClr val="C00000"/>
              </a:solidFill>
            </a:endParaRPr>
          </a:p>
          <a:p>
            <a:pPr lvl="0" algn="just" rtl="0">
              <a:lnSpc>
                <a:spcPct val="200000"/>
              </a:lnSpc>
            </a:pPr>
            <a:r>
              <a:rPr lang="en-US" b="1" dirty="0">
                <a:solidFill>
                  <a:srgbClr val="0070C0"/>
                </a:solidFill>
              </a:rPr>
              <a:t>Lecture </a:t>
            </a:r>
            <a:r>
              <a:rPr lang="en-US" b="1" dirty="0" smtClean="0">
                <a:solidFill>
                  <a:srgbClr val="0070C0"/>
                </a:solidFill>
              </a:rPr>
              <a:t>14: </a:t>
            </a:r>
            <a:r>
              <a:rPr lang="en-US" b="1" dirty="0" smtClean="0">
                <a:solidFill>
                  <a:srgbClr val="0070C0"/>
                </a:solidFill>
              </a:rPr>
              <a:t>Strong and week syllable.</a:t>
            </a:r>
            <a:r>
              <a:rPr lang="en-US" b="1" dirty="0" smtClean="0">
                <a:solidFill>
                  <a:srgbClr val="C00000"/>
                </a:solidFill>
              </a:rPr>
              <a:t> </a:t>
            </a:r>
            <a:endParaRPr lang="en-US" b="1" dirty="0">
              <a:solidFill>
                <a:srgbClr val="C00000"/>
              </a:solidFill>
            </a:endParaRPr>
          </a:p>
          <a:p>
            <a:pPr algn="l" rtl="0">
              <a:lnSpc>
                <a:spcPct val="200000"/>
              </a:lnSpc>
            </a:pPr>
            <a:r>
              <a:rPr lang="en-US" b="1" dirty="0" smtClean="0">
                <a:solidFill>
                  <a:srgbClr val="C00000"/>
                </a:solidFill>
              </a:rPr>
              <a:t>	     Revision and Exam Sample</a:t>
            </a:r>
            <a:r>
              <a:rPr lang="en-US" dirty="0" smtClean="0">
                <a:solidFill>
                  <a:srgbClr val="0070C0"/>
                </a:solidFill>
              </a:rPr>
              <a:t>.</a:t>
            </a:r>
            <a:r>
              <a:rPr lang="en-US" b="1" dirty="0" smtClean="0">
                <a:solidFill>
                  <a:srgbClr val="990033"/>
                </a:solidFill>
              </a:rPr>
              <a:t> </a:t>
            </a:r>
            <a:endParaRPr lang="en-US" dirty="0" smtClean="0">
              <a:solidFill>
                <a:srgbClr val="0070C0"/>
              </a:solidFill>
            </a:endParaRPr>
          </a:p>
          <a:p>
            <a:pPr algn="l" rtl="0"/>
            <a:endParaRPr lang="en-US" dirty="0"/>
          </a:p>
          <a:p>
            <a:pPr lvl="0" algn="l" rtl="0"/>
            <a:endParaRPr lang="en-US" dirty="0"/>
          </a:p>
        </p:txBody>
      </p:sp>
      <p:sp>
        <p:nvSpPr>
          <p:cNvPr id="3" name="عنصر نائب لرقم الشريحة 4"/>
          <p:cNvSpPr txBox="1">
            <a:spLocks/>
          </p:cNvSpPr>
          <p:nvPr/>
        </p:nvSpPr>
        <p:spPr>
          <a:xfrm>
            <a:off x="889876" y="5994401"/>
            <a:ext cx="22288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E144426-5AF1-4F89-BDC1-E9C6E986DFDF}" type="slidenum">
              <a:rPr lang="en-US" smtClean="0"/>
              <a:t>8</a:t>
            </a:fld>
            <a:endParaRPr lang="en-US" dirty="0"/>
          </a:p>
        </p:txBody>
      </p:sp>
      <p:sp>
        <p:nvSpPr>
          <p:cNvPr id="2" name="Rectangle 1"/>
          <p:cNvSpPr/>
          <p:nvPr/>
        </p:nvSpPr>
        <p:spPr>
          <a:xfrm>
            <a:off x="9570509" y="5990194"/>
            <a:ext cx="312906" cy="369332"/>
          </a:xfrm>
          <a:prstGeom prst="rect">
            <a:avLst/>
          </a:prstGeom>
        </p:spPr>
        <p:txBody>
          <a:bodyPr wrap="none">
            <a:spAutoFit/>
          </a:bodyPr>
          <a:lstStyle/>
          <a:p>
            <a:fld id="{C9E7FDBD-F12A-44E9-9D8B-DFA9ACCF62B8}" type="slidenum">
              <a:rPr lang="en-US" b="1">
                <a:solidFill>
                  <a:srgbClr val="990033"/>
                </a:solidFill>
              </a:rPr>
              <a:pPr/>
              <a:t>8</a:t>
            </a:fld>
            <a:endParaRPr lang="en-US" dirty="0"/>
          </a:p>
        </p:txBody>
      </p:sp>
    </p:spTree>
    <p:extLst>
      <p:ext uri="{BB962C8B-B14F-4D97-AF65-F5344CB8AC3E}">
        <p14:creationId xmlns:p14="http://schemas.microsoft.com/office/powerpoint/2010/main" val="1999479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228600"/>
            <a:ext cx="8915400" cy="1143000"/>
          </a:xfrm>
          <a:noFill/>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l" rtl="0" eaLnBrk="1" hangingPunct="1">
              <a:defRPr/>
            </a:pPr>
            <a:r>
              <a:rPr lang="ar-SA" dirty="0" smtClean="0">
                <a:solidFill>
                  <a:srgbClr val="C00000"/>
                </a:solidFill>
                <a:cs typeface="+mj-cs"/>
              </a:rPr>
              <a:t> </a:t>
            </a:r>
            <a:r>
              <a:rPr lang="en-US" dirty="0" smtClean="0">
                <a:solidFill>
                  <a:srgbClr val="C00000"/>
                </a:solidFill>
                <a:cs typeface="+mj-cs"/>
              </a:rPr>
              <a:t>Course Evaluation</a:t>
            </a:r>
            <a:endParaRPr lang="en-US" dirty="0">
              <a:solidFill>
                <a:srgbClr val="C00000"/>
              </a:solidFill>
              <a:cs typeface="+mj-cs"/>
            </a:endParaRPr>
          </a:p>
        </p:txBody>
      </p:sp>
      <p:sp>
        <p:nvSpPr>
          <p:cNvPr id="5" name="مربع نص 4"/>
          <p:cNvSpPr txBox="1"/>
          <p:nvPr/>
        </p:nvSpPr>
        <p:spPr>
          <a:xfrm>
            <a:off x="506506" y="1143000"/>
            <a:ext cx="8424936" cy="4524315"/>
          </a:xfrm>
          <a:prstGeom prst="rect">
            <a:avLst/>
          </a:prstGeom>
          <a:noFill/>
        </p:spPr>
        <p:txBody>
          <a:bodyPr wrap="square" rtlCol="1">
            <a:spAutoFit/>
          </a:bodyPr>
          <a:lstStyle/>
          <a:p>
            <a:endParaRPr lang="en-US" dirty="0"/>
          </a:p>
          <a:p>
            <a:pPr lvl="0"/>
            <a:r>
              <a:rPr lang="en-US" dirty="0" smtClean="0"/>
              <a:t> </a:t>
            </a:r>
            <a:endParaRPr lang="en-US" dirty="0"/>
          </a:p>
          <a:p>
            <a:pPr marL="342900" lvl="0" indent="-342900" algn="l" rtl="0"/>
            <a:r>
              <a:rPr lang="en-US" sz="2000" b="1" dirty="0" smtClean="0">
                <a:solidFill>
                  <a:srgbClr val="0000FF"/>
                </a:solidFill>
              </a:rPr>
              <a:t>1</a:t>
            </a:r>
            <a:r>
              <a:rPr lang="en-US" sz="2000" dirty="0" smtClean="0"/>
              <a:t>- </a:t>
            </a:r>
            <a:r>
              <a:rPr lang="en-US" sz="2000" b="1" dirty="0" smtClean="0">
                <a:solidFill>
                  <a:srgbClr val="0000FF"/>
                </a:solidFill>
              </a:rPr>
              <a:t>Participation</a:t>
            </a:r>
            <a:r>
              <a:rPr lang="en-US" sz="2000" dirty="0" smtClean="0"/>
              <a:t>.	</a:t>
            </a:r>
            <a:r>
              <a:rPr lang="en-US" sz="2000" dirty="0"/>
              <a:t>	</a:t>
            </a:r>
            <a:r>
              <a:rPr lang="en-US" sz="2000" dirty="0" smtClean="0"/>
              <a:t>    </a:t>
            </a:r>
            <a:r>
              <a:rPr lang="en-US" sz="2000" b="1" dirty="0" smtClean="0">
                <a:solidFill>
                  <a:srgbClr val="0000FF"/>
                </a:solidFill>
              </a:rPr>
              <a:t>30</a:t>
            </a:r>
            <a:endParaRPr lang="en-US" sz="2000" b="1" dirty="0" smtClean="0"/>
          </a:p>
          <a:p>
            <a:pPr marL="800100" lvl="1" indent="-342900" algn="l" rtl="0"/>
            <a:r>
              <a:rPr lang="en-US" sz="2000" dirty="0" smtClean="0"/>
              <a:t>		a. attendance	     	10</a:t>
            </a:r>
          </a:p>
          <a:p>
            <a:pPr lvl="1" algn="l" rtl="0"/>
            <a:r>
              <a:rPr lang="en-US" sz="2000" dirty="0" smtClean="0"/>
              <a:t>	b. assignment	     	10</a:t>
            </a:r>
          </a:p>
          <a:p>
            <a:pPr lvl="1" algn="l" rtl="0"/>
            <a:r>
              <a:rPr lang="en-US" sz="2000" dirty="0" smtClean="0"/>
              <a:t>      c. topics discussion   	10</a:t>
            </a:r>
            <a:endParaRPr lang="en-US" sz="2000" dirty="0"/>
          </a:p>
          <a:p>
            <a:pPr lvl="0" algn="l" rtl="0"/>
            <a:r>
              <a:rPr lang="en-US" sz="2000" b="1" dirty="0" smtClean="0">
                <a:solidFill>
                  <a:srgbClr val="0000FF"/>
                </a:solidFill>
              </a:rPr>
              <a:t>2- Final Exam			     70</a:t>
            </a:r>
            <a:endParaRPr lang="ar-SA" sz="2000" dirty="0" smtClean="0"/>
          </a:p>
          <a:p>
            <a:pPr algn="l" rtl="0"/>
            <a:endParaRPr lang="ar-SA" dirty="0" smtClean="0"/>
          </a:p>
          <a:p>
            <a:pPr algn="l" rtl="0"/>
            <a:endParaRPr lang="ar-SA" dirty="0" smtClean="0"/>
          </a:p>
          <a:p>
            <a:pPr algn="l" rtl="0"/>
            <a:endParaRPr lang="en-US" dirty="0" smtClean="0"/>
          </a:p>
          <a:p>
            <a:pPr algn="l" rtl="0"/>
            <a:endParaRPr lang="en-US" dirty="0"/>
          </a:p>
          <a:p>
            <a:pPr algn="l" rtl="0"/>
            <a:r>
              <a:rPr lang="en-US" sz="2000" dirty="0" smtClean="0"/>
              <a:t>Students have to watch the recorded lectures, attend the live sessions and answer the discussion questions.</a:t>
            </a:r>
            <a:endParaRPr lang="ar-SA" sz="2000" dirty="0" smtClean="0"/>
          </a:p>
          <a:p>
            <a:pPr algn="l" rtl="0"/>
            <a:endParaRPr lang="en-US" sz="2000" dirty="0" smtClean="0"/>
          </a:p>
          <a:p>
            <a:r>
              <a:rPr lang="ar-SA" sz="2000" b="1" dirty="0" smtClean="0">
                <a:solidFill>
                  <a:srgbClr val="FF0000"/>
                </a:solidFill>
              </a:rPr>
              <a:t>ملاحظة</a:t>
            </a:r>
            <a:r>
              <a:rPr lang="ar-SA" sz="2000" dirty="0" smtClean="0"/>
              <a:t>: تُعتمد المحاضرات للمقرر ويُلغى العمل بالمحاضرات السابقة المسجلة في فصول سابقة.</a:t>
            </a:r>
            <a:endParaRPr lang="ar-SA" sz="2000" dirty="0"/>
          </a:p>
        </p:txBody>
      </p:sp>
      <p:sp>
        <p:nvSpPr>
          <p:cNvPr id="4" name="عنصر نائب لرقم الشريحة 4"/>
          <p:cNvSpPr txBox="1">
            <a:spLocks/>
          </p:cNvSpPr>
          <p:nvPr/>
        </p:nvSpPr>
        <p:spPr>
          <a:xfrm>
            <a:off x="889876" y="5994401"/>
            <a:ext cx="22288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550F33-EEC9-4C8C-AFE0-342AAB499A1E}" type="slidenum">
              <a:rPr lang="en-US" smtClean="0"/>
              <a:t>9</a:t>
            </a:fld>
            <a:endParaRPr lang="en-US" dirty="0"/>
          </a:p>
        </p:txBody>
      </p:sp>
      <p:sp>
        <p:nvSpPr>
          <p:cNvPr id="2" name="Rectangle 1"/>
          <p:cNvSpPr/>
          <p:nvPr/>
        </p:nvSpPr>
        <p:spPr>
          <a:xfrm>
            <a:off x="9525000" y="5994401"/>
            <a:ext cx="312906" cy="369332"/>
          </a:xfrm>
          <a:prstGeom prst="rect">
            <a:avLst/>
          </a:prstGeom>
        </p:spPr>
        <p:txBody>
          <a:bodyPr wrap="none">
            <a:spAutoFit/>
          </a:bodyPr>
          <a:lstStyle/>
          <a:p>
            <a:fld id="{C9E7FDBD-F12A-44E9-9D8B-DFA9ACCF62B8}" type="slidenum">
              <a:rPr lang="en-US" b="1">
                <a:solidFill>
                  <a:srgbClr val="990033"/>
                </a:solidFill>
              </a:rPr>
              <a:pPr/>
              <a:t>9</a:t>
            </a:fld>
            <a:endParaRPr lang="en-US" dirty="0"/>
          </a:p>
        </p:txBody>
      </p:sp>
    </p:spTree>
    <p:extLst>
      <p:ext uri="{BB962C8B-B14F-4D97-AF65-F5344CB8AC3E}">
        <p14:creationId xmlns:p14="http://schemas.microsoft.com/office/powerpoint/2010/main" val="3710449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solidFill>
            <a:srgbClr val="D9806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543674" y="2166937"/>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
        <p:nvSpPr>
          <p:cNvPr id="10" name="Oval 9"/>
          <p:cNvSpPr/>
          <p:nvPr/>
        </p:nvSpPr>
        <p:spPr>
          <a:xfrm>
            <a:off x="858838" y="2215540"/>
            <a:ext cx="2417762" cy="2410435"/>
          </a:xfrm>
          <a:prstGeom prst="ellipse">
            <a:avLst/>
          </a:prstGeom>
          <a:ln/>
        </p:spPr>
        <p:style>
          <a:lnRef idx="2">
            <a:schemeClr val="dk1"/>
          </a:lnRef>
          <a:fillRef idx="1">
            <a:schemeClr val="lt1"/>
          </a:fillRef>
          <a:effectRef idx="0">
            <a:schemeClr val="dk1"/>
          </a:effectRef>
          <a:fontRef idx="minor">
            <a:schemeClr val="dk1"/>
          </a:fontRef>
        </p:style>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954" y="2581891"/>
            <a:ext cx="1886846" cy="160910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ts.pptx" id="{0DB676BE-95CC-40C6-85AF-7FC634710288}" vid="{C55E0FB7-C7F4-4BBE-82DE-4603F7F43E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كلية الاداب</Template>
  <TotalTime>798</TotalTime>
  <Words>265</Words>
  <Application>Microsoft Office PowerPoint</Application>
  <PresentationFormat>A4 Paper (210x297 mm)</PresentationFormat>
  <Paragraphs>101</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ae_AlMateen</vt:lpstr>
      <vt:lpstr>Arial</vt:lpstr>
      <vt:lpstr>AYM Wadiy S_U normal.</vt:lpstr>
      <vt:lpstr>Calibri</vt:lpstr>
      <vt:lpstr>Calibri Light</vt:lpstr>
      <vt:lpstr>Times New Roman</vt:lpstr>
      <vt:lpstr>Office Theme</vt:lpstr>
      <vt:lpstr>PowerPoint Presentation</vt:lpstr>
      <vt:lpstr>المحاضرة التمهيدية</vt:lpstr>
      <vt:lpstr> Course Content</vt:lpstr>
      <vt:lpstr>Course Objectives</vt:lpstr>
      <vt:lpstr> Teaching Methods</vt:lpstr>
      <vt:lpstr>PowerPoint Presentation</vt:lpstr>
      <vt:lpstr>PowerPoint Presentation</vt:lpstr>
      <vt:lpstr>PowerPoint Presentation</vt:lpstr>
      <vt:lpstr> Course Evaluation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3</dc:creator>
  <cp:lastModifiedBy>Mohammed Alhilal</cp:lastModifiedBy>
  <cp:revision>8</cp:revision>
  <dcterms:created xsi:type="dcterms:W3CDTF">2015-09-03T06:25:28Z</dcterms:created>
  <dcterms:modified xsi:type="dcterms:W3CDTF">2017-09-26T05:30:26Z</dcterms:modified>
</cp:coreProperties>
</file>