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35" r:id="rId2"/>
    <p:sldId id="326" r:id="rId3"/>
    <p:sldId id="327" r:id="rId4"/>
    <p:sldId id="328" r:id="rId5"/>
    <p:sldId id="329" r:id="rId6"/>
    <p:sldId id="330" r:id="rId7"/>
    <p:sldId id="331" r:id="rId8"/>
    <p:sldId id="336" r:id="rId9"/>
    <p:sldId id="340" r:id="rId10"/>
    <p:sldId id="341" r:id="rId11"/>
    <p:sldId id="342" r:id="rId12"/>
    <p:sldId id="343" r:id="rId13"/>
    <p:sldId id="344" r:id="rId14"/>
    <p:sldId id="345" r:id="rId15"/>
    <p:sldId id="346"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334"/>
    <a:srgbClr val="D98061"/>
    <a:srgbClr val="313B4A"/>
    <a:srgbClr val="43A79C"/>
    <a:srgbClr val="EDBD1F"/>
    <a:srgbClr val="F04316"/>
    <a:srgbClr val="81AA52"/>
    <a:srgbClr val="0E478A"/>
    <a:srgbClr val="ECA02F"/>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5" autoAdjust="0"/>
    <p:restoredTop sz="94664" autoAdjust="0"/>
  </p:normalViewPr>
  <p:slideViewPr>
    <p:cSldViewPr>
      <p:cViewPr varScale="1">
        <p:scale>
          <a:sx n="86" d="100"/>
          <a:sy n="86" d="100"/>
        </p:scale>
        <p:origin x="672" y="6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9/26/2017</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70150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3050837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1990878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650374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3006518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1611624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5" name="عنصر نائب للتذييل 4"/>
          <p:cNvSpPr>
            <a:spLocks noGrp="1"/>
          </p:cNvSpPr>
          <p:nvPr>
            <p:ph type="ftr" sz="quarter" idx="10"/>
          </p:nvPr>
        </p:nvSpPr>
        <p:spPr/>
        <p:txBody>
          <a:bodyPr/>
          <a:lstStyle/>
          <a:p>
            <a:pPr>
              <a:defRPr/>
            </a:pPr>
            <a:endParaRPr lang="en-US" dirty="0"/>
          </a:p>
        </p:txBody>
      </p:sp>
    </p:spTree>
    <p:extLst>
      <p:ext uri="{BB962C8B-B14F-4D97-AF65-F5344CB8AC3E}">
        <p14:creationId xmlns:p14="http://schemas.microsoft.com/office/powerpoint/2010/main" val="651622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5" name="عنصر نائب للتذييل 4"/>
          <p:cNvSpPr>
            <a:spLocks noGrp="1"/>
          </p:cNvSpPr>
          <p:nvPr>
            <p:ph type="ftr" sz="quarter" idx="10"/>
          </p:nvPr>
        </p:nvSpPr>
        <p:spPr/>
        <p:txBody>
          <a:bodyPr/>
          <a:lstStyle/>
          <a:p>
            <a:pPr>
              <a:defRPr/>
            </a:pPr>
            <a:endParaRPr lang="en-US" dirty="0"/>
          </a:p>
        </p:txBody>
      </p:sp>
    </p:spTree>
    <p:extLst>
      <p:ext uri="{BB962C8B-B14F-4D97-AF65-F5344CB8AC3E}">
        <p14:creationId xmlns:p14="http://schemas.microsoft.com/office/powerpoint/2010/main" val="3538704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hyperlink" Target="http://www.google.com.sa/imgres?q=pronunciation+of+the+w+sound&amp;um=1&amp;hl=ar&amp;safe=active&amp;sa=N&amp;biw=1366&amp;bih=571&amp;tbm=isch&amp;tbnid=ZsnO2sRsHJlx5M:&amp;imgrefurl=http://englishsecret.com/w.jsp&amp;docid=VhNu3m_XOOFu-M&amp;imgurl=http://englishsecret.com/images/sound/w_wow.gif&amp;w=279&amp;h=244&amp;ei=MxZLUKbiI5HJrAfU3ICYBA&amp;zoom=1&amp;iact=hc&amp;vpx=824&amp;vpy=241&amp;dur=2922&amp;hovh=195&amp;hovw=223&amp;tx=101&amp;ty=107&amp;sig=117546235759479337612&amp;page=2&amp;tbnh=128&amp;tbnw=149&amp;start=24&amp;ndsp=30&amp;ved=1t:429,r:1,s:24,i:15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1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799"/>
            <a:ext cx="5099050" cy="3749675"/>
          </a:xfrm>
          <a:prstGeom prst="rect">
            <a:avLst/>
          </a:prstGeom>
          <a:noFill/>
          <a:ln w="9525">
            <a:noFill/>
            <a:miter lim="800000"/>
            <a:headEnd/>
            <a:tailEnd/>
          </a:ln>
        </p:spPr>
        <p:txBody>
          <a:bodyPr anchor="ctr"/>
          <a:lstStyle/>
          <a:p>
            <a:pPr algn="ctr">
              <a:defRPr/>
            </a:pPr>
            <a:r>
              <a:rPr lang="en-US" sz="2800" b="1" dirty="0" smtClean="0">
                <a:solidFill>
                  <a:srgbClr val="0000FF"/>
                </a:solidFill>
                <a:latin typeface="AYM Wadiy S_U normal."/>
                <a:cs typeface="Times New Roman" pitchFamily="18" charset="0"/>
              </a:rPr>
              <a:t>Phonetics and Phonology</a:t>
            </a:r>
            <a:endParaRPr lang="ar-SA" sz="2800" b="1" dirty="0">
              <a:solidFill>
                <a:srgbClr val="0000FF"/>
              </a:solidFill>
              <a:latin typeface="AYM Wadiy S_U normal."/>
              <a:cs typeface="Times New Roman" pitchFamily="18" charset="0"/>
            </a:endParaRPr>
          </a:p>
          <a:p>
            <a:pPr algn="ctr">
              <a:defRPr/>
            </a:pPr>
            <a:endParaRPr lang="en-US" sz="2800" b="1" dirty="0">
              <a:solidFill>
                <a:srgbClr val="7F7F7F"/>
              </a:solidFill>
              <a:latin typeface="Calibri" pitchFamily="34" charset="0"/>
            </a:endParaRPr>
          </a:p>
          <a:p>
            <a:pPr algn="ctr">
              <a:defRPr/>
            </a:pPr>
            <a:r>
              <a:rPr lang="en-US" sz="3200" b="1" dirty="0">
                <a:solidFill>
                  <a:srgbClr val="FF0000"/>
                </a:solidFill>
                <a:effectLst>
                  <a:outerShdw blurRad="38100" dist="38100" dir="2700000" algn="tl">
                    <a:srgbClr val="000000">
                      <a:alpha val="43137"/>
                    </a:srgbClr>
                  </a:outerShdw>
                </a:effectLst>
                <a:latin typeface="Calibri" pitchFamily="34" charset="0"/>
                <a:cs typeface="Times New Roman" pitchFamily="18" charset="0"/>
              </a:rPr>
              <a:t>Dr. Mohammed </a:t>
            </a:r>
            <a:r>
              <a:rPr lang="en-US" sz="3200" b="1" dirty="0" smtClean="0">
                <a:solidFill>
                  <a:srgbClr val="FF0000"/>
                </a:solidFill>
                <a:effectLst>
                  <a:outerShdw blurRad="38100" dist="38100" dir="2700000" algn="tl">
                    <a:srgbClr val="000000">
                      <a:alpha val="43137"/>
                    </a:srgbClr>
                  </a:outerShdw>
                </a:effectLst>
                <a:latin typeface="Calibri" pitchFamily="34" charset="0"/>
                <a:cs typeface="Times New Roman" pitchFamily="18" charset="0"/>
              </a:rPr>
              <a:t>Al-</a:t>
            </a:r>
            <a:r>
              <a:rPr lang="en-US" sz="3200" b="1" dirty="0" err="1" smtClean="0">
                <a:solidFill>
                  <a:srgbClr val="FF0000"/>
                </a:solidFill>
                <a:effectLst>
                  <a:outerShdw blurRad="38100" dist="38100" dir="2700000" algn="tl">
                    <a:srgbClr val="000000">
                      <a:alpha val="43137"/>
                    </a:srgbClr>
                  </a:outerShdw>
                </a:effectLst>
                <a:latin typeface="Calibri" pitchFamily="34" charset="0"/>
                <a:cs typeface="Times New Roman" pitchFamily="18" charset="0"/>
              </a:rPr>
              <a:t>Hilal</a:t>
            </a:r>
            <a:endParaRPr lang="en-US" sz="3200" b="1" dirty="0" smtClean="0">
              <a:solidFill>
                <a:srgbClr val="FF0000"/>
              </a:solidFill>
              <a:effectLst>
                <a:outerShdw blurRad="38100" dist="38100" dir="2700000" algn="tl">
                  <a:srgbClr val="000000">
                    <a:alpha val="43137"/>
                  </a:srgbClr>
                </a:outerShdw>
              </a:effectLst>
              <a:latin typeface="Calibri" pitchFamily="34" charset="0"/>
              <a:cs typeface="Times New Roman" pitchFamily="18" charset="0"/>
            </a:endParaRPr>
          </a:p>
          <a:p>
            <a:pPr algn="ctr">
              <a:defRPr/>
            </a:pPr>
            <a:endParaRPr lang="en-US" sz="3200" b="1" dirty="0">
              <a:solidFill>
                <a:srgbClr val="FF0000"/>
              </a:solidFill>
              <a:effectLst>
                <a:outerShdw blurRad="38100" dist="38100" dir="2700000" algn="tl">
                  <a:srgbClr val="000000">
                    <a:alpha val="43137"/>
                  </a:srgbClr>
                </a:outerShdw>
              </a:effectLst>
              <a:latin typeface="Calibri" pitchFamily="34" charset="0"/>
              <a:cs typeface="Times New Roman" pitchFamily="18" charset="0"/>
            </a:endParaRPr>
          </a:p>
          <a:p>
            <a:pPr algn="ctr"/>
            <a:r>
              <a:rPr lang="ar-SA" sz="2800" b="1" dirty="0">
                <a:solidFill>
                  <a:srgbClr val="002060"/>
                </a:solidFill>
              </a:rPr>
              <a:t>مقرر </a:t>
            </a:r>
            <a:r>
              <a:rPr lang="ar-SA" sz="2800" b="1" dirty="0" smtClean="0">
                <a:solidFill>
                  <a:srgbClr val="002060"/>
                </a:solidFill>
              </a:rPr>
              <a:t>الصوتيات والنظام الصوتي</a:t>
            </a:r>
            <a:endParaRPr lang="ar-SA" sz="2800" b="1" dirty="0">
              <a:solidFill>
                <a:srgbClr val="002060"/>
              </a:solidFill>
            </a:endParaRPr>
          </a:p>
          <a:p>
            <a:pPr algn="ctr"/>
            <a:r>
              <a:rPr lang="ar-SA" sz="3200" b="1" baseline="-25000" dirty="0" smtClean="0">
                <a:solidFill>
                  <a:srgbClr val="00B050"/>
                </a:solidFill>
              </a:rPr>
              <a:t>قسم اللغة الإنجليزية</a:t>
            </a:r>
            <a:endParaRPr lang="en-US" sz="3200" b="1" baseline="-25000" dirty="0">
              <a:solidFill>
                <a:srgbClr val="00B050"/>
              </a:solidFill>
            </a:endParaRPr>
          </a:p>
          <a:p>
            <a:pPr algn="ctr">
              <a:defRPr/>
            </a:pPr>
            <a:endParaRPr lang="en-US" sz="3200" b="1" dirty="0">
              <a:solidFill>
                <a:srgbClr val="FF0000"/>
              </a:solidFill>
              <a:effectLst>
                <a:outerShdw blurRad="38100" dist="38100" dir="2700000" algn="tl">
                  <a:srgbClr val="000000">
                    <a:alpha val="43137"/>
                  </a:srgbClr>
                </a:outerShdw>
              </a:effectLst>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extLst>
      <p:ext uri="{BB962C8B-B14F-4D97-AF65-F5344CB8AC3E}">
        <p14:creationId xmlns:p14="http://schemas.microsoft.com/office/powerpoint/2010/main" val="4475294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1</a:t>
            </a:r>
            <a:endParaRPr lang="en-US" dirty="0"/>
          </a:p>
        </p:txBody>
      </p:sp>
      <p:sp>
        <p:nvSpPr>
          <p:cNvPr id="3" name="Subtitle 2"/>
          <p:cNvSpPr>
            <a:spLocks noGrp="1"/>
          </p:cNvSpPr>
          <p:nvPr>
            <p:ph type="subTitle" idx="1"/>
          </p:nvPr>
        </p:nvSpPr>
        <p:spPr/>
        <p:txBody>
          <a:bodyPr/>
          <a:lstStyle/>
          <a:p>
            <a:r>
              <a:rPr lang="en-US" dirty="0" smtClean="0"/>
              <a:t>Phonetics and Phonology</a:t>
            </a:r>
            <a:endParaRPr lang="en-US" dirty="0"/>
          </a:p>
        </p:txBody>
      </p:sp>
    </p:spTree>
    <p:extLst>
      <p:ext uri="{BB962C8B-B14F-4D97-AF65-F5344CB8AC3E}">
        <p14:creationId xmlns:p14="http://schemas.microsoft.com/office/powerpoint/2010/main" val="14955563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274638"/>
            <a:ext cx="8229600" cy="706090"/>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en-US" sz="2400" b="1" dirty="0">
                <a:solidFill>
                  <a:srgbClr val="0000FF"/>
                </a:solidFill>
              </a:rPr>
              <a:t>In this Lecture, we will discuss the following:</a:t>
            </a:r>
          </a:p>
        </p:txBody>
      </p:sp>
      <p:sp>
        <p:nvSpPr>
          <p:cNvPr id="5" name="مربع نص 4"/>
          <p:cNvSpPr txBox="1"/>
          <p:nvPr/>
        </p:nvSpPr>
        <p:spPr>
          <a:xfrm>
            <a:off x="704528" y="1412777"/>
            <a:ext cx="8208912" cy="4062651"/>
          </a:xfrm>
          <a:prstGeom prst="rect">
            <a:avLst/>
          </a:prstGeom>
          <a:noFill/>
        </p:spPr>
        <p:txBody>
          <a:bodyPr wrap="square" rtlCol="1">
            <a:spAutoFit/>
          </a:bodyPr>
          <a:lstStyle/>
          <a:p>
            <a:pPr algn="l"/>
            <a:endParaRPr lang="en-US" b="1" dirty="0" smtClean="0"/>
          </a:p>
          <a:p>
            <a:pPr algn="l" rtl="0">
              <a:lnSpc>
                <a:spcPct val="150000"/>
              </a:lnSpc>
            </a:pPr>
            <a:r>
              <a:rPr lang="en-US" sz="2400" dirty="0" smtClean="0"/>
              <a:t>1- Vowels and consonants</a:t>
            </a:r>
          </a:p>
          <a:p>
            <a:pPr algn="l" rtl="0">
              <a:lnSpc>
                <a:spcPct val="150000"/>
              </a:lnSpc>
            </a:pPr>
            <a:r>
              <a:rPr lang="en-US" sz="2400" dirty="0" smtClean="0"/>
              <a:t>2- Phonetics vs phonology</a:t>
            </a:r>
          </a:p>
          <a:p>
            <a:pPr algn="l" rtl="0">
              <a:lnSpc>
                <a:spcPct val="150000"/>
              </a:lnSpc>
            </a:pPr>
            <a:r>
              <a:rPr lang="en-US" sz="2400" dirty="0" smtClean="0"/>
              <a:t>3. Phonemes vs letters</a:t>
            </a:r>
          </a:p>
          <a:p>
            <a:pPr algn="l" rtl="0">
              <a:lnSpc>
                <a:spcPct val="150000"/>
              </a:lnSpc>
            </a:pPr>
            <a:r>
              <a:rPr lang="en-US" sz="2400" dirty="0" smtClean="0"/>
              <a:t>4. </a:t>
            </a:r>
            <a:r>
              <a:rPr lang="en-US" sz="2400" b="1">
                <a:solidFill>
                  <a:srgbClr val="0066FF"/>
                </a:solidFill>
                <a:latin typeface="Calibri" pitchFamily="34" charset="0"/>
                <a:ea typeface="Calibri" pitchFamily="34" charset="0"/>
              </a:rPr>
              <a:t>IPA    I</a:t>
            </a:r>
            <a:r>
              <a:rPr lang="en-US" sz="2400" b="1">
                <a:solidFill>
                  <a:srgbClr val="FF0000"/>
                </a:solidFill>
                <a:latin typeface="Calibri" pitchFamily="34" charset="0"/>
                <a:ea typeface="Calibri" pitchFamily="34" charset="0"/>
              </a:rPr>
              <a:t>nternational</a:t>
            </a:r>
            <a:r>
              <a:rPr lang="en-US" sz="2400" b="1">
                <a:solidFill>
                  <a:srgbClr val="0066FF"/>
                </a:solidFill>
                <a:latin typeface="Calibri" pitchFamily="34" charset="0"/>
                <a:ea typeface="Calibri" pitchFamily="34" charset="0"/>
              </a:rPr>
              <a:t> P</a:t>
            </a:r>
            <a:r>
              <a:rPr lang="en-US" sz="2400" b="1">
                <a:solidFill>
                  <a:srgbClr val="FF0000"/>
                </a:solidFill>
                <a:latin typeface="Calibri" pitchFamily="34" charset="0"/>
                <a:ea typeface="Calibri" pitchFamily="34" charset="0"/>
              </a:rPr>
              <a:t>honetic </a:t>
            </a:r>
            <a:r>
              <a:rPr lang="en-US" sz="2400" b="1">
                <a:solidFill>
                  <a:srgbClr val="0066FF"/>
                </a:solidFill>
                <a:latin typeface="Calibri" pitchFamily="34" charset="0"/>
                <a:ea typeface="Calibri" pitchFamily="34" charset="0"/>
              </a:rPr>
              <a:t>A</a:t>
            </a:r>
            <a:r>
              <a:rPr lang="en-US" sz="2400" b="1">
                <a:solidFill>
                  <a:srgbClr val="FF0000"/>
                </a:solidFill>
                <a:latin typeface="Calibri" pitchFamily="34" charset="0"/>
                <a:ea typeface="Calibri" pitchFamily="34" charset="0"/>
              </a:rPr>
              <a:t>ssociation</a:t>
            </a:r>
            <a:r>
              <a:rPr lang="en-US" sz="2400" b="1">
                <a:solidFill>
                  <a:srgbClr val="0066FF"/>
                </a:solidFill>
                <a:latin typeface="Calibri" pitchFamily="34" charset="0"/>
                <a:ea typeface="Calibri" pitchFamily="34" charset="0"/>
              </a:rPr>
              <a:t>.</a:t>
            </a:r>
            <a:endParaRPr lang="en-US" sz="1400" b="1">
              <a:solidFill>
                <a:srgbClr val="0066FF"/>
              </a:solidFill>
            </a:endParaRPr>
          </a:p>
          <a:p>
            <a:pPr algn="l" rtl="0">
              <a:lnSpc>
                <a:spcPct val="150000"/>
              </a:lnSpc>
            </a:pPr>
            <a:r>
              <a:rPr lang="en-US" sz="2400" smtClean="0"/>
              <a:t>5- Accent </a:t>
            </a:r>
            <a:r>
              <a:rPr lang="en-US" sz="2400" dirty="0" smtClean="0"/>
              <a:t>vs dialect.</a:t>
            </a:r>
          </a:p>
          <a:p>
            <a:pPr algn="l" rtl="0">
              <a:lnSpc>
                <a:spcPct val="150000"/>
              </a:lnSpc>
            </a:pPr>
            <a:r>
              <a:rPr lang="en-US" sz="2400" dirty="0"/>
              <a:t>6</a:t>
            </a:r>
            <a:r>
              <a:rPr lang="en-US" sz="2400" smtClean="0"/>
              <a:t>- </a:t>
            </a:r>
            <a:r>
              <a:rPr lang="en-US" sz="2400" dirty="0" smtClean="0"/>
              <a:t>Cardinal vowels</a:t>
            </a:r>
          </a:p>
          <a:p>
            <a:pPr algn="l"/>
            <a:endParaRPr lang="en-US" dirty="0" smtClean="0"/>
          </a:p>
        </p:txBody>
      </p:sp>
    </p:spTree>
    <p:extLst>
      <p:ext uri="{BB962C8B-B14F-4D97-AF65-F5344CB8AC3E}">
        <p14:creationId xmlns:p14="http://schemas.microsoft.com/office/powerpoint/2010/main" val="42733333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6536" y="260648"/>
            <a:ext cx="8229600" cy="720080"/>
          </a:xfrm>
        </p:spPr>
        <p:txBody>
          <a:bodyPr/>
          <a:lstStyle/>
          <a:p>
            <a:pPr algn="l"/>
            <a:r>
              <a:rPr lang="en-US" sz="3600" dirty="0">
                <a:solidFill>
                  <a:srgbClr val="FF0000"/>
                </a:solidFill>
              </a:rPr>
              <a:t>Vowels</a:t>
            </a:r>
            <a:endParaRPr lang="ar-SA" sz="3600" dirty="0">
              <a:solidFill>
                <a:srgbClr val="FF0000"/>
              </a:solidFill>
            </a:endParaRPr>
          </a:p>
        </p:txBody>
      </p:sp>
      <p:sp>
        <p:nvSpPr>
          <p:cNvPr id="4" name="Content Placeholder 3"/>
          <p:cNvSpPr>
            <a:spLocks noGrp="1"/>
          </p:cNvSpPr>
          <p:nvPr>
            <p:ph idx="1"/>
          </p:nvPr>
        </p:nvSpPr>
        <p:spPr>
          <a:xfrm>
            <a:off x="1640632" y="1494665"/>
            <a:ext cx="5887704" cy="4824535"/>
          </a:xfrm>
        </p:spPr>
        <p:txBody>
          <a:bodyPr numCol="1">
            <a:normAutofit/>
          </a:bodyPr>
          <a:lstStyle/>
          <a:p>
            <a:pPr marL="0" indent="0"/>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632520" y="762000"/>
            <a:ext cx="8352928" cy="5509200"/>
          </a:xfrm>
          <a:prstGeom prst="rect">
            <a:avLst/>
          </a:prstGeom>
          <a:noFill/>
        </p:spPr>
        <p:txBody>
          <a:bodyPr wrap="square" rtlCol="1">
            <a:spAutoFit/>
          </a:bodyPr>
          <a:lstStyle/>
          <a:p>
            <a:pPr lvl="1" algn="l"/>
            <a:r>
              <a:rPr lang="en-US" sz="2000" dirty="0">
                <a:solidFill>
                  <a:srgbClr val="FF0000"/>
                </a:solidFill>
              </a:rPr>
              <a:t>Vowels</a:t>
            </a:r>
            <a:r>
              <a:rPr lang="en-US" sz="2000" dirty="0"/>
              <a:t> are the class of </a:t>
            </a:r>
            <a:r>
              <a:rPr lang="en-US" sz="2000" dirty="0" smtClean="0"/>
              <a:t>sound </a:t>
            </a:r>
            <a:r>
              <a:rPr lang="en-US" sz="2000" dirty="0"/>
              <a:t>which makes the least obstruction to the flow of air when it passes from the larynx to the lips</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lvl="1" algn="l"/>
            <a:endParaRPr lang="en-US" sz="2000" dirty="0" smtClean="0">
              <a:solidFill>
                <a:srgbClr val="0000FF"/>
              </a:solidFill>
            </a:endParaRPr>
          </a:p>
          <a:p>
            <a:pPr lvl="1" algn="l"/>
            <a:r>
              <a:rPr lang="en-US" sz="2000" dirty="0" smtClean="0">
                <a:solidFill>
                  <a:srgbClr val="0000FF"/>
                </a:solidFill>
              </a:rPr>
              <a:t>Making </a:t>
            </a:r>
            <a:r>
              <a:rPr lang="en-US" sz="2000" dirty="0">
                <a:solidFill>
                  <a:srgbClr val="0000FF"/>
                </a:solidFill>
              </a:rPr>
              <a:t>this sound is the best way for presenting an unobstructed view for the back of a patient’s </a:t>
            </a:r>
            <a:r>
              <a:rPr lang="en-US" sz="2000" dirty="0" smtClean="0">
                <a:solidFill>
                  <a:srgbClr val="0000FF"/>
                </a:solidFill>
              </a:rPr>
              <a:t>mouth. </a:t>
            </a:r>
            <a:endParaRPr lang="en-US" sz="2000" dirty="0">
              <a:solidFill>
                <a:srgbClr val="0000FF"/>
              </a:solidFill>
            </a:endParaRPr>
          </a:p>
          <a:p>
            <a:pPr lvl="1"/>
            <a:endParaRPr lang="en-US" dirty="0"/>
          </a:p>
        </p:txBody>
      </p:sp>
      <p:pic>
        <p:nvPicPr>
          <p:cNvPr id="6" name="صورة 40" descr="http://www.unil.ch/webdav/site/ling/shared/IntroPhonEnglish/NasOral.GIF"/>
          <p:cNvPicPr/>
          <p:nvPr/>
        </p:nvPicPr>
        <p:blipFill rotWithShape="1">
          <a:blip r:embed="rId3" cstate="print"/>
          <a:srcRect l="624" t="-2092" r="49059" b="2092"/>
          <a:stretch/>
        </p:blipFill>
        <p:spPr bwMode="auto">
          <a:xfrm>
            <a:off x="5601392" y="1916832"/>
            <a:ext cx="3096024" cy="3182620"/>
          </a:xfrm>
          <a:prstGeom prst="rect">
            <a:avLst/>
          </a:prstGeom>
          <a:noFill/>
          <a:ln w="9525">
            <a:noFill/>
            <a:miter lim="800000"/>
            <a:headEnd/>
            <a:tailEnd/>
          </a:ln>
        </p:spPr>
      </p:pic>
      <p:pic>
        <p:nvPicPr>
          <p:cNvPr id="1026" name="Picture 2" descr="E:\kkkk\phonetics\phonetics  (female students)\المحاضرات phonetics\المحاضرة 1 اجتماع\aaa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6576" y="1988840"/>
            <a:ext cx="3960440" cy="3110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713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15" end="15"/>
                                            </p:txEl>
                                          </p:spTgt>
                                        </p:tgtEl>
                                        <p:attrNameLst>
                                          <p:attrName>style.visibility</p:attrName>
                                        </p:attrNameLst>
                                      </p:cBhvr>
                                      <p:to>
                                        <p:strVal val="visible"/>
                                      </p:to>
                                    </p:set>
                                    <p:anim calcmode="lin" valueType="num">
                                      <p:cBhvr additive="base">
                                        <p:cTn id="25" dur="500" fill="hold"/>
                                        <p:tgtEl>
                                          <p:spTgt spid="5">
                                            <p:txEl>
                                              <p:pRg st="15" end="1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274638"/>
            <a:ext cx="8229600" cy="1066130"/>
          </a:xfrm>
          <a:solidFill>
            <a:schemeClr val="bg1"/>
          </a:solid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en-US" sz="4000" dirty="0">
                <a:solidFill>
                  <a:srgbClr val="0000FF"/>
                </a:solidFill>
                <a:effectLst>
                  <a:outerShdw blurRad="38100" dist="38100" dir="2700000" algn="tl">
                    <a:srgbClr val="000000">
                      <a:alpha val="43137"/>
                    </a:srgbClr>
                  </a:outerShdw>
                </a:effectLst>
              </a:rPr>
              <a:t>Consonants</a:t>
            </a:r>
            <a:endParaRPr lang="en-US" dirty="0">
              <a:solidFill>
                <a:srgbClr val="0000FF"/>
              </a:solidFill>
              <a:effectLst>
                <a:outerShdw blurRad="38100" dist="38100" dir="2700000" algn="tl">
                  <a:srgbClr val="000000">
                    <a:alpha val="43137"/>
                  </a:srgbClr>
                </a:outerShdw>
              </a:effectLst>
            </a:endParaRPr>
          </a:p>
        </p:txBody>
      </p:sp>
      <p:sp>
        <p:nvSpPr>
          <p:cNvPr id="5" name="مربع نص 4"/>
          <p:cNvSpPr txBox="1"/>
          <p:nvPr/>
        </p:nvSpPr>
        <p:spPr>
          <a:xfrm>
            <a:off x="848544" y="1484784"/>
            <a:ext cx="7704856" cy="6093976"/>
          </a:xfrm>
          <a:prstGeom prst="rect">
            <a:avLst/>
          </a:prstGeom>
          <a:noFill/>
        </p:spPr>
        <p:txBody>
          <a:bodyPr wrap="square" rtlCol="1">
            <a:spAutoFit/>
          </a:bodyPr>
          <a:lstStyle/>
          <a:p>
            <a:pPr algn="l"/>
            <a:r>
              <a:rPr lang="en-US" sz="2400" dirty="0">
                <a:solidFill>
                  <a:srgbClr val="FF0000"/>
                </a:solidFill>
              </a:rPr>
              <a:t>Consonants</a:t>
            </a:r>
            <a:r>
              <a:rPr lang="en-US" sz="2400" dirty="0"/>
              <a:t> are sounds that obstruct the flow of air through the vocal tract.</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a:p>
            <a:r>
              <a:rPr lang="en-US" dirty="0"/>
              <a:t> </a:t>
            </a:r>
          </a:p>
        </p:txBody>
      </p:sp>
      <p:pic>
        <p:nvPicPr>
          <p:cNvPr id="2051" name="Picture 3" descr="E:\مأمون\d_and.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2600" y="2492897"/>
            <a:ext cx="5040560" cy="3814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59410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130622"/>
            <a:ext cx="8229600" cy="922114"/>
          </a:xfrm>
          <a:solidFill>
            <a:schemeClr val="bg1"/>
          </a:solid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en-US" sz="4000" dirty="0">
                <a:solidFill>
                  <a:srgbClr val="0000FF"/>
                </a:solidFill>
                <a:effectLst>
                  <a:outerShdw blurRad="38100" dist="38100" dir="2700000" algn="tl">
                    <a:srgbClr val="000000">
                      <a:alpha val="43137"/>
                    </a:srgbClr>
                  </a:outerShdw>
                </a:effectLst>
              </a:rPr>
              <a:t>Consonants or not consonants</a:t>
            </a:r>
            <a:endParaRPr lang="en-US" dirty="0">
              <a:solidFill>
                <a:srgbClr val="0000FF"/>
              </a:solidFill>
              <a:effectLst>
                <a:outerShdw blurRad="38100" dist="38100" dir="2700000" algn="tl">
                  <a:srgbClr val="000000">
                    <a:alpha val="43137"/>
                  </a:srgbClr>
                </a:outerShdw>
              </a:effectLst>
            </a:endParaRPr>
          </a:p>
        </p:txBody>
      </p:sp>
      <p:sp>
        <p:nvSpPr>
          <p:cNvPr id="5" name="مربع نص 4"/>
          <p:cNvSpPr txBox="1"/>
          <p:nvPr/>
        </p:nvSpPr>
        <p:spPr>
          <a:xfrm>
            <a:off x="581153" y="1447086"/>
            <a:ext cx="8496944" cy="4801314"/>
          </a:xfrm>
          <a:prstGeom prst="rect">
            <a:avLst/>
          </a:prstGeom>
          <a:noFill/>
          <a:ln>
            <a:solidFill>
              <a:schemeClr val="accent1"/>
            </a:solidFill>
          </a:ln>
        </p:spPr>
        <p:txBody>
          <a:bodyPr wrap="square" rtlCol="1">
            <a:spAutoFit/>
          </a:bodyPr>
          <a:lstStyle/>
          <a:p>
            <a:pPr algn="l"/>
            <a:r>
              <a:rPr lang="en-US" dirty="0" smtClean="0"/>
              <a:t>However, some consonants do not really obstruct the follow of air and we still consider them as consonants. </a:t>
            </a:r>
            <a:r>
              <a:rPr lang="en-US" dirty="0" smtClean="0">
                <a:solidFill>
                  <a:srgbClr val="0000FF"/>
                </a:solidFill>
              </a:rPr>
              <a:t>Ex</a:t>
            </a:r>
            <a:r>
              <a:rPr lang="en-US" dirty="0" smtClean="0"/>
              <a:t>. The sounds at the beginning of words like </a:t>
            </a:r>
            <a:r>
              <a:rPr lang="en-US" dirty="0" smtClean="0">
                <a:solidFill>
                  <a:srgbClr val="FF0000"/>
                </a:solidFill>
              </a:rPr>
              <a:t>h</a:t>
            </a:r>
            <a:r>
              <a:rPr lang="en-US" dirty="0" smtClean="0"/>
              <a:t>ay, way, etc.</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a:p>
            <a:pPr algn="l"/>
            <a:r>
              <a:rPr lang="en-US" dirty="0" smtClean="0"/>
              <a:t>Different languages have different ways of dividing their sounds into vowels and consonants.</a:t>
            </a:r>
          </a:p>
          <a:p>
            <a:pPr algn="l"/>
            <a:r>
              <a:rPr lang="en-US" b="1" dirty="0" smtClean="0">
                <a:solidFill>
                  <a:srgbClr val="0000FF"/>
                </a:solidFill>
              </a:rPr>
              <a:t>Ex</a:t>
            </a:r>
            <a:r>
              <a:rPr lang="en-US" dirty="0" smtClean="0"/>
              <a:t>. The /</a:t>
            </a:r>
            <a:r>
              <a:rPr lang="en-US" dirty="0" smtClean="0">
                <a:solidFill>
                  <a:srgbClr val="0000FF"/>
                </a:solidFill>
              </a:rPr>
              <a:t>r</a:t>
            </a:r>
            <a:r>
              <a:rPr lang="en-US" dirty="0" smtClean="0"/>
              <a:t>/ sound in </a:t>
            </a:r>
            <a:r>
              <a:rPr lang="en-US" dirty="0" smtClean="0">
                <a:solidFill>
                  <a:srgbClr val="FF0000"/>
                </a:solidFill>
              </a:rPr>
              <a:t>red</a:t>
            </a:r>
            <a:r>
              <a:rPr lang="en-US" dirty="0" smtClean="0"/>
              <a:t> which is felt to be a consonant in English is treated as a vowel in Mandarin </a:t>
            </a:r>
            <a:r>
              <a:rPr lang="en-US" dirty="0" smtClean="0"/>
              <a:t>Chinese.</a:t>
            </a:r>
            <a:r>
              <a:rPr lang="en-US" dirty="0"/>
              <a:t> </a:t>
            </a:r>
          </a:p>
        </p:txBody>
      </p:sp>
      <p:pic>
        <p:nvPicPr>
          <p:cNvPr id="6" name="Picture 5" descr="E:\مأمون\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1879" y="2362200"/>
            <a:ext cx="3600400" cy="2520280"/>
          </a:xfrm>
          <a:prstGeom prst="rect">
            <a:avLst/>
          </a:prstGeom>
          <a:noFill/>
          <a:extLst>
            <a:ext uri="{909E8E84-426E-40DD-AFC4-6F175D3DCCD1}">
              <a14:hiddenFill xmlns:a14="http://schemas.microsoft.com/office/drawing/2010/main">
                <a:solidFill>
                  <a:srgbClr val="FFFFFF"/>
                </a:solidFill>
              </a14:hiddenFill>
            </a:ext>
          </a:extLst>
        </p:spPr>
      </p:pic>
      <p:pic>
        <p:nvPicPr>
          <p:cNvPr id="8" name="rg_hi" descr="http://t2.gstatic.com/images?q=tbn:ANd9GcRemoxkMxWJd3t8qC8G07qLZ9ARaDyoml6CH71CETRIXQpCgz_TfQ">
            <a:hlinkClick r:id="rId4"/>
          </p:cNvPr>
          <p:cNvPicPr/>
          <p:nvPr/>
        </p:nvPicPr>
        <p:blipFill>
          <a:blip r:embed="rId5" cstate="print"/>
          <a:srcRect/>
          <a:stretch>
            <a:fillRect/>
          </a:stretch>
        </p:blipFill>
        <p:spPr bwMode="auto">
          <a:xfrm>
            <a:off x="5179368" y="2086186"/>
            <a:ext cx="3888432" cy="2783284"/>
          </a:xfrm>
          <a:prstGeom prst="rect">
            <a:avLst/>
          </a:prstGeom>
          <a:noFill/>
          <a:ln w="9525">
            <a:noFill/>
            <a:miter lim="800000"/>
            <a:headEnd/>
            <a:tailEnd/>
          </a:ln>
        </p:spPr>
      </p:pic>
    </p:spTree>
    <p:extLst>
      <p:ext uri="{BB962C8B-B14F-4D97-AF65-F5344CB8AC3E}">
        <p14:creationId xmlns:p14="http://schemas.microsoft.com/office/powerpoint/2010/main" val="24158748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528" y="152400"/>
            <a:ext cx="8496944" cy="694804"/>
          </a:xfrm>
        </p:spPr>
        <p:style>
          <a:lnRef idx="1">
            <a:schemeClr val="accent1"/>
          </a:lnRef>
          <a:fillRef idx="2">
            <a:schemeClr val="accent1"/>
          </a:fillRef>
          <a:effectRef idx="1">
            <a:schemeClr val="accent1"/>
          </a:effectRef>
          <a:fontRef idx="minor">
            <a:schemeClr val="dk1"/>
          </a:fontRef>
        </p:style>
        <p:txBody>
          <a:bodyPr/>
          <a:lstStyle/>
          <a:p>
            <a:pPr algn="l"/>
            <a:r>
              <a:rPr lang="en-US" sz="2400" b="1" dirty="0">
                <a:solidFill>
                  <a:srgbClr val="0000FF"/>
                </a:solidFill>
              </a:rPr>
              <a:t>Vowels </a:t>
            </a:r>
            <a:r>
              <a:rPr lang="en-US" sz="2400" b="1" dirty="0" err="1">
                <a:solidFill>
                  <a:srgbClr val="0000FF"/>
                </a:solidFill>
              </a:rPr>
              <a:t>vs</a:t>
            </a:r>
            <a:r>
              <a:rPr lang="en-US" sz="2400" b="1" dirty="0">
                <a:solidFill>
                  <a:srgbClr val="0000FF"/>
                </a:solidFill>
              </a:rPr>
              <a:t> consonants</a:t>
            </a:r>
          </a:p>
        </p:txBody>
      </p:sp>
      <p:sp>
        <p:nvSpPr>
          <p:cNvPr id="7" name="Rectangle 6"/>
          <p:cNvSpPr/>
          <p:nvPr/>
        </p:nvSpPr>
        <p:spPr>
          <a:xfrm>
            <a:off x="649536" y="1171477"/>
            <a:ext cx="8352928" cy="4801314"/>
          </a:xfrm>
          <a:prstGeom prst="rect">
            <a:avLst/>
          </a:prstGeom>
        </p:spPr>
        <p:txBody>
          <a:bodyPr wrap="square">
            <a:spAutoFit/>
          </a:bodyPr>
          <a:lstStyle/>
          <a:p>
            <a:pPr algn="l" rtl="0"/>
            <a:endParaRPr lang="en-US" b="1" dirty="0" smtClean="0">
              <a:solidFill>
                <a:srgbClr val="FF0000"/>
              </a:solidFill>
            </a:endParaRPr>
          </a:p>
          <a:p>
            <a:pPr algn="l" rtl="0"/>
            <a:r>
              <a:rPr lang="en-US" b="1" dirty="0" smtClean="0">
                <a:solidFill>
                  <a:srgbClr val="FF0000"/>
                </a:solidFill>
              </a:rPr>
              <a:t>The difference between vowels and consonants is </a:t>
            </a:r>
            <a:r>
              <a:rPr lang="en-US" b="1" dirty="0" smtClean="0">
                <a:solidFill>
                  <a:srgbClr val="FF0000"/>
                </a:solidFill>
              </a:rPr>
              <a:t>not only </a:t>
            </a:r>
            <a:r>
              <a:rPr lang="en-US" b="1" dirty="0" smtClean="0">
                <a:solidFill>
                  <a:srgbClr val="FF0000"/>
                </a:solidFill>
              </a:rPr>
              <a:t>a difference in the production but is also a difference </a:t>
            </a:r>
            <a:r>
              <a:rPr lang="en-US" b="1" dirty="0" smtClean="0">
                <a:solidFill>
                  <a:srgbClr val="FF0000"/>
                </a:solidFill>
              </a:rPr>
              <a:t>in Distribution </a:t>
            </a:r>
            <a:endParaRPr lang="en-US" b="1" dirty="0" smtClean="0">
              <a:solidFill>
                <a:srgbClr val="FF0000"/>
              </a:solidFill>
            </a:endParaRPr>
          </a:p>
          <a:p>
            <a:pPr algn="l" rtl="0"/>
            <a:endParaRPr lang="en-US" b="1" dirty="0">
              <a:solidFill>
                <a:srgbClr val="FF0000"/>
              </a:solidFill>
            </a:endParaRPr>
          </a:p>
          <a:p>
            <a:pPr algn="l" rtl="0"/>
            <a:r>
              <a:rPr lang="en-US" b="1" dirty="0" smtClean="0">
                <a:solidFill>
                  <a:srgbClr val="FF0000"/>
                </a:solidFill>
              </a:rPr>
              <a:t>Distribution of sounds r</a:t>
            </a:r>
            <a:r>
              <a:rPr lang="en-US" dirty="0" smtClean="0"/>
              <a:t>efers </a:t>
            </a:r>
            <a:r>
              <a:rPr lang="en-US" dirty="0"/>
              <a:t>to examining </a:t>
            </a:r>
            <a:r>
              <a:rPr lang="en-US" dirty="0" smtClean="0"/>
              <a:t>the </a:t>
            </a:r>
            <a:r>
              <a:rPr lang="en-US" dirty="0"/>
              <a:t>positions in which each particular phoneme can occur</a:t>
            </a:r>
            <a:r>
              <a:rPr lang="en-US" dirty="0" smtClean="0"/>
              <a:t>:</a:t>
            </a:r>
          </a:p>
          <a:p>
            <a:pPr algn="l" rtl="0"/>
            <a:r>
              <a:rPr lang="en-US" dirty="0" smtClean="0"/>
              <a:t>Or </a:t>
            </a:r>
          </a:p>
          <a:p>
            <a:pPr algn="l" rtl="0"/>
            <a:endParaRPr lang="en-US" dirty="0"/>
          </a:p>
          <a:p>
            <a:pPr algn="l" rtl="0"/>
            <a:r>
              <a:rPr lang="en-US" dirty="0" smtClean="0"/>
              <a:t>“looking at the different context and positions in which particular sounds can occur.</a:t>
            </a:r>
            <a:endParaRPr lang="en-US" dirty="0"/>
          </a:p>
          <a:p>
            <a:pPr algn="l" rtl="0"/>
            <a:r>
              <a:rPr lang="en-US" dirty="0"/>
              <a:t> </a:t>
            </a:r>
          </a:p>
          <a:p>
            <a:pPr algn="l" rtl="0"/>
            <a:r>
              <a:rPr lang="en-US" dirty="0"/>
              <a:t> </a:t>
            </a:r>
            <a:endParaRPr lang="en-US" dirty="0" smtClean="0"/>
          </a:p>
          <a:p>
            <a:pPr algn="l" rtl="0"/>
            <a:r>
              <a:rPr lang="en-US" dirty="0" err="1" smtClean="0"/>
              <a:t>Eg</a:t>
            </a:r>
            <a:r>
              <a:rPr lang="en-US" dirty="0"/>
              <a:t>. the distribution of the </a:t>
            </a:r>
            <a:r>
              <a:rPr lang="en-US" b="1" dirty="0" smtClean="0">
                <a:solidFill>
                  <a:srgbClr val="FF0000"/>
                </a:solidFill>
              </a:rPr>
              <a:t>h</a:t>
            </a:r>
            <a:r>
              <a:rPr lang="en-US" dirty="0" smtClean="0"/>
              <a:t> </a:t>
            </a:r>
            <a:r>
              <a:rPr lang="en-US" dirty="0"/>
              <a:t>phoneme</a:t>
            </a:r>
          </a:p>
          <a:p>
            <a:pPr algn="l" rtl="0"/>
            <a:r>
              <a:rPr lang="en-US" dirty="0"/>
              <a:t>      </a:t>
            </a:r>
            <a:r>
              <a:rPr lang="en-US" dirty="0" smtClean="0">
                <a:solidFill>
                  <a:srgbClr val="FF0000"/>
                </a:solidFill>
              </a:rPr>
              <a:t>h </a:t>
            </a:r>
            <a:r>
              <a:rPr lang="en-US" dirty="0"/>
              <a:t>can only occur before a vowel,</a:t>
            </a:r>
            <a:r>
              <a:rPr lang="en-US" dirty="0">
                <a:solidFill>
                  <a:srgbClr val="0070C0"/>
                </a:solidFill>
              </a:rPr>
              <a:t> </a:t>
            </a:r>
            <a:r>
              <a:rPr lang="en-US" dirty="0" smtClean="0">
                <a:solidFill>
                  <a:srgbClr val="0070C0"/>
                </a:solidFill>
              </a:rPr>
              <a:t>h</a:t>
            </a:r>
            <a:r>
              <a:rPr lang="en-US" dirty="0" smtClean="0">
                <a:solidFill>
                  <a:srgbClr val="FF0000"/>
                </a:solidFill>
              </a:rPr>
              <a:t>e</a:t>
            </a:r>
            <a:r>
              <a:rPr lang="en-US" dirty="0" smtClean="0">
                <a:solidFill>
                  <a:srgbClr val="0070C0"/>
                </a:solidFill>
              </a:rPr>
              <a:t>n, h</a:t>
            </a:r>
            <a:r>
              <a:rPr lang="en-US" dirty="0" smtClean="0">
                <a:solidFill>
                  <a:srgbClr val="FF0000"/>
                </a:solidFill>
              </a:rPr>
              <a:t>a</a:t>
            </a:r>
            <a:r>
              <a:rPr lang="en-US" dirty="0" smtClean="0">
                <a:solidFill>
                  <a:srgbClr val="0070C0"/>
                </a:solidFill>
              </a:rPr>
              <a:t>t, h</a:t>
            </a:r>
            <a:r>
              <a:rPr lang="en-US" dirty="0" smtClean="0">
                <a:solidFill>
                  <a:srgbClr val="FF0000"/>
                </a:solidFill>
              </a:rPr>
              <a:t>i</a:t>
            </a:r>
            <a:r>
              <a:rPr lang="en-US" dirty="0" smtClean="0">
                <a:solidFill>
                  <a:srgbClr val="0070C0"/>
                </a:solidFill>
              </a:rPr>
              <a:t>de</a:t>
            </a:r>
          </a:p>
          <a:p>
            <a:pPr algn="l" rtl="0"/>
            <a:endParaRPr lang="en-US" dirty="0">
              <a:solidFill>
                <a:srgbClr val="0070C0"/>
              </a:solidFill>
            </a:endParaRPr>
          </a:p>
          <a:p>
            <a:pPr algn="l" rtl="0"/>
            <a:r>
              <a:rPr lang="en-US" dirty="0" err="1" smtClean="0"/>
              <a:t>Eg</a:t>
            </a:r>
            <a:r>
              <a:rPr lang="en-US" dirty="0" smtClean="0"/>
              <a:t>. only </a:t>
            </a:r>
            <a:r>
              <a:rPr lang="en-US" dirty="0"/>
              <a:t>consonants can </a:t>
            </a:r>
            <a:r>
              <a:rPr lang="en-US" dirty="0" smtClean="0"/>
              <a:t>follow the vowel sound </a:t>
            </a:r>
            <a:r>
              <a:rPr lang="en-US" dirty="0" smtClean="0">
                <a:solidFill>
                  <a:srgbClr val="FF0000"/>
                </a:solidFill>
              </a:rPr>
              <a:t>a</a:t>
            </a:r>
            <a:r>
              <a:rPr lang="en-US" dirty="0" smtClean="0"/>
              <a:t>, </a:t>
            </a:r>
            <a:endParaRPr lang="en-US" dirty="0"/>
          </a:p>
          <a:p>
            <a:pPr algn="l" rtl="0"/>
            <a:r>
              <a:rPr lang="en-US" dirty="0"/>
              <a:t>	</a:t>
            </a:r>
            <a:r>
              <a:rPr lang="en-US" dirty="0" smtClean="0"/>
              <a:t>ca</a:t>
            </a:r>
            <a:r>
              <a:rPr lang="en-US" dirty="0" smtClean="0">
                <a:solidFill>
                  <a:srgbClr val="FF0000"/>
                </a:solidFill>
              </a:rPr>
              <a:t>t</a:t>
            </a:r>
            <a:r>
              <a:rPr lang="en-US" dirty="0" smtClean="0"/>
              <a:t>, ca</a:t>
            </a:r>
            <a:r>
              <a:rPr lang="en-US" dirty="0" smtClean="0">
                <a:solidFill>
                  <a:srgbClr val="FF0000"/>
                </a:solidFill>
              </a:rPr>
              <a:t>n</a:t>
            </a:r>
            <a:r>
              <a:rPr lang="en-US" dirty="0" smtClean="0"/>
              <a:t>, na</a:t>
            </a:r>
            <a:r>
              <a:rPr lang="en-US" dirty="0" smtClean="0">
                <a:solidFill>
                  <a:srgbClr val="FF0000"/>
                </a:solidFill>
              </a:rPr>
              <a:t>b</a:t>
            </a:r>
            <a:r>
              <a:rPr lang="en-US" dirty="0" smtClean="0"/>
              <a:t> </a:t>
            </a:r>
          </a:p>
        </p:txBody>
      </p:sp>
    </p:spTree>
    <p:extLst>
      <p:ext uri="{BB962C8B-B14F-4D97-AF65-F5344CB8AC3E}">
        <p14:creationId xmlns:p14="http://schemas.microsoft.com/office/powerpoint/2010/main" val="25929669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764705"/>
            <a:ext cx="8229600" cy="4525963"/>
          </a:xfrm>
        </p:spPr>
        <p:txBody>
          <a:bodyPr/>
          <a:lstStyle/>
          <a:p>
            <a:pPr algn="l" rtl="0"/>
            <a:r>
              <a:rPr lang="en-US" b="1" dirty="0" smtClean="0">
                <a:solidFill>
                  <a:srgbClr val="0000FF"/>
                </a:solidFill>
              </a:rPr>
              <a:t>What is the purpose of this book:</a:t>
            </a:r>
          </a:p>
          <a:p>
            <a:pPr marL="457200" indent="-457200" algn="l">
              <a:buFont typeface="Arial" panose="020B0604020202020204" pitchFamily="34" charset="0"/>
              <a:buChar char="•"/>
            </a:pPr>
            <a:r>
              <a:rPr lang="en-US" sz="2800" dirty="0"/>
              <a:t>To explain how standard English is pronounced .</a:t>
            </a:r>
          </a:p>
          <a:p>
            <a:pPr marL="457200" indent="-457200" algn="l">
              <a:buFont typeface="Arial" panose="020B0604020202020204" pitchFamily="34" charset="0"/>
              <a:buChar char="•"/>
            </a:pPr>
            <a:r>
              <a:rPr lang="en-US" dirty="0" smtClean="0">
                <a:solidFill>
                  <a:srgbClr val="7030A0"/>
                </a:solidFill>
              </a:rPr>
              <a:t>Phonetics and phonology is a theoretical context: The book is a general theory about speech sounds and how they are used in language.</a:t>
            </a:r>
          </a:p>
          <a:p>
            <a:pPr marL="457200" indent="-457200" algn="l">
              <a:buFont typeface="Arial" panose="020B0604020202020204" pitchFamily="34" charset="0"/>
              <a:buChar char="•"/>
            </a:pPr>
            <a:r>
              <a:rPr lang="en-US" sz="2800" dirty="0">
                <a:solidFill>
                  <a:srgbClr val="FF0000"/>
                </a:solidFill>
              </a:rPr>
              <a:t>The theoretical material is necessary for anyone who needs to understand the principles regulating the use of sounds in spoken English</a:t>
            </a:r>
          </a:p>
        </p:txBody>
      </p:sp>
    </p:spTree>
    <p:extLst>
      <p:ext uri="{BB962C8B-B14F-4D97-AF65-F5344CB8AC3E}">
        <p14:creationId xmlns:p14="http://schemas.microsoft.com/office/powerpoint/2010/main" val="3638489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chemeClr val="bg1"/>
          </a:solid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en-US" sz="3600" b="1" dirty="0">
                <a:solidFill>
                  <a:srgbClr val="0066FF"/>
                </a:solidFill>
              </a:rPr>
              <a:t> Phonetics </a:t>
            </a:r>
            <a:r>
              <a:rPr lang="en-US" sz="3600" b="1" dirty="0" err="1">
                <a:solidFill>
                  <a:srgbClr val="0066FF"/>
                </a:solidFill>
              </a:rPr>
              <a:t>vs</a:t>
            </a:r>
            <a:r>
              <a:rPr lang="en-US" sz="3600" b="1" dirty="0">
                <a:solidFill>
                  <a:srgbClr val="0066FF"/>
                </a:solidFill>
              </a:rPr>
              <a:t> phonology</a:t>
            </a:r>
          </a:p>
        </p:txBody>
      </p:sp>
      <p:sp>
        <p:nvSpPr>
          <p:cNvPr id="5" name="مربع نص 4"/>
          <p:cNvSpPr txBox="1"/>
          <p:nvPr/>
        </p:nvSpPr>
        <p:spPr>
          <a:xfrm>
            <a:off x="848544" y="1484784"/>
            <a:ext cx="7704856" cy="4939814"/>
          </a:xfrm>
          <a:prstGeom prst="rect">
            <a:avLst/>
          </a:prstGeom>
          <a:noFill/>
        </p:spPr>
        <p:txBody>
          <a:bodyPr wrap="square" rtlCol="1">
            <a:spAutoFit/>
          </a:bodyPr>
          <a:lstStyle/>
          <a:p>
            <a:pPr algn="l" rtl="0">
              <a:lnSpc>
                <a:spcPct val="150000"/>
              </a:lnSpc>
            </a:pPr>
            <a:r>
              <a:rPr lang="en-US" b="1" dirty="0" smtClean="0">
                <a:solidFill>
                  <a:srgbClr val="0066FF"/>
                </a:solidFill>
              </a:rPr>
              <a:t>Phonetics</a:t>
            </a:r>
            <a:r>
              <a:rPr lang="en-US" dirty="0" smtClean="0"/>
              <a:t>: the scientific study of speech sounds, including their production, reception, etc. the study of how we can record speech sounds with written symbols and how we hear and recognize different sounds.</a:t>
            </a:r>
          </a:p>
          <a:p>
            <a:pPr algn="l" rtl="0">
              <a:lnSpc>
                <a:spcPct val="150000"/>
              </a:lnSpc>
            </a:pPr>
            <a:endParaRPr lang="en-US" dirty="0" smtClean="0"/>
          </a:p>
          <a:p>
            <a:pPr algn="l" rtl="0">
              <a:lnSpc>
                <a:spcPct val="150000"/>
              </a:lnSpc>
            </a:pPr>
            <a:r>
              <a:rPr lang="en-US" b="1" dirty="0" smtClean="0">
                <a:solidFill>
                  <a:srgbClr val="0066FF"/>
                </a:solidFill>
              </a:rPr>
              <a:t>Phonology</a:t>
            </a:r>
            <a:r>
              <a:rPr lang="en-US" dirty="0" smtClean="0"/>
              <a:t>: is a thorough  description of the sounds of a language, including their classification, organization, distribution etc. </a:t>
            </a:r>
          </a:p>
          <a:p>
            <a:pPr algn="l" rtl="0">
              <a:lnSpc>
                <a:spcPct val="150000"/>
              </a:lnSpc>
            </a:pPr>
            <a:endParaRPr lang="en-US" dirty="0" smtClean="0"/>
          </a:p>
          <a:p>
            <a:pPr algn="just">
              <a:lnSpc>
                <a:spcPct val="150000"/>
              </a:lnSpc>
            </a:pPr>
            <a:endParaRPr lang="en-US" dirty="0" smtClean="0"/>
          </a:p>
          <a:p>
            <a:pPr algn="just">
              <a:lnSpc>
                <a:spcPct val="150000"/>
              </a:lnSpc>
            </a:pPr>
            <a:endParaRPr lang="en-US" dirty="0" smtClean="0"/>
          </a:p>
          <a:p>
            <a:pPr algn="just">
              <a:lnSpc>
                <a:spcPct val="150000"/>
              </a:lnSpc>
            </a:pPr>
            <a:endParaRPr lang="en-US" dirty="0" smtClean="0"/>
          </a:p>
          <a:p>
            <a:pPr algn="just">
              <a:lnSpc>
                <a:spcPct val="150000"/>
              </a:lnSpc>
            </a:pPr>
            <a:endParaRPr lang="en-US" dirty="0" smtClean="0"/>
          </a:p>
          <a:p>
            <a:r>
              <a:rPr lang="en-US" dirty="0"/>
              <a:t> </a:t>
            </a:r>
          </a:p>
        </p:txBody>
      </p:sp>
    </p:spTree>
    <p:extLst>
      <p:ext uri="{BB962C8B-B14F-4D97-AF65-F5344CB8AC3E}">
        <p14:creationId xmlns:p14="http://schemas.microsoft.com/office/powerpoint/2010/main" val="20601725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rtl="0"/>
            <a:r>
              <a:rPr lang="en-US" sz="3200" b="1" dirty="0">
                <a:solidFill>
                  <a:srgbClr val="0066FF"/>
                </a:solidFill>
              </a:rPr>
              <a:t>Phonology</a:t>
            </a:r>
            <a:r>
              <a:rPr lang="en-US" sz="3200" dirty="0"/>
              <a:t>: the study of </a:t>
            </a:r>
            <a:r>
              <a:rPr lang="en-US" sz="3200" b="1" dirty="0"/>
              <a:t>Phonemes</a:t>
            </a:r>
            <a:endParaRPr lang="ar-SA" sz="3200" b="1" dirty="0"/>
          </a:p>
        </p:txBody>
      </p:sp>
      <p:sp>
        <p:nvSpPr>
          <p:cNvPr id="1025" name="Rectangle 1"/>
          <p:cNvSpPr>
            <a:spLocks noChangeArrowheads="1"/>
          </p:cNvSpPr>
          <p:nvPr/>
        </p:nvSpPr>
        <p:spPr bwMode="auto">
          <a:xfrm>
            <a:off x="653852" y="2064040"/>
            <a:ext cx="8604448"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r>
              <a:rPr lang="en-US" sz="2000" dirty="0">
                <a:solidFill>
                  <a:srgbClr val="FF0000"/>
                </a:solidFill>
                <a:latin typeface="Calibri" pitchFamily="34" charset="0"/>
                <a:ea typeface="Calibri" pitchFamily="34" charset="0"/>
              </a:rPr>
              <a:t>Phonemes</a:t>
            </a:r>
            <a:r>
              <a:rPr lang="en-US" sz="2000" dirty="0">
                <a:latin typeface="Calibri" pitchFamily="34" charset="0"/>
                <a:ea typeface="Calibri" pitchFamily="34" charset="0"/>
              </a:rPr>
              <a:t> </a:t>
            </a:r>
            <a:r>
              <a:rPr lang="en-US" sz="2000" dirty="0">
                <a:solidFill>
                  <a:srgbClr val="0066FF"/>
                </a:solidFill>
                <a:latin typeface="Calibri" pitchFamily="34" charset="0"/>
                <a:ea typeface="Calibri" pitchFamily="34" charset="0"/>
              </a:rPr>
              <a:t>are the regularly used sounds (vowels and consonants) in a language. The smallest unit of sound employed to form meaningful contrasts between utterances.</a:t>
            </a:r>
          </a:p>
          <a:p>
            <a:pPr lvl="0" algn="l" rtl="0"/>
            <a:r>
              <a:rPr lang="en-US" sz="2000" dirty="0"/>
              <a:t>Phonemes: an identifiable small number of regularly used sounds (vowels and consonants) </a:t>
            </a:r>
            <a:r>
              <a:rPr lang="en-US" sz="2000" dirty="0">
                <a:solidFill>
                  <a:srgbClr val="0066FF"/>
                </a:solidFill>
              </a:rPr>
              <a:t> </a:t>
            </a:r>
            <a:r>
              <a:rPr lang="en-US" sz="2000" dirty="0" err="1">
                <a:latin typeface="Calibri" pitchFamily="34" charset="0"/>
                <a:ea typeface="Calibri" pitchFamily="34" charset="0"/>
              </a:rPr>
              <a:t>Eg</a:t>
            </a:r>
            <a:r>
              <a:rPr lang="en-US" sz="2000" dirty="0">
                <a:latin typeface="Calibri" pitchFamily="34" charset="0"/>
                <a:ea typeface="Calibri" pitchFamily="34" charset="0"/>
              </a:rPr>
              <a:t>.  </a:t>
            </a:r>
            <a:endParaRPr lang="en-US" sz="2000" dirty="0"/>
          </a:p>
          <a:p>
            <a:pPr lvl="2" algn="l" rtl="0" eaLnBrk="0" hangingPunct="0"/>
            <a:r>
              <a:rPr lang="en-US" sz="2400" b="1" dirty="0">
                <a:latin typeface="Calibri" pitchFamily="34" charset="0"/>
                <a:ea typeface="Calibri" pitchFamily="34" charset="0"/>
              </a:rPr>
              <a:t>b</a:t>
            </a:r>
            <a:r>
              <a:rPr lang="en-US" sz="2400" b="1" dirty="0">
                <a:solidFill>
                  <a:srgbClr val="FF0000"/>
                </a:solidFill>
                <a:latin typeface="Calibri" pitchFamily="34" charset="0"/>
                <a:ea typeface="Calibri" pitchFamily="34" charset="0"/>
              </a:rPr>
              <a:t>i</a:t>
            </a:r>
            <a:r>
              <a:rPr lang="en-US" sz="2400" b="1" dirty="0">
                <a:latin typeface="Calibri" pitchFamily="34" charset="0"/>
                <a:ea typeface="Calibri" pitchFamily="34" charset="0"/>
              </a:rPr>
              <a:t>n		b</a:t>
            </a:r>
            <a:r>
              <a:rPr lang="en-US" sz="2400" b="1" dirty="0">
                <a:solidFill>
                  <a:srgbClr val="FF0000"/>
                </a:solidFill>
                <a:latin typeface="Calibri" pitchFamily="34" charset="0"/>
                <a:ea typeface="Calibri" pitchFamily="34" charset="0"/>
              </a:rPr>
              <a:t>a</a:t>
            </a:r>
            <a:r>
              <a:rPr lang="en-US" sz="2400" b="1" dirty="0">
                <a:latin typeface="Calibri" pitchFamily="34" charset="0"/>
                <a:ea typeface="Calibri" pitchFamily="34" charset="0"/>
              </a:rPr>
              <a:t>n </a:t>
            </a:r>
            <a:endParaRPr lang="en-US" sz="2400" b="1" dirty="0"/>
          </a:p>
          <a:p>
            <a:pPr lvl="2" algn="l" rtl="0" eaLnBrk="0" hangingPunct="0"/>
            <a:r>
              <a:rPr lang="en-US" sz="2400" b="1" dirty="0">
                <a:solidFill>
                  <a:srgbClr val="FF0000"/>
                </a:solidFill>
                <a:latin typeface="Calibri" pitchFamily="34" charset="0"/>
                <a:ea typeface="Calibri" pitchFamily="34" charset="0"/>
              </a:rPr>
              <a:t>g</a:t>
            </a:r>
            <a:r>
              <a:rPr lang="en-US" sz="2400" b="1" dirty="0">
                <a:latin typeface="Calibri" pitchFamily="34" charset="0"/>
                <a:ea typeface="Calibri" pitchFamily="34" charset="0"/>
              </a:rPr>
              <a:t>et		</a:t>
            </a:r>
            <a:r>
              <a:rPr lang="en-US" sz="2400" b="1" dirty="0">
                <a:solidFill>
                  <a:srgbClr val="FF0000"/>
                </a:solidFill>
                <a:latin typeface="Calibri" pitchFamily="34" charset="0"/>
                <a:ea typeface="Calibri" pitchFamily="34" charset="0"/>
              </a:rPr>
              <a:t>s</a:t>
            </a:r>
            <a:r>
              <a:rPr lang="en-US" sz="2400" b="1" dirty="0">
                <a:latin typeface="Calibri" pitchFamily="34" charset="0"/>
                <a:ea typeface="Calibri" pitchFamily="34" charset="0"/>
              </a:rPr>
              <a:t>et</a:t>
            </a:r>
            <a:endParaRPr lang="en-US" sz="2400" b="1" dirty="0"/>
          </a:p>
          <a:p>
            <a:pPr lvl="0" algn="l" rtl="0" eaLnBrk="0" hangingPunct="0"/>
            <a:r>
              <a:rPr lang="en-US" sz="2400" dirty="0">
                <a:latin typeface="Calibri" pitchFamily="34" charset="0"/>
                <a:ea typeface="Calibri" pitchFamily="34" charset="0"/>
              </a:rPr>
              <a:t>/</a:t>
            </a:r>
            <a:r>
              <a:rPr lang="en-US" sz="2400" dirty="0" err="1">
                <a:solidFill>
                  <a:srgbClr val="FF0000"/>
                </a:solidFill>
                <a:latin typeface="Calibri" pitchFamily="34" charset="0"/>
                <a:ea typeface="Calibri" pitchFamily="34" charset="0"/>
              </a:rPr>
              <a:t>i</a:t>
            </a:r>
            <a:r>
              <a:rPr lang="en-US" sz="2400" dirty="0">
                <a:latin typeface="Calibri" pitchFamily="34" charset="0"/>
                <a:ea typeface="Calibri" pitchFamily="34" charset="0"/>
              </a:rPr>
              <a:t>/ and /</a:t>
            </a:r>
            <a:r>
              <a:rPr lang="en-US" sz="2400" dirty="0">
                <a:solidFill>
                  <a:srgbClr val="FF0000"/>
                </a:solidFill>
                <a:latin typeface="Calibri" pitchFamily="34" charset="0"/>
                <a:ea typeface="Calibri" pitchFamily="34" charset="0"/>
              </a:rPr>
              <a:t>a</a:t>
            </a:r>
            <a:r>
              <a:rPr lang="en-US" sz="2400" dirty="0">
                <a:latin typeface="Calibri" pitchFamily="34" charset="0"/>
                <a:ea typeface="Calibri" pitchFamily="34" charset="0"/>
              </a:rPr>
              <a:t>/ are two different phonemes</a:t>
            </a:r>
            <a:endParaRPr lang="en-US" sz="2400" dirty="0"/>
          </a:p>
          <a:p>
            <a:pPr algn="l" rtl="0" eaLnBrk="0" hangingPunct="0"/>
            <a:r>
              <a:rPr lang="en-US" sz="2400" dirty="0">
                <a:latin typeface="Calibri" pitchFamily="34" charset="0"/>
                <a:ea typeface="Calibri" pitchFamily="34" charset="0"/>
              </a:rPr>
              <a:t>/</a:t>
            </a:r>
            <a:r>
              <a:rPr lang="en-US" sz="2400" dirty="0">
                <a:solidFill>
                  <a:srgbClr val="FF0000"/>
                </a:solidFill>
                <a:latin typeface="Calibri" pitchFamily="34" charset="0"/>
                <a:ea typeface="Calibri" pitchFamily="34" charset="0"/>
              </a:rPr>
              <a:t>g</a:t>
            </a:r>
            <a:r>
              <a:rPr lang="en-US" sz="2400" dirty="0">
                <a:latin typeface="Calibri" pitchFamily="34" charset="0"/>
                <a:ea typeface="Calibri" pitchFamily="34" charset="0"/>
              </a:rPr>
              <a:t>/ and /</a:t>
            </a:r>
            <a:r>
              <a:rPr lang="en-US" sz="2400" dirty="0">
                <a:solidFill>
                  <a:srgbClr val="FF0000"/>
                </a:solidFill>
                <a:latin typeface="Calibri" pitchFamily="34" charset="0"/>
                <a:ea typeface="Calibri" pitchFamily="34" charset="0"/>
              </a:rPr>
              <a:t>s</a:t>
            </a:r>
            <a:r>
              <a:rPr lang="en-US" sz="2400" dirty="0">
                <a:latin typeface="Calibri" pitchFamily="34" charset="0"/>
                <a:ea typeface="Calibri" pitchFamily="34" charset="0"/>
              </a:rPr>
              <a:t>/ are two different phonemes</a:t>
            </a:r>
            <a:endParaRPr lang="en-US" sz="2400" dirty="0"/>
          </a:p>
        </p:txBody>
      </p:sp>
    </p:spTree>
    <p:extLst>
      <p:ext uri="{BB962C8B-B14F-4D97-AF65-F5344CB8AC3E}">
        <p14:creationId xmlns:p14="http://schemas.microsoft.com/office/powerpoint/2010/main" val="31652860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274638"/>
            <a:ext cx="8229600" cy="922114"/>
          </a:xfrm>
        </p:spPr>
        <p:txBody>
          <a:bodyPr/>
          <a:lstStyle/>
          <a:p>
            <a:pPr lvl="0" algn="l" rtl="0"/>
            <a:r>
              <a:rPr lang="en-US" sz="3600" b="1" dirty="0">
                <a:solidFill>
                  <a:srgbClr val="0000FF"/>
                </a:solidFill>
                <a:effectLst>
                  <a:outerShdw blurRad="38100" dist="38100" dir="2700000" algn="tl">
                    <a:srgbClr val="000000">
                      <a:alpha val="43137"/>
                    </a:srgbClr>
                  </a:outerShdw>
                </a:effectLst>
                <a:latin typeface="Calibri" pitchFamily="34" charset="0"/>
                <a:ea typeface="Calibri" pitchFamily="34" charset="0"/>
                <a:cs typeface="Arial" pitchFamily="34" charset="0"/>
              </a:rPr>
              <a:t>Phonemes </a:t>
            </a:r>
            <a:r>
              <a:rPr lang="en-US" sz="3600" b="1" dirty="0" err="1">
                <a:solidFill>
                  <a:srgbClr val="0000FF"/>
                </a:solidFill>
                <a:effectLst>
                  <a:outerShdw blurRad="38100" dist="38100" dir="2700000" algn="tl">
                    <a:srgbClr val="000000">
                      <a:alpha val="43137"/>
                    </a:srgbClr>
                  </a:outerShdw>
                </a:effectLst>
                <a:latin typeface="Calibri" pitchFamily="34" charset="0"/>
                <a:ea typeface="Calibri" pitchFamily="34" charset="0"/>
                <a:cs typeface="Arial" pitchFamily="34" charset="0"/>
              </a:rPr>
              <a:t>vs</a:t>
            </a:r>
            <a:r>
              <a:rPr lang="en-US" sz="3600" b="1" dirty="0">
                <a:solidFill>
                  <a:srgbClr val="0000FF"/>
                </a:solidFill>
                <a:effectLst>
                  <a:outerShdw blurRad="38100" dist="38100" dir="2700000" algn="tl">
                    <a:srgbClr val="000000">
                      <a:alpha val="43137"/>
                    </a:srgbClr>
                  </a:outerShdw>
                </a:effectLst>
                <a:latin typeface="Calibri" pitchFamily="34" charset="0"/>
                <a:ea typeface="Calibri" pitchFamily="34" charset="0"/>
                <a:cs typeface="Arial" pitchFamily="34" charset="0"/>
              </a:rPr>
              <a:t> letters </a:t>
            </a:r>
            <a:endParaRPr lang="ar-SA" sz="3600" b="1" dirty="0">
              <a:solidFill>
                <a:srgbClr val="0000FF"/>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marL="0" indent="0" algn="justLow" eaLnBrk="0" hangingPunct="0">
              <a:spcBef>
                <a:spcPct val="0"/>
              </a:spcBef>
            </a:pPr>
            <a:r>
              <a:rPr lang="en-US" dirty="0" smtClean="0">
                <a:latin typeface="Calibri" pitchFamily="34" charset="0"/>
                <a:ea typeface="Calibri" pitchFamily="34" charset="0"/>
                <a:cs typeface="Arial" pitchFamily="34" charset="0"/>
              </a:rPr>
              <a:t>We think of English pronunciation in terms of </a:t>
            </a:r>
            <a:r>
              <a:rPr lang="en-US" dirty="0" smtClean="0">
                <a:solidFill>
                  <a:srgbClr val="FF0000"/>
                </a:solidFill>
                <a:latin typeface="Calibri" pitchFamily="34" charset="0"/>
                <a:ea typeface="Calibri" pitchFamily="34" charset="0"/>
                <a:cs typeface="Arial" pitchFamily="34" charset="0"/>
              </a:rPr>
              <a:t>phonemes</a:t>
            </a:r>
            <a:r>
              <a:rPr lang="en-US" dirty="0" smtClean="0">
                <a:latin typeface="Calibri" pitchFamily="34" charset="0"/>
                <a:ea typeface="Calibri" pitchFamily="34" charset="0"/>
                <a:cs typeface="Arial" pitchFamily="34" charset="0"/>
              </a:rPr>
              <a:t> rather than </a:t>
            </a:r>
            <a:r>
              <a:rPr lang="en-US" dirty="0" smtClean="0">
                <a:solidFill>
                  <a:srgbClr val="FF0000"/>
                </a:solidFill>
                <a:latin typeface="Calibri" pitchFamily="34" charset="0"/>
                <a:ea typeface="Calibri" pitchFamily="34" charset="0"/>
                <a:cs typeface="Arial" pitchFamily="34" charset="0"/>
              </a:rPr>
              <a:t>letters of the alphabet</a:t>
            </a:r>
            <a:r>
              <a:rPr lang="en-US" dirty="0" smtClean="0">
                <a:latin typeface="Calibri" pitchFamily="34" charset="0"/>
                <a:ea typeface="Calibri" pitchFamily="34" charset="0"/>
                <a:cs typeface="Arial" pitchFamily="34" charset="0"/>
              </a:rPr>
              <a:t>.</a:t>
            </a:r>
            <a:endParaRPr lang="en-US" dirty="0" smtClean="0">
              <a:latin typeface="Arial" pitchFamily="34" charset="0"/>
              <a:cs typeface="Arial" pitchFamily="34" charset="0"/>
            </a:endParaRPr>
          </a:p>
          <a:p>
            <a:pPr marL="0" indent="0" algn="justLow" eaLnBrk="0" hangingPunct="0">
              <a:spcBef>
                <a:spcPct val="0"/>
              </a:spcBef>
            </a:pPr>
            <a:r>
              <a:rPr lang="en-US" dirty="0" err="1" smtClean="0">
                <a:latin typeface="Calibri" pitchFamily="34" charset="0"/>
                <a:ea typeface="Calibri" pitchFamily="34" charset="0"/>
                <a:cs typeface="Arial" pitchFamily="34" charset="0"/>
              </a:rPr>
              <a:t>Eg</a:t>
            </a:r>
            <a:r>
              <a:rPr lang="en-US" dirty="0" smtClean="0">
                <a:latin typeface="Calibri" pitchFamily="34" charset="0"/>
                <a:ea typeface="Calibri" pitchFamily="34" charset="0"/>
                <a:cs typeface="Arial" pitchFamily="34" charset="0"/>
              </a:rPr>
              <a:t>.</a:t>
            </a:r>
          </a:p>
          <a:p>
            <a:pPr marL="0" indent="0" algn="justLow" eaLnBrk="0" hangingPunct="0">
              <a:spcBef>
                <a:spcPct val="0"/>
              </a:spcBef>
            </a:pPr>
            <a:r>
              <a:rPr lang="en-US" dirty="0" smtClean="0">
                <a:latin typeface="Calibri" pitchFamily="34" charset="0"/>
                <a:ea typeface="Calibri" pitchFamily="34" charset="0"/>
                <a:cs typeface="Arial" pitchFamily="34" charset="0"/>
              </a:rPr>
              <a:t> </a:t>
            </a:r>
            <a:r>
              <a:rPr lang="en-US" dirty="0" smtClean="0">
                <a:solidFill>
                  <a:srgbClr val="7030A0"/>
                </a:solidFill>
                <a:latin typeface="Calibri" pitchFamily="34" charset="0"/>
                <a:ea typeface="Calibri" pitchFamily="34" charset="0"/>
                <a:cs typeface="Arial" pitchFamily="34" charset="0"/>
              </a:rPr>
              <a:t>Enough</a:t>
            </a:r>
            <a:r>
              <a:rPr lang="en-US" dirty="0" smtClean="0">
                <a:latin typeface="Calibri" pitchFamily="34" charset="0"/>
                <a:ea typeface="Calibri" pitchFamily="34" charset="0"/>
                <a:cs typeface="Arial" pitchFamily="34" charset="0"/>
              </a:rPr>
              <a:t> /i</a:t>
            </a:r>
            <a:r>
              <a:rPr lang="en-US" dirty="0" smtClean="0">
                <a:latin typeface="Calibri" pitchFamily="34" charset="0"/>
                <a:ea typeface="Calibri" pitchFamily="34" charset="0"/>
                <a:cs typeface="Calibri" pitchFamily="34" charset="0"/>
              </a:rPr>
              <a:t>n</a:t>
            </a:r>
            <a:r>
              <a:rPr lang="ar-SA" dirty="0" err="1" smtClean="0">
                <a:latin typeface="Lucida Sans Unicode"/>
                <a:ea typeface="Calibri" pitchFamily="34" charset="0"/>
                <a:cs typeface="Calibri" pitchFamily="34" charset="0"/>
              </a:rPr>
              <a:t>^</a:t>
            </a:r>
            <a:r>
              <a:rPr lang="en-US" dirty="0" smtClean="0">
                <a:latin typeface="Calibri" pitchFamily="34" charset="0"/>
                <a:ea typeface="Calibri" pitchFamily="34" charset="0"/>
                <a:cs typeface="Calibri" pitchFamily="34" charset="0"/>
              </a:rPr>
              <a:t>f/ 		</a:t>
            </a:r>
            <a:r>
              <a:rPr lang="en-US" b="1" dirty="0" smtClean="0">
                <a:solidFill>
                  <a:srgbClr val="0066FF"/>
                </a:solidFill>
                <a:latin typeface="Calibri" pitchFamily="34" charset="0"/>
                <a:ea typeface="Calibri" pitchFamily="34" charset="0"/>
                <a:cs typeface="Calibri" pitchFamily="34" charset="0"/>
              </a:rPr>
              <a:t>4</a:t>
            </a:r>
            <a:r>
              <a:rPr lang="en-US" dirty="0" smtClean="0">
                <a:latin typeface="Calibri" pitchFamily="34" charset="0"/>
                <a:ea typeface="Calibri" pitchFamily="34" charset="0"/>
                <a:cs typeface="Calibri" pitchFamily="34" charset="0"/>
              </a:rPr>
              <a:t> sounds</a:t>
            </a:r>
          </a:p>
          <a:p>
            <a:pPr marL="0" indent="0" algn="justLow" eaLnBrk="0" hangingPunct="0">
              <a:spcBef>
                <a:spcPct val="0"/>
              </a:spcBef>
            </a:pPr>
            <a:r>
              <a:rPr lang="en-US" dirty="0" smtClean="0">
                <a:solidFill>
                  <a:srgbClr val="7030A0"/>
                </a:solidFill>
                <a:latin typeface="Calibri" pitchFamily="34" charset="0"/>
                <a:ea typeface="Calibri" pitchFamily="34" charset="0"/>
                <a:cs typeface="Calibri" pitchFamily="34" charset="0"/>
              </a:rPr>
              <a:t>Enough</a:t>
            </a:r>
            <a:r>
              <a:rPr lang="en-US" dirty="0" smtClean="0">
                <a:latin typeface="Calibri" pitchFamily="34" charset="0"/>
                <a:ea typeface="Calibri" pitchFamily="34" charset="0"/>
                <a:cs typeface="Calibri" pitchFamily="34" charset="0"/>
              </a:rPr>
              <a:t> e n o u g h	</a:t>
            </a:r>
            <a:r>
              <a:rPr lang="en-US" b="1" dirty="0" smtClean="0">
                <a:solidFill>
                  <a:srgbClr val="0066FF"/>
                </a:solidFill>
                <a:latin typeface="Calibri" pitchFamily="34" charset="0"/>
                <a:ea typeface="Calibri" pitchFamily="34" charset="0"/>
                <a:cs typeface="Calibri" pitchFamily="34" charset="0"/>
              </a:rPr>
              <a:t>6</a:t>
            </a:r>
            <a:r>
              <a:rPr lang="en-US" dirty="0" smtClean="0">
                <a:latin typeface="Calibri" pitchFamily="34" charset="0"/>
                <a:ea typeface="Calibri" pitchFamily="34" charset="0"/>
                <a:cs typeface="Calibri" pitchFamily="34" charset="0"/>
              </a:rPr>
              <a:t> letters</a:t>
            </a:r>
          </a:p>
          <a:p>
            <a:pPr marL="0" indent="0" algn="justLow" eaLnBrk="0" hangingPunct="0">
              <a:spcBef>
                <a:spcPct val="0"/>
              </a:spcBef>
            </a:pPr>
            <a:endParaRPr lang="en-US" dirty="0" smtClean="0">
              <a:latin typeface="Calibri" pitchFamily="34" charset="0"/>
              <a:cs typeface="Arial" pitchFamily="34" charset="0"/>
            </a:endParaRPr>
          </a:p>
          <a:p>
            <a:pPr marL="0" indent="0" algn="justLow" eaLnBrk="0" hangingPunct="0">
              <a:spcBef>
                <a:spcPct val="0"/>
              </a:spcBef>
            </a:pPr>
            <a:r>
              <a:rPr lang="en-US" sz="2800" dirty="0"/>
              <a:t>Symbols are used to represent speech </a:t>
            </a:r>
            <a:r>
              <a:rPr lang="en-US" sz="2800" strike="sngStrike" dirty="0"/>
              <a:t>letters </a:t>
            </a:r>
            <a:r>
              <a:rPr lang="en-US" sz="2800" dirty="0"/>
              <a:t>sounds </a:t>
            </a:r>
          </a:p>
          <a:p>
            <a:pPr marL="0" indent="0" algn="justLow" eaLnBrk="0" hangingPunct="0">
              <a:spcBef>
                <a:spcPct val="0"/>
              </a:spcBef>
            </a:pPr>
            <a:endParaRPr lang="en-US" dirty="0" smtClean="0">
              <a:latin typeface="Arial" pitchFamily="34" charset="0"/>
              <a:cs typeface="Arial" pitchFamily="34" charset="0"/>
            </a:endParaRPr>
          </a:p>
          <a:p>
            <a:endParaRPr lang="ar-SA" dirty="0"/>
          </a:p>
        </p:txBody>
      </p:sp>
    </p:spTree>
    <p:extLst>
      <p:ext uri="{BB962C8B-B14F-4D97-AF65-F5344CB8AC3E}">
        <p14:creationId xmlns:p14="http://schemas.microsoft.com/office/powerpoint/2010/main" val="5960383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274638"/>
            <a:ext cx="8229600" cy="922114"/>
          </a:xfrm>
        </p:spPr>
        <p:txBody>
          <a:bodyPr/>
          <a:lstStyle/>
          <a:p>
            <a:pPr algn="l"/>
            <a:r>
              <a:rPr lang="en-US" sz="3200" b="1" dirty="0">
                <a:solidFill>
                  <a:srgbClr val="7030A0"/>
                </a:solidFill>
              </a:rPr>
              <a:t>Symbols used to represent speech sounds </a:t>
            </a:r>
            <a:br>
              <a:rPr lang="en-US" sz="3200" b="1" dirty="0">
                <a:solidFill>
                  <a:srgbClr val="7030A0"/>
                </a:solidFill>
              </a:rPr>
            </a:br>
            <a:endParaRPr lang="ar-SA" sz="3200" b="1" dirty="0">
              <a:solidFill>
                <a:srgbClr val="7030A0"/>
              </a:solidFill>
            </a:endParaRPr>
          </a:p>
        </p:txBody>
      </p:sp>
      <p:sp>
        <p:nvSpPr>
          <p:cNvPr id="5" name="Rectangle 1"/>
          <p:cNvSpPr>
            <a:spLocks noChangeArrowheads="1"/>
          </p:cNvSpPr>
          <p:nvPr/>
        </p:nvSpPr>
        <p:spPr bwMode="auto">
          <a:xfrm>
            <a:off x="704528" y="910393"/>
            <a:ext cx="7920880" cy="33547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rtl="0"/>
            <a:endParaRPr lang="en-US" sz="2800" b="1" dirty="0">
              <a:solidFill>
                <a:srgbClr val="0066FF"/>
              </a:solidFill>
              <a:latin typeface="Calibri" pitchFamily="34" charset="0"/>
              <a:ea typeface="Calibri" pitchFamily="34" charset="0"/>
            </a:endParaRPr>
          </a:p>
          <a:p>
            <a:pPr algn="justLow" rtl="0"/>
            <a:r>
              <a:rPr lang="en-US" sz="2800" b="1" dirty="0">
                <a:solidFill>
                  <a:srgbClr val="0066FF"/>
                </a:solidFill>
                <a:latin typeface="Calibri" pitchFamily="34" charset="0"/>
                <a:ea typeface="Calibri" pitchFamily="34" charset="0"/>
              </a:rPr>
              <a:t>IPA    I</a:t>
            </a:r>
            <a:r>
              <a:rPr lang="en-US" sz="2800" b="1" dirty="0">
                <a:solidFill>
                  <a:srgbClr val="FF0000"/>
                </a:solidFill>
                <a:latin typeface="Calibri" pitchFamily="34" charset="0"/>
                <a:ea typeface="Calibri" pitchFamily="34" charset="0"/>
              </a:rPr>
              <a:t>nternational</a:t>
            </a:r>
            <a:r>
              <a:rPr lang="en-US" sz="2800" b="1" dirty="0">
                <a:solidFill>
                  <a:srgbClr val="0066FF"/>
                </a:solidFill>
                <a:latin typeface="Calibri" pitchFamily="34" charset="0"/>
                <a:ea typeface="Calibri" pitchFamily="34" charset="0"/>
              </a:rPr>
              <a:t> P</a:t>
            </a:r>
            <a:r>
              <a:rPr lang="en-US" sz="2800" b="1" dirty="0">
                <a:solidFill>
                  <a:srgbClr val="FF0000"/>
                </a:solidFill>
                <a:latin typeface="Calibri" pitchFamily="34" charset="0"/>
                <a:ea typeface="Calibri" pitchFamily="34" charset="0"/>
              </a:rPr>
              <a:t>honetic </a:t>
            </a:r>
            <a:r>
              <a:rPr lang="en-US" sz="2800" b="1" dirty="0">
                <a:solidFill>
                  <a:srgbClr val="0066FF"/>
                </a:solidFill>
                <a:latin typeface="Calibri" pitchFamily="34" charset="0"/>
                <a:ea typeface="Calibri" pitchFamily="34" charset="0"/>
              </a:rPr>
              <a:t>A</a:t>
            </a:r>
            <a:r>
              <a:rPr lang="en-US" sz="2800" b="1" dirty="0">
                <a:solidFill>
                  <a:srgbClr val="FF0000"/>
                </a:solidFill>
                <a:latin typeface="Calibri" pitchFamily="34" charset="0"/>
                <a:ea typeface="Calibri" pitchFamily="34" charset="0"/>
              </a:rPr>
              <a:t>ssociation</a:t>
            </a:r>
            <a:r>
              <a:rPr lang="en-US" sz="2800" b="1" dirty="0">
                <a:solidFill>
                  <a:srgbClr val="0066FF"/>
                </a:solidFill>
                <a:latin typeface="Calibri" pitchFamily="34" charset="0"/>
                <a:ea typeface="Calibri" pitchFamily="34" charset="0"/>
              </a:rPr>
              <a:t>.</a:t>
            </a:r>
            <a:endParaRPr lang="en-US" sz="1600" b="1" dirty="0">
              <a:solidFill>
                <a:srgbClr val="0066FF"/>
              </a:solidFill>
            </a:endParaRPr>
          </a:p>
          <a:p>
            <a:pPr algn="justLow" rtl="0" eaLnBrk="0" hangingPunct="0"/>
            <a:endParaRPr lang="en-US" sz="2800" dirty="0">
              <a:solidFill>
                <a:srgbClr val="000000"/>
              </a:solidFill>
              <a:latin typeface="Calibri" pitchFamily="34" charset="0"/>
              <a:ea typeface="Calibri" pitchFamily="34" charset="0"/>
              <a:cs typeface="LinBiolinumO"/>
            </a:endParaRPr>
          </a:p>
          <a:p>
            <a:pPr algn="justLow" rtl="0" eaLnBrk="0" hangingPunct="0"/>
            <a:r>
              <a:rPr lang="en-US" sz="2800" dirty="0">
                <a:solidFill>
                  <a:srgbClr val="000000"/>
                </a:solidFill>
                <a:latin typeface="Calibri" pitchFamily="34" charset="0"/>
                <a:ea typeface="Calibri" pitchFamily="34" charset="0"/>
                <a:cs typeface="LinBiolinumO"/>
              </a:rPr>
              <a:t>Association which has taken the responsibility for maintaining a standard set of phonetic </a:t>
            </a:r>
            <a:r>
              <a:rPr lang="en-US" sz="2800" dirty="0">
                <a:solidFill>
                  <a:srgbClr val="810000"/>
                </a:solidFill>
                <a:latin typeface="Calibri" pitchFamily="34" charset="0"/>
                <a:ea typeface="Calibri" pitchFamily="34" charset="0"/>
                <a:cs typeface="LinBiolinumO"/>
              </a:rPr>
              <a:t>symbols used </a:t>
            </a:r>
            <a:r>
              <a:rPr lang="en-US" sz="2800" dirty="0">
                <a:latin typeface="Calibri" pitchFamily="34" charset="0"/>
                <a:ea typeface="Calibri" pitchFamily="34" charset="0"/>
                <a:cs typeface="LinBiolinumO"/>
              </a:rPr>
              <a:t>to represents the </a:t>
            </a:r>
            <a:r>
              <a:rPr lang="en-US" sz="2800" strike="sngStrike" spc="300" dirty="0">
                <a:latin typeface="Calibri" pitchFamily="34" charset="0"/>
                <a:ea typeface="Calibri" pitchFamily="34" charset="0"/>
                <a:cs typeface="LinBiolinumO"/>
              </a:rPr>
              <a:t>letters</a:t>
            </a:r>
            <a:r>
              <a:rPr lang="en-US" sz="2800" dirty="0">
                <a:latin typeface="Calibri" pitchFamily="34" charset="0"/>
                <a:ea typeface="Calibri" pitchFamily="34" charset="0"/>
                <a:cs typeface="LinBiolinumO"/>
              </a:rPr>
              <a:t> </a:t>
            </a:r>
            <a:r>
              <a:rPr lang="en-US" sz="2800" b="1" dirty="0">
                <a:solidFill>
                  <a:srgbClr val="7030A0"/>
                </a:solidFill>
                <a:latin typeface="Calibri" pitchFamily="34" charset="0"/>
                <a:ea typeface="Calibri" pitchFamily="34" charset="0"/>
                <a:cs typeface="LinBiolinumO"/>
              </a:rPr>
              <a:t>s</a:t>
            </a:r>
            <a:r>
              <a:rPr lang="en-US" sz="2800" b="1" dirty="0" bmk="">
                <a:solidFill>
                  <a:srgbClr val="7030A0"/>
                </a:solidFill>
                <a:latin typeface="Calibri" pitchFamily="34" charset="0"/>
                <a:ea typeface="Calibri" pitchFamily="34" charset="0"/>
              </a:rPr>
              <a:t>ounds</a:t>
            </a:r>
            <a:r>
              <a:rPr lang="en-US" sz="2800" dirty="0" bmk="">
                <a:latin typeface="Calibri" pitchFamily="34" charset="0"/>
                <a:ea typeface="Calibri" pitchFamily="34" charset="0"/>
              </a:rPr>
              <a:t> of a language</a:t>
            </a:r>
          </a:p>
          <a:p>
            <a:pPr algn="justLow" rtl="0" eaLnBrk="0" hangingPunct="0"/>
            <a:endParaRPr lang="en-US" sz="4400" dirty="0"/>
          </a:p>
        </p:txBody>
      </p:sp>
    </p:spTree>
    <p:extLst>
      <p:ext uri="{BB962C8B-B14F-4D97-AF65-F5344CB8AC3E}">
        <p14:creationId xmlns:p14="http://schemas.microsoft.com/office/powerpoint/2010/main" val="30733956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rtl="0"/>
            <a:r>
              <a:rPr lang="en-US" dirty="0" smtClean="0"/>
              <a:t>Accents and dialects</a:t>
            </a:r>
            <a:endParaRPr lang="ar-SA" dirty="0"/>
          </a:p>
        </p:txBody>
      </p:sp>
      <p:sp>
        <p:nvSpPr>
          <p:cNvPr id="3" name="عنصر نائب للمحتوى 2"/>
          <p:cNvSpPr>
            <a:spLocks noGrp="1"/>
          </p:cNvSpPr>
          <p:nvPr>
            <p:ph idx="1"/>
          </p:nvPr>
        </p:nvSpPr>
        <p:spPr/>
        <p:txBody>
          <a:bodyPr/>
          <a:lstStyle/>
          <a:p>
            <a:pPr algn="l" rtl="0"/>
            <a:r>
              <a:rPr lang="en-US" sz="2000" b="1" dirty="0">
                <a:solidFill>
                  <a:srgbClr val="7030A0"/>
                </a:solidFill>
              </a:rPr>
              <a:t>Accent</a:t>
            </a:r>
            <a:r>
              <a:rPr lang="en-US" sz="2000" dirty="0"/>
              <a:t>: the word ‘accent’ is used for varieties which differ from each other only in matters of  pronunciation while ‘dialect’ also covers differences in such things as vocabulary and grammar.</a:t>
            </a:r>
          </a:p>
          <a:p>
            <a:pPr algn="l" rtl="0"/>
            <a:r>
              <a:rPr lang="en-US" sz="2000" b="1" dirty="0" err="1"/>
              <a:t>Eg</a:t>
            </a:r>
            <a:r>
              <a:rPr lang="en-US" sz="2000" b="1" dirty="0"/>
              <a:t>.</a:t>
            </a:r>
          </a:p>
          <a:p>
            <a:pPr rtl="0"/>
            <a:r>
              <a:rPr lang="ar-SA" sz="2000" dirty="0">
                <a:solidFill>
                  <a:srgbClr val="0066FF"/>
                </a:solidFill>
              </a:rPr>
              <a:t>سافرت </a:t>
            </a:r>
            <a:r>
              <a:rPr lang="ar-SA" sz="2000" dirty="0">
                <a:solidFill>
                  <a:srgbClr val="FF0000"/>
                </a:solidFill>
              </a:rPr>
              <a:t>ناديا</a:t>
            </a:r>
            <a:r>
              <a:rPr lang="ar-SA" sz="2000" dirty="0">
                <a:solidFill>
                  <a:srgbClr val="0066FF"/>
                </a:solidFill>
              </a:rPr>
              <a:t> إلى السعودية</a:t>
            </a:r>
          </a:p>
          <a:p>
            <a:pPr rtl="0"/>
            <a:r>
              <a:rPr lang="ar-SA" sz="2000" dirty="0">
                <a:solidFill>
                  <a:srgbClr val="FF0000"/>
                </a:solidFill>
              </a:rPr>
              <a:t>ناديا</a:t>
            </a:r>
            <a:r>
              <a:rPr lang="ar-SA" sz="2000" dirty="0">
                <a:solidFill>
                  <a:srgbClr val="0066FF"/>
                </a:solidFill>
              </a:rPr>
              <a:t> سافرت إلى السعودية</a:t>
            </a:r>
          </a:p>
          <a:p>
            <a:pPr algn="l" rtl="0"/>
            <a:r>
              <a:rPr lang="en-US" sz="2000" dirty="0"/>
              <a:t>-</a:t>
            </a:r>
            <a:r>
              <a:rPr lang="en-US" sz="2000" dirty="0">
                <a:solidFill>
                  <a:schemeClr val="accent6">
                    <a:lumMod val="50000"/>
                  </a:schemeClr>
                </a:solidFill>
              </a:rPr>
              <a:t>I met the </a:t>
            </a:r>
            <a:r>
              <a:rPr lang="en-US" sz="2000" u="sng" dirty="0">
                <a:solidFill>
                  <a:schemeClr val="accent6">
                    <a:lumMod val="50000"/>
                  </a:schemeClr>
                </a:solidFill>
              </a:rPr>
              <a:t>student</a:t>
            </a:r>
            <a:r>
              <a:rPr lang="en-US" sz="2000" dirty="0"/>
              <a:t>	(accent difference)</a:t>
            </a:r>
          </a:p>
          <a:p>
            <a:pPr algn="l" rtl="0"/>
            <a:r>
              <a:rPr lang="en-US" sz="2000" dirty="0">
                <a:solidFill>
                  <a:schemeClr val="accent6">
                    <a:lumMod val="50000"/>
                  </a:schemeClr>
                </a:solidFill>
              </a:rPr>
              <a:t>-I want some </a:t>
            </a:r>
            <a:r>
              <a:rPr lang="en-US" sz="2000" u="sng" dirty="0">
                <a:solidFill>
                  <a:schemeClr val="accent6">
                    <a:lumMod val="50000"/>
                  </a:schemeClr>
                </a:solidFill>
              </a:rPr>
              <a:t>water</a:t>
            </a:r>
          </a:p>
          <a:p>
            <a:pPr algn="l" rtl="0"/>
            <a:endParaRPr lang="en-US" sz="2000" u="sng" dirty="0">
              <a:solidFill>
                <a:schemeClr val="accent6">
                  <a:lumMod val="50000"/>
                </a:schemeClr>
              </a:solidFill>
            </a:endParaRPr>
          </a:p>
          <a:p>
            <a:pPr algn="l" rtl="0"/>
            <a:r>
              <a:rPr lang="en-US" sz="2000" b="1" dirty="0"/>
              <a:t>Received Pronunciation , BBC Pronunciation</a:t>
            </a:r>
            <a:endParaRPr lang="ar-SA" sz="2000" b="1" dirty="0"/>
          </a:p>
        </p:txBody>
      </p:sp>
    </p:spTree>
    <p:extLst>
      <p:ext uri="{BB962C8B-B14F-4D97-AF65-F5344CB8AC3E}">
        <p14:creationId xmlns:p14="http://schemas.microsoft.com/office/powerpoint/2010/main" val="31445513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76536" y="332656"/>
            <a:ext cx="8136904" cy="1008112"/>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3200" dirty="0"/>
              <a:t>Cardinal vowels</a:t>
            </a:r>
          </a:p>
        </p:txBody>
      </p:sp>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619820" y="1362224"/>
            <a:ext cx="8424936" cy="2862322"/>
          </a:xfrm>
          <a:prstGeom prst="rect">
            <a:avLst/>
          </a:prstGeom>
          <a:noFill/>
        </p:spPr>
        <p:txBody>
          <a:bodyPr wrap="square" rtlCol="1">
            <a:spAutoFit/>
          </a:bodyPr>
          <a:lstStyle/>
          <a:p>
            <a:pPr algn="l"/>
            <a:r>
              <a:rPr lang="en-US" dirty="0" smtClean="0"/>
              <a:t>They refer </a:t>
            </a:r>
            <a:r>
              <a:rPr lang="en-US" dirty="0"/>
              <a:t>to the way of classifying vowels independently of the vowel system of any particular language; they would serve as reference points that other vowels could be related </a:t>
            </a:r>
            <a:r>
              <a:rPr lang="en-US" dirty="0" smtClean="0"/>
              <a:t>to.  English </a:t>
            </a:r>
            <a:r>
              <a:rPr lang="en-US" dirty="0"/>
              <a:t>phonetician Daniel </a:t>
            </a:r>
            <a:r>
              <a:rPr lang="en-US" dirty="0" smtClean="0"/>
              <a:t>Jones.    </a:t>
            </a:r>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pic>
        <p:nvPicPr>
          <p:cNvPr id="13" name="il_fi" descr="http://www.uni-due.de/SHE/VowelSystem.gif"/>
          <p:cNvPicPr/>
          <p:nvPr/>
        </p:nvPicPr>
        <p:blipFill>
          <a:blip r:embed="rId3" cstate="print"/>
          <a:srcRect/>
          <a:stretch>
            <a:fillRect/>
          </a:stretch>
        </p:blipFill>
        <p:spPr bwMode="auto">
          <a:xfrm>
            <a:off x="4880992" y="2492896"/>
            <a:ext cx="3168352" cy="3078230"/>
          </a:xfrm>
          <a:prstGeom prst="rect">
            <a:avLst/>
          </a:prstGeom>
          <a:noFill/>
          <a:ln w="9525">
            <a:noFill/>
            <a:miter lim="800000"/>
            <a:headEnd/>
            <a:tailEnd/>
          </a:ln>
        </p:spPr>
      </p:pic>
      <p:pic>
        <p:nvPicPr>
          <p:cNvPr id="4098" name="Picture 2" descr="C:\Documents and Settings\malhlilal\Desktop\carm.gif"/>
          <p:cNvPicPr>
            <a:picLocks noChangeAspect="1" noChangeArrowheads="1"/>
          </p:cNvPicPr>
          <p:nvPr/>
        </p:nvPicPr>
        <p:blipFill>
          <a:blip r:embed="rId4" cstate="print"/>
          <a:srcRect/>
          <a:stretch>
            <a:fillRect/>
          </a:stretch>
        </p:blipFill>
        <p:spPr bwMode="auto">
          <a:xfrm>
            <a:off x="1064568" y="2852937"/>
            <a:ext cx="3675869" cy="2321049"/>
          </a:xfrm>
          <a:prstGeom prst="rect">
            <a:avLst/>
          </a:prstGeom>
          <a:noFill/>
        </p:spPr>
      </p:pic>
      <p:sp>
        <p:nvSpPr>
          <p:cNvPr id="8" name="عنصر نائب لرقم الشريحة 7"/>
          <p:cNvSpPr>
            <a:spLocks noGrp="1"/>
          </p:cNvSpPr>
          <p:nvPr>
            <p:ph type="sldNum" sz="quarter" idx="4294967295"/>
          </p:nvPr>
        </p:nvSpPr>
        <p:spPr>
          <a:xfrm>
            <a:off x="6934200" y="6356351"/>
            <a:ext cx="2133600" cy="365125"/>
          </a:xfrm>
          <a:prstGeom prst="rect">
            <a:avLst/>
          </a:prstGeom>
        </p:spPr>
        <p:txBody>
          <a:bodyPr/>
          <a:lstStyle/>
          <a:p>
            <a:fld id="{43BCEDD9-E08D-4717-AF05-24958E313911}" type="slidenum">
              <a:rPr lang="en-US" smtClean="0"/>
              <a:pPr/>
              <a:t>14</a:t>
            </a:fld>
            <a:endParaRPr lang="en-US"/>
          </a:p>
        </p:txBody>
      </p:sp>
    </p:spTree>
    <p:extLst>
      <p:ext uri="{BB962C8B-B14F-4D97-AF65-F5344CB8AC3E}">
        <p14:creationId xmlns:p14="http://schemas.microsoft.com/office/powerpoint/2010/main" val="36998471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04528" y="260648"/>
            <a:ext cx="8136904" cy="792088"/>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3200" dirty="0"/>
              <a:t>Cardinal vowels</a:t>
            </a:r>
          </a:p>
        </p:txBody>
      </p:sp>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619820" y="980728"/>
            <a:ext cx="8424936" cy="5355312"/>
          </a:xfrm>
          <a:prstGeom prst="rect">
            <a:avLst/>
          </a:prstGeom>
          <a:noFill/>
        </p:spPr>
        <p:txBody>
          <a:bodyPr wrap="square" rtlCol="1">
            <a:spAutoFit/>
          </a:bodyPr>
          <a:lstStyle/>
          <a:p>
            <a:pPr marL="342900" indent="-342900" algn="l" rtl="0">
              <a:buFont typeface="+mj-lt"/>
              <a:buAutoNum type="arabicPeriod"/>
            </a:pPr>
            <a:r>
              <a:rPr lang="en-US" dirty="0" smtClean="0"/>
              <a:t>There are tow groups: a. Primary cardinal vowels                                             			             b. secondary cardinal vowels</a:t>
            </a:r>
          </a:p>
          <a:p>
            <a:pPr marL="342900" indent="-342900" algn="l" rtl="0">
              <a:buFont typeface="+mj-lt"/>
              <a:buAutoNum type="arabicPeriod"/>
            </a:pPr>
            <a:r>
              <a:rPr lang="en-US" dirty="0" smtClean="0"/>
              <a:t>they are not vowels of any particular language.</a:t>
            </a:r>
          </a:p>
          <a:p>
            <a:pPr marL="342900" indent="-342900" algn="l" rtl="0">
              <a:buFont typeface="+mj-lt"/>
              <a:buAutoNum type="arabicPeriod"/>
            </a:pPr>
            <a:r>
              <a:rPr lang="en-US" dirty="0" smtClean="0"/>
              <a:t> they are a standard reference </a:t>
            </a:r>
            <a:r>
              <a:rPr lang="en-US" dirty="0" smtClean="0"/>
              <a:t>system.</a:t>
            </a:r>
            <a:endParaRPr lang="en-US" dirty="0" smtClean="0"/>
          </a:p>
          <a:p>
            <a:pPr marL="342900" indent="-342900" algn="l" rtl="0">
              <a:buFont typeface="+mj-lt"/>
              <a:buAutoNum type="arabicPeriod"/>
            </a:pPr>
            <a:r>
              <a:rPr lang="en-US" dirty="0" smtClean="0"/>
              <a:t> they represent the range of vowels that the human vocal apparatus can make</a:t>
            </a:r>
          </a:p>
          <a:p>
            <a:pPr marL="342900" indent="-342900" algn="l" rtl="0">
              <a:buFont typeface="+mj-lt"/>
              <a:buAutoNum type="arabicPeriod"/>
            </a:pPr>
            <a:r>
              <a:rPr lang="en-US" dirty="0" smtClean="0"/>
              <a:t>Or they are extremes of vowel </a:t>
            </a:r>
            <a:r>
              <a:rPr lang="en-US" dirty="0" smtClean="0"/>
              <a:t>quality.</a:t>
            </a:r>
            <a:endParaRPr lang="en-US" dirty="0" smtClean="0"/>
          </a:p>
          <a:p>
            <a:pPr marL="342900" indent="-342900" algn="l" rtl="0">
              <a:buFont typeface="+mj-lt"/>
              <a:buAutoNum type="arabicPeriod"/>
            </a:pPr>
            <a:r>
              <a:rPr lang="en-US" dirty="0" smtClean="0"/>
              <a:t> they are used to describe, classify, and compare vowels</a:t>
            </a:r>
          </a:p>
          <a:p>
            <a:pPr marL="342900" indent="-342900" algn="l" rtl="0">
              <a:buFont typeface="+mj-lt"/>
              <a:buAutoNum type="arabicPeriod"/>
            </a:pPr>
            <a:r>
              <a:rPr lang="en-US" dirty="0" smtClean="0"/>
              <a:t>they are distinguished from English vowels by using square </a:t>
            </a:r>
            <a:r>
              <a:rPr lang="en-US" dirty="0" smtClean="0"/>
              <a:t>brackets. [..]</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pic>
        <p:nvPicPr>
          <p:cNvPr id="12" name="il_fi" descr="http://www.grammatics.com/ResearchTopics/Unit2/Unframed/rt-unit2-w1-WebNotes-1.gif"/>
          <p:cNvPicPr/>
          <p:nvPr/>
        </p:nvPicPr>
        <p:blipFill>
          <a:blip r:embed="rId3" cstate="print"/>
          <a:srcRect/>
          <a:stretch>
            <a:fillRect/>
          </a:stretch>
        </p:blipFill>
        <p:spPr bwMode="auto">
          <a:xfrm>
            <a:off x="776536" y="3501008"/>
            <a:ext cx="4320480" cy="2808312"/>
          </a:xfrm>
          <a:prstGeom prst="rect">
            <a:avLst/>
          </a:prstGeom>
          <a:noFill/>
          <a:ln w="9525">
            <a:noFill/>
            <a:miter lim="800000"/>
            <a:headEnd/>
            <a:tailEnd/>
          </a:ln>
        </p:spPr>
      </p:pic>
      <p:pic>
        <p:nvPicPr>
          <p:cNvPr id="13" name="il_fi" descr="http://www.uni-due.de/SHE/VowelSystem.gif"/>
          <p:cNvPicPr/>
          <p:nvPr/>
        </p:nvPicPr>
        <p:blipFill>
          <a:blip r:embed="rId4" cstate="print"/>
          <a:srcRect/>
          <a:stretch>
            <a:fillRect/>
          </a:stretch>
        </p:blipFill>
        <p:spPr bwMode="auto">
          <a:xfrm>
            <a:off x="5313040" y="3356992"/>
            <a:ext cx="3168352" cy="3078230"/>
          </a:xfrm>
          <a:prstGeom prst="rect">
            <a:avLst/>
          </a:prstGeom>
          <a:noFill/>
          <a:ln w="9525">
            <a:noFill/>
            <a:miter lim="800000"/>
            <a:headEnd/>
            <a:tailEnd/>
          </a:ln>
        </p:spPr>
      </p:pic>
      <p:sp>
        <p:nvSpPr>
          <p:cNvPr id="8" name="عنصر نائب لرقم الشريحة 7"/>
          <p:cNvSpPr>
            <a:spLocks noGrp="1"/>
          </p:cNvSpPr>
          <p:nvPr>
            <p:ph type="sldNum" sz="quarter" idx="4294967295"/>
          </p:nvPr>
        </p:nvSpPr>
        <p:spPr>
          <a:xfrm>
            <a:off x="6934200" y="6356351"/>
            <a:ext cx="2133600" cy="365125"/>
          </a:xfrm>
          <a:prstGeom prst="rect">
            <a:avLst/>
          </a:prstGeom>
        </p:spPr>
        <p:txBody>
          <a:bodyPr/>
          <a:lstStyle/>
          <a:p>
            <a:fld id="{43BCEDD9-E08D-4717-AF05-24958E313911}" type="slidenum">
              <a:rPr lang="en-US" smtClean="0"/>
              <a:pPr/>
              <a:t>15</a:t>
            </a:fld>
            <a:endParaRPr lang="en-US"/>
          </a:p>
        </p:txBody>
      </p:sp>
    </p:spTree>
    <p:extLst>
      <p:ext uri="{BB962C8B-B14F-4D97-AF65-F5344CB8AC3E}">
        <p14:creationId xmlns:p14="http://schemas.microsoft.com/office/powerpoint/2010/main" val="21859913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pptx" id="{0DB676BE-95CC-40C6-85AF-7FC634710288}" vid="{C55E0FB7-C7F4-4BBE-82DE-4603F7F43E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الاداب</Template>
  <TotalTime>56</TotalTime>
  <Words>621</Words>
  <Application>Microsoft Office PowerPoint</Application>
  <PresentationFormat>A4 Paper (210x297 mm)</PresentationFormat>
  <Paragraphs>173</Paragraphs>
  <Slides>16</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AYM Wadiy S_U normal.</vt:lpstr>
      <vt:lpstr>Calibri</vt:lpstr>
      <vt:lpstr>LinBiolinumO</vt:lpstr>
      <vt:lpstr>Lucida Sans Unicode</vt:lpstr>
      <vt:lpstr>Times New Roman</vt:lpstr>
      <vt:lpstr>Office Theme</vt:lpstr>
      <vt:lpstr>PowerPoint Presentation</vt:lpstr>
      <vt:lpstr>Lecture 1</vt:lpstr>
      <vt:lpstr>In this Lecture, we will discuss the following:</vt:lpstr>
      <vt:lpstr>Vowels</vt:lpstr>
      <vt:lpstr>Consonants</vt:lpstr>
      <vt:lpstr>Consonants or not consonants</vt:lpstr>
      <vt:lpstr>Vowels vs consonants</vt:lpstr>
      <vt:lpstr>PowerPoint Presentation</vt:lpstr>
      <vt:lpstr> Phonetics vs phonology</vt:lpstr>
      <vt:lpstr>Phonology: the study of Phonemes</vt:lpstr>
      <vt:lpstr>Phonemes vs letters </vt:lpstr>
      <vt:lpstr>Symbols used to represent speech sounds  </vt:lpstr>
      <vt:lpstr>Accents and dialects</vt:lpstr>
      <vt:lpstr>Cardinal vowels</vt:lpstr>
      <vt:lpstr>Cardinal vowels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studio 3</dc:creator>
  <cp:lastModifiedBy>KFU</cp:lastModifiedBy>
  <cp:revision>3</cp:revision>
  <dcterms:created xsi:type="dcterms:W3CDTF">2015-09-10T11:39:03Z</dcterms:created>
  <dcterms:modified xsi:type="dcterms:W3CDTF">2017-09-26T17:50:53Z</dcterms:modified>
</cp:coreProperties>
</file>