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8"/>
  </p:notesMasterIdLst>
  <p:sldIdLst>
    <p:sldId id="342" r:id="rId2"/>
    <p:sldId id="343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69" r:id="rId29"/>
    <p:sldId id="370" r:id="rId30"/>
    <p:sldId id="371" r:id="rId31"/>
    <p:sldId id="372" r:id="rId32"/>
    <p:sldId id="373" r:id="rId33"/>
    <p:sldId id="374" r:id="rId34"/>
    <p:sldId id="375" r:id="rId35"/>
    <p:sldId id="376" r:id="rId36"/>
    <p:sldId id="37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110" d="100"/>
          <a:sy n="110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D39A659-D6E4-4895-84B1-0ED5491DA62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B51E6F5-B86F-494B-8EBF-290466602BF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55006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126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607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981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4747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1218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3022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652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7983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7194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192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719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DDD45-1EF4-4DD2-B894-AC35295359DE}" type="datetimeFigureOut">
              <a:rPr lang="ar-SA" smtClean="0"/>
              <a:t>21/01/39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A53E2-D74C-4561-9268-EDDD078FE2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0292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www.google.com.sa/url?sa=i&amp;rct=j&amp;q=&amp;esrc=s&amp;frm=1&amp;source=imgres&amp;cd=&amp;cad=rja&amp;uact=8&amp;ved=0ahUKEwjv1fnIs4DLAhVDRBQKHZ-3AA8QjRwIBw&amp;url=https://openclipart.org/detail/182934/traffic-light-ryg&amp;psig=AFQjCNFF_HWIBLOo4Is0JLjHBwt8jRtDCA&amp;ust=145585363753737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>
                <a:solidFill>
                  <a:srgbClr val="FF0000"/>
                </a:solidFill>
              </a:rPr>
              <a:t>Transcribe the following words using phonemic transcription.</a:t>
            </a:r>
            <a:br>
              <a:rPr lang="en-US" sz="3600" b="1" dirty="0">
                <a:solidFill>
                  <a:srgbClr val="FF0000"/>
                </a:solidFill>
              </a:rPr>
            </a:br>
            <a:endParaRPr lang="ar-MA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r>
              <a:rPr lang="en-US" dirty="0" smtClean="0"/>
              <a:t>Help</a:t>
            </a:r>
          </a:p>
          <a:p>
            <a:pPr algn="l" rtl="0"/>
            <a:r>
              <a:rPr lang="en-US" dirty="0" smtClean="0"/>
              <a:t>Can</a:t>
            </a:r>
          </a:p>
          <a:p>
            <a:pPr algn="l" rtl="0"/>
            <a:r>
              <a:rPr lang="en-US" dirty="0" smtClean="0"/>
              <a:t>Cut</a:t>
            </a:r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571521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Draw the quadrilateral chart and locate the </a:t>
            </a:r>
            <a:r>
              <a:rPr lang="en-US" sz="3600" b="1" dirty="0" smtClean="0">
                <a:solidFill>
                  <a:srgbClr val="7030A0"/>
                </a:solidFill>
              </a:rPr>
              <a:t>short vowels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787078"/>
            <a:ext cx="47625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9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Draw the quadrilateral chart and locate the </a:t>
            </a:r>
            <a:r>
              <a:rPr lang="en-US" sz="3600" b="1" dirty="0" smtClean="0">
                <a:solidFill>
                  <a:srgbClr val="7030A0"/>
                </a:solidFill>
              </a:rPr>
              <a:t>long vowels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787078"/>
            <a:ext cx="47625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36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Draw the quadrilateral chart and locate the </a:t>
            </a:r>
            <a:r>
              <a:rPr lang="en-US" sz="3600" b="1" dirty="0" smtClean="0">
                <a:solidFill>
                  <a:srgbClr val="7030A0"/>
                </a:solidFill>
              </a:rPr>
              <a:t>centering diphthong.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584" y="2362199"/>
            <a:ext cx="5366166" cy="400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5375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Describe the short vowel /</a:t>
            </a:r>
            <a:r>
              <a:rPr lang="sq-AL" sz="3600" dirty="0" smtClean="0"/>
              <a:t>æ</a:t>
            </a:r>
            <a:r>
              <a:rPr lang="en-US" sz="3600" dirty="0" smtClean="0"/>
              <a:t>/ in terms of tongue height and tongue position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950146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Give a full description for the short vowel /</a:t>
            </a:r>
            <a:r>
              <a:rPr lang="sq-AL" sz="3600" dirty="0"/>
              <a:t>ə</a:t>
            </a:r>
            <a:r>
              <a:rPr lang="en-US" sz="3600" b="1" dirty="0" smtClean="0">
                <a:solidFill>
                  <a:srgbClr val="FF0000"/>
                </a:solidFill>
              </a:rPr>
              <a:t>/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267677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Draw a quadrilateral chart for the cardinal vowel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1572266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Explain the function of the cardinal vowels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033821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Explain the the difference between vowels and consonants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827549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Explain the the difference between diphthongs and pure vowel.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21529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Why do we call the centering diphthong “</a:t>
            </a:r>
            <a:r>
              <a:rPr lang="en-US" sz="3600" b="1" dirty="0" err="1" smtClean="0">
                <a:solidFill>
                  <a:srgbClr val="FF0000"/>
                </a:solidFill>
              </a:rPr>
              <a:t>centring</a:t>
            </a:r>
            <a:r>
              <a:rPr lang="en-US" sz="3600" b="1" dirty="0" smtClean="0">
                <a:solidFill>
                  <a:srgbClr val="FF0000"/>
                </a:solidFill>
              </a:rPr>
              <a:t>”?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414515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Why do we call the closing diphthong “closing”?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916841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difference between /t/ and /</a:t>
            </a:r>
            <a:r>
              <a:rPr lang="sq-AL" sz="3600" dirty="0"/>
              <a:t>ʔ</a:t>
            </a:r>
            <a:r>
              <a:rPr lang="en-US" sz="3600" b="1" dirty="0" smtClean="0">
                <a:solidFill>
                  <a:srgbClr val="FF0000"/>
                </a:solidFill>
              </a:rPr>
              <a:t>/?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1090079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difference between phonemic transcription and phonetic transcription?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666588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Explain why does aspiration takes place?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603861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Explain when does aspiration takes place giving illustrative example to support your point?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102638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difference between </a:t>
            </a:r>
            <a:r>
              <a:rPr lang="en-US" sz="3600" b="1" dirty="0" smtClean="0">
                <a:solidFill>
                  <a:srgbClr val="7030A0"/>
                </a:solidFill>
              </a:rPr>
              <a:t>lenis</a:t>
            </a:r>
            <a:r>
              <a:rPr lang="en-US" sz="3600" b="1" dirty="0" smtClean="0">
                <a:solidFill>
                  <a:srgbClr val="FF0000"/>
                </a:solidFill>
              </a:rPr>
              <a:t> and </a:t>
            </a:r>
            <a:r>
              <a:rPr lang="en-US" sz="3600" b="1" dirty="0" smtClean="0">
                <a:solidFill>
                  <a:srgbClr val="7030A0"/>
                </a:solidFill>
              </a:rPr>
              <a:t>Fortis</a:t>
            </a:r>
            <a:r>
              <a:rPr lang="en-US" sz="3600" b="1" dirty="0" smtClean="0">
                <a:solidFill>
                  <a:srgbClr val="FF0000"/>
                </a:solidFill>
              </a:rPr>
              <a:t> consonants?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600305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Draw a quadrilateral chart and locate short and long vowels and describe each one of them in terms of tongue height and tongue position.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100342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Give an example of pre-</a:t>
            </a:r>
            <a:r>
              <a:rPr lang="en-US" sz="3600" b="1" dirty="0" err="1" smtClean="0">
                <a:solidFill>
                  <a:srgbClr val="FF0000"/>
                </a:solidFill>
              </a:rPr>
              <a:t>fortis</a:t>
            </a:r>
            <a:r>
              <a:rPr lang="en-US" sz="3600" b="1" dirty="0" smtClean="0">
                <a:solidFill>
                  <a:srgbClr val="FF0000"/>
                </a:solidFill>
              </a:rPr>
              <a:t> clipping and explain your example.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119894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difference between phonology and articulatory phonetics?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028024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difference between accents and dialects?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267660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do we mean by RP?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275248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do we mean by RP?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084543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Which language uses cardinal vowels in its phonemic system?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184187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Explain the criteria used for short vowel description.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076958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difference between tongue height and tongue position?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52783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Give an example of a word involving the short vowel /</a:t>
            </a:r>
            <a:r>
              <a:rPr lang="sq-AL" sz="3600" dirty="0"/>
              <a:t>ʌ</a:t>
            </a:r>
            <a:r>
              <a:rPr lang="en-US" sz="3600" b="1" dirty="0" smtClean="0">
                <a:solidFill>
                  <a:srgbClr val="FF0000"/>
                </a:solidFill>
              </a:rPr>
              <a:t>/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703827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function of the larynx?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417635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is the function of the soft palate?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1209057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What sounds can be produced when there is a blockage formed by the back of the tongue and the soft palate?</a:t>
            </a:r>
            <a:endParaRPr lang="ar-MA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37332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3" y="410096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en-US" sz="4800" b="1" dirty="0" smtClean="0">
                <a:solidFill>
                  <a:srgbClr val="FF0000"/>
                </a:solidFill>
              </a:rPr>
              <a:t>Which part of the diphthong stronger and longer?</a:t>
            </a:r>
            <a:endParaRPr lang="ar-MA" sz="4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581989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782" y="829821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What is the glottis?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ar-M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7173" y="2391276"/>
            <a:ext cx="11287593" cy="1325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800" b="1" dirty="0" smtClean="0">
                <a:solidFill>
                  <a:srgbClr val="FF0000"/>
                </a:solidFill>
              </a:rPr>
              <a:t>What sound can be produced at the glottis?</a:t>
            </a:r>
            <a:endParaRPr lang="ar-M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5525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782" y="829821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Why /p/ is considered bilabial?</a:t>
            </a:r>
            <a:endParaRPr lang="ar-M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7173" y="2391276"/>
            <a:ext cx="11287593" cy="1325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800" b="1" dirty="0" smtClean="0">
                <a:solidFill>
                  <a:srgbClr val="FF0000"/>
                </a:solidFill>
              </a:rPr>
              <a:t>Why /d/ is considered alveolar?</a:t>
            </a:r>
            <a:endParaRPr lang="ar-M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6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782" y="829821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What is </a:t>
            </a:r>
            <a:r>
              <a:rPr lang="en-US" b="1" dirty="0" err="1">
                <a:solidFill>
                  <a:srgbClr val="0000FF"/>
                </a:solidFill>
              </a:rPr>
              <a:t>Egressive</a:t>
            </a:r>
            <a:r>
              <a:rPr lang="en-US" b="1" dirty="0">
                <a:solidFill>
                  <a:srgbClr val="0000FF"/>
                </a:solidFill>
              </a:rPr>
              <a:t> pulmonic </a:t>
            </a:r>
            <a:r>
              <a:rPr lang="en-US" b="1" dirty="0" smtClean="0">
                <a:solidFill>
                  <a:srgbClr val="0000FF"/>
                </a:solidFill>
              </a:rPr>
              <a:t>airstream?</a:t>
            </a:r>
            <a:endParaRPr lang="ar-M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7173" y="2391276"/>
            <a:ext cx="11287593" cy="1325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800" b="1" dirty="0" smtClean="0">
                <a:solidFill>
                  <a:srgbClr val="FF0000"/>
                </a:solidFill>
              </a:rPr>
              <a:t>How do we produce whispering sounds?</a:t>
            </a:r>
            <a:endParaRPr lang="ar-M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39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782" y="829821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What is </a:t>
            </a:r>
            <a:r>
              <a:rPr lang="en-US" b="1" dirty="0" err="1">
                <a:solidFill>
                  <a:srgbClr val="0000FF"/>
                </a:solidFill>
              </a:rPr>
              <a:t>Egressive</a:t>
            </a:r>
            <a:r>
              <a:rPr lang="en-US" b="1" dirty="0">
                <a:solidFill>
                  <a:srgbClr val="0000FF"/>
                </a:solidFill>
              </a:rPr>
              <a:t> pulmonic </a:t>
            </a:r>
            <a:r>
              <a:rPr lang="en-US" b="1" dirty="0" smtClean="0">
                <a:solidFill>
                  <a:srgbClr val="0000FF"/>
                </a:solidFill>
              </a:rPr>
              <a:t>airstream?</a:t>
            </a:r>
            <a:endParaRPr lang="ar-M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7173" y="2391276"/>
            <a:ext cx="11287593" cy="1325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800" b="1" dirty="0" smtClean="0">
                <a:solidFill>
                  <a:srgbClr val="FF0000"/>
                </a:solidFill>
              </a:rPr>
              <a:t>How do we produce whispering sounds?</a:t>
            </a:r>
            <a:endParaRPr lang="ar-M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3271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782" y="829821"/>
            <a:ext cx="11287593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How does phonation happen?</a:t>
            </a:r>
            <a:endParaRPr lang="ar-M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M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7173" y="2391276"/>
            <a:ext cx="11287593" cy="1325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800" b="1" dirty="0" smtClean="0">
                <a:solidFill>
                  <a:srgbClr val="FF0000"/>
                </a:solidFill>
              </a:rPr>
              <a:t>What is the function of the arytenoid cartilages? </a:t>
            </a:r>
            <a:endParaRPr lang="ar-M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0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37</a:t>
            </a:fld>
            <a:endParaRPr lang="ar-SA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44625"/>
            <a:ext cx="8856984" cy="670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6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38</a:t>
            </a:fld>
            <a:endParaRPr lang="ar-SA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408" y="134215"/>
            <a:ext cx="8669080" cy="658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5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39</a:t>
            </a:fld>
            <a:endParaRPr lang="ar-SA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1" y="260649"/>
            <a:ext cx="8712967" cy="646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0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40</a:t>
            </a:fld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361" y="65339"/>
            <a:ext cx="1285875" cy="65722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953" y="157070"/>
            <a:ext cx="1228725" cy="63817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710" y="828784"/>
            <a:ext cx="1171575" cy="57150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9773" y="941728"/>
            <a:ext cx="1028700" cy="600075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467" y="1743231"/>
            <a:ext cx="704850" cy="409575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6953" y="1688285"/>
            <a:ext cx="923925" cy="704850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3715" y="2652182"/>
            <a:ext cx="1085850" cy="600075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8128" y="122490"/>
            <a:ext cx="857250" cy="542925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4225" y="957060"/>
            <a:ext cx="1047750" cy="742950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52878" y="1858258"/>
            <a:ext cx="1047750" cy="619125"/>
          </a:xfrm>
          <a:prstGeom prst="rect">
            <a:avLst/>
          </a:prstGeom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00466" y="2704774"/>
            <a:ext cx="1552575" cy="657225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5175" y="3872739"/>
            <a:ext cx="1066800" cy="514350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20265" y="2679355"/>
            <a:ext cx="942975" cy="542925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32305" y="93631"/>
            <a:ext cx="1076325" cy="561975"/>
          </a:xfrm>
          <a:prstGeom prst="rect">
            <a:avLst/>
          </a:prstGeom>
        </p:spPr>
      </p:pic>
      <p:pic>
        <p:nvPicPr>
          <p:cNvPr id="18" name="صورة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18918" y="1027452"/>
            <a:ext cx="962025" cy="514350"/>
          </a:xfrm>
          <a:prstGeom prst="rect">
            <a:avLst/>
          </a:prstGeom>
        </p:spPr>
      </p:pic>
      <p:pic>
        <p:nvPicPr>
          <p:cNvPr id="19" name="صورة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08504" y="1967795"/>
            <a:ext cx="923925" cy="400050"/>
          </a:xfrm>
          <a:prstGeom prst="rect">
            <a:avLst/>
          </a:prstGeom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27528" y="2610438"/>
            <a:ext cx="1285875" cy="647700"/>
          </a:xfrm>
          <a:prstGeom prst="rect">
            <a:avLst/>
          </a:prstGeom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52855" y="3958465"/>
            <a:ext cx="9810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6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41</a:t>
            </a:fld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910879"/>
            <a:ext cx="5957887" cy="58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42</a:t>
            </a:fld>
            <a:endParaRPr lang="ar-SA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188641"/>
            <a:ext cx="8118500" cy="37147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1" y="980728"/>
            <a:ext cx="8352929" cy="97155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193" y="2372891"/>
            <a:ext cx="8424936" cy="990600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512" y="4005065"/>
            <a:ext cx="8712968" cy="504825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3512" y="5151463"/>
            <a:ext cx="8712968" cy="600075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3381" y="6028731"/>
            <a:ext cx="904462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7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43</a:t>
            </a:fld>
            <a:endParaRPr lang="ar-SA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632" y="188640"/>
            <a:ext cx="436245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2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44</a:t>
            </a:fld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484784"/>
            <a:ext cx="3816424" cy="324036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2279576" y="260648"/>
            <a:ext cx="8136904" cy="8617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endParaRPr lang="ar-SA" dirty="0">
              <a:solidFill>
                <a:srgbClr val="000000"/>
              </a:solidFill>
            </a:endParaRPr>
          </a:p>
          <a:p>
            <a:pPr algn="l" rtl="0"/>
            <a:r>
              <a:rPr lang="en-US" sz="3200" dirty="0">
                <a:solidFill>
                  <a:srgbClr val="FF0000"/>
                </a:solidFill>
              </a:rPr>
              <a:t> Give the corresponding adjective </a:t>
            </a:r>
            <a:endParaRPr lang="ar-SA" sz="3200" dirty="0">
              <a:solidFill>
                <a:srgbClr val="FF0000"/>
              </a:solidFill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57" y="1340769"/>
            <a:ext cx="3590925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1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23197" y="382137"/>
            <a:ext cx="8219364" cy="6291618"/>
          </a:xfrm>
        </p:spPr>
        <p:txBody>
          <a:bodyPr>
            <a:normAutofit/>
          </a:bodyPr>
          <a:lstStyle/>
          <a:p>
            <a:pPr algn="l"/>
            <a:endParaRPr lang="en-US" sz="300" dirty="0"/>
          </a:p>
          <a:p>
            <a:pPr algn="l">
              <a:tabLst>
                <a:tab pos="3489325" algn="l"/>
              </a:tabLst>
            </a:pPr>
            <a:endParaRPr lang="en-US" sz="3400" b="1" dirty="0">
              <a:solidFill>
                <a:srgbClr val="C00000"/>
              </a:solidFill>
            </a:endParaRPr>
          </a:p>
          <a:p>
            <a:pPr algn="l">
              <a:tabLst>
                <a:tab pos="3489325" algn="l"/>
              </a:tabLst>
            </a:pPr>
            <a:r>
              <a:rPr lang="en-US" sz="3400" b="1" dirty="0">
                <a:solidFill>
                  <a:srgbClr val="C00000"/>
                </a:solidFill>
              </a:rPr>
              <a:t>Fricatives</a:t>
            </a:r>
            <a:r>
              <a:rPr lang="en-US" dirty="0" smtClean="0"/>
              <a:t>:</a:t>
            </a:r>
          </a:p>
          <a:p>
            <a:pPr algn="l"/>
            <a:r>
              <a:rPr lang="en-US" sz="2800" dirty="0">
                <a:solidFill>
                  <a:srgbClr val="C00000"/>
                </a:solidFill>
              </a:rPr>
              <a:t>Definition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0000FF"/>
                </a:solidFill>
              </a:rPr>
              <a:t>consonants in which air escapes through a narrow passage and makes a hissing sound. Ex. </a:t>
            </a:r>
            <a:r>
              <a:rPr lang="en-US" sz="2800" dirty="0">
                <a:solidFill>
                  <a:srgbClr val="C00000"/>
                </a:solidFill>
              </a:rPr>
              <a:t>/</a:t>
            </a:r>
            <a:r>
              <a:rPr lang="en-US" sz="2800" b="1" dirty="0">
                <a:solidFill>
                  <a:srgbClr val="7030A0"/>
                </a:solidFill>
              </a:rPr>
              <a:t>s</a:t>
            </a:r>
            <a:r>
              <a:rPr lang="en-US" sz="2800" dirty="0">
                <a:solidFill>
                  <a:srgbClr val="C00000"/>
                </a:solidFill>
              </a:rPr>
              <a:t>/</a:t>
            </a:r>
          </a:p>
          <a:p>
            <a:pPr algn="l"/>
            <a:endParaRPr lang="en-US" dirty="0"/>
          </a:p>
        </p:txBody>
      </p:sp>
      <p:pic>
        <p:nvPicPr>
          <p:cNvPr id="1026" name="Picture 2" descr="http://3.bp.blogspot.com/-hlBL-ijQFqY/UQdf-oUNq-I/AAAAAAAAAIU/Ole7hPFcIHo/s1600/labiodental_fricativ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95601"/>
            <a:ext cx="3429000" cy="378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.bp.blogspot.com/-_xeg54gKY8g/UhIpeT3hvaI/AAAAAAAAAs0/B9GN1c7y8Lo/s1600/dent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2895601"/>
            <a:ext cx="4614777" cy="378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2600" y="289561"/>
            <a:ext cx="75438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Fricatives and Affricates.</a:t>
            </a:r>
          </a:p>
        </p:txBody>
      </p:sp>
    </p:spTree>
    <p:extLst>
      <p:ext uri="{BB962C8B-B14F-4D97-AF65-F5344CB8AC3E}">
        <p14:creationId xmlns:p14="http://schemas.microsoft.com/office/powerpoint/2010/main" val="361480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23197" y="382137"/>
            <a:ext cx="8219364" cy="6291618"/>
          </a:xfrm>
        </p:spPr>
        <p:txBody>
          <a:bodyPr>
            <a:normAutofit/>
          </a:bodyPr>
          <a:lstStyle/>
          <a:p>
            <a:pPr algn="l"/>
            <a:endParaRPr lang="en-US" sz="300" dirty="0"/>
          </a:p>
          <a:p>
            <a:pPr algn="l">
              <a:tabLst>
                <a:tab pos="3489325" algn="l"/>
              </a:tabLst>
            </a:pPr>
            <a:endParaRPr lang="en-US" sz="34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289561"/>
            <a:ext cx="75438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Complementary distribution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133600" y="1371601"/>
            <a:ext cx="75438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Two phonemes are in complementary distribution when they can never appear in more than one place at the same time.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pPr algn="l" rtl="0"/>
            <a:r>
              <a:rPr lang="en-US" sz="2400" dirty="0">
                <a:solidFill>
                  <a:srgbClr val="C00000"/>
                </a:solidFill>
              </a:rPr>
              <a:t>C</a:t>
            </a:r>
            <a:r>
              <a:rPr lang="en-US" sz="2400" dirty="0">
                <a:solidFill>
                  <a:srgbClr val="00B050"/>
                </a:solidFill>
              </a:rPr>
              <a:t>a</a:t>
            </a:r>
            <a:r>
              <a:rPr lang="en-US" sz="2400" dirty="0">
                <a:solidFill>
                  <a:srgbClr val="C00000"/>
                </a:solidFill>
              </a:rPr>
              <a:t>t </a:t>
            </a:r>
            <a:r>
              <a:rPr lang="en-US" sz="2400" dirty="0">
                <a:solidFill>
                  <a:srgbClr val="0000FF"/>
                </a:solidFill>
              </a:rPr>
              <a:t>vs</a:t>
            </a:r>
            <a:r>
              <a:rPr lang="en-US" sz="2400" dirty="0">
                <a:solidFill>
                  <a:srgbClr val="C00000"/>
                </a:solidFill>
              </a:rPr>
              <a:t> m</a:t>
            </a:r>
            <a:r>
              <a:rPr lang="en-US" sz="2400" dirty="0">
                <a:solidFill>
                  <a:srgbClr val="00B050"/>
                </a:solidFill>
              </a:rPr>
              <a:t>a</a:t>
            </a:r>
            <a:r>
              <a:rPr lang="en-US" sz="2400" dirty="0">
                <a:solidFill>
                  <a:srgbClr val="C00000"/>
                </a:solidFill>
              </a:rPr>
              <a:t>n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C</a:t>
            </a:r>
            <a:r>
              <a:rPr lang="en-US" sz="2400" dirty="0">
                <a:solidFill>
                  <a:srgbClr val="00B050"/>
                </a:solidFill>
              </a:rPr>
              <a:t>l</a:t>
            </a:r>
            <a:r>
              <a:rPr lang="en-US" sz="2400" dirty="0">
                <a:solidFill>
                  <a:srgbClr val="C00000"/>
                </a:solidFill>
              </a:rPr>
              <a:t>ear vs. he</a:t>
            </a:r>
            <a:r>
              <a:rPr lang="en-US" sz="2400" dirty="0">
                <a:solidFill>
                  <a:srgbClr val="00B050"/>
                </a:solidFill>
              </a:rPr>
              <a:t>l</a:t>
            </a:r>
            <a:r>
              <a:rPr lang="en-US" sz="2400" dirty="0">
                <a:solidFill>
                  <a:srgbClr val="C00000"/>
                </a:solidFill>
              </a:rPr>
              <a:t>p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ar-SA" sz="2400" dirty="0">
                <a:solidFill>
                  <a:srgbClr val="C00000"/>
                </a:solidFill>
              </a:rPr>
              <a:t>الشمس  القمر</a:t>
            </a:r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/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5" name="Picture 2" descr="https://openclipart.org/image/2400px/svg_to_png/182934/trafficlight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40" y="3583221"/>
            <a:ext cx="548640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15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475</Words>
  <Application>Microsoft Office PowerPoint</Application>
  <PresentationFormat>Widescreen</PresentationFormat>
  <Paragraphs>69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نسق Office</vt:lpstr>
      <vt:lpstr>Transcribe the following words using phonemic transcription. </vt:lpstr>
      <vt:lpstr>Draw the quadrilateral chart and locate the short vowels</vt:lpstr>
      <vt:lpstr>Draw the quadrilateral chart and locate the long vowels</vt:lpstr>
      <vt:lpstr>Draw the quadrilateral chart and locate the centering diphthong.</vt:lpstr>
      <vt:lpstr>Describe the short vowel /æ/ in terms of tongue height and tongue position</vt:lpstr>
      <vt:lpstr>Give a full description for the short vowel /ə/</vt:lpstr>
      <vt:lpstr>Draw a quadrilateral chart for the cardinal vowel</vt:lpstr>
      <vt:lpstr>Explain the function of the cardinal vowels</vt:lpstr>
      <vt:lpstr>Explain the the difference between vowels and consonants</vt:lpstr>
      <vt:lpstr>Explain the the difference between diphthongs and pure vowel.</vt:lpstr>
      <vt:lpstr>Why do we call the centering diphthong “centring”?</vt:lpstr>
      <vt:lpstr>Why do we call the closing diphthong “closing”?</vt:lpstr>
      <vt:lpstr>What is the difference between /t/ and /ʔ/?</vt:lpstr>
      <vt:lpstr>What is the difference between phonemic transcription and phonetic transcription?</vt:lpstr>
      <vt:lpstr>Explain why does aspiration takes place?</vt:lpstr>
      <vt:lpstr>Explain when does aspiration takes place giving illustrative example to support your point?</vt:lpstr>
      <vt:lpstr>What is the difference between lenis and Fortis consonants?</vt:lpstr>
      <vt:lpstr>Draw a quadrilateral chart and locate short and long vowels and describe each one of them in terms of tongue height and tongue position.</vt:lpstr>
      <vt:lpstr>Give an example of pre-fortis clipping and explain your example.</vt:lpstr>
      <vt:lpstr>What is the difference between phonology and articulatory phonetics?</vt:lpstr>
      <vt:lpstr>What is the difference between accents and dialects?</vt:lpstr>
      <vt:lpstr>What do we mean by RP?</vt:lpstr>
      <vt:lpstr>What do we mean by RP?</vt:lpstr>
      <vt:lpstr>Which language uses cardinal vowels in its phonemic system?</vt:lpstr>
      <vt:lpstr>Explain the criteria used for short vowel description.</vt:lpstr>
      <vt:lpstr>What is the difference between tongue height and tongue position?</vt:lpstr>
      <vt:lpstr>Give an example of a word involving the short vowel /ʌ/</vt:lpstr>
      <vt:lpstr>What is the function of the larynx?</vt:lpstr>
      <vt:lpstr>What is the function of the soft palate?</vt:lpstr>
      <vt:lpstr>What sounds can be produced when there is a blockage formed by the back of the tongue and the soft palate?</vt:lpstr>
      <vt:lpstr>Which part of the diphthong stronger and longer?</vt:lpstr>
      <vt:lpstr>What is the glottis? </vt:lpstr>
      <vt:lpstr>Why /p/ is considered bilabial?</vt:lpstr>
      <vt:lpstr>What is Egressive pulmonic airstream?</vt:lpstr>
      <vt:lpstr>What is Egressive pulmonic airstream?</vt:lpstr>
      <vt:lpstr>How does phonation happen?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Mohammed Alhilal</dc:creator>
  <cp:lastModifiedBy>Mohammed Alhilal</cp:lastModifiedBy>
  <cp:revision>24</cp:revision>
  <dcterms:created xsi:type="dcterms:W3CDTF">2016-10-09T07:44:58Z</dcterms:created>
  <dcterms:modified xsi:type="dcterms:W3CDTF">2017-10-11T10:30:13Z</dcterms:modified>
</cp:coreProperties>
</file>