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35" r:id="rId2"/>
    <p:sldId id="326" r:id="rId3"/>
    <p:sldId id="415" r:id="rId4"/>
    <p:sldId id="401" r:id="rId5"/>
    <p:sldId id="416" r:id="rId6"/>
    <p:sldId id="403" r:id="rId7"/>
    <p:sldId id="417" r:id="rId8"/>
    <p:sldId id="402" r:id="rId9"/>
    <p:sldId id="418" r:id="rId10"/>
    <p:sldId id="404" r:id="rId11"/>
    <p:sldId id="40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6334"/>
    <a:srgbClr val="D98061"/>
    <a:srgbClr val="313B4A"/>
    <a:srgbClr val="43A79C"/>
    <a:srgbClr val="EDBD1F"/>
    <a:srgbClr val="F04316"/>
    <a:srgbClr val="81AA52"/>
    <a:srgbClr val="0E478A"/>
    <a:srgbClr val="EC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684E-6759-4E86-A2B5-8053A39D6CA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05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684E-6759-4E86-A2B5-8053A39D6CA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6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684E-6759-4E86-A2B5-8053A39D6C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65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6C0D4-7F4B-40A4-AC5E-ECD06C9908A2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010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h5.ggpht.com/_gqbRiQiWwcM/Sli_QqDi4kI/AAAAAAAAA64/7PAd6CgFMC8/plosives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bp2.blogger.com/_kM0AmKyBkgE/SD7GdCCmVxI/AAAAAAAAATM/Tiyolyg7efI/s1600-h/posterior+cricoarytenoid+muscle.jpg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5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4" name="Rectangle 9"/>
          <p:cNvSpPr/>
          <p:nvPr/>
        </p:nvSpPr>
        <p:spPr>
          <a:xfrm>
            <a:off x="76200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36716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study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00B050"/>
                </a:solidFill>
              </a:rPr>
              <a:t>English Plosives</a:t>
            </a:r>
          </a:p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0000FF"/>
                </a:solidFill>
              </a:rPr>
              <a:t>How plosives are produced?</a:t>
            </a:r>
          </a:p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C00000"/>
                </a:solidFill>
              </a:rPr>
              <a:t>Different places of articulation.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Phases of plosive production</a:t>
            </a:r>
          </a:p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7030A0"/>
                </a:solidFill>
              </a:rPr>
              <a:t>Aspiration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Fortis vs lenis consonants</a:t>
            </a:r>
          </a:p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</a:rPr>
              <a:t>Pre-</a:t>
            </a:r>
            <a:r>
              <a:rPr lang="en-US" sz="2000" dirty="0" err="1">
                <a:solidFill>
                  <a:srgbClr val="FF0000"/>
                </a:solidFill>
              </a:rPr>
              <a:t>fortis</a:t>
            </a:r>
            <a:r>
              <a:rPr lang="en-US" sz="2000" dirty="0">
                <a:solidFill>
                  <a:srgbClr val="FF0000"/>
                </a:solidFill>
              </a:rPr>
              <a:t> clipping</a:t>
            </a:r>
          </a:p>
          <a:p>
            <a:pPr algn="l" rtl="0">
              <a:lnSpc>
                <a:spcPct val="150000"/>
              </a:lnSpc>
            </a:pPr>
            <a:endParaRPr lang="en-US" dirty="0"/>
          </a:p>
          <a:p>
            <a:pPr algn="l" rtl="0">
              <a:lnSpc>
                <a:spcPct val="150000"/>
              </a:lnSpc>
            </a:pPr>
            <a:endParaRPr lang="en-US" b="1" dirty="0">
              <a:solidFill>
                <a:srgbClr val="00206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D12D0EDC-3470-4B25-BAA4-F52381A1739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AutoShape 2" descr="http://www.google.com.sa/url?sa=i&amp;source=images&amp;cd=&amp;cad=rja&amp;uact=8&amp;docid=FVJD3b5Zo1ZKgM&amp;tbnid=yy_odQUngKqn1M:&amp;ved=0CAUQjBw&amp;url=http%3A%2F%2Fwww.pennmedicine.org%2Fencyclopedia%2Fency_images%2Fencymulti%2Fimages%2Fen%2F7187.jpg&amp;ei=ypGvU57LF8WfO9PBgCg&amp;psig=AFQjCNEHbqP-86abMeqC5S_BsKUvrHKyNA&amp;ust=1404101450440586"/>
          <p:cNvSpPr>
            <a:spLocks noChangeAspect="1" noChangeArrowheads="1"/>
          </p:cNvSpPr>
          <p:nvPr/>
        </p:nvSpPr>
        <p:spPr bwMode="auto">
          <a:xfrm>
            <a:off x="1289844" y="-136525"/>
            <a:ext cx="24765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1037" y="1057961"/>
            <a:ext cx="766534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b="1" dirty="0">
                <a:solidFill>
                  <a:srgbClr val="00B050"/>
                </a:solidFill>
              </a:rPr>
              <a:t>English plosives</a:t>
            </a:r>
            <a:endParaRPr lang="en-US" sz="3200" dirty="0">
              <a:solidFill>
                <a:srgbClr val="00B050"/>
              </a:solidFill>
            </a:endParaRPr>
          </a:p>
          <a:p>
            <a:pPr lvl="0" algn="l" rtl="0"/>
            <a:r>
              <a:rPr lang="en-US" sz="3200" dirty="0" smtClean="0"/>
              <a:t>We have six </a:t>
            </a:r>
            <a:r>
              <a:rPr lang="en-US" sz="3200" dirty="0"/>
              <a:t>plosive </a:t>
            </a:r>
            <a:r>
              <a:rPr lang="en-US" sz="3200" dirty="0" smtClean="0"/>
              <a:t>consonants:</a:t>
            </a:r>
          </a:p>
          <a:p>
            <a:pPr lvl="0" algn="l" rtl="0"/>
            <a:r>
              <a:rPr lang="en-US" sz="3600" dirty="0" smtClean="0"/>
              <a:t> </a:t>
            </a:r>
            <a:r>
              <a:rPr lang="en-US" sz="3600" dirty="0">
                <a:solidFill>
                  <a:srgbClr val="0000FF"/>
                </a:solidFill>
              </a:rPr>
              <a:t>p, t, k</a:t>
            </a:r>
            <a:r>
              <a:rPr lang="en-US" sz="3600" dirty="0" smtClean="0"/>
              <a:t>, </a:t>
            </a:r>
          </a:p>
          <a:p>
            <a:pPr lvl="0" algn="l" rtl="0"/>
            <a:endParaRPr lang="en-US" sz="3200" dirty="0"/>
          </a:p>
          <a:p>
            <a:pPr lvl="0" algn="l" rtl="0"/>
            <a:r>
              <a:rPr lang="en-US" sz="3200" b="1" dirty="0" smtClean="0">
                <a:solidFill>
                  <a:srgbClr val="C00000"/>
                </a:solidFill>
              </a:rPr>
              <a:t>Voiced and </a:t>
            </a:r>
            <a:r>
              <a:rPr lang="en-US" sz="3200" b="1" dirty="0">
                <a:solidFill>
                  <a:srgbClr val="C00000"/>
                </a:solidFill>
              </a:rPr>
              <a:t>Voiceless </a:t>
            </a:r>
            <a:r>
              <a:rPr lang="en-US" sz="3200" b="1" dirty="0" smtClean="0">
                <a:solidFill>
                  <a:srgbClr val="C00000"/>
                </a:solidFill>
              </a:rPr>
              <a:t>plosives</a:t>
            </a:r>
            <a:endParaRPr lang="en-US" sz="3200" b="1" dirty="0">
              <a:solidFill>
                <a:srgbClr val="C00000"/>
              </a:solidFill>
            </a:endParaRPr>
          </a:p>
          <a:p>
            <a:pPr lvl="0" algn="l" rtl="0"/>
            <a:r>
              <a:rPr lang="en-US" sz="3200" dirty="0">
                <a:solidFill>
                  <a:srgbClr val="00B050"/>
                </a:solidFill>
              </a:rPr>
              <a:t>Voiced</a:t>
            </a:r>
            <a:r>
              <a:rPr lang="en-US" sz="3200" dirty="0"/>
              <a:t> </a:t>
            </a:r>
            <a:r>
              <a:rPr lang="en-US" sz="3200" dirty="0" smtClean="0"/>
              <a:t>   (+V)    </a:t>
            </a:r>
            <a:r>
              <a:rPr lang="en-US" sz="3200" dirty="0" smtClean="0">
                <a:solidFill>
                  <a:srgbClr val="0000FF"/>
                </a:solidFill>
              </a:rPr>
              <a:t>b</a:t>
            </a:r>
            <a:r>
              <a:rPr lang="en-US" sz="3200" dirty="0">
                <a:solidFill>
                  <a:srgbClr val="0000FF"/>
                </a:solidFill>
              </a:rPr>
              <a:t>, d, g</a:t>
            </a:r>
            <a:r>
              <a:rPr lang="en-US" sz="3200" dirty="0"/>
              <a:t>.</a:t>
            </a:r>
          </a:p>
          <a:p>
            <a:pPr algn="l" rtl="0"/>
            <a:r>
              <a:rPr lang="en-US" sz="3200" dirty="0" smtClean="0">
                <a:solidFill>
                  <a:srgbClr val="00B050"/>
                </a:solidFill>
              </a:rPr>
              <a:t>Voiceless</a:t>
            </a:r>
            <a:r>
              <a:rPr lang="en-US" sz="3200" dirty="0" smtClean="0"/>
              <a:t> (-V)    </a:t>
            </a:r>
            <a:r>
              <a:rPr lang="en-US" sz="3200" dirty="0" smtClean="0">
                <a:solidFill>
                  <a:srgbClr val="0000FF"/>
                </a:solidFill>
              </a:rPr>
              <a:t>p</a:t>
            </a:r>
            <a:r>
              <a:rPr lang="en-US" sz="3200" dirty="0">
                <a:solidFill>
                  <a:srgbClr val="0000FF"/>
                </a:solidFill>
              </a:rPr>
              <a:t>, t, </a:t>
            </a:r>
            <a:r>
              <a:rPr lang="en-US" sz="3200" dirty="0" smtClean="0">
                <a:solidFill>
                  <a:srgbClr val="0000FF"/>
                </a:solidFill>
              </a:rPr>
              <a:t>k</a:t>
            </a:r>
            <a:r>
              <a:rPr lang="en-US" sz="32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72534"/>
            <a:ext cx="85344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236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sz="3200" dirty="0">
                <a:solidFill>
                  <a:srgbClr val="0000FF"/>
                </a:solidFill>
              </a:rPr>
              <a:t>b</a:t>
            </a:r>
            <a:r>
              <a:rPr lang="en-US" sz="3200" dirty="0" smtClean="0">
                <a:solidFill>
                  <a:srgbClr val="0000FF"/>
                </a:solidFill>
              </a:rPr>
              <a:t>, </a:t>
            </a:r>
            <a:r>
              <a:rPr lang="en-US" sz="3200" dirty="0" smtClean="0">
                <a:solidFill>
                  <a:srgbClr val="0000FF"/>
                </a:solidFill>
              </a:rPr>
              <a:t>d, g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05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06034" y="990600"/>
            <a:ext cx="8910918" cy="4953000"/>
          </a:xfrm>
        </p:spPr>
        <p:txBody>
          <a:bodyPr>
            <a:noAutofit/>
          </a:bodyPr>
          <a:lstStyle/>
          <a:p>
            <a:pPr algn="l" rtl="0"/>
            <a:r>
              <a:rPr lang="en-US" sz="2800" dirty="0" smtClean="0"/>
              <a:t>When they are produced, plosives cause </a:t>
            </a:r>
            <a:r>
              <a:rPr lang="en-US" sz="2800" dirty="0" smtClean="0">
                <a:solidFill>
                  <a:srgbClr val="C00000"/>
                </a:solidFill>
              </a:rPr>
              <a:t>plosion</a:t>
            </a:r>
            <a:r>
              <a:rPr lang="en-US" sz="2800" dirty="0" smtClean="0"/>
              <a:t>.</a:t>
            </a:r>
          </a:p>
          <a:p>
            <a:pPr algn="l" rtl="0"/>
            <a:r>
              <a:rPr lang="en-US" sz="2800" dirty="0" smtClean="0">
                <a:solidFill>
                  <a:srgbClr val="C00000"/>
                </a:solidFill>
              </a:rPr>
              <a:t>Plosion</a:t>
            </a:r>
            <a:r>
              <a:rPr lang="en-US" sz="2800" dirty="0" smtClean="0"/>
              <a:t> is the noise </a:t>
            </a:r>
            <a:r>
              <a:rPr lang="en-US" sz="2800" dirty="0"/>
              <a:t>produced by the compressed air </a:t>
            </a:r>
            <a:r>
              <a:rPr lang="en-US" sz="2800" dirty="0" smtClean="0"/>
              <a:t>is </a:t>
            </a:r>
            <a:r>
              <a:rPr lang="en-US" sz="2800" dirty="0" smtClean="0"/>
              <a:t>released.</a:t>
            </a:r>
            <a:endParaRPr lang="en-US" sz="2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 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 b="1">
                <a:solidFill>
                  <a:schemeClr val="tx1"/>
                </a:solidFill>
              </a:rPr>
              <a:pPr/>
              <a:t>5</a:t>
            </a:fld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72534"/>
            <a:ext cx="85344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46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4800" y="838199"/>
            <a:ext cx="9296400" cy="5348067"/>
          </a:xfrm>
        </p:spPr>
        <p:txBody>
          <a:bodyPr>
            <a:noAutofit/>
          </a:bodyPr>
          <a:lstStyle/>
          <a:p>
            <a:pPr algn="l" rtl="0"/>
            <a:r>
              <a:rPr lang="en-US" sz="1800" b="1" dirty="0" smtClean="0">
                <a:solidFill>
                  <a:srgbClr val="002060"/>
                </a:solidFill>
              </a:rPr>
              <a:t>How plosives are </a:t>
            </a:r>
            <a:r>
              <a:rPr lang="en-US" sz="1800" b="1" dirty="0">
                <a:solidFill>
                  <a:srgbClr val="002060"/>
                </a:solidFill>
              </a:rPr>
              <a:t>produced?</a:t>
            </a:r>
          </a:p>
          <a:p>
            <a:pPr algn="l" rtl="0"/>
            <a:r>
              <a:rPr lang="en-US" sz="2400" dirty="0">
                <a:solidFill>
                  <a:srgbClr val="0000FF"/>
                </a:solidFill>
              </a:rPr>
              <a:t>1-They are produced by forming a complete obstruction to the flow of air</a:t>
            </a:r>
          </a:p>
          <a:p>
            <a:pPr algn="l" rtl="0"/>
            <a:r>
              <a:rPr lang="en-US" sz="2000" dirty="0">
                <a:solidFill>
                  <a:srgbClr val="FF0000"/>
                </a:solidFill>
              </a:rPr>
              <a:t>2-this results in a build-up of compressed air inside the chamber formed by the closure.</a:t>
            </a:r>
          </a:p>
          <a:p>
            <a:pPr algn="l" rtl="0"/>
            <a:r>
              <a:rPr lang="en-US" sz="2000" dirty="0"/>
              <a:t>3- When the closure is released, there is a small explosion that causes a sharp noise.</a:t>
            </a:r>
          </a:p>
          <a:p>
            <a:pPr algn="l" rtl="0"/>
            <a:r>
              <a:rPr lang="en-US" sz="1800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5146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lh5.ggpht.com/_gqbRiQiWwcM/Sli_QqDi4kI/AAAAAAAAA64/7PAd6CgFMC8/plosive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33957" t="4305" r="4429" b="6888"/>
          <a:stretch>
            <a:fillRect/>
          </a:stretch>
        </p:blipFill>
        <p:spPr bwMode="auto">
          <a:xfrm>
            <a:off x="609600" y="2590800"/>
            <a:ext cx="3581400" cy="3657600"/>
          </a:xfrm>
          <a:prstGeom prst="rect">
            <a:avLst/>
          </a:prstGeom>
          <a:noFill/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3200400" y="6400800"/>
            <a:ext cx="2138362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 b="1">
                <a:solidFill>
                  <a:schemeClr val="tx1"/>
                </a:solidFill>
              </a:rPr>
              <a:pPr/>
              <a:t>6</a:t>
            </a:fld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544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4800" y="838199"/>
            <a:ext cx="9296400" cy="5348067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Plosives are among the first sounds used by children when they start to speak</a:t>
            </a:r>
          </a:p>
          <a:p>
            <a:pPr algn="l" rtl="0"/>
            <a:r>
              <a:rPr lang="en-US" sz="1800" dirty="0"/>
              <a:t> 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3200400" y="6400800"/>
            <a:ext cx="2138362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 b="1">
                <a:solidFill>
                  <a:schemeClr val="tx1"/>
                </a:solidFill>
              </a:rPr>
              <a:pPr/>
              <a:t>7</a:t>
            </a:fld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469776"/>
            <a:ext cx="4141103" cy="34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6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D12D0EDC-3470-4B25-BAA4-F52381A1739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AutoShape 2" descr="http://www.google.com.sa/url?sa=i&amp;source=images&amp;cd=&amp;cad=rja&amp;uact=8&amp;docid=FVJD3b5Zo1ZKgM&amp;tbnid=yy_odQUngKqn1M:&amp;ved=0CAUQjBw&amp;url=http%3A%2F%2Fwww.pennmedicine.org%2Fencyclopedia%2Fency_images%2Fencymulti%2Fimages%2Fen%2F7187.jpg&amp;ei=ypGvU57LF8WfO9PBgCg&amp;psig=AFQjCNEHbqP-86abMeqC5S_BsKUvrHKyNA&amp;ust=1404101450440586"/>
          <p:cNvSpPr>
            <a:spLocks noChangeAspect="1" noChangeArrowheads="1"/>
          </p:cNvSpPr>
          <p:nvPr/>
        </p:nvSpPr>
        <p:spPr bwMode="auto">
          <a:xfrm>
            <a:off x="1289844" y="-136525"/>
            <a:ext cx="24765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914400"/>
            <a:ext cx="93726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dirty="0" smtClean="0"/>
              <a:t>Different </a:t>
            </a:r>
            <a:r>
              <a:rPr lang="en-US" sz="3200" dirty="0"/>
              <a:t>places of articulation:</a:t>
            </a:r>
          </a:p>
          <a:p>
            <a:pPr algn="l" rtl="0"/>
            <a:r>
              <a:rPr lang="en-US" sz="3200" dirty="0"/>
              <a:t>	-p b = bilabial</a:t>
            </a:r>
          </a:p>
          <a:p>
            <a:pPr algn="l" rtl="0"/>
            <a:r>
              <a:rPr lang="en-US" sz="2800" dirty="0"/>
              <a:t>	-alveolar = t d (</a:t>
            </a:r>
            <a:r>
              <a:rPr lang="en-US" sz="2800" dirty="0" smtClean="0"/>
              <a:t>blade of the </a:t>
            </a:r>
            <a:r>
              <a:rPr lang="en-US" sz="2800" dirty="0" err="1" smtClean="0"/>
              <a:t>tongue+alveolar</a:t>
            </a:r>
            <a:r>
              <a:rPr lang="en-US" sz="2800" dirty="0" smtClean="0"/>
              <a:t> ridge)</a:t>
            </a:r>
            <a:endParaRPr lang="en-US" sz="2800" dirty="0"/>
          </a:p>
          <a:p>
            <a:pPr algn="l" rtl="0"/>
            <a:r>
              <a:rPr lang="en-US" sz="2800" dirty="0"/>
              <a:t>	- velar = k g (</a:t>
            </a:r>
            <a:r>
              <a:rPr lang="en-US" sz="2800" dirty="0" smtClean="0"/>
              <a:t>back of the </a:t>
            </a:r>
            <a:r>
              <a:rPr lang="en-US" sz="2800" dirty="0" err="1" smtClean="0"/>
              <a:t>tongue+soft</a:t>
            </a:r>
            <a:r>
              <a:rPr lang="en-US" sz="2800" dirty="0" smtClean="0"/>
              <a:t> </a:t>
            </a:r>
            <a:r>
              <a:rPr lang="en-US" sz="2800" dirty="0"/>
              <a:t>palate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33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D12D0EDC-3470-4B25-BAA4-F52381A1739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AutoShape 2" descr="http://www.google.com.sa/url?sa=i&amp;source=images&amp;cd=&amp;cad=rja&amp;uact=8&amp;docid=FVJD3b5Zo1ZKgM&amp;tbnid=yy_odQUngKqn1M:&amp;ved=0CAUQjBw&amp;url=http%3A%2F%2Fwww.pennmedicine.org%2Fencyclopedia%2Fency_images%2Fencymulti%2Fimages%2Fen%2F7187.jpg&amp;ei=ypGvU57LF8WfO9PBgCg&amp;psig=AFQjCNEHbqP-86abMeqC5S_BsKUvrHKyNA&amp;ust=1404101450440586"/>
          <p:cNvSpPr>
            <a:spLocks noChangeAspect="1" noChangeArrowheads="1"/>
          </p:cNvSpPr>
          <p:nvPr/>
        </p:nvSpPr>
        <p:spPr bwMode="auto">
          <a:xfrm>
            <a:off x="1289844" y="-136525"/>
            <a:ext cx="24765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762000"/>
            <a:ext cx="9372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</a:rPr>
              <a:t>Distribution of plosives.</a:t>
            </a:r>
          </a:p>
          <a:p>
            <a:pPr algn="l" rtl="0"/>
            <a:r>
              <a:rPr lang="en-US" sz="2800" dirty="0" smtClean="0"/>
              <a:t>Plosives are fully distributed:</a:t>
            </a:r>
          </a:p>
          <a:p>
            <a:pPr algn="l" rtl="0"/>
            <a:r>
              <a:rPr lang="en-US" sz="2800" dirty="0" smtClean="0"/>
              <a:t>They can come initially, medially, and finally.</a:t>
            </a:r>
          </a:p>
          <a:p>
            <a:pPr algn="l" rtl="0"/>
            <a:r>
              <a:rPr lang="en-US" sz="2800" dirty="0" smtClean="0"/>
              <a:t>C= consonant. V= Vowel</a:t>
            </a:r>
          </a:p>
          <a:p>
            <a:pPr algn="l" rtl="0"/>
            <a:endParaRPr lang="en-US" sz="2800" dirty="0"/>
          </a:p>
          <a:p>
            <a:pPr algn="l" rtl="0"/>
            <a:r>
              <a:rPr lang="en-US" sz="2800" dirty="0" smtClean="0"/>
              <a:t>initially</a:t>
            </a:r>
            <a:r>
              <a:rPr lang="en-US" sz="2800" dirty="0"/>
              <a:t>, medially, finally</a:t>
            </a:r>
          </a:p>
          <a:p>
            <a:pPr algn="l" rtl="0"/>
            <a:r>
              <a:rPr lang="en-US" sz="2800" dirty="0" smtClean="0"/>
              <a:t>CV	       </a:t>
            </a:r>
            <a:r>
              <a:rPr lang="en-US" sz="2800" dirty="0" err="1" smtClean="0"/>
              <a:t>VCV</a:t>
            </a:r>
            <a:r>
              <a:rPr lang="en-US" sz="2800" dirty="0" smtClean="0"/>
              <a:t>	     VC</a:t>
            </a:r>
          </a:p>
          <a:p>
            <a:pPr algn="l" rtl="0"/>
            <a:endParaRPr lang="en-US" sz="2800" dirty="0"/>
          </a:p>
          <a:p>
            <a:pPr algn="l" rtl="0"/>
            <a:r>
              <a:rPr lang="en-US" sz="2800" dirty="0" smtClean="0">
                <a:solidFill>
                  <a:srgbClr val="FF0000"/>
                </a:solidFill>
              </a:rPr>
              <a:t>p</a:t>
            </a:r>
            <a:r>
              <a:rPr lang="en-US" sz="2800" dirty="0" smtClean="0"/>
              <a:t>at</a:t>
            </a:r>
            <a:r>
              <a:rPr lang="en-US" sz="2800" dirty="0" smtClean="0"/>
              <a:t>. </a:t>
            </a:r>
            <a:r>
              <a:rPr lang="en-US" sz="2800" dirty="0" smtClean="0"/>
              <a:t>s</a:t>
            </a:r>
            <a:r>
              <a:rPr lang="en-US" sz="2800" dirty="0" smtClean="0">
                <a:solidFill>
                  <a:srgbClr val="FF0000"/>
                </a:solidFill>
              </a:rPr>
              <a:t>p</a:t>
            </a:r>
            <a:r>
              <a:rPr lang="en-US" sz="2800" dirty="0" smtClean="0"/>
              <a:t>at</a:t>
            </a:r>
            <a:r>
              <a:rPr lang="en-US" sz="2800" dirty="0" smtClean="0"/>
              <a:t>, ste</a:t>
            </a:r>
            <a:r>
              <a:rPr lang="en-US" sz="2800" dirty="0" smtClean="0">
                <a:solidFill>
                  <a:srgbClr val="FF0000"/>
                </a:solidFill>
              </a:rPr>
              <a:t>p</a:t>
            </a: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00FF"/>
                </a:solidFill>
              </a:rPr>
              <a:t>t</a:t>
            </a:r>
            <a:r>
              <a:rPr lang="en-US" sz="2800" dirty="0" smtClean="0"/>
              <a:t>ake</a:t>
            </a:r>
            <a:r>
              <a:rPr lang="en-US" sz="2800" dirty="0" smtClean="0"/>
              <a:t>, stake, si</a:t>
            </a:r>
            <a:r>
              <a:rPr lang="en-US" sz="2800" dirty="0" smtClean="0">
                <a:solidFill>
                  <a:srgbClr val="0000FF"/>
                </a:solidFill>
              </a:rPr>
              <a:t>t</a:t>
            </a: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B050"/>
                </a:solidFill>
              </a:rPr>
              <a:t>k</a:t>
            </a:r>
            <a:r>
              <a:rPr lang="en-US" sz="2800" dirty="0" smtClean="0"/>
              <a:t>it</a:t>
            </a:r>
            <a:r>
              <a:rPr lang="en-US" sz="2800" dirty="0" smtClean="0"/>
              <a:t>, s</a:t>
            </a:r>
            <a:r>
              <a:rPr lang="en-US" sz="2800" dirty="0" smtClean="0">
                <a:solidFill>
                  <a:srgbClr val="00B050"/>
                </a:solidFill>
              </a:rPr>
              <a:t>k</a:t>
            </a:r>
            <a:r>
              <a:rPr lang="en-US" sz="2800" dirty="0" smtClean="0"/>
              <a:t>irt, shoo</a:t>
            </a:r>
            <a:r>
              <a:rPr lang="en-US" sz="2800" dirty="0" smtClean="0">
                <a:solidFill>
                  <a:srgbClr val="00B050"/>
                </a:solidFill>
              </a:rPr>
              <a:t>k</a:t>
            </a:r>
          </a:p>
          <a:p>
            <a:pPr algn="l" rtl="0"/>
            <a:r>
              <a:rPr lang="en-US" sz="2800" dirty="0" smtClean="0">
                <a:solidFill>
                  <a:srgbClr val="8E6334"/>
                </a:solidFill>
              </a:rPr>
              <a:t>b</a:t>
            </a:r>
            <a:r>
              <a:rPr lang="en-US" sz="2800" dirty="0" smtClean="0"/>
              <a:t>ox</a:t>
            </a:r>
            <a:r>
              <a:rPr lang="en-US" sz="2800" dirty="0" smtClean="0"/>
              <a:t>, tu</a:t>
            </a:r>
            <a:r>
              <a:rPr lang="en-US" sz="2800" dirty="0" smtClean="0">
                <a:solidFill>
                  <a:srgbClr val="8E6334"/>
                </a:solidFill>
              </a:rPr>
              <a:t>b</a:t>
            </a:r>
            <a:r>
              <a:rPr lang="en-US" sz="2800" dirty="0" smtClean="0"/>
              <a:t>er, sa</a:t>
            </a:r>
            <a:r>
              <a:rPr lang="en-US" sz="2800" dirty="0" smtClean="0">
                <a:solidFill>
                  <a:srgbClr val="8E6334"/>
                </a:solidFill>
              </a:rPr>
              <a:t>b</a:t>
            </a:r>
            <a:r>
              <a:rPr lang="en-US" sz="2800" dirty="0" smtClean="0"/>
              <a:t> 	</a:t>
            </a:r>
            <a:r>
              <a:rPr lang="en-US" sz="2800" dirty="0" smtClean="0">
                <a:solidFill>
                  <a:srgbClr val="7030A0"/>
                </a:solidFill>
              </a:rPr>
              <a:t>d</a:t>
            </a:r>
            <a:r>
              <a:rPr lang="en-US" sz="2800" dirty="0" smtClean="0"/>
              <a:t>og, se</a:t>
            </a:r>
            <a:r>
              <a:rPr lang="en-US" sz="2800" dirty="0" smtClean="0">
                <a:solidFill>
                  <a:srgbClr val="7030A0"/>
                </a:solidFill>
              </a:rPr>
              <a:t>d</a:t>
            </a:r>
            <a:r>
              <a:rPr lang="en-US" sz="2800" dirty="0" smtClean="0"/>
              <a:t>ate, sa</a:t>
            </a:r>
            <a:r>
              <a:rPr lang="en-US" sz="2800" dirty="0" smtClean="0">
                <a:solidFill>
                  <a:srgbClr val="7030A0"/>
                </a:solidFill>
              </a:rPr>
              <a:t>d</a:t>
            </a:r>
            <a:r>
              <a:rPr lang="en-US" sz="2800" dirty="0" smtClean="0"/>
              <a:t>  </a:t>
            </a:r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800" dirty="0" smtClean="0"/>
              <a:t>ood, ri</a:t>
            </a:r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800" dirty="0" smtClean="0"/>
              <a:t>id, fo</a:t>
            </a:r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800" dirty="0" smtClean="0"/>
              <a:t> </a:t>
            </a:r>
          </a:p>
          <a:p>
            <a:pPr algn="l" rtl="0"/>
            <a:endParaRPr lang="en-US" sz="2800" dirty="0" smtClean="0"/>
          </a:p>
          <a:p>
            <a:pPr algn="l" rtl="0"/>
            <a:r>
              <a:rPr lang="en-US" sz="2800" dirty="0"/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</a:t>
            </a:r>
            <a:r>
              <a:rPr lang="en-US" sz="2400" b="1" dirty="0" err="1" smtClean="0"/>
              <a:t>plosivesv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374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4800" y="685800"/>
            <a:ext cx="8991599" cy="4876800"/>
          </a:xfrm>
        </p:spPr>
        <p:txBody>
          <a:bodyPr>
            <a:no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places of articulations for plosives</a:t>
            </a:r>
          </a:p>
          <a:p>
            <a:pPr algn="l"/>
            <a:r>
              <a:rPr lang="en-US" sz="1800" dirty="0">
                <a:solidFill>
                  <a:srgbClr val="0000FF"/>
                </a:solidFill>
              </a:rPr>
              <a:t> </a:t>
            </a:r>
            <a:r>
              <a:rPr lang="en-US" sz="1800" b="1" dirty="0">
                <a:solidFill>
                  <a:srgbClr val="0000FF"/>
                </a:solidFill>
              </a:rPr>
              <a:t>Plosives are produced at different places of articulation,</a:t>
            </a:r>
          </a:p>
          <a:p>
            <a:pPr algn="l" rtl="0"/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-p b = </a:t>
            </a:r>
            <a:r>
              <a:rPr lang="en-US" sz="2800" dirty="0" smtClean="0"/>
              <a:t>bilabial (lips)</a:t>
            </a:r>
            <a:r>
              <a:rPr lang="en-US" sz="2800" dirty="0"/>
              <a:t>	</a:t>
            </a:r>
            <a:endParaRPr lang="en-US" sz="2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 smtClean="0"/>
              <a:t>-t </a:t>
            </a:r>
            <a:r>
              <a:rPr lang="en-US" sz="2800" dirty="0"/>
              <a:t>d </a:t>
            </a:r>
            <a:r>
              <a:rPr lang="en-US" sz="2800" dirty="0" smtClean="0"/>
              <a:t>= </a:t>
            </a:r>
            <a:r>
              <a:rPr lang="en-US" sz="2800" dirty="0"/>
              <a:t>alveolar </a:t>
            </a:r>
            <a:r>
              <a:rPr lang="en-US" sz="2800" dirty="0" smtClean="0"/>
              <a:t>(blade of the </a:t>
            </a:r>
            <a:r>
              <a:rPr lang="en-US" sz="2800" dirty="0" err="1" smtClean="0"/>
              <a:t>tongue+alveolar</a:t>
            </a:r>
            <a:r>
              <a:rPr lang="en-US" sz="2800" dirty="0" smtClean="0"/>
              <a:t> ridge)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 smtClean="0"/>
              <a:t>-k </a:t>
            </a:r>
            <a:r>
              <a:rPr lang="en-US" sz="2800" dirty="0"/>
              <a:t>g </a:t>
            </a:r>
            <a:r>
              <a:rPr lang="en-US" sz="2800" dirty="0" smtClean="0"/>
              <a:t>= </a:t>
            </a:r>
            <a:r>
              <a:rPr lang="en-US" sz="2800" dirty="0" smtClean="0"/>
              <a:t>velar </a:t>
            </a:r>
            <a:r>
              <a:rPr lang="en-US" sz="2800" dirty="0" smtClean="0"/>
              <a:t>(back of the </a:t>
            </a:r>
            <a:r>
              <a:rPr lang="en-US" sz="2800" dirty="0" err="1" smtClean="0"/>
              <a:t>tongue+soft</a:t>
            </a:r>
            <a:r>
              <a:rPr lang="en-US" sz="2800" dirty="0" smtClean="0"/>
              <a:t> </a:t>
            </a:r>
            <a:r>
              <a:rPr lang="en-US" sz="2800" dirty="0"/>
              <a:t>palate)</a:t>
            </a:r>
          </a:p>
          <a:p>
            <a:pPr algn="l" rtl="0"/>
            <a:endParaRPr lang="en-US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3201521"/>
            <a:ext cx="1601986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5927" y="5181600"/>
            <a:ext cx="1540073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/>
              <a:pPr/>
              <a:t>10</a:t>
            </a:fld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457200" y="152400"/>
            <a:ext cx="85344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295400"/>
            <a:ext cx="1447800" cy="17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604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pic>
        <p:nvPicPr>
          <p:cNvPr id="2048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529" y="2229519"/>
            <a:ext cx="2391370" cy="401955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447800" y="1374161"/>
            <a:ext cx="50900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 Different places of articulation:</a:t>
            </a:r>
            <a:endParaRPr lang="en-US" sz="1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	p b =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bilabial</a:t>
            </a: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860636" y="4197551"/>
            <a:ext cx="18473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rtl="0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latin typeface="Times New Roman" pitchFamily="18" charset="0"/>
                <a:ea typeface="LinBiolinumO"/>
                <a:cs typeface="Times New Roman" pitchFamily="18" charset="0"/>
              </a:rPr>
              <a:t/>
            </a:r>
            <a:br>
              <a:rPr lang="en-US" sz="1600">
                <a:latin typeface="Times New Roman" pitchFamily="18" charset="0"/>
                <a:ea typeface="LinBiolinumO"/>
                <a:cs typeface="Times New Roman" pitchFamily="18" charset="0"/>
              </a:rPr>
            </a:b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442" y="2173488"/>
            <a:ext cx="2406848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 b="1"/>
              <a:pPr/>
              <a:t>11</a:t>
            </a:fld>
            <a:endParaRPr lang="ar-SA" b="1" dirty="0"/>
          </a:p>
        </p:txBody>
      </p:sp>
      <p:sp>
        <p:nvSpPr>
          <p:cNvPr id="11" name="Rectangle 10"/>
          <p:cNvSpPr/>
          <p:nvPr/>
        </p:nvSpPr>
        <p:spPr>
          <a:xfrm>
            <a:off x="228600" y="381000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366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447800" y="106680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-Alveolar = t d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(blade of the tongue 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+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alveolar ridge)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3" descr="PhonemesSession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52600"/>
            <a:ext cx="7315200" cy="4896544"/>
          </a:xfrm>
          <a:prstGeom prst="rect">
            <a:avLst/>
          </a:prstGeom>
          <a:noFill/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 b="1"/>
              <a:pPr/>
              <a:t>12</a:t>
            </a:fld>
            <a:endParaRPr lang="ar-SA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381000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547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055480"/>
            <a:ext cx="2422327" cy="4010025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57400"/>
            <a:ext cx="2430066" cy="4027487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85800" y="1231485"/>
            <a:ext cx="79819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k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g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= velar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(back of the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tongue+soft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 palate)</a:t>
            </a:r>
            <a:endParaRPr lang="en-US" sz="1200" dirty="0">
              <a:solidFill>
                <a:srgbClr val="FF0000"/>
              </a:solidFill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483021" y="272534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0092745" y="4282559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/>
              <a:pPr/>
              <a:t>13</a:t>
            </a:fld>
            <a:endParaRPr lang="ar-SA" sz="1800" dirty="0"/>
          </a:p>
        </p:txBody>
      </p:sp>
      <p:sp>
        <p:nvSpPr>
          <p:cNvPr id="10" name="Rectangle 9"/>
          <p:cNvSpPr/>
          <p:nvPr/>
        </p:nvSpPr>
        <p:spPr>
          <a:xfrm>
            <a:off x="228600" y="3765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009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4800" y="762000"/>
            <a:ext cx="9067800" cy="5334000"/>
          </a:xfrm>
        </p:spPr>
        <p:txBody>
          <a:bodyPr>
            <a:noAutofit/>
          </a:bodyPr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Phases </a:t>
            </a:r>
            <a:r>
              <a:rPr lang="en-US" sz="2400" b="1" dirty="0">
                <a:solidFill>
                  <a:srgbClr val="0000FF"/>
                </a:solidFill>
              </a:rPr>
              <a:t>of plosive production</a:t>
            </a:r>
          </a:p>
          <a:p>
            <a:pPr lvl="0" algn="l" rtl="0"/>
            <a:r>
              <a:rPr lang="en-US" sz="2400" b="1" dirty="0">
                <a:solidFill>
                  <a:srgbClr val="FF0000"/>
                </a:solidFill>
              </a:rPr>
              <a:t>Closing phase:</a:t>
            </a:r>
          </a:p>
          <a:p>
            <a:pPr algn="l" rtl="0"/>
            <a:r>
              <a:rPr lang="en-US" sz="2400" b="1" dirty="0"/>
              <a:t>When the articulator moves to form a stricture for the </a:t>
            </a:r>
            <a:r>
              <a:rPr lang="en-US" sz="2400" b="1" dirty="0" smtClean="0"/>
              <a:t>plosive</a:t>
            </a:r>
          </a:p>
          <a:p>
            <a:pPr algn="l" rtl="0"/>
            <a:endParaRPr lang="en-US" sz="1200" b="1" dirty="0"/>
          </a:p>
          <a:p>
            <a:pPr lvl="0" algn="l" rtl="0"/>
            <a:r>
              <a:rPr lang="en-US" sz="2400" b="1" dirty="0">
                <a:solidFill>
                  <a:srgbClr val="FF0000"/>
                </a:solidFill>
              </a:rPr>
              <a:t>Compression </a:t>
            </a:r>
            <a:r>
              <a:rPr lang="en-US" sz="2400" b="1" dirty="0" smtClean="0">
                <a:solidFill>
                  <a:srgbClr val="FF0000"/>
                </a:solidFill>
              </a:rPr>
              <a:t>phase:</a:t>
            </a:r>
            <a:endParaRPr lang="en-US" sz="2400" b="1" dirty="0">
              <a:solidFill>
                <a:srgbClr val="FF0000"/>
              </a:solidFill>
            </a:endParaRPr>
          </a:p>
          <a:p>
            <a:pPr algn="l" rtl="0"/>
            <a:r>
              <a:rPr lang="en-US" sz="2400" b="1" dirty="0"/>
              <a:t>When the compressed air is stopped from escaping</a:t>
            </a:r>
          </a:p>
          <a:p>
            <a:pPr lvl="0" algn="l" rtl="0"/>
            <a:endParaRPr lang="en-US" sz="1400" b="1" dirty="0" smtClean="0">
              <a:solidFill>
                <a:srgbClr val="FF0000"/>
              </a:solidFill>
            </a:endParaRPr>
          </a:p>
          <a:p>
            <a:pPr lvl="0" algn="l" rtl="0"/>
            <a:r>
              <a:rPr lang="en-US" sz="2400" b="1" dirty="0" smtClean="0">
                <a:solidFill>
                  <a:srgbClr val="FF0000"/>
                </a:solidFill>
              </a:rPr>
              <a:t>Release phase:</a:t>
            </a:r>
            <a:endParaRPr lang="en-US" sz="2400" b="1" dirty="0">
              <a:solidFill>
                <a:srgbClr val="FF0000"/>
              </a:solidFill>
            </a:endParaRPr>
          </a:p>
          <a:p>
            <a:pPr algn="l" rtl="0"/>
            <a:r>
              <a:rPr lang="en-US" sz="2400" b="1" dirty="0"/>
              <a:t>When the articulators used to make a stricture </a:t>
            </a:r>
            <a:r>
              <a:rPr lang="en-US" sz="2400" b="1" dirty="0" smtClean="0"/>
              <a:t>allow </a:t>
            </a:r>
            <a:r>
              <a:rPr lang="en-US" sz="2400" b="1" dirty="0"/>
              <a:t>the air to escape</a:t>
            </a:r>
            <a:r>
              <a:rPr lang="en-US" sz="2400" b="1" dirty="0" smtClean="0"/>
              <a:t>.</a:t>
            </a:r>
          </a:p>
          <a:p>
            <a:pPr algn="l" rtl="0"/>
            <a:endParaRPr lang="en-US" sz="1600" b="1" dirty="0"/>
          </a:p>
          <a:p>
            <a:pPr lvl="0" algn="l" rtl="0"/>
            <a:r>
              <a:rPr lang="en-US" sz="2400" b="1" dirty="0">
                <a:solidFill>
                  <a:srgbClr val="FF0000"/>
                </a:solidFill>
              </a:rPr>
              <a:t>Post-release </a:t>
            </a:r>
            <a:r>
              <a:rPr lang="en-US" sz="2400" b="1" dirty="0" smtClean="0">
                <a:solidFill>
                  <a:srgbClr val="FF0000"/>
                </a:solidFill>
              </a:rPr>
              <a:t>phase:</a:t>
            </a:r>
            <a:endParaRPr lang="en-US" sz="2400" b="1" dirty="0">
              <a:solidFill>
                <a:srgbClr val="FF0000"/>
              </a:solidFill>
            </a:endParaRPr>
          </a:p>
          <a:p>
            <a:pPr algn="l" rtl="0"/>
            <a:r>
              <a:rPr lang="en-US" sz="2400" b="1" dirty="0"/>
              <a:t>Refers to what happens after allowing air to escape.</a:t>
            </a:r>
          </a:p>
          <a:p>
            <a:pPr algn="l"/>
            <a:endParaRPr lang="en-US" sz="24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 b="1"/>
              <a:pPr/>
              <a:t>14</a:t>
            </a:fld>
            <a:endParaRPr lang="ar-SA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85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" y="838200"/>
            <a:ext cx="9372599" cy="5503168"/>
          </a:xfrm>
        </p:spPr>
        <p:txBody>
          <a:bodyPr>
            <a:no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</a:rPr>
              <a:t>Number </a:t>
            </a:r>
            <a:r>
              <a:rPr lang="en-US" sz="2800" b="1" dirty="0">
                <a:solidFill>
                  <a:srgbClr val="FF0000"/>
                </a:solidFill>
              </a:rPr>
              <a:t>of plosives</a:t>
            </a:r>
          </a:p>
          <a:p>
            <a:pPr algn="l" rtl="0"/>
            <a:r>
              <a:rPr lang="en-US" sz="2800" dirty="0" smtClean="0"/>
              <a:t>There are six </a:t>
            </a:r>
            <a:r>
              <a:rPr lang="en-US" sz="2800" dirty="0"/>
              <a:t>plosive consonants  p, t, k,      b, d, g.</a:t>
            </a:r>
          </a:p>
          <a:p>
            <a:pPr algn="l" rtl="0"/>
            <a:r>
              <a:rPr lang="en-US" sz="2800" dirty="0" smtClean="0"/>
              <a:t>The </a:t>
            </a:r>
            <a:r>
              <a:rPr lang="en-US" sz="2800" dirty="0"/>
              <a:t>glottal </a:t>
            </a:r>
            <a:r>
              <a:rPr lang="en-US" sz="2800" dirty="0" smtClean="0"/>
              <a:t>stop </a:t>
            </a:r>
            <a:r>
              <a:rPr lang="en-US" sz="2800" dirty="0"/>
              <a:t>/</a:t>
            </a:r>
            <a:r>
              <a:rPr lang="en-US" sz="2800" dirty="0">
                <a:solidFill>
                  <a:srgbClr val="FF0000"/>
                </a:solidFill>
              </a:rPr>
              <a:t>ʔ</a:t>
            </a:r>
            <a:r>
              <a:rPr lang="en-US" sz="2800" dirty="0" smtClean="0"/>
              <a:t>/ is an alternative pronunciation for </a:t>
            </a:r>
            <a:r>
              <a:rPr lang="en-US" sz="2800" dirty="0" smtClean="0">
                <a:solidFill>
                  <a:srgbClr val="FF0000"/>
                </a:solidFill>
              </a:rPr>
              <a:t>p, t, k </a:t>
            </a:r>
            <a:r>
              <a:rPr lang="en-US" sz="2800" dirty="0" smtClean="0"/>
              <a:t>in certain </a:t>
            </a:r>
            <a:r>
              <a:rPr lang="en-US" sz="2800" dirty="0" smtClean="0"/>
              <a:t>contexts, </a:t>
            </a:r>
            <a:r>
              <a:rPr lang="en-US" sz="2800" dirty="0" smtClean="0"/>
              <a:t>and is therefore less important.</a:t>
            </a:r>
            <a:endParaRPr lang="en-US" sz="2000" dirty="0"/>
          </a:p>
          <a:p>
            <a:pPr algn="l" rtl="0"/>
            <a:r>
              <a:rPr lang="en-US" sz="2000" dirty="0"/>
              <a:t> </a:t>
            </a:r>
            <a:r>
              <a:rPr lang="en-US" sz="2400" b="1" dirty="0" smtClean="0">
                <a:solidFill>
                  <a:srgbClr val="0000FF"/>
                </a:solidFill>
              </a:rPr>
              <a:t>Ex.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 b="1"/>
              <a:pPr/>
              <a:t>15</a:t>
            </a:fld>
            <a:endParaRPr lang="ar-SA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381000" y="3062406"/>
            <a:ext cx="883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000" dirty="0">
                <a:solidFill>
                  <a:srgbClr val="00B050"/>
                </a:solidFill>
              </a:rPr>
              <a:t>The glottal stop </a:t>
            </a:r>
            <a:r>
              <a:rPr lang="en-US" sz="2000" dirty="0" smtClean="0">
                <a:solidFill>
                  <a:srgbClr val="00B050"/>
                </a:solidFill>
              </a:rPr>
              <a:t>can </a:t>
            </a:r>
            <a:r>
              <a:rPr lang="en-US" sz="2000" dirty="0" smtClean="0">
                <a:solidFill>
                  <a:srgbClr val="00B050"/>
                </a:solidFill>
              </a:rPr>
              <a:t>replace </a:t>
            </a:r>
            <a:r>
              <a:rPr lang="en-US" sz="2000" dirty="0">
                <a:solidFill>
                  <a:srgbClr val="00B050"/>
                </a:solidFill>
              </a:rPr>
              <a:t>the plosive /t/ when it follows a stressed vowel:</a:t>
            </a:r>
          </a:p>
          <a:p>
            <a:pPr algn="l" rtl="0"/>
            <a:r>
              <a:rPr lang="en-US" sz="2400" dirty="0" smtClean="0"/>
              <a:t>‘</a:t>
            </a:r>
            <a:r>
              <a:rPr lang="en-US" sz="2400" dirty="0">
                <a:solidFill>
                  <a:srgbClr val="FF0000"/>
                </a:solidFill>
              </a:rPr>
              <a:t>getting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better</a:t>
            </a:r>
            <a:r>
              <a:rPr lang="en-US" sz="2400" dirty="0"/>
              <a:t>’	 is pronounced 	</a:t>
            </a:r>
            <a:r>
              <a:rPr lang="en-US" sz="2400" dirty="0">
                <a:solidFill>
                  <a:srgbClr val="00B050"/>
                </a:solidFill>
              </a:rPr>
              <a:t>/</a:t>
            </a:r>
            <a:r>
              <a:rPr lang="en-US" sz="2400" dirty="0" err="1"/>
              <a:t>ɡe</a:t>
            </a:r>
            <a:r>
              <a:rPr lang="en-US" sz="2400" dirty="0" err="1">
                <a:solidFill>
                  <a:srgbClr val="FF0000"/>
                </a:solidFill>
              </a:rPr>
              <a:t>ʔ</a:t>
            </a:r>
            <a:r>
              <a:rPr lang="en-US" sz="2400" dirty="0" err="1"/>
              <a:t>ɪŋ</a:t>
            </a:r>
            <a:r>
              <a:rPr lang="en-US" sz="2400" dirty="0"/>
              <a:t> </a:t>
            </a:r>
            <a:r>
              <a:rPr lang="en-US" sz="2400" dirty="0" err="1" smtClean="0"/>
              <a:t>be</a:t>
            </a:r>
            <a:r>
              <a:rPr lang="en-US" sz="2400" dirty="0" err="1" smtClean="0">
                <a:solidFill>
                  <a:srgbClr val="FF0000"/>
                </a:solidFill>
              </a:rPr>
              <a:t>ʔ</a:t>
            </a:r>
            <a:r>
              <a:rPr lang="en-US" sz="2400" dirty="0" err="1" smtClean="0"/>
              <a:t>ə</a:t>
            </a:r>
            <a:r>
              <a:rPr lang="en-US" sz="2400" dirty="0" smtClean="0">
                <a:solidFill>
                  <a:srgbClr val="00B050"/>
                </a:solidFill>
              </a:rPr>
              <a:t>/</a:t>
            </a:r>
            <a:endParaRPr lang="ar-MA" sz="24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4258235"/>
            <a:ext cx="7924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>
                <a:solidFill>
                  <a:srgbClr val="0000FF"/>
                </a:solidFill>
              </a:rPr>
              <a:t>Ex.</a:t>
            </a:r>
            <a:endParaRPr lang="en-US" dirty="0"/>
          </a:p>
          <a:p>
            <a:pPr algn="l" rtl="0"/>
            <a:r>
              <a:rPr lang="en-US" dirty="0"/>
              <a:t>Between two </a:t>
            </a:r>
            <a:r>
              <a:rPr lang="en-US" dirty="0" smtClean="0"/>
              <a:t>vowels:</a:t>
            </a:r>
            <a:endParaRPr lang="en-US" dirty="0"/>
          </a:p>
          <a:p>
            <a:pPr algn="l" rtl="0"/>
            <a:r>
              <a:rPr lang="en-US" dirty="0"/>
              <a:t>	</a:t>
            </a:r>
            <a:r>
              <a:rPr lang="en-US" dirty="0" smtClean="0"/>
              <a:t>Wa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er /</a:t>
            </a:r>
            <a:r>
              <a:rPr lang="sq-AL" sz="2000" b="1" dirty="0">
                <a:solidFill>
                  <a:srgbClr val="00B050"/>
                </a:solidFill>
              </a:rPr>
              <a:t>wɔː</a:t>
            </a:r>
            <a:r>
              <a:rPr lang="sq-AL" sz="2000" b="1" dirty="0">
                <a:solidFill>
                  <a:srgbClr val="FF0000"/>
                </a:solidFill>
              </a:rPr>
              <a:t>ʔ</a:t>
            </a:r>
            <a:r>
              <a:rPr lang="sq-AL" sz="2000" b="1" dirty="0">
                <a:solidFill>
                  <a:srgbClr val="00B050"/>
                </a:solidFill>
              </a:rPr>
              <a:t>ə</a:t>
            </a:r>
            <a:r>
              <a:rPr lang="en-US" dirty="0" smtClean="0"/>
              <a:t>/</a:t>
            </a:r>
            <a:endParaRPr lang="en-US" dirty="0"/>
          </a:p>
          <a:p>
            <a:pPr algn="l" rtl="0"/>
            <a:r>
              <a:rPr lang="en-US" dirty="0"/>
              <a:t>	</a:t>
            </a:r>
            <a:r>
              <a:rPr lang="en-US" dirty="0" smtClean="0"/>
              <a:t>Le</a:t>
            </a:r>
            <a:r>
              <a:rPr lang="en-US" dirty="0" smtClean="0">
                <a:solidFill>
                  <a:srgbClr val="FF0000"/>
                </a:solidFill>
              </a:rPr>
              <a:t>tt</a:t>
            </a:r>
            <a:r>
              <a:rPr lang="en-US" dirty="0" smtClean="0"/>
              <a:t>uce /</a:t>
            </a:r>
            <a:r>
              <a:rPr lang="sq-AL" sz="2000" b="1" dirty="0">
                <a:solidFill>
                  <a:srgbClr val="00B050"/>
                </a:solidFill>
              </a:rPr>
              <a:t>le</a:t>
            </a:r>
            <a:r>
              <a:rPr lang="sq-AL" sz="2000" b="1" dirty="0">
                <a:solidFill>
                  <a:srgbClr val="FF0000"/>
                </a:solidFill>
              </a:rPr>
              <a:t>ʔ</a:t>
            </a:r>
            <a:r>
              <a:rPr lang="sq-AL" sz="2000" b="1" dirty="0">
                <a:solidFill>
                  <a:srgbClr val="00B050"/>
                </a:solidFill>
              </a:rPr>
              <a:t>ɪs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6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714843"/>
              </p:ext>
            </p:extLst>
          </p:nvPr>
        </p:nvGraphicFramePr>
        <p:xfrm>
          <a:off x="3516878" y="2362200"/>
          <a:ext cx="3100844" cy="2267712"/>
        </p:xfrm>
        <a:graphic>
          <a:graphicData uri="http://schemas.openxmlformats.org/drawingml/2006/table">
            <a:tbl>
              <a:tblPr/>
              <a:tblGrid>
                <a:gridCol w="1550422"/>
                <a:gridCol w="1550422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FF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pill  </a:t>
                      </a:r>
                      <a:endParaRPr lang="en-US" sz="24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2800" dirty="0" err="1">
                          <a:latin typeface="Gentium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n-US" sz="2800" dirty="0" err="1">
                          <a:solidFill>
                            <a:srgbClr val="0000FF"/>
                          </a:solidFill>
                          <a:latin typeface="Lucida Sans Unicode"/>
                          <a:ea typeface="Times New Roman"/>
                          <a:cs typeface="Arial"/>
                        </a:rPr>
                        <a:t>ʰ</a:t>
                      </a:r>
                      <a:r>
                        <a:rPr lang="en-US" sz="2800" dirty="0" err="1">
                          <a:latin typeface="Lucida Sans Unicode"/>
                          <a:ea typeface="Times New Roman"/>
                          <a:cs typeface="Arial"/>
                        </a:rPr>
                        <a:t>ɪ</a:t>
                      </a:r>
                      <a:r>
                        <a:rPr lang="en-US" sz="2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]   </a:t>
                      </a: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 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FF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till</a:t>
                      </a:r>
                      <a:endParaRPr lang="en-US" sz="24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2800" dirty="0" err="1">
                          <a:latin typeface="Gentium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  <a:latin typeface="Lucida Sans Unicode"/>
                          <a:ea typeface="Times New Roman"/>
                          <a:cs typeface="Arial"/>
                        </a:rPr>
                        <a:t>ʰ</a:t>
                      </a:r>
                      <a:r>
                        <a:rPr lang="en-US" sz="2800" dirty="0" err="1">
                          <a:latin typeface="Lucida Sans Unicode"/>
                          <a:ea typeface="Times New Roman"/>
                          <a:cs typeface="Arial"/>
                        </a:rPr>
                        <a:t>ɪ</a:t>
                      </a:r>
                      <a:r>
                        <a:rPr lang="en-US" sz="2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FF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kill</a:t>
                      </a:r>
                      <a:endParaRPr lang="en-US" sz="24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2800" dirty="0" err="1">
                          <a:latin typeface="Gentium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en-US" sz="2800" dirty="0" err="1">
                          <a:solidFill>
                            <a:srgbClr val="00B050"/>
                          </a:solidFill>
                          <a:latin typeface="Lucida Sans Unicode"/>
                          <a:ea typeface="Times New Roman"/>
                          <a:cs typeface="Arial"/>
                        </a:rPr>
                        <a:t>ʰ</a:t>
                      </a:r>
                      <a:r>
                        <a:rPr lang="en-US" sz="2800" dirty="0" err="1">
                          <a:latin typeface="Lucida Sans Unicode"/>
                          <a:ea typeface="Times New Roman"/>
                          <a:cs typeface="Arial"/>
                        </a:rPr>
                        <a:t>ɪ</a:t>
                      </a:r>
                      <a:r>
                        <a:rPr lang="en-US" sz="2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2800" dirty="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Arial"/>
                        </a:rPr>
                        <a:t>Still</a:t>
                      </a:r>
                      <a:endParaRPr lang="en-US" sz="28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err="1" smtClean="0">
                          <a:latin typeface="Calibri"/>
                          <a:ea typeface="Calibri"/>
                          <a:cs typeface="Arial"/>
                        </a:rPr>
                        <a:t>st</a:t>
                      </a:r>
                      <a:r>
                        <a:rPr lang="en-US" sz="2800" dirty="0" err="1" smtClean="0">
                          <a:latin typeface="Lucida Sans Unicode"/>
                          <a:ea typeface="Times New Roman"/>
                          <a:cs typeface="Arial"/>
                        </a:rPr>
                        <a:t>ɪl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04800" y="612557"/>
            <a:ext cx="92202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Aspiration</a:t>
            </a:r>
            <a:endParaRPr lang="en-US" sz="1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Refers to the /h/-like sound recognized after the release phase of an initial voiceless plosive and before the voicing of the following vowel begins.</a:t>
            </a:r>
            <a:endParaRPr lang="en-US" sz="105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E.g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pat	[</a:t>
            </a:r>
            <a:r>
              <a:rPr lang="en-US" sz="24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US" sz="2000" dirty="0" err="1">
                <a:solidFill>
                  <a:srgbClr val="0000FF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ʰ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6200" y="4876799"/>
            <a:ext cx="96774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• In English, voiceless plosives /p t k/ are aspirated [</a:t>
            </a:r>
            <a:r>
              <a:rPr lang="en-US" sz="2400" dirty="0" err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p</a:t>
            </a:r>
            <a:r>
              <a:rPr lang="en-US" sz="2400" dirty="0" err="1">
                <a:solidFill>
                  <a:srgbClr val="FF0000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ʰ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t</a:t>
            </a:r>
            <a:r>
              <a:rPr lang="en-US" sz="2400" dirty="0" err="1">
                <a:solidFill>
                  <a:srgbClr val="FF0000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ʰ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k</a:t>
            </a:r>
            <a:r>
              <a:rPr lang="en-US" sz="2400" dirty="0" err="1">
                <a:solidFill>
                  <a:srgbClr val="FF0000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ʰ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-Roman"/>
              </a:rPr>
              <a:t>], especially in word-initial position before a stressed vowel </a:t>
            </a:r>
            <a:endParaRPr lang="en-US" sz="2400" dirty="0">
              <a:solidFill>
                <a:srgbClr val="FF0000"/>
              </a:solidFill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Pack 	/</a:t>
            </a:r>
            <a:r>
              <a:rPr lang="en-US" sz="2000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pæk</a:t>
            </a:r>
            <a:r>
              <a:rPr lang="en-US" sz="2000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/	 [</a:t>
            </a:r>
            <a:r>
              <a:rPr lang="en-US" sz="2000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p</a:t>
            </a:r>
            <a:r>
              <a:rPr lang="en-US" sz="2000" dirty="0" err="1">
                <a:solidFill>
                  <a:srgbClr val="0000FF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ʰ</a:t>
            </a:r>
            <a:r>
              <a:rPr lang="en-US" sz="2000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æk</a:t>
            </a:r>
            <a:r>
              <a:rPr lang="en-US" sz="2000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]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400" b="1"/>
              <a:pPr/>
              <a:t>16</a:t>
            </a:fld>
            <a:endParaRPr lang="ar-SA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161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09600" y="762000"/>
            <a:ext cx="8839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Why does it happen?</a:t>
            </a:r>
            <a:endParaRPr lang="en-US" sz="9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the result of the vocal folds being widely parted at the time of the articulatory release.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1" name="BLOGGER_PHOTO_ID_5205816421353150226" descr="mhtml:file://F:\larynx\ENT%20for%20medical%20students%20LARYNX%20-%20Anatomy.mht!http://bp2.blogger.com/_kM0AmKyBkgE/SD7GdCCmVxI/AAAAAAAAATM/Tiyolyg7efI/s320/posterior+cricoarytenoid+muscl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2482" y="2356738"/>
            <a:ext cx="4739027" cy="396044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8483021" y="2958584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/>
              <a:pPr/>
              <a:t>17</a:t>
            </a:fld>
            <a:endParaRPr lang="ar-SA" sz="2000" dirty="0"/>
          </a:p>
        </p:txBody>
      </p:sp>
      <p:sp>
        <p:nvSpPr>
          <p:cNvPr id="7" name="Rectangle 6"/>
          <p:cNvSpPr/>
          <p:nvPr/>
        </p:nvSpPr>
        <p:spPr>
          <a:xfrm>
            <a:off x="457200" y="272534"/>
            <a:ext cx="85344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76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782870" y="1988842"/>
          <a:ext cx="4095456" cy="1224135"/>
        </p:xfrm>
        <a:graphic>
          <a:graphicData uri="http://schemas.openxmlformats.org/drawingml/2006/table">
            <a:tbl>
              <a:tblPr/>
              <a:tblGrid>
                <a:gridCol w="1023864"/>
                <a:gridCol w="1023864"/>
                <a:gridCol w="1023864"/>
                <a:gridCol w="1023864"/>
              </a:tblGrid>
              <a:tr h="40804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orgia"/>
                          <a:ea typeface="Times New Roman"/>
                          <a:cs typeface="Times New Roman"/>
                        </a:rPr>
                        <a:t>pill 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1800" dirty="0" err="1">
                          <a:latin typeface="Gentium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n-US" sz="1800" dirty="0" err="1">
                          <a:latin typeface="Lucida Sans Unicode"/>
                          <a:ea typeface="Times New Roman"/>
                          <a:cs typeface="Arial"/>
                        </a:rPr>
                        <a:t>ʰɪ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]   </a:t>
                      </a: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orgia"/>
                          <a:ea typeface="Times New Roman"/>
                          <a:cs typeface="Times New Roman"/>
                        </a:rPr>
                        <a:t>spill  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Gentium"/>
                          <a:ea typeface="Times New Roman"/>
                          <a:cs typeface="Times New Roman"/>
                        </a:rPr>
                        <a:t>[sp</a:t>
                      </a:r>
                      <a:r>
                        <a:rPr lang="en-US" sz="1800">
                          <a:latin typeface="MS Mincho"/>
                          <a:ea typeface="Calibri"/>
                          <a:cs typeface="MS Mincho"/>
                        </a:rPr>
                        <a:t>ɪ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Georgia"/>
                          <a:ea typeface="Times New Roman"/>
                          <a:cs typeface="Times New Roman"/>
                        </a:rPr>
                        <a:t>till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1800" dirty="0" err="1">
                          <a:latin typeface="Gentium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n-US" sz="1800" dirty="0" err="1">
                          <a:latin typeface="Lucida Sans Unicode"/>
                          <a:ea typeface="Times New Roman"/>
                          <a:cs typeface="Arial"/>
                        </a:rPr>
                        <a:t>ʰɪ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orgia"/>
                          <a:ea typeface="Times New Roman"/>
                          <a:cs typeface="Times New Roman"/>
                        </a:rPr>
                        <a:t>still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1800" dirty="0" err="1">
                          <a:latin typeface="Gentium"/>
                          <a:ea typeface="Times New Roman"/>
                          <a:cs typeface="Times New Roman"/>
                        </a:rPr>
                        <a:t>st</a:t>
                      </a:r>
                      <a:r>
                        <a:rPr lang="en-US" sz="1800" dirty="0" err="1">
                          <a:latin typeface="MS Mincho"/>
                          <a:ea typeface="Calibri"/>
                          <a:cs typeface="MS Mincho"/>
                        </a:rPr>
                        <a:t>ɪ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orgia"/>
                          <a:ea typeface="Times New Roman"/>
                          <a:cs typeface="Times New Roman"/>
                        </a:rPr>
                        <a:t>kill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Gentium"/>
                          <a:ea typeface="Times New Roman"/>
                          <a:cs typeface="Times New Roman"/>
                        </a:rPr>
                        <a:t>[k</a:t>
                      </a:r>
                      <a:r>
                        <a:rPr lang="en-US" sz="1800">
                          <a:latin typeface="Lucida Sans Unicode"/>
                          <a:ea typeface="Times New Roman"/>
                          <a:cs typeface="Arial"/>
                        </a:rPr>
                        <a:t>ʰɪ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Georgia"/>
                          <a:ea typeface="Times New Roman"/>
                          <a:cs typeface="Times New Roman"/>
                        </a:rPr>
                        <a:t>skill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1800" dirty="0" err="1">
                          <a:latin typeface="Gentium"/>
                          <a:ea typeface="Times New Roman"/>
                          <a:cs typeface="Times New Roman"/>
                        </a:rPr>
                        <a:t>sk</a:t>
                      </a:r>
                      <a:r>
                        <a:rPr lang="en-US" sz="1800" dirty="0" err="1">
                          <a:latin typeface="MS Mincho"/>
                          <a:ea typeface="Calibri"/>
                          <a:cs typeface="MS Mincho"/>
                        </a:rPr>
                        <a:t>ɪ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Arial"/>
                        </a:rPr>
                        <a:t>l</a:t>
                      </a:r>
                      <a:r>
                        <a:rPr lang="en-US" sz="1800" dirty="0">
                          <a:latin typeface="Gentium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0956" marR="30956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442611" y="476674"/>
            <a:ext cx="6815594" cy="280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LinBiolinumO"/>
                <a:cs typeface="Times New Roman" pitchFamily="18" charset="0"/>
              </a:rPr>
              <a:t>Unaspirated p, t, k</a:t>
            </a:r>
            <a:endParaRPr lang="en-US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noticeable that when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 t  k </a:t>
            </a: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preceded by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at the beginning of a syllable they are not aspirated</a:t>
            </a:r>
            <a:endParaRPr lang="en-US" sz="105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	spot</a:t>
            </a:r>
            <a:endParaRPr lang="en-US" sz="105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 	skin</a:t>
            </a:r>
            <a:endParaRPr lang="en-US" sz="105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Top	stop</a:t>
            </a: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 b="1"/>
              <a:pPr/>
              <a:t>18</a:t>
            </a:fld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762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81000" y="375821"/>
            <a:ext cx="9372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LinBiolinumO"/>
              </a:rPr>
              <a:t>Fortis and lenis</a:t>
            </a:r>
            <a:endParaRPr lang="en-US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-Roman"/>
              </a:rPr>
              <a:t>b, d, g </a:t>
            </a: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are scarcely voiced at the beginning and final position.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-Roman"/>
              </a:rPr>
              <a:t>p, t, k </a:t>
            </a: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are produced with more force than b, d, g.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We need terms to indicate these facts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p t k </a:t>
            </a: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are called </a:t>
            </a:r>
            <a:r>
              <a:rPr lang="en-US" sz="3200" dirty="0" err="1">
                <a:latin typeface="Calibri" pitchFamily="34" charset="0"/>
                <a:ea typeface="Calibri" pitchFamily="34" charset="0"/>
                <a:cs typeface="Times-Roman"/>
              </a:rPr>
              <a:t>fortis</a:t>
            </a: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 = strong voiceless plosives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-Roman"/>
              </a:rPr>
              <a:t>b d g </a:t>
            </a:r>
            <a:r>
              <a:rPr lang="en-US" sz="3200" dirty="0">
                <a:latin typeface="Calibri" pitchFamily="34" charset="0"/>
                <a:ea typeface="Calibri" pitchFamily="34" charset="0"/>
                <a:cs typeface="Times-Roman"/>
              </a:rPr>
              <a:t>are called lenis = weak voiced plosives.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1800" b="1"/>
              <a:pPr/>
              <a:t>19</a:t>
            </a:fld>
            <a:endParaRPr lang="ar-SA" sz="1800" b="1" dirty="0"/>
          </a:p>
        </p:txBody>
      </p:sp>
    </p:spTree>
    <p:extLst>
      <p:ext uri="{BB962C8B-B14F-4D97-AF65-F5344CB8AC3E}">
        <p14:creationId xmlns:p14="http://schemas.microsoft.com/office/powerpoint/2010/main" val="2265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84103" y="116632"/>
            <a:ext cx="7079287" cy="6453336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 </a:t>
            </a:r>
          </a:p>
          <a:p>
            <a:pPr algn="l" rtl="0"/>
            <a:r>
              <a:rPr lang="en-US" sz="1800" dirty="0"/>
              <a:t> 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1800" dirty="0"/>
              <a:t>	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04800" y="990600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4000" dirty="0"/>
              <a:t> </a:t>
            </a:r>
            <a:r>
              <a:rPr lang="en-US" sz="4000" b="1" dirty="0" smtClean="0">
                <a:solidFill>
                  <a:srgbClr val="FF0000"/>
                </a:solidFill>
              </a:rPr>
              <a:t>Pre- </a:t>
            </a:r>
            <a:r>
              <a:rPr lang="en-US" sz="4000" b="1" dirty="0" err="1">
                <a:solidFill>
                  <a:srgbClr val="FF0000"/>
                </a:solidFill>
              </a:rPr>
              <a:t>fortis</a:t>
            </a:r>
            <a:r>
              <a:rPr lang="en-US" sz="4000" b="1" dirty="0">
                <a:solidFill>
                  <a:srgbClr val="FF0000"/>
                </a:solidFill>
              </a:rPr>
              <a:t> clipping</a:t>
            </a:r>
            <a:endParaRPr lang="en-US" sz="4000" dirty="0">
              <a:solidFill>
                <a:srgbClr val="FF0000"/>
              </a:solidFill>
            </a:endParaRPr>
          </a:p>
          <a:p>
            <a:pPr algn="l" rtl="0"/>
            <a:r>
              <a:rPr lang="en-US" sz="4000" dirty="0"/>
              <a:t>Fortis consonants have the effect of shortening a preceding vowel. </a:t>
            </a:r>
            <a:endParaRPr lang="en-US" sz="4000" dirty="0" smtClean="0"/>
          </a:p>
          <a:p>
            <a:pPr algn="l" rtl="0"/>
            <a:r>
              <a:rPr lang="en-US" sz="4000" dirty="0" smtClean="0"/>
              <a:t>For </a:t>
            </a:r>
            <a:r>
              <a:rPr lang="en-US" sz="4000" dirty="0"/>
              <a:t>example:</a:t>
            </a:r>
          </a:p>
          <a:p>
            <a:pPr algn="l" rtl="0"/>
            <a:r>
              <a:rPr lang="en-US" sz="4000" b="1" dirty="0"/>
              <a:t>F</a:t>
            </a:r>
            <a:r>
              <a:rPr lang="en-US" sz="4000" b="1" dirty="0">
                <a:solidFill>
                  <a:srgbClr val="FF0000"/>
                </a:solidFill>
              </a:rPr>
              <a:t>ee</a:t>
            </a:r>
            <a:r>
              <a:rPr lang="en-US" sz="4000" b="1" dirty="0">
                <a:solidFill>
                  <a:srgbClr val="00B050"/>
                </a:solidFill>
              </a:rPr>
              <a:t>t</a:t>
            </a:r>
            <a:r>
              <a:rPr lang="en-US" sz="4000" b="1" dirty="0"/>
              <a:t>   f</a:t>
            </a:r>
            <a:r>
              <a:rPr lang="en-US" sz="4000" b="1" dirty="0">
                <a:solidFill>
                  <a:srgbClr val="FF0000"/>
                </a:solidFill>
              </a:rPr>
              <a:t>ee</a:t>
            </a:r>
            <a:r>
              <a:rPr lang="en-US" sz="4000" b="1" dirty="0">
                <a:solidFill>
                  <a:srgbClr val="00B050"/>
                </a:solidFill>
              </a:rPr>
              <a:t>d</a:t>
            </a:r>
            <a:endParaRPr lang="en-US" sz="4000" dirty="0">
              <a:solidFill>
                <a:srgbClr val="00B050"/>
              </a:solidFill>
            </a:endParaRP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B34F065-1154-456A-91E3-76DE8E75E17B}" type="slidenum">
              <a:rPr lang="ar-SA" sz="2000"/>
              <a:pPr/>
              <a:t>20</a:t>
            </a:fld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304800" y="147935"/>
            <a:ext cx="8839200" cy="461665"/>
          </a:xfrm>
          <a:prstGeom prst="rect">
            <a:avLst/>
          </a:prstGeom>
          <a:effectLst>
            <a:glow rad="139700">
              <a:srgbClr val="0000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English plosives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51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362</TotalTime>
  <Words>672</Words>
  <Application>Microsoft Office PowerPoint</Application>
  <PresentationFormat>A4 Paper (210x297 mm)</PresentationFormat>
  <Paragraphs>231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 Unicode MS</vt:lpstr>
      <vt:lpstr>MS Mincho</vt:lpstr>
      <vt:lpstr>Arial</vt:lpstr>
      <vt:lpstr>AYM Wadiy S_U normal.</vt:lpstr>
      <vt:lpstr>Calibri</vt:lpstr>
      <vt:lpstr>Gentium</vt:lpstr>
      <vt:lpstr>Georgia</vt:lpstr>
      <vt:lpstr>LinBiolinumO</vt:lpstr>
      <vt:lpstr>Lucida Sans Unicode</vt:lpstr>
      <vt:lpstr>Times New Roman</vt:lpstr>
      <vt:lpstr>Times-Roman</vt:lpstr>
      <vt:lpstr>Office Theme</vt:lpstr>
      <vt:lpstr>5</vt:lpstr>
      <vt:lpstr>Lecture 7</vt:lpstr>
      <vt:lpstr>In this lecture, we will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KFU</cp:lastModifiedBy>
  <cp:revision>45</cp:revision>
  <dcterms:created xsi:type="dcterms:W3CDTF">2015-09-10T11:39:03Z</dcterms:created>
  <dcterms:modified xsi:type="dcterms:W3CDTF">2017-10-12T21:41:58Z</dcterms:modified>
</cp:coreProperties>
</file>