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35" r:id="rId2"/>
    <p:sldId id="326" r:id="rId3"/>
    <p:sldId id="415" r:id="rId4"/>
    <p:sldId id="417" r:id="rId5"/>
    <p:sldId id="418" r:id="rId6"/>
    <p:sldId id="457" r:id="rId7"/>
    <p:sldId id="421" r:id="rId8"/>
    <p:sldId id="423" r:id="rId9"/>
    <p:sldId id="424" r:id="rId10"/>
    <p:sldId id="425" r:id="rId11"/>
    <p:sldId id="430" r:id="rId12"/>
    <p:sldId id="431" r:id="rId13"/>
    <p:sldId id="432" r:id="rId14"/>
    <p:sldId id="433" r:id="rId15"/>
    <p:sldId id="434" r:id="rId16"/>
    <p:sldId id="435" r:id="rId17"/>
    <p:sldId id="491" r:id="rId18"/>
    <p:sldId id="459" r:id="rId19"/>
    <p:sldId id="460" r:id="rId20"/>
    <p:sldId id="461" r:id="rId21"/>
    <p:sldId id="462" r:id="rId22"/>
    <p:sldId id="463" r:id="rId23"/>
    <p:sldId id="464" r:id="rId24"/>
    <p:sldId id="465" r:id="rId25"/>
    <p:sldId id="466" r:id="rId26"/>
    <p:sldId id="467" r:id="rId27"/>
    <p:sldId id="468" r:id="rId28"/>
    <p:sldId id="469" r:id="rId29"/>
    <p:sldId id="470" r:id="rId30"/>
    <p:sldId id="471" r:id="rId31"/>
    <p:sldId id="472" r:id="rId32"/>
    <p:sldId id="473" r:id="rId33"/>
    <p:sldId id="458"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E6334"/>
    <a:srgbClr val="D98061"/>
    <a:srgbClr val="313B4A"/>
    <a:srgbClr val="43A79C"/>
    <a:srgbClr val="EDBD1F"/>
    <a:srgbClr val="F04316"/>
    <a:srgbClr val="81AA52"/>
    <a:srgbClr val="0E478A"/>
    <a:srgbClr val="ECA0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4" autoAdjust="0"/>
  </p:normalViewPr>
  <p:slideViewPr>
    <p:cSldViewPr>
      <p:cViewPr>
        <p:scale>
          <a:sx n="81" d="100"/>
          <a:sy n="81" d="100"/>
        </p:scale>
        <p:origin x="-804" y="-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70150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oogle.com.sa/url?sa=i&amp;rct=j&amp;q=&amp;esrc=s&amp;frm=1&amp;source=imgres&amp;cd=&amp;cad=rja&amp;uact=8&amp;ved=0ahUKEwjv1fnIs4DLAhVDRBQKHZ-3AA8QjRwIBw&amp;url=https://openclipart.org/detail/182934/traffic-light-ryg&amp;psig=AFQjCNFF_HWIBLOo4Is0JLjHBwt8jRtDCA&amp;ust=1455853637537370"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sa/url?sa=i&amp;rct=j&amp;q=&amp;esrc=s&amp;frm=1&amp;source=imgres&amp;cd=&amp;cad=rja&amp;uact=8&amp;ved=0ahUKEwjXpP7PlYDLAhXGfhoKHRKeDDEQjRwIBw&amp;url=http://www.phillyspeechtherapy.com/?attachment_id=79&amp;psig=AFQjCNHh4aHIV2vP_f6kL1x0x_N1ZShGcw&amp;ust=1455845567160684"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www.google.com.sa/url?sa=i&amp;rct=j&amp;q=&amp;esrc=s&amp;frm=1&amp;source=imgres&amp;cd=&amp;cad=rja&amp;uact=8&amp;ved=0ahUKEwjei4vpl4DLAhVCxxoKHc12AdIQjRwIBw&amp;url=http://ic-migration.webhost.uits.arizona.edu/icfiles/ic/lsp/site/Phonetics/ConsonantsII/Phonetics3c.html&amp;psig=AFQjCNE0GolUMVI-VKBFkKNJ9mrdDqX5HA&amp;ust=1455846128708714" TargetMode="Externa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google.com.sa/url?sa=i&amp;rct=j&amp;q=&amp;esrc=s&amp;frm=1&amp;source=imgres&amp;cd=&amp;cad=rja&amp;uact=8&amp;ved=0ahUKEwiH3uejmIDLAhUBuRoKHafPDN8QjRwIBQ&amp;url=http://englishphonetics.wikispaces.com/file/view/Fricatives.pdf&amp;psig=AFQjCNGNxeMpi5a3UHTnbqLjNgWZWLeLWw&amp;ust=1455846312072018" TargetMode="Externa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799"/>
            <a:ext cx="5099050" cy="3749675"/>
          </a:xfrm>
          <a:prstGeom prst="rect">
            <a:avLst/>
          </a:prstGeom>
          <a:noFill/>
          <a:ln w="9525">
            <a:noFill/>
            <a:miter lim="800000"/>
            <a:headEnd/>
            <a:tailEnd/>
          </a:ln>
        </p:spPr>
        <p:txBody>
          <a:bodyPr anchor="ctr"/>
          <a:lstStyle/>
          <a:p>
            <a:pPr algn="ctr">
              <a:defRPr/>
            </a:pPr>
            <a:r>
              <a:rPr lang="en-US" sz="2800" b="1" dirty="0" smtClean="0">
                <a:solidFill>
                  <a:srgbClr val="0000FF"/>
                </a:solidFill>
                <a:latin typeface="AYM Wadiy S_U normal."/>
                <a:cs typeface="Times New Roman" pitchFamily="18" charset="0"/>
              </a:rPr>
              <a:t>Phonetics and Phonology</a:t>
            </a:r>
            <a:endParaRPr lang="ar-SA" sz="2800" b="1" dirty="0">
              <a:solidFill>
                <a:srgbClr val="0000FF"/>
              </a:solidFill>
              <a:latin typeface="AYM Wadiy S_U normal."/>
              <a:cs typeface="Times New Roman" pitchFamily="18" charset="0"/>
            </a:endParaRPr>
          </a:p>
          <a:p>
            <a:pPr algn="ctr">
              <a:defRPr/>
            </a:pPr>
            <a:endParaRPr lang="en-US" sz="2800" b="1" dirty="0">
              <a:solidFill>
                <a:srgbClr val="7F7F7F"/>
              </a:solidFill>
              <a:latin typeface="Calibri" pitchFamily="34" charset="0"/>
            </a:endParaRPr>
          </a:p>
          <a:p>
            <a:pPr algn="ctr">
              <a:defRPr/>
            </a:pPr>
            <a:r>
              <a:rPr lang="en-US" sz="3200" b="1" dirty="0">
                <a:solidFill>
                  <a:srgbClr val="FF0000"/>
                </a:solidFill>
                <a:effectLst>
                  <a:outerShdw blurRad="38100" dist="38100" dir="2700000" algn="tl">
                    <a:srgbClr val="000000">
                      <a:alpha val="43137"/>
                    </a:srgbClr>
                  </a:outerShdw>
                </a:effectLst>
                <a:latin typeface="Calibri" pitchFamily="34" charset="0"/>
                <a:cs typeface="Times New Roman" pitchFamily="18" charset="0"/>
              </a:rPr>
              <a:t>Dr. Mohammed </a:t>
            </a:r>
            <a:r>
              <a:rPr lang="en-US" sz="3200" b="1" dirty="0" smtClean="0">
                <a:solidFill>
                  <a:srgbClr val="FF0000"/>
                </a:solidFill>
                <a:effectLst>
                  <a:outerShdw blurRad="38100" dist="38100" dir="2700000" algn="tl">
                    <a:srgbClr val="000000">
                      <a:alpha val="43137"/>
                    </a:srgbClr>
                  </a:outerShdw>
                </a:effectLst>
                <a:latin typeface="Calibri" pitchFamily="34" charset="0"/>
                <a:cs typeface="Times New Roman" pitchFamily="18" charset="0"/>
              </a:rPr>
              <a:t>Al-</a:t>
            </a:r>
            <a:r>
              <a:rPr lang="en-US" sz="3200" b="1" dirty="0" err="1" smtClean="0">
                <a:solidFill>
                  <a:srgbClr val="FF0000"/>
                </a:solidFill>
                <a:effectLst>
                  <a:outerShdw blurRad="38100" dist="38100" dir="2700000" algn="tl">
                    <a:srgbClr val="000000">
                      <a:alpha val="43137"/>
                    </a:srgbClr>
                  </a:outerShdw>
                </a:effectLst>
                <a:latin typeface="Calibri" pitchFamily="34" charset="0"/>
                <a:cs typeface="Times New Roman" pitchFamily="18" charset="0"/>
              </a:rPr>
              <a:t>Hilal</a:t>
            </a:r>
            <a:endParaRPr lang="en-US" sz="3200" b="1" dirty="0" smtClean="0">
              <a:solidFill>
                <a:srgbClr val="FF0000"/>
              </a:solidFill>
              <a:effectLst>
                <a:outerShdw blurRad="38100" dist="38100" dir="2700000" algn="tl">
                  <a:srgbClr val="000000">
                    <a:alpha val="43137"/>
                  </a:srgbClr>
                </a:outerShdw>
              </a:effectLst>
              <a:latin typeface="Calibri" pitchFamily="34" charset="0"/>
              <a:cs typeface="Times New Roman" pitchFamily="18" charset="0"/>
            </a:endParaRPr>
          </a:p>
          <a:p>
            <a:pPr algn="ctr">
              <a:defRPr/>
            </a:pPr>
            <a:endParaRPr lang="en-US" sz="3200" b="1" dirty="0">
              <a:solidFill>
                <a:srgbClr val="FF0000"/>
              </a:solidFill>
              <a:effectLst>
                <a:outerShdw blurRad="38100" dist="38100" dir="2700000" algn="tl">
                  <a:srgbClr val="000000">
                    <a:alpha val="43137"/>
                  </a:srgbClr>
                </a:outerShdw>
              </a:effectLst>
              <a:latin typeface="Calibri" pitchFamily="34" charset="0"/>
              <a:cs typeface="Times New Roman" pitchFamily="18" charset="0"/>
            </a:endParaRPr>
          </a:p>
          <a:p>
            <a:pPr algn="ctr"/>
            <a:r>
              <a:rPr lang="ar-SA" sz="2800" b="1" dirty="0">
                <a:solidFill>
                  <a:srgbClr val="002060"/>
                </a:solidFill>
              </a:rPr>
              <a:t>مقرر </a:t>
            </a:r>
            <a:r>
              <a:rPr lang="ar-SA" sz="2800" b="1" dirty="0" smtClean="0">
                <a:solidFill>
                  <a:srgbClr val="002060"/>
                </a:solidFill>
              </a:rPr>
              <a:t>الصوتيات والنظام الصوتي</a:t>
            </a:r>
            <a:endParaRPr lang="ar-SA" sz="2800" b="1" dirty="0">
              <a:solidFill>
                <a:srgbClr val="002060"/>
              </a:solidFill>
            </a:endParaRPr>
          </a:p>
          <a:p>
            <a:pPr algn="ctr"/>
            <a:r>
              <a:rPr lang="ar-SA" sz="3200" b="1" baseline="-25000" dirty="0" smtClean="0">
                <a:solidFill>
                  <a:srgbClr val="00B050"/>
                </a:solidFill>
              </a:rPr>
              <a:t>قسم اللغة الإنجليزية</a:t>
            </a:r>
            <a:endParaRPr lang="en-US" sz="3200" b="1" baseline="-25000" dirty="0">
              <a:solidFill>
                <a:srgbClr val="00B050"/>
              </a:solidFill>
            </a:endParaRPr>
          </a:p>
          <a:p>
            <a:pPr algn="ctr">
              <a:defRPr/>
            </a:pPr>
            <a:endParaRPr lang="en-US" sz="3200" b="1" dirty="0">
              <a:solidFill>
                <a:srgbClr val="FF0000"/>
              </a:solidFill>
              <a:effectLst>
                <a:outerShdw blurRad="38100" dist="38100" dir="2700000" algn="tl">
                  <a:srgbClr val="000000">
                    <a:alpha val="43137"/>
                  </a:srgbClr>
                </a:outerShdw>
              </a:effectLst>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extLst>
      <p:ext uri="{BB962C8B-B14F-4D97-AF65-F5344CB8AC3E}">
        <p14:creationId xmlns:p14="http://schemas.microsoft.com/office/powerpoint/2010/main" val="447529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8</a:t>
            </a:r>
            <a:endParaRPr lang="en-US" dirty="0"/>
          </a:p>
        </p:txBody>
      </p:sp>
      <p:sp>
        <p:nvSpPr>
          <p:cNvPr id="3" name="Subtitle 2"/>
          <p:cNvSpPr>
            <a:spLocks noGrp="1"/>
          </p:cNvSpPr>
          <p:nvPr>
            <p:ph type="subTitle" idx="1"/>
          </p:nvPr>
        </p:nvSpPr>
        <p:spPr/>
        <p:txBody>
          <a:bodyPr/>
          <a:lstStyle/>
          <a:p>
            <a:r>
              <a:rPr lang="en-US" dirty="0" smtClean="0"/>
              <a:t>Phonetics and Phonology</a:t>
            </a:r>
            <a:endParaRPr lang="en-US" dirty="0"/>
          </a:p>
        </p:txBody>
      </p:sp>
      <p:sp>
        <p:nvSpPr>
          <p:cNvPr id="4" name="Rectangle 9"/>
          <p:cNvSpPr/>
          <p:nvPr/>
        </p:nvSpPr>
        <p:spPr>
          <a:xfrm>
            <a:off x="76200" y="2864224"/>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36716" y="2864224"/>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extLst>
      <p:ext uri="{BB962C8B-B14F-4D97-AF65-F5344CB8AC3E}">
        <p14:creationId xmlns:p14="http://schemas.microsoft.com/office/powerpoint/2010/main" val="1495556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sz="3600" dirty="0" smtClean="0"/>
              <a:t>In this lecture, we will study</a:t>
            </a:r>
            <a:endParaRPr lang="ar-SA" sz="3600" dirty="0"/>
          </a:p>
        </p:txBody>
      </p:sp>
      <p:sp>
        <p:nvSpPr>
          <p:cNvPr id="4" name="Rectangle 3"/>
          <p:cNvSpPr/>
          <p:nvPr/>
        </p:nvSpPr>
        <p:spPr>
          <a:xfrm>
            <a:off x="800438" y="1301234"/>
            <a:ext cx="8724563" cy="4862870"/>
          </a:xfrm>
          <a:prstGeom prst="rect">
            <a:avLst/>
          </a:prstGeom>
        </p:spPr>
        <p:txBody>
          <a:bodyPr wrap="square">
            <a:spAutoFit/>
          </a:bodyPr>
          <a:lstStyle/>
          <a:p>
            <a:pPr algn="l" rtl="0">
              <a:lnSpc>
                <a:spcPct val="150000"/>
              </a:lnSpc>
            </a:pPr>
            <a:r>
              <a:rPr lang="en-US" sz="2000" b="1" dirty="0">
                <a:solidFill>
                  <a:srgbClr val="7030A0"/>
                </a:solidFill>
              </a:rPr>
              <a:t>English Fricatives</a:t>
            </a:r>
          </a:p>
          <a:p>
            <a:pPr algn="l" rtl="0">
              <a:lnSpc>
                <a:spcPct val="150000"/>
              </a:lnSpc>
            </a:pPr>
            <a:r>
              <a:rPr lang="en-US" sz="2000" b="1" dirty="0">
                <a:solidFill>
                  <a:srgbClr val="7030A0"/>
                </a:solidFill>
              </a:rPr>
              <a:t>How Fricatives are produced?</a:t>
            </a:r>
          </a:p>
          <a:p>
            <a:pPr algn="l" rtl="0">
              <a:lnSpc>
                <a:spcPct val="150000"/>
              </a:lnSpc>
            </a:pPr>
            <a:r>
              <a:rPr lang="en-US" sz="2000" b="1" dirty="0">
                <a:solidFill>
                  <a:srgbClr val="7030A0"/>
                </a:solidFill>
              </a:rPr>
              <a:t>Definition</a:t>
            </a:r>
          </a:p>
          <a:p>
            <a:pPr algn="l" rtl="0">
              <a:lnSpc>
                <a:spcPct val="150000"/>
              </a:lnSpc>
            </a:pPr>
            <a:r>
              <a:rPr lang="en-US" sz="2000" b="1" dirty="0">
                <a:solidFill>
                  <a:srgbClr val="7030A0"/>
                </a:solidFill>
              </a:rPr>
              <a:t>Complementary distribution</a:t>
            </a:r>
          </a:p>
          <a:p>
            <a:pPr algn="l" rtl="0">
              <a:lnSpc>
                <a:spcPct val="150000"/>
              </a:lnSpc>
            </a:pPr>
            <a:r>
              <a:rPr lang="en-US" sz="2000" b="1" dirty="0">
                <a:solidFill>
                  <a:srgbClr val="7030A0"/>
                </a:solidFill>
              </a:rPr>
              <a:t>Phonemic vs Phonetic transcription</a:t>
            </a:r>
          </a:p>
          <a:p>
            <a:pPr algn="l" rtl="0">
              <a:lnSpc>
                <a:spcPct val="150000"/>
              </a:lnSpc>
            </a:pPr>
            <a:r>
              <a:rPr lang="en-US" sz="2000" b="1" dirty="0">
                <a:solidFill>
                  <a:srgbClr val="7030A0"/>
                </a:solidFill>
              </a:rPr>
              <a:t>Diacritics</a:t>
            </a:r>
          </a:p>
          <a:p>
            <a:pPr algn="l" rtl="0">
              <a:lnSpc>
                <a:spcPct val="150000"/>
              </a:lnSpc>
            </a:pPr>
            <a:r>
              <a:rPr lang="en-US" sz="2000" b="1" dirty="0">
                <a:solidFill>
                  <a:srgbClr val="7030A0"/>
                </a:solidFill>
              </a:rPr>
              <a:t>Importance of the narrow passage</a:t>
            </a:r>
          </a:p>
          <a:p>
            <a:pPr algn="l" rtl="0">
              <a:lnSpc>
                <a:spcPct val="150000"/>
              </a:lnSpc>
            </a:pPr>
            <a:r>
              <a:rPr lang="en-US" altLang="en-US" sz="2000" b="1" dirty="0">
                <a:solidFill>
                  <a:srgbClr val="7030A0"/>
                </a:solidFill>
              </a:rPr>
              <a:t>How many fricatives do we have?</a:t>
            </a:r>
            <a:endParaRPr lang="et-EE" altLang="en-US" sz="2000" b="1" dirty="0">
              <a:solidFill>
                <a:srgbClr val="7030A0"/>
              </a:solidFill>
            </a:endParaRPr>
          </a:p>
          <a:p>
            <a:pPr algn="l" rtl="0">
              <a:lnSpc>
                <a:spcPct val="150000"/>
              </a:lnSpc>
            </a:pPr>
            <a:r>
              <a:rPr lang="en-US" altLang="en-US" sz="2000" b="1" dirty="0">
                <a:solidFill>
                  <a:srgbClr val="7030A0"/>
                </a:solidFill>
              </a:rPr>
              <a:t>Fortis vs lenis distinction</a:t>
            </a:r>
            <a:endParaRPr lang="et-EE" altLang="en-US" sz="2000" b="1" dirty="0">
              <a:solidFill>
                <a:srgbClr val="7030A0"/>
              </a:solidFill>
            </a:endParaRPr>
          </a:p>
          <a:p>
            <a:pPr algn="l" rtl="0"/>
            <a:r>
              <a:rPr lang="en-US" altLang="en-US" sz="2000" b="1" dirty="0">
                <a:solidFill>
                  <a:srgbClr val="7030A0"/>
                </a:solidFill>
              </a:rPr>
              <a:t>Clipping of preceding </a:t>
            </a:r>
            <a:r>
              <a:rPr lang="en-US" altLang="en-US" sz="2000" b="1" dirty="0" smtClean="0">
                <a:solidFill>
                  <a:srgbClr val="7030A0"/>
                </a:solidFill>
              </a:rPr>
              <a:t>vowel</a:t>
            </a:r>
          </a:p>
          <a:p>
            <a:pPr algn="l" rtl="0"/>
            <a:r>
              <a:rPr lang="en-US" altLang="en-US" sz="2000" b="1" dirty="0" smtClean="0">
                <a:solidFill>
                  <a:srgbClr val="7030A0"/>
                </a:solidFill>
              </a:rPr>
              <a:t>Practical exercises for the vowels.</a:t>
            </a:r>
            <a:endParaRPr lang="et-EE" altLang="en-US" sz="2000" b="1" dirty="0">
              <a:solidFill>
                <a:srgbClr val="7030A0"/>
              </a:solidFill>
            </a:endParaRPr>
          </a:p>
        </p:txBody>
      </p:sp>
    </p:spTree>
    <p:extLst>
      <p:ext uri="{BB962C8B-B14F-4D97-AF65-F5344CB8AC3E}">
        <p14:creationId xmlns:p14="http://schemas.microsoft.com/office/powerpoint/2010/main" val="3487308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32463" y="382137"/>
            <a:ext cx="8904311" cy="6291618"/>
          </a:xfrm>
        </p:spPr>
        <p:txBody>
          <a:bodyPr>
            <a:normAutofit/>
          </a:bodyPr>
          <a:lstStyle/>
          <a:p>
            <a:pPr algn="l"/>
            <a:endParaRPr lang="en-US" sz="300" dirty="0"/>
          </a:p>
          <a:p>
            <a:pPr algn="l">
              <a:tabLst>
                <a:tab pos="3489325" algn="l"/>
              </a:tabLst>
            </a:pPr>
            <a:endParaRPr lang="en-US" sz="3400" b="1" dirty="0" smtClean="0">
              <a:solidFill>
                <a:srgbClr val="C00000"/>
              </a:solidFill>
            </a:endParaRPr>
          </a:p>
          <a:p>
            <a:pPr algn="l"/>
            <a:r>
              <a:rPr lang="en-US" sz="2800" dirty="0" smtClean="0">
                <a:solidFill>
                  <a:srgbClr val="C00000"/>
                </a:solidFill>
              </a:rPr>
              <a:t>Definition</a:t>
            </a:r>
            <a:r>
              <a:rPr lang="en-US" sz="2800" dirty="0" smtClean="0"/>
              <a:t>: </a:t>
            </a:r>
            <a:r>
              <a:rPr lang="en-US" sz="2800" dirty="0" smtClean="0">
                <a:solidFill>
                  <a:srgbClr val="0000FF"/>
                </a:solidFill>
              </a:rPr>
              <a:t>consonants in which air escapes through a narrow passage and makes a hissing sound. Ex. </a:t>
            </a:r>
            <a:r>
              <a:rPr lang="en-US" sz="2800" dirty="0" smtClean="0">
                <a:solidFill>
                  <a:srgbClr val="C00000"/>
                </a:solidFill>
              </a:rPr>
              <a:t>/</a:t>
            </a:r>
            <a:r>
              <a:rPr lang="en-US" sz="2800" b="1" dirty="0" smtClean="0">
                <a:solidFill>
                  <a:srgbClr val="7030A0"/>
                </a:solidFill>
              </a:rPr>
              <a:t>s</a:t>
            </a:r>
            <a:r>
              <a:rPr lang="en-US" sz="2800" dirty="0" smtClean="0">
                <a:solidFill>
                  <a:srgbClr val="C00000"/>
                </a:solidFill>
              </a:rPr>
              <a:t>/</a:t>
            </a:r>
          </a:p>
          <a:p>
            <a:pPr algn="l"/>
            <a:endParaRPr lang="en-US" dirty="0"/>
          </a:p>
        </p:txBody>
      </p:sp>
      <p:pic>
        <p:nvPicPr>
          <p:cNvPr id="1026" name="Picture 2" descr="http://3.bp.blogspot.com/-hlBL-ijQFqY/UQdf-oUNq-I/AAAAAAAAAIU/Ole7hPFcIHo/s1600/labiodental_fricativ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6150" y="2895601"/>
            <a:ext cx="3714750" cy="37804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2.bp.blogspot.com/-_xeg54gKY8g/UhIpeT3hvaI/AAAAAAAAAs0/B9GN1c7y8Lo/s1600/dent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00" y="2895601"/>
            <a:ext cx="4999342" cy="378047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7650" y="289561"/>
            <a:ext cx="817245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en-US" sz="3200" b="1" dirty="0" smtClean="0">
                <a:solidFill>
                  <a:srgbClr val="7030A0"/>
                </a:solidFill>
                <a:effectLst>
                  <a:outerShdw blurRad="38100" dist="38100" dir="2700000" algn="tl">
                    <a:srgbClr val="000000">
                      <a:alpha val="43137"/>
                    </a:srgbClr>
                  </a:outerShdw>
                </a:effectLst>
              </a:rPr>
              <a:t>Fricatives</a:t>
            </a:r>
          </a:p>
        </p:txBody>
      </p:sp>
    </p:spTree>
    <p:extLst>
      <p:ext uri="{BB962C8B-B14F-4D97-AF65-F5344CB8AC3E}">
        <p14:creationId xmlns:p14="http://schemas.microsoft.com/office/powerpoint/2010/main" val="23543348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32463" y="382137"/>
            <a:ext cx="8904311" cy="6291618"/>
          </a:xfrm>
        </p:spPr>
        <p:txBody>
          <a:bodyPr>
            <a:normAutofit/>
          </a:bodyPr>
          <a:lstStyle/>
          <a:p>
            <a:pPr algn="l"/>
            <a:endParaRPr lang="en-US" sz="300" dirty="0"/>
          </a:p>
          <a:p>
            <a:pPr algn="l">
              <a:tabLst>
                <a:tab pos="3489325" algn="l"/>
              </a:tabLst>
            </a:pPr>
            <a:endParaRPr lang="en-US" sz="3400" b="1" dirty="0" smtClean="0">
              <a:solidFill>
                <a:srgbClr val="C00000"/>
              </a:solidFill>
            </a:endParaRPr>
          </a:p>
        </p:txBody>
      </p:sp>
      <p:sp>
        <p:nvSpPr>
          <p:cNvPr id="4" name="Rectangle 3"/>
          <p:cNvSpPr/>
          <p:nvPr/>
        </p:nvSpPr>
        <p:spPr>
          <a:xfrm>
            <a:off x="247650" y="321214"/>
            <a:ext cx="817245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en-US" sz="3200" b="1" dirty="0" smtClean="0">
                <a:solidFill>
                  <a:srgbClr val="7030A0"/>
                </a:solidFill>
                <a:effectLst>
                  <a:outerShdw blurRad="38100" dist="38100" dir="2700000" algn="tl">
                    <a:srgbClr val="000000">
                      <a:alpha val="43137"/>
                    </a:srgbClr>
                  </a:outerShdw>
                </a:effectLst>
              </a:rPr>
              <a:t>Complementary distribution</a:t>
            </a:r>
            <a:endParaRPr lang="en-US" sz="3200" b="1" dirty="0">
              <a:solidFill>
                <a:srgbClr val="7030A0"/>
              </a:solidFill>
              <a:effectLst>
                <a:outerShdw blurRad="38100" dist="38100" dir="2700000" algn="tl">
                  <a:srgbClr val="000000">
                    <a:alpha val="43137"/>
                  </a:srgbClr>
                </a:outerShdw>
              </a:effectLst>
            </a:endParaRPr>
          </a:p>
        </p:txBody>
      </p:sp>
      <p:sp>
        <p:nvSpPr>
          <p:cNvPr id="2" name="Rectangle 1"/>
          <p:cNvSpPr/>
          <p:nvPr/>
        </p:nvSpPr>
        <p:spPr>
          <a:xfrm>
            <a:off x="381000" y="1066800"/>
            <a:ext cx="8172450" cy="3693319"/>
          </a:xfrm>
          <a:prstGeom prst="rect">
            <a:avLst/>
          </a:prstGeom>
        </p:spPr>
        <p:txBody>
          <a:bodyPr wrap="square">
            <a:spAutoFit/>
          </a:bodyPr>
          <a:lstStyle/>
          <a:p>
            <a:pPr algn="l"/>
            <a:r>
              <a:rPr lang="en-US" sz="2400" dirty="0" smtClean="0">
                <a:solidFill>
                  <a:srgbClr val="0000FF"/>
                </a:solidFill>
              </a:rPr>
              <a:t>Two phonemes are in complementary distribution when they can never appear in more than one place at the same time.</a:t>
            </a:r>
          </a:p>
          <a:p>
            <a:endParaRPr lang="en-US" sz="2400" dirty="0">
              <a:solidFill>
                <a:srgbClr val="C00000"/>
              </a:solidFill>
            </a:endParaRPr>
          </a:p>
          <a:p>
            <a:endParaRPr lang="en-US" sz="2400" dirty="0">
              <a:solidFill>
                <a:srgbClr val="C00000"/>
              </a:solidFill>
            </a:endParaRPr>
          </a:p>
          <a:p>
            <a:r>
              <a:rPr lang="en-US" sz="2400" dirty="0" smtClean="0">
                <a:solidFill>
                  <a:srgbClr val="C00000"/>
                </a:solidFill>
              </a:rPr>
              <a:t>C</a:t>
            </a:r>
            <a:r>
              <a:rPr lang="en-US" sz="2400" dirty="0" smtClean="0">
                <a:solidFill>
                  <a:srgbClr val="00B050"/>
                </a:solidFill>
              </a:rPr>
              <a:t>l</a:t>
            </a:r>
            <a:r>
              <a:rPr lang="en-US" sz="2400" dirty="0" smtClean="0">
                <a:solidFill>
                  <a:srgbClr val="C00000"/>
                </a:solidFill>
              </a:rPr>
              <a:t>ear vs. he</a:t>
            </a:r>
            <a:r>
              <a:rPr lang="en-US" sz="2400" dirty="0" smtClean="0">
                <a:solidFill>
                  <a:srgbClr val="00B050"/>
                </a:solidFill>
              </a:rPr>
              <a:t>l</a:t>
            </a:r>
            <a:r>
              <a:rPr lang="en-US" sz="2400" dirty="0" smtClean="0">
                <a:solidFill>
                  <a:srgbClr val="C00000"/>
                </a:solidFill>
              </a:rPr>
              <a:t>p</a:t>
            </a:r>
          </a:p>
          <a:p>
            <a:endParaRPr lang="en-US" sz="2400" dirty="0" smtClean="0">
              <a:solidFill>
                <a:srgbClr val="C00000"/>
              </a:solidFill>
            </a:endParaRPr>
          </a:p>
          <a:p>
            <a:endParaRPr lang="en-US" sz="2400" dirty="0"/>
          </a:p>
          <a:p>
            <a:endParaRPr lang="en-US" sz="2400" dirty="0" smtClean="0">
              <a:solidFill>
                <a:srgbClr val="C00000"/>
              </a:solidFill>
            </a:endParaRPr>
          </a:p>
          <a:p>
            <a:endParaRPr lang="en-US" dirty="0"/>
          </a:p>
        </p:txBody>
      </p:sp>
      <p:pic>
        <p:nvPicPr>
          <p:cNvPr id="5" name="Picture 2" descr="https://openclipart.org/image/2400px/svg_to_png/182934/trafficlight.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859" y="3021806"/>
            <a:ext cx="5943600" cy="347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247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32463" y="382137"/>
            <a:ext cx="9244937" cy="6291618"/>
          </a:xfrm>
        </p:spPr>
        <p:txBody>
          <a:bodyPr>
            <a:normAutofit/>
          </a:bodyPr>
          <a:lstStyle/>
          <a:p>
            <a:pPr algn="l"/>
            <a:endParaRPr lang="en-US" sz="300" dirty="0"/>
          </a:p>
          <a:p>
            <a:pPr algn="l">
              <a:tabLst>
                <a:tab pos="3489325" algn="l"/>
              </a:tabLst>
            </a:pPr>
            <a:endParaRPr lang="en-US" sz="3400" b="1" dirty="0" smtClean="0">
              <a:solidFill>
                <a:srgbClr val="C00000"/>
              </a:solidFill>
            </a:endParaRPr>
          </a:p>
        </p:txBody>
      </p:sp>
      <p:sp>
        <p:nvSpPr>
          <p:cNvPr id="4" name="Rectangle 3"/>
          <p:cNvSpPr/>
          <p:nvPr/>
        </p:nvSpPr>
        <p:spPr>
          <a:xfrm>
            <a:off x="247650" y="152400"/>
            <a:ext cx="817245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en-US" sz="3200" b="1" dirty="0" smtClean="0">
                <a:solidFill>
                  <a:srgbClr val="7030A0"/>
                </a:solidFill>
                <a:effectLst>
                  <a:outerShdw blurRad="38100" dist="38100" dir="2700000" algn="tl">
                    <a:srgbClr val="000000">
                      <a:alpha val="43137"/>
                    </a:srgbClr>
                  </a:outerShdw>
                </a:effectLst>
              </a:rPr>
              <a:t>Phonemic vs Phonetic transcription</a:t>
            </a:r>
            <a:endParaRPr lang="en-US" sz="3200" b="1" dirty="0">
              <a:solidFill>
                <a:srgbClr val="7030A0"/>
              </a:solidFill>
              <a:effectLst>
                <a:outerShdw blurRad="38100" dist="38100" dir="2700000" algn="tl">
                  <a:srgbClr val="000000">
                    <a:alpha val="43137"/>
                  </a:srgbClr>
                </a:outerShdw>
              </a:effectLst>
            </a:endParaRPr>
          </a:p>
        </p:txBody>
      </p:sp>
      <p:sp>
        <p:nvSpPr>
          <p:cNvPr id="2" name="Rectangle 1"/>
          <p:cNvSpPr/>
          <p:nvPr/>
        </p:nvSpPr>
        <p:spPr>
          <a:xfrm>
            <a:off x="304800" y="838200"/>
            <a:ext cx="9067800" cy="4401205"/>
          </a:xfrm>
          <a:prstGeom prst="rect">
            <a:avLst/>
          </a:prstGeom>
        </p:spPr>
        <p:txBody>
          <a:bodyPr wrap="square">
            <a:spAutoFit/>
          </a:bodyPr>
          <a:lstStyle/>
          <a:p>
            <a:pPr algn="l" rtl="0"/>
            <a:r>
              <a:rPr lang="en-US" sz="2800" b="1" dirty="0" smtClean="0">
                <a:solidFill>
                  <a:srgbClr val="0000FF"/>
                </a:solidFill>
              </a:rPr>
              <a:t>Phonemic transcription</a:t>
            </a:r>
            <a:r>
              <a:rPr lang="en-US" sz="2800" dirty="0" smtClean="0">
                <a:solidFill>
                  <a:srgbClr val="FF0000"/>
                </a:solidFill>
              </a:rPr>
              <a:t>: every speech sound must be identified as one of the phonemes. It only involves the use of phonemes and uses slashes or slant brackets.</a:t>
            </a:r>
          </a:p>
          <a:p>
            <a:pPr algn="l" rtl="0"/>
            <a:r>
              <a:rPr lang="en-US" sz="2800" b="1" dirty="0" smtClean="0">
                <a:solidFill>
                  <a:srgbClr val="0000FF"/>
                </a:solidFill>
              </a:rPr>
              <a:t>Ex:</a:t>
            </a:r>
          </a:p>
          <a:p>
            <a:pPr algn="l" rtl="0"/>
            <a:r>
              <a:rPr lang="en-US" sz="2800" b="1" dirty="0" smtClean="0">
                <a:solidFill>
                  <a:srgbClr val="FF0000"/>
                </a:solidFill>
              </a:rPr>
              <a:t>Pit  </a:t>
            </a:r>
            <a:r>
              <a:rPr lang="en-US" sz="2800" b="1" dirty="0" smtClean="0">
                <a:solidFill>
                  <a:srgbClr val="0000FF"/>
                </a:solidFill>
              </a:rPr>
              <a:t>/</a:t>
            </a:r>
            <a:r>
              <a:rPr lang="en-US" sz="2800" b="1" dirty="0" smtClean="0">
                <a:solidFill>
                  <a:srgbClr val="7030A0"/>
                </a:solidFill>
              </a:rPr>
              <a:t>p</a:t>
            </a:r>
            <a:r>
              <a:rPr lang="sq-AL" sz="2800" dirty="0">
                <a:solidFill>
                  <a:srgbClr val="7030A0"/>
                </a:solidFill>
              </a:rPr>
              <a:t>ɪ</a:t>
            </a:r>
            <a:r>
              <a:rPr lang="en-US" sz="2800" b="1" dirty="0" smtClean="0">
                <a:solidFill>
                  <a:srgbClr val="7030A0"/>
                </a:solidFill>
              </a:rPr>
              <a:t>t</a:t>
            </a:r>
            <a:r>
              <a:rPr lang="en-US" sz="2800" b="1" dirty="0" smtClean="0">
                <a:solidFill>
                  <a:srgbClr val="0000FF"/>
                </a:solidFill>
              </a:rPr>
              <a:t>/</a:t>
            </a:r>
          </a:p>
          <a:p>
            <a:pPr algn="l" rtl="0"/>
            <a:endParaRPr lang="en-US" sz="2800" b="1" dirty="0">
              <a:solidFill>
                <a:srgbClr val="FF0000"/>
              </a:solidFill>
            </a:endParaRPr>
          </a:p>
          <a:p>
            <a:pPr algn="just" rtl="0"/>
            <a:r>
              <a:rPr lang="en-US" sz="2800" b="1" dirty="0" smtClean="0">
                <a:solidFill>
                  <a:srgbClr val="0000FF"/>
                </a:solidFill>
              </a:rPr>
              <a:t>Phonetic transcription</a:t>
            </a:r>
            <a:r>
              <a:rPr lang="en-US" sz="2800" b="1" dirty="0" smtClean="0">
                <a:solidFill>
                  <a:srgbClr val="FF0000"/>
                </a:solidFill>
              </a:rPr>
              <a:t>: </a:t>
            </a:r>
            <a:r>
              <a:rPr lang="en-US" sz="2800" dirty="0" smtClean="0">
                <a:solidFill>
                  <a:srgbClr val="FF0000"/>
                </a:solidFill>
              </a:rPr>
              <a:t>a transcription which is more accurate than the phonemic transcription. It (</a:t>
            </a:r>
            <a:r>
              <a:rPr lang="en-US" sz="2800" dirty="0">
                <a:solidFill>
                  <a:srgbClr val="FF0000"/>
                </a:solidFill>
              </a:rPr>
              <a:t>Phonetic </a:t>
            </a:r>
            <a:r>
              <a:rPr lang="en-US" sz="2800" dirty="0" smtClean="0">
                <a:solidFill>
                  <a:srgbClr val="FF0000"/>
                </a:solidFill>
              </a:rPr>
              <a:t>transcription) contains much more information.</a:t>
            </a:r>
          </a:p>
          <a:p>
            <a:pPr algn="just" rtl="0"/>
            <a:r>
              <a:rPr lang="en-US" sz="2800" dirty="0" smtClean="0">
                <a:solidFill>
                  <a:srgbClr val="0000FF"/>
                </a:solidFill>
              </a:rPr>
              <a:t>Ex</a:t>
            </a:r>
            <a:r>
              <a:rPr lang="en-US" sz="2800" dirty="0" smtClean="0"/>
              <a:t>: </a:t>
            </a:r>
            <a:r>
              <a:rPr lang="sq-AL" sz="2800" dirty="0" smtClean="0"/>
              <a:t>[pʰɪt]</a:t>
            </a:r>
            <a:endParaRPr lang="en-US" dirty="0"/>
          </a:p>
        </p:txBody>
      </p:sp>
    </p:spTree>
    <p:extLst>
      <p:ext uri="{BB962C8B-B14F-4D97-AF65-F5344CB8AC3E}">
        <p14:creationId xmlns:p14="http://schemas.microsoft.com/office/powerpoint/2010/main" val="3130380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32463" y="382137"/>
            <a:ext cx="8904311" cy="6291618"/>
          </a:xfrm>
        </p:spPr>
        <p:txBody>
          <a:bodyPr>
            <a:normAutofit/>
          </a:bodyPr>
          <a:lstStyle/>
          <a:p>
            <a:pPr algn="l"/>
            <a:endParaRPr lang="en-US" sz="300" dirty="0"/>
          </a:p>
          <a:p>
            <a:pPr algn="l">
              <a:tabLst>
                <a:tab pos="3489325" algn="l"/>
              </a:tabLst>
            </a:pPr>
            <a:endParaRPr lang="en-US" sz="3400" b="1" dirty="0" smtClean="0">
              <a:solidFill>
                <a:srgbClr val="C00000"/>
              </a:solidFill>
            </a:endParaRPr>
          </a:p>
        </p:txBody>
      </p:sp>
      <p:sp>
        <p:nvSpPr>
          <p:cNvPr id="4" name="Rectangle 3"/>
          <p:cNvSpPr/>
          <p:nvPr/>
        </p:nvSpPr>
        <p:spPr>
          <a:xfrm>
            <a:off x="247650" y="289561"/>
            <a:ext cx="817245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en-US" sz="3200" b="1" dirty="0" smtClean="0">
                <a:solidFill>
                  <a:srgbClr val="7030A0"/>
                </a:solidFill>
                <a:effectLst>
                  <a:outerShdw blurRad="38100" dist="38100" dir="2700000" algn="tl">
                    <a:srgbClr val="000000">
                      <a:alpha val="43137"/>
                    </a:srgbClr>
                  </a:outerShdw>
                </a:effectLst>
              </a:rPr>
              <a:t>Diacritics</a:t>
            </a:r>
            <a:endParaRPr lang="en-US" sz="3200" b="1" dirty="0">
              <a:solidFill>
                <a:srgbClr val="7030A0"/>
              </a:solidFill>
              <a:effectLst>
                <a:outerShdw blurRad="38100" dist="38100" dir="2700000" algn="tl">
                  <a:srgbClr val="000000">
                    <a:alpha val="43137"/>
                  </a:srgbClr>
                </a:outerShdw>
              </a:effectLst>
            </a:endParaRPr>
          </a:p>
        </p:txBody>
      </p:sp>
      <p:sp>
        <p:nvSpPr>
          <p:cNvPr id="2" name="Rectangle 1"/>
          <p:cNvSpPr/>
          <p:nvPr/>
        </p:nvSpPr>
        <p:spPr>
          <a:xfrm>
            <a:off x="660400" y="990600"/>
            <a:ext cx="8172450" cy="5232202"/>
          </a:xfrm>
          <a:prstGeom prst="rect">
            <a:avLst/>
          </a:prstGeom>
        </p:spPr>
        <p:txBody>
          <a:bodyPr wrap="square">
            <a:spAutoFit/>
          </a:bodyPr>
          <a:lstStyle/>
          <a:p>
            <a:pPr algn="l" rtl="0"/>
            <a:r>
              <a:rPr lang="en-US" sz="2800" b="1" dirty="0" smtClean="0">
                <a:solidFill>
                  <a:srgbClr val="FF0000"/>
                </a:solidFill>
              </a:rPr>
              <a:t>A </a:t>
            </a:r>
            <a:r>
              <a:rPr lang="en-US" sz="2800" b="1" dirty="0" smtClean="0">
                <a:solidFill>
                  <a:srgbClr val="0000FF"/>
                </a:solidFill>
              </a:rPr>
              <a:t>diacritic</a:t>
            </a:r>
            <a:r>
              <a:rPr lang="en-US" sz="2800" b="1" dirty="0" smtClean="0">
                <a:solidFill>
                  <a:srgbClr val="FF0000"/>
                </a:solidFill>
              </a:rPr>
              <a:t> is a mark used to modify the pronunciation of a phoneme in some way.</a:t>
            </a:r>
          </a:p>
          <a:p>
            <a:pPr algn="l" rtl="0"/>
            <a:r>
              <a:rPr lang="sq-AL" sz="2800" dirty="0" smtClean="0"/>
              <a:t>[pʰɪt]</a:t>
            </a:r>
            <a:endParaRPr lang="en-US" sz="2800" dirty="0" smtClean="0"/>
          </a:p>
          <a:p>
            <a:pPr algn="l" rtl="0"/>
            <a:endParaRPr lang="en-US" sz="2800" dirty="0"/>
          </a:p>
          <a:p>
            <a:pPr algn="l" rtl="0"/>
            <a:r>
              <a:rPr lang="en-US" sz="2800" dirty="0" smtClean="0"/>
              <a:t>The </a:t>
            </a:r>
            <a:r>
              <a:rPr lang="sq-AL" sz="2800" dirty="0" smtClean="0">
                <a:solidFill>
                  <a:srgbClr val="0000FF"/>
                </a:solidFill>
              </a:rPr>
              <a:t>ʰ</a:t>
            </a:r>
            <a:r>
              <a:rPr lang="en-US" sz="2800" dirty="0" smtClean="0"/>
              <a:t>   in </a:t>
            </a:r>
            <a:r>
              <a:rPr lang="sq-AL" sz="2800" dirty="0" smtClean="0"/>
              <a:t>[p</a:t>
            </a:r>
            <a:r>
              <a:rPr lang="sq-AL" sz="2800" dirty="0" smtClean="0">
                <a:solidFill>
                  <a:srgbClr val="0000FF"/>
                </a:solidFill>
              </a:rPr>
              <a:t>ʰ</a:t>
            </a:r>
            <a:r>
              <a:rPr lang="en-US" sz="2800" dirty="0" smtClean="0"/>
              <a:t>] is a diacritic.</a:t>
            </a:r>
          </a:p>
          <a:p>
            <a:pPr algn="l" rtl="0"/>
            <a:endParaRPr lang="en-US" sz="2800" b="1" dirty="0" smtClean="0">
              <a:solidFill>
                <a:srgbClr val="FF0000"/>
              </a:solidFill>
            </a:endParaRPr>
          </a:p>
          <a:p>
            <a:pPr algn="l" rtl="0"/>
            <a:endParaRPr lang="en-US" sz="2800" b="1" dirty="0" smtClean="0">
              <a:solidFill>
                <a:srgbClr val="FF0000"/>
              </a:solidFill>
            </a:endParaRPr>
          </a:p>
          <a:p>
            <a:endParaRPr lang="en-US" sz="2400" dirty="0" smtClean="0">
              <a:solidFill>
                <a:srgbClr val="0000FF"/>
              </a:solidFill>
            </a:endParaRPr>
          </a:p>
          <a:p>
            <a:endParaRPr lang="en-US" sz="2400" dirty="0" smtClean="0">
              <a:solidFill>
                <a:srgbClr val="0000FF"/>
              </a:solidFill>
            </a:endParaRPr>
          </a:p>
          <a:p>
            <a:endParaRPr lang="en-US" sz="2400" dirty="0" smtClean="0"/>
          </a:p>
          <a:p>
            <a:endParaRPr lang="en-US" sz="2400" dirty="0" smtClean="0"/>
          </a:p>
          <a:p>
            <a:endParaRPr lang="en-US" sz="2400" dirty="0" smtClean="0">
              <a:solidFill>
                <a:srgbClr val="C00000"/>
              </a:solidFill>
            </a:endParaRPr>
          </a:p>
          <a:p>
            <a:endParaRPr lang="en-US" dirty="0"/>
          </a:p>
        </p:txBody>
      </p:sp>
    </p:spTree>
    <p:extLst>
      <p:ext uri="{BB962C8B-B14F-4D97-AF65-F5344CB8AC3E}">
        <p14:creationId xmlns:p14="http://schemas.microsoft.com/office/powerpoint/2010/main" val="2088176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32463" y="382137"/>
            <a:ext cx="8904311" cy="6291618"/>
          </a:xfrm>
        </p:spPr>
        <p:txBody>
          <a:bodyPr>
            <a:normAutofit/>
          </a:bodyPr>
          <a:lstStyle/>
          <a:p>
            <a:pPr algn="l"/>
            <a:endParaRPr lang="en-US" dirty="0"/>
          </a:p>
          <a:p>
            <a:pPr algn="l"/>
            <a:endParaRPr lang="en-US" sz="1050" b="1" dirty="0" smtClean="0">
              <a:solidFill>
                <a:srgbClr val="C00000"/>
              </a:solidFill>
              <a:effectLst>
                <a:outerShdw blurRad="38100" dist="38100" dir="2700000" algn="tl">
                  <a:srgbClr val="000000">
                    <a:alpha val="43137"/>
                  </a:srgbClr>
                </a:outerShdw>
              </a:effectLst>
            </a:endParaRPr>
          </a:p>
          <a:p>
            <a:pPr algn="l"/>
            <a:r>
              <a:rPr lang="en-US" b="1" dirty="0" smtClean="0">
                <a:solidFill>
                  <a:srgbClr val="C00000"/>
                </a:solidFill>
                <a:effectLst>
                  <a:outerShdw blurRad="38100" dist="38100" dir="2700000" algn="tl">
                    <a:srgbClr val="000000">
                      <a:alpha val="43137"/>
                    </a:srgbClr>
                  </a:outerShdw>
                </a:effectLst>
              </a:rPr>
              <a:t>Characteristics</a:t>
            </a:r>
          </a:p>
          <a:p>
            <a:pPr marL="342900" indent="-342900" algn="just" rtl="0">
              <a:buFontTx/>
              <a:buChar char="-"/>
            </a:pPr>
            <a:r>
              <a:rPr lang="en-US" sz="2800" dirty="0" smtClean="0"/>
              <a:t>Fricatives are continuant consonants:  you can continue making them without interruption as long as you have enough air  in you lungs.</a:t>
            </a:r>
          </a:p>
          <a:p>
            <a:pPr marL="342900" indent="-342900" algn="l">
              <a:buFontTx/>
              <a:buChar char="-"/>
            </a:pPr>
            <a:endParaRPr lang="en-US" dirty="0"/>
          </a:p>
        </p:txBody>
      </p:sp>
      <p:sp>
        <p:nvSpPr>
          <p:cNvPr id="4" name="Rectangle 3"/>
          <p:cNvSpPr/>
          <p:nvPr/>
        </p:nvSpPr>
        <p:spPr>
          <a:xfrm>
            <a:off x="247650" y="289561"/>
            <a:ext cx="817245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l" rtl="0"/>
            <a:r>
              <a:rPr lang="en-US" sz="3200" b="1" dirty="0">
                <a:solidFill>
                  <a:srgbClr val="7030A0"/>
                </a:solidFill>
                <a:effectLst>
                  <a:outerShdw blurRad="38100" dist="38100" dir="2700000" algn="tl">
                    <a:srgbClr val="000000">
                      <a:alpha val="43137"/>
                    </a:srgbClr>
                  </a:outerShdw>
                </a:effectLst>
              </a:rPr>
              <a:t>Fricatives </a:t>
            </a:r>
          </a:p>
        </p:txBody>
      </p:sp>
      <p:pic>
        <p:nvPicPr>
          <p:cNvPr id="3074" name="Picture 2" descr="http://www.phillyspeechtherapy.com/wp-content/uploads/2014/06/kid-dandelion-wide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0" y="3429000"/>
            <a:ext cx="8172450" cy="3090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030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32463" y="382137"/>
            <a:ext cx="8904311" cy="6291618"/>
          </a:xfrm>
        </p:spPr>
        <p:txBody>
          <a:bodyPr>
            <a:normAutofit/>
          </a:bodyPr>
          <a:lstStyle/>
          <a:p>
            <a:pPr marL="342900" indent="-342900" algn="l" rtl="0">
              <a:buFontTx/>
              <a:buChar char="-"/>
            </a:pPr>
            <a:r>
              <a:rPr lang="en-US" b="1" dirty="0" smtClean="0">
                <a:solidFill>
                  <a:srgbClr val="FF0000"/>
                </a:solidFill>
              </a:rPr>
              <a:t>Importance of the narrow passage</a:t>
            </a:r>
          </a:p>
          <a:p>
            <a:pPr algn="just" rtl="0"/>
            <a:r>
              <a:rPr lang="en-US" b="1" dirty="0" smtClean="0">
                <a:solidFill>
                  <a:srgbClr val="7030A0"/>
                </a:solidFill>
                <a:effectLst>
                  <a:outerShdw blurRad="38100" dist="38100" dir="2700000" algn="tl">
                    <a:srgbClr val="000000">
                      <a:alpha val="43137"/>
                    </a:srgbClr>
                  </a:outerShdw>
                </a:effectLst>
              </a:rPr>
              <a:t>A. </a:t>
            </a:r>
            <a:r>
              <a:rPr lang="en-US" dirty="0" smtClean="0">
                <a:solidFill>
                  <a:srgbClr val="FF0000"/>
                </a:solidFill>
              </a:rPr>
              <a:t>make a long hissing sound and gradually lower your tongue so that it is no longer close to the roof of the mouth. The hissing sound will stop as the air passages gets larger.</a:t>
            </a:r>
          </a:p>
          <a:p>
            <a:pPr marL="342900" indent="-342900" algn="l" rtl="0">
              <a:buFontTx/>
              <a:buChar char="-"/>
            </a:pPr>
            <a:endParaRPr lang="en-US" dirty="0">
              <a:solidFill>
                <a:srgbClr val="FF0000"/>
              </a:solidFill>
            </a:endParaRPr>
          </a:p>
          <a:p>
            <a:pPr algn="l" rtl="0"/>
            <a:endParaRPr lang="en-US" dirty="0" smtClean="0">
              <a:solidFill>
                <a:srgbClr val="FF0000"/>
              </a:solidFill>
            </a:endParaRPr>
          </a:p>
        </p:txBody>
      </p:sp>
      <p:sp>
        <p:nvSpPr>
          <p:cNvPr id="4" name="Rectangle 3"/>
          <p:cNvSpPr/>
          <p:nvPr/>
        </p:nvSpPr>
        <p:spPr>
          <a:xfrm>
            <a:off x="247650" y="289561"/>
            <a:ext cx="817245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l" rtl="0"/>
            <a:r>
              <a:rPr lang="en-US" sz="3200" b="1" dirty="0" smtClean="0">
                <a:solidFill>
                  <a:srgbClr val="7030A0"/>
                </a:solidFill>
                <a:effectLst>
                  <a:outerShdw blurRad="38100" dist="38100" dir="2700000" algn="tl">
                    <a:srgbClr val="000000">
                      <a:alpha val="43137"/>
                    </a:srgbClr>
                  </a:outerShdw>
                </a:effectLst>
              </a:rPr>
              <a:t>Importance of the narrow passage</a:t>
            </a:r>
            <a:endParaRPr lang="en-US" sz="3200" b="1" dirty="0">
              <a:solidFill>
                <a:srgbClr val="7030A0"/>
              </a:solidFill>
              <a:effectLst>
                <a:outerShdw blurRad="38100" dist="38100" dir="2700000" algn="tl">
                  <a:srgbClr val="000000">
                    <a:alpha val="43137"/>
                  </a:srgbClr>
                </a:outerShdw>
              </a:effectLst>
            </a:endParaRPr>
          </a:p>
        </p:txBody>
      </p:sp>
      <p:pic>
        <p:nvPicPr>
          <p:cNvPr id="2050" name="Picture 2" descr="http://ic-migration.webhost.uits.arizona.edu/icfiles/ic/lsp/site/Phonetics/Images/Fricative1.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0" y="3512050"/>
            <a:ext cx="2724150" cy="31459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3.bp.blogspot.com/-aumjGPtz5yo/VFwfkPsOd0I/AAAAAAAADmI/jPW953HPyHU/s1600/FullSizeRender%2B(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400" y="3512050"/>
            <a:ext cx="5316342" cy="334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225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32463" y="382137"/>
            <a:ext cx="8904311" cy="6291618"/>
          </a:xfrm>
        </p:spPr>
        <p:txBody>
          <a:bodyPr>
            <a:normAutofit/>
          </a:bodyPr>
          <a:lstStyle/>
          <a:p>
            <a:pPr marL="342900" indent="-342900" algn="l">
              <a:buFontTx/>
              <a:buChar char="-"/>
            </a:pPr>
            <a:r>
              <a:rPr lang="en-US" b="1" dirty="0" smtClean="0">
                <a:solidFill>
                  <a:srgbClr val="FF0000"/>
                </a:solidFill>
              </a:rPr>
              <a:t>Importance of the narrow passage</a:t>
            </a:r>
          </a:p>
          <a:p>
            <a:pPr algn="just" rtl="0"/>
            <a:r>
              <a:rPr lang="en-US" dirty="0" smtClean="0">
                <a:solidFill>
                  <a:srgbClr val="FF0000"/>
                </a:solidFill>
              </a:rPr>
              <a:t>B</a:t>
            </a:r>
            <a:r>
              <a:rPr lang="en-US" dirty="0" smtClean="0">
                <a:solidFill>
                  <a:srgbClr val="00B050"/>
                </a:solidFill>
              </a:rPr>
              <a:t>. While producing an /f/ sound, pull the lower lip away from the upper teeth, the hissing sound will suddenly stop.</a:t>
            </a:r>
          </a:p>
          <a:p>
            <a:pPr marL="342900" indent="-342900" algn="l">
              <a:buFontTx/>
              <a:buChar char="-"/>
            </a:pPr>
            <a:endParaRPr lang="en-US" dirty="0"/>
          </a:p>
          <a:p>
            <a:pPr marL="342900" indent="-342900" algn="l">
              <a:buFontTx/>
              <a:buChar char="-"/>
            </a:pPr>
            <a:endParaRPr lang="en-US" dirty="0"/>
          </a:p>
        </p:txBody>
      </p:sp>
      <p:sp>
        <p:nvSpPr>
          <p:cNvPr id="4" name="Rectangle 3"/>
          <p:cNvSpPr/>
          <p:nvPr/>
        </p:nvSpPr>
        <p:spPr>
          <a:xfrm>
            <a:off x="247650" y="289561"/>
            <a:ext cx="817245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l" rtl="0"/>
            <a:r>
              <a:rPr lang="en-US" sz="3200" b="1" dirty="0" smtClean="0">
                <a:solidFill>
                  <a:srgbClr val="7030A0"/>
                </a:solidFill>
                <a:effectLst>
                  <a:outerShdw blurRad="38100" dist="38100" dir="2700000" algn="tl">
                    <a:srgbClr val="000000">
                      <a:alpha val="43137"/>
                    </a:srgbClr>
                  </a:outerShdw>
                </a:effectLst>
              </a:rPr>
              <a:t>Importance of the narrow passage</a:t>
            </a:r>
            <a:endParaRPr lang="en-US" sz="3200" b="1" dirty="0">
              <a:solidFill>
                <a:srgbClr val="7030A0"/>
              </a:solidFill>
              <a:effectLst>
                <a:outerShdw blurRad="38100" dist="38100" dir="2700000" algn="tl">
                  <a:srgbClr val="000000">
                    <a:alpha val="43137"/>
                  </a:srgbClr>
                </a:outerShdw>
              </a:effectLst>
            </a:endParaRPr>
          </a:p>
        </p:txBody>
      </p:sp>
      <p:pic>
        <p:nvPicPr>
          <p:cNvPr id="4098" name="Picture 2" descr="https://encrypted-tbn0.gstatic.com/images?q=tbn:ANd9GcRlVo0pueDKrSf_cS1_2MOiYBpc7pNj8qcJb8_aer65KbfaJJD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5950" y="3140968"/>
            <a:ext cx="4210050" cy="371703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709" y="2971800"/>
            <a:ext cx="4759941"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0686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5334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FF0000"/>
                </a:solidFill>
              </a:rPr>
              <a:t>How many fricatives do we have?</a:t>
            </a:r>
            <a:endParaRPr lang="et-EE" altLang="en-US" dirty="0" smtClean="0">
              <a:solidFill>
                <a:srgbClr val="FF0000"/>
              </a:solidFill>
            </a:endParaRPr>
          </a:p>
        </p:txBody>
      </p:sp>
      <p:sp>
        <p:nvSpPr>
          <p:cNvPr id="3" name="Title 1"/>
          <p:cNvSpPr txBox="1">
            <a:spLocks/>
          </p:cNvSpPr>
          <p:nvPr/>
        </p:nvSpPr>
        <p:spPr>
          <a:xfrm>
            <a:off x="495300" y="14478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FF0000"/>
                </a:solidFill>
              </a:rPr>
              <a:t>f	v	</a:t>
            </a:r>
            <a:endParaRPr lang="et-EE" altLang="en-US" dirty="0" smtClean="0">
              <a:solidFill>
                <a:srgbClr val="FF0000"/>
              </a:solidFill>
            </a:endParaRPr>
          </a:p>
        </p:txBody>
      </p:sp>
      <p:sp>
        <p:nvSpPr>
          <p:cNvPr id="4" name="Title 1"/>
          <p:cNvSpPr txBox="1">
            <a:spLocks/>
          </p:cNvSpPr>
          <p:nvPr/>
        </p:nvSpPr>
        <p:spPr>
          <a:xfrm>
            <a:off x="577850" y="233172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l-GR" dirty="0" smtClean="0">
                <a:effectLst/>
              </a:rPr>
              <a:t>θ</a:t>
            </a:r>
            <a:r>
              <a:rPr lang="en-US" dirty="0" smtClean="0">
                <a:effectLst/>
              </a:rPr>
              <a:t>   ð</a:t>
            </a:r>
            <a:r>
              <a:rPr lang="en-US" altLang="en-US" dirty="0" smtClean="0">
                <a:solidFill>
                  <a:srgbClr val="FF0000"/>
                </a:solidFill>
              </a:rPr>
              <a:t>	</a:t>
            </a:r>
            <a:endParaRPr lang="et-EE" altLang="en-US" dirty="0" smtClean="0">
              <a:solidFill>
                <a:srgbClr val="FF0000"/>
              </a:solidFill>
            </a:endParaRPr>
          </a:p>
        </p:txBody>
      </p:sp>
      <p:sp>
        <p:nvSpPr>
          <p:cNvPr id="5" name="Title 1"/>
          <p:cNvSpPr txBox="1">
            <a:spLocks/>
          </p:cNvSpPr>
          <p:nvPr/>
        </p:nvSpPr>
        <p:spPr>
          <a:xfrm>
            <a:off x="660400" y="324612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dirty="0" smtClean="0">
                <a:effectLst/>
              </a:rPr>
              <a:t>s   z</a:t>
            </a:r>
            <a:r>
              <a:rPr lang="en-US" altLang="en-US" dirty="0" smtClean="0">
                <a:solidFill>
                  <a:srgbClr val="FF0000"/>
                </a:solidFill>
              </a:rPr>
              <a:t>	</a:t>
            </a:r>
            <a:endParaRPr lang="et-EE" altLang="en-US" dirty="0" smtClean="0">
              <a:solidFill>
                <a:srgbClr val="FF0000"/>
              </a:solidFill>
            </a:endParaRPr>
          </a:p>
        </p:txBody>
      </p:sp>
      <p:sp>
        <p:nvSpPr>
          <p:cNvPr id="6" name="Title 1"/>
          <p:cNvSpPr txBox="1">
            <a:spLocks/>
          </p:cNvSpPr>
          <p:nvPr/>
        </p:nvSpPr>
        <p:spPr>
          <a:xfrm>
            <a:off x="627380" y="4191000"/>
            <a:ext cx="8915400" cy="762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3600" dirty="0" smtClean="0">
                <a:effectLst/>
              </a:rPr>
              <a:t>ʃ	ʒ</a:t>
            </a:r>
            <a:endParaRPr lang="en-US" sz="3600" dirty="0">
              <a:effectLst/>
            </a:endParaRPr>
          </a:p>
          <a:p>
            <a:r>
              <a:rPr lang="en-US" altLang="en-US" sz="3600" dirty="0" smtClean="0">
                <a:solidFill>
                  <a:srgbClr val="FF0000"/>
                </a:solidFill>
              </a:rPr>
              <a:t>	</a:t>
            </a:r>
            <a:endParaRPr lang="et-EE" altLang="en-US" sz="3600" dirty="0" smtClean="0">
              <a:solidFill>
                <a:srgbClr val="FF0000"/>
              </a:solidFill>
            </a:endParaRPr>
          </a:p>
        </p:txBody>
      </p:sp>
      <p:sp>
        <p:nvSpPr>
          <p:cNvPr id="7" name="Rectangle 6"/>
          <p:cNvSpPr/>
          <p:nvPr/>
        </p:nvSpPr>
        <p:spPr>
          <a:xfrm>
            <a:off x="559921" y="5087471"/>
            <a:ext cx="808990" cy="707886"/>
          </a:xfrm>
          <a:prstGeom prst="rect">
            <a:avLst/>
          </a:prstGeom>
        </p:spPr>
        <p:txBody>
          <a:bodyPr wrap="square">
            <a:spAutoFit/>
          </a:bodyPr>
          <a:lstStyle/>
          <a:p>
            <a:r>
              <a:rPr lang="en-US" sz="4000" dirty="0" smtClean="0"/>
              <a:t>h</a:t>
            </a:r>
            <a:endParaRPr lang="en-US" sz="4000" dirty="0"/>
          </a:p>
        </p:txBody>
      </p:sp>
    </p:spTree>
    <p:extLst>
      <p:ext uri="{BB962C8B-B14F-4D97-AF65-F5344CB8AC3E}">
        <p14:creationId xmlns:p14="http://schemas.microsoft.com/office/powerpoint/2010/main" val="1272455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12750" y="2286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FF0000"/>
                </a:solidFill>
              </a:rPr>
              <a:t>Fortis vs lenis distinction</a:t>
            </a:r>
            <a:endParaRPr lang="et-EE" altLang="en-US" dirty="0" smtClean="0">
              <a:solidFill>
                <a:srgbClr val="FF0000"/>
              </a:solidFill>
            </a:endParaRPr>
          </a:p>
        </p:txBody>
      </p:sp>
      <p:sp>
        <p:nvSpPr>
          <p:cNvPr id="3" name="Title 1"/>
          <p:cNvSpPr txBox="1">
            <a:spLocks/>
          </p:cNvSpPr>
          <p:nvPr/>
        </p:nvSpPr>
        <p:spPr>
          <a:xfrm>
            <a:off x="643890" y="49530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FF0000"/>
                </a:solidFill>
              </a:rPr>
              <a:t>f		v	</a:t>
            </a:r>
            <a:endParaRPr lang="et-EE" altLang="en-US" dirty="0" smtClean="0">
              <a:solidFill>
                <a:srgbClr val="FF0000"/>
              </a:solidFill>
            </a:endParaRPr>
          </a:p>
        </p:txBody>
      </p:sp>
      <p:sp>
        <p:nvSpPr>
          <p:cNvPr id="4" name="Title 1"/>
          <p:cNvSpPr txBox="1">
            <a:spLocks/>
          </p:cNvSpPr>
          <p:nvPr/>
        </p:nvSpPr>
        <p:spPr>
          <a:xfrm>
            <a:off x="660400" y="233172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l-GR" dirty="0" smtClean="0">
                <a:effectLst/>
              </a:rPr>
              <a:t>θ</a:t>
            </a:r>
            <a:r>
              <a:rPr lang="en-US" dirty="0" smtClean="0">
                <a:effectLst/>
              </a:rPr>
              <a:t>   		ð</a:t>
            </a:r>
            <a:r>
              <a:rPr lang="en-US" altLang="en-US" dirty="0" smtClean="0">
                <a:solidFill>
                  <a:srgbClr val="FF0000"/>
                </a:solidFill>
              </a:rPr>
              <a:t>	</a:t>
            </a:r>
            <a:endParaRPr lang="et-EE" altLang="en-US" dirty="0" smtClean="0">
              <a:solidFill>
                <a:srgbClr val="FF0000"/>
              </a:solidFill>
            </a:endParaRPr>
          </a:p>
        </p:txBody>
      </p:sp>
      <p:sp>
        <p:nvSpPr>
          <p:cNvPr id="5" name="Title 1"/>
          <p:cNvSpPr txBox="1">
            <a:spLocks/>
          </p:cNvSpPr>
          <p:nvPr/>
        </p:nvSpPr>
        <p:spPr>
          <a:xfrm>
            <a:off x="660400" y="324612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dirty="0" smtClean="0">
                <a:effectLst/>
              </a:rPr>
              <a:t>s   		z</a:t>
            </a:r>
            <a:r>
              <a:rPr lang="en-US" altLang="en-US" dirty="0" smtClean="0">
                <a:solidFill>
                  <a:srgbClr val="FF0000"/>
                </a:solidFill>
              </a:rPr>
              <a:t>	</a:t>
            </a:r>
            <a:endParaRPr lang="et-EE" altLang="en-US" dirty="0" smtClean="0">
              <a:solidFill>
                <a:srgbClr val="FF0000"/>
              </a:solidFill>
            </a:endParaRPr>
          </a:p>
        </p:txBody>
      </p:sp>
      <p:sp>
        <p:nvSpPr>
          <p:cNvPr id="6" name="Title 1"/>
          <p:cNvSpPr txBox="1">
            <a:spLocks/>
          </p:cNvSpPr>
          <p:nvPr/>
        </p:nvSpPr>
        <p:spPr>
          <a:xfrm>
            <a:off x="627380" y="4191000"/>
            <a:ext cx="8915400" cy="762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3600" dirty="0" smtClean="0">
                <a:effectLst/>
              </a:rPr>
              <a:t>ʃ		ʒ</a:t>
            </a:r>
            <a:endParaRPr lang="en-US" sz="3600" dirty="0">
              <a:effectLst/>
            </a:endParaRPr>
          </a:p>
          <a:p>
            <a:r>
              <a:rPr lang="en-US" altLang="en-US" sz="3600" dirty="0" smtClean="0">
                <a:solidFill>
                  <a:srgbClr val="FF0000"/>
                </a:solidFill>
              </a:rPr>
              <a:t>	</a:t>
            </a:r>
            <a:endParaRPr lang="et-EE" altLang="en-US" sz="3600" dirty="0" smtClean="0">
              <a:solidFill>
                <a:srgbClr val="FF0000"/>
              </a:solidFill>
            </a:endParaRPr>
          </a:p>
        </p:txBody>
      </p:sp>
      <p:sp>
        <p:nvSpPr>
          <p:cNvPr id="7" name="Rectangle 6"/>
          <p:cNvSpPr/>
          <p:nvPr/>
        </p:nvSpPr>
        <p:spPr>
          <a:xfrm>
            <a:off x="1219200" y="5535707"/>
            <a:ext cx="808990" cy="707886"/>
          </a:xfrm>
          <a:prstGeom prst="rect">
            <a:avLst/>
          </a:prstGeom>
        </p:spPr>
        <p:txBody>
          <a:bodyPr wrap="square">
            <a:spAutoFit/>
          </a:bodyPr>
          <a:lstStyle/>
          <a:p>
            <a:r>
              <a:rPr lang="en-US" sz="4000" dirty="0" smtClean="0"/>
              <a:t>h</a:t>
            </a:r>
            <a:endParaRPr lang="en-US" sz="4000" dirty="0"/>
          </a:p>
        </p:txBody>
      </p:sp>
      <p:sp>
        <p:nvSpPr>
          <p:cNvPr id="8" name="Title 1"/>
          <p:cNvSpPr txBox="1">
            <a:spLocks/>
          </p:cNvSpPr>
          <p:nvPr/>
        </p:nvSpPr>
        <p:spPr>
          <a:xfrm>
            <a:off x="478790" y="12954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sz="1600" dirty="0" smtClean="0">
                <a:solidFill>
                  <a:srgbClr val="FF0000"/>
                </a:solidFill>
              </a:rPr>
              <a:t>FORTIS		LENIS</a:t>
            </a:r>
            <a:endParaRPr lang="et-EE" altLang="en-US" sz="1600" dirty="0" smtClean="0">
              <a:solidFill>
                <a:srgbClr val="FF0000"/>
              </a:solidFill>
            </a:endParaRPr>
          </a:p>
        </p:txBody>
      </p:sp>
    </p:spTree>
    <p:extLst>
      <p:ext uri="{BB962C8B-B14F-4D97-AF65-F5344CB8AC3E}">
        <p14:creationId xmlns:p14="http://schemas.microsoft.com/office/powerpoint/2010/main" val="2720098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5334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7030A0"/>
                </a:solidFill>
              </a:rPr>
              <a:t>VIBRATION  OF VOCAL CORDS</a:t>
            </a:r>
            <a:endParaRPr lang="et-EE" altLang="en-US" dirty="0" smtClean="0">
              <a:solidFill>
                <a:srgbClr val="7030A0"/>
              </a:solidFill>
            </a:endParaRPr>
          </a:p>
        </p:txBody>
      </p:sp>
      <p:sp>
        <p:nvSpPr>
          <p:cNvPr id="3" name="Title 1"/>
          <p:cNvSpPr txBox="1">
            <a:spLocks/>
          </p:cNvSpPr>
          <p:nvPr/>
        </p:nvSpPr>
        <p:spPr>
          <a:xfrm>
            <a:off x="643890" y="49530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FF0000"/>
                </a:solidFill>
              </a:rPr>
              <a:t>f		v	</a:t>
            </a:r>
            <a:endParaRPr lang="et-EE" altLang="en-US" dirty="0" smtClean="0">
              <a:solidFill>
                <a:srgbClr val="FF0000"/>
              </a:solidFill>
            </a:endParaRPr>
          </a:p>
        </p:txBody>
      </p:sp>
      <p:sp>
        <p:nvSpPr>
          <p:cNvPr id="4" name="Title 1"/>
          <p:cNvSpPr txBox="1">
            <a:spLocks/>
          </p:cNvSpPr>
          <p:nvPr/>
        </p:nvSpPr>
        <p:spPr>
          <a:xfrm>
            <a:off x="660400" y="233172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l-GR" dirty="0" smtClean="0">
                <a:effectLst/>
              </a:rPr>
              <a:t>θ</a:t>
            </a:r>
            <a:r>
              <a:rPr lang="en-US" dirty="0" smtClean="0">
                <a:effectLst/>
              </a:rPr>
              <a:t>   		ð</a:t>
            </a:r>
            <a:r>
              <a:rPr lang="en-US" altLang="en-US" dirty="0" smtClean="0">
                <a:solidFill>
                  <a:srgbClr val="FF0000"/>
                </a:solidFill>
              </a:rPr>
              <a:t>	</a:t>
            </a:r>
            <a:endParaRPr lang="et-EE" altLang="en-US" dirty="0" smtClean="0">
              <a:solidFill>
                <a:srgbClr val="FF0000"/>
              </a:solidFill>
            </a:endParaRPr>
          </a:p>
        </p:txBody>
      </p:sp>
      <p:sp>
        <p:nvSpPr>
          <p:cNvPr id="5" name="Title 1"/>
          <p:cNvSpPr txBox="1">
            <a:spLocks/>
          </p:cNvSpPr>
          <p:nvPr/>
        </p:nvSpPr>
        <p:spPr>
          <a:xfrm>
            <a:off x="660400" y="324612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dirty="0" smtClean="0">
                <a:effectLst/>
              </a:rPr>
              <a:t>s   		z</a:t>
            </a:r>
            <a:r>
              <a:rPr lang="en-US" altLang="en-US" dirty="0" smtClean="0">
                <a:solidFill>
                  <a:srgbClr val="FF0000"/>
                </a:solidFill>
              </a:rPr>
              <a:t>	</a:t>
            </a:r>
            <a:endParaRPr lang="et-EE" altLang="en-US" dirty="0" smtClean="0">
              <a:solidFill>
                <a:srgbClr val="FF0000"/>
              </a:solidFill>
            </a:endParaRPr>
          </a:p>
        </p:txBody>
      </p:sp>
      <p:sp>
        <p:nvSpPr>
          <p:cNvPr id="6" name="Title 1"/>
          <p:cNvSpPr txBox="1">
            <a:spLocks/>
          </p:cNvSpPr>
          <p:nvPr/>
        </p:nvSpPr>
        <p:spPr>
          <a:xfrm>
            <a:off x="627380" y="4191000"/>
            <a:ext cx="8915400" cy="762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3600" dirty="0" smtClean="0">
                <a:effectLst/>
              </a:rPr>
              <a:t>ʃ		ʒ</a:t>
            </a:r>
            <a:endParaRPr lang="en-US" sz="3600" dirty="0">
              <a:effectLst/>
            </a:endParaRPr>
          </a:p>
          <a:p>
            <a:r>
              <a:rPr lang="en-US" altLang="en-US" sz="3600" dirty="0" smtClean="0">
                <a:solidFill>
                  <a:srgbClr val="FF0000"/>
                </a:solidFill>
              </a:rPr>
              <a:t>	</a:t>
            </a:r>
            <a:endParaRPr lang="et-EE" altLang="en-US" sz="3600" dirty="0" smtClean="0">
              <a:solidFill>
                <a:srgbClr val="FF0000"/>
              </a:solidFill>
            </a:endParaRPr>
          </a:p>
        </p:txBody>
      </p:sp>
      <p:sp>
        <p:nvSpPr>
          <p:cNvPr id="7" name="Rectangle 6"/>
          <p:cNvSpPr/>
          <p:nvPr/>
        </p:nvSpPr>
        <p:spPr>
          <a:xfrm>
            <a:off x="1651000" y="5562600"/>
            <a:ext cx="808990" cy="707886"/>
          </a:xfrm>
          <a:prstGeom prst="rect">
            <a:avLst/>
          </a:prstGeom>
        </p:spPr>
        <p:txBody>
          <a:bodyPr wrap="square">
            <a:spAutoFit/>
          </a:bodyPr>
          <a:lstStyle/>
          <a:p>
            <a:r>
              <a:rPr lang="en-US" sz="4000" dirty="0" smtClean="0"/>
              <a:t>h</a:t>
            </a:r>
            <a:endParaRPr lang="en-US" sz="4000" dirty="0"/>
          </a:p>
        </p:txBody>
      </p:sp>
      <p:sp>
        <p:nvSpPr>
          <p:cNvPr id="8" name="Title 1"/>
          <p:cNvSpPr txBox="1">
            <a:spLocks/>
          </p:cNvSpPr>
          <p:nvPr/>
        </p:nvSpPr>
        <p:spPr>
          <a:xfrm>
            <a:off x="478790" y="12954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sz="1600" dirty="0" smtClean="0">
                <a:solidFill>
                  <a:srgbClr val="FF0000"/>
                </a:solidFill>
              </a:rPr>
              <a:t>NO VIBRATION	VIBRATION</a:t>
            </a:r>
            <a:endParaRPr lang="et-EE" altLang="en-US" sz="1600" dirty="0" smtClean="0">
              <a:solidFill>
                <a:srgbClr val="FF0000"/>
              </a:solidFill>
            </a:endParaRPr>
          </a:p>
        </p:txBody>
      </p:sp>
    </p:spTree>
    <p:extLst>
      <p:ext uri="{BB962C8B-B14F-4D97-AF65-F5344CB8AC3E}">
        <p14:creationId xmlns:p14="http://schemas.microsoft.com/office/powerpoint/2010/main" val="1817982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5100" y="762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7030A0"/>
                </a:solidFill>
              </a:rPr>
              <a:t>VOICING</a:t>
            </a:r>
            <a:endParaRPr lang="et-EE" altLang="en-US" dirty="0" smtClean="0">
              <a:solidFill>
                <a:srgbClr val="7030A0"/>
              </a:solidFill>
            </a:endParaRPr>
          </a:p>
        </p:txBody>
      </p:sp>
      <p:sp>
        <p:nvSpPr>
          <p:cNvPr id="8" name="Title 1"/>
          <p:cNvSpPr txBox="1">
            <a:spLocks/>
          </p:cNvSpPr>
          <p:nvPr/>
        </p:nvSpPr>
        <p:spPr>
          <a:xfrm>
            <a:off x="330200" y="685800"/>
            <a:ext cx="9328150" cy="762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nSpc>
                <a:spcPct val="150000"/>
              </a:lnSpc>
            </a:pPr>
            <a:r>
              <a:rPr lang="en-US" altLang="en-US" sz="2000" dirty="0" smtClean="0">
                <a:solidFill>
                  <a:srgbClr val="FF0000"/>
                </a:solidFill>
                <a:latin typeface="Times New Roman" panose="02020603050405020304" pitchFamily="18" charset="0"/>
                <a:cs typeface="Times New Roman" panose="02020603050405020304" pitchFamily="18" charset="0"/>
              </a:rPr>
              <a:t>The lenis fricatives have little or no voicing in initial and final positions.</a:t>
            </a:r>
          </a:p>
          <a:p>
            <a:pPr>
              <a:lnSpc>
                <a:spcPct val="150000"/>
              </a:lnSpc>
            </a:pPr>
            <a:r>
              <a:rPr lang="en-US" altLang="en-US" sz="2000" dirty="0" smtClean="0">
                <a:solidFill>
                  <a:srgbClr val="FF0000"/>
                </a:solidFill>
                <a:latin typeface="Times New Roman" panose="02020603050405020304" pitchFamily="18" charset="0"/>
                <a:cs typeface="Times New Roman" panose="02020603050405020304" pitchFamily="18" charset="0"/>
              </a:rPr>
              <a:t>But they may be voiced when they occur between voiced sounds.</a:t>
            </a:r>
            <a:endParaRPr lang="et-EE" altLang="en-US" sz="2000" dirty="0" smtClean="0">
              <a:solidFill>
                <a:srgbClr val="FF0000"/>
              </a:solidFill>
              <a:latin typeface="Times New Roman" panose="02020603050405020304" pitchFamily="18" charset="0"/>
              <a:cs typeface="Times New Roman" panose="02020603050405020304" pitchFamily="18" charset="0"/>
            </a:endParaRPr>
          </a:p>
        </p:txBody>
      </p:sp>
      <p:pic>
        <p:nvPicPr>
          <p:cNvPr id="1026" name="Picture 2" descr="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828800"/>
            <a:ext cx="8915400" cy="4156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583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5100" y="762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7030A0"/>
                </a:solidFill>
              </a:rPr>
              <a:t>VOICING</a:t>
            </a:r>
            <a:endParaRPr lang="et-EE" altLang="en-US" dirty="0" smtClean="0">
              <a:solidFill>
                <a:srgbClr val="7030A0"/>
              </a:solidFill>
            </a:endParaRPr>
          </a:p>
        </p:txBody>
      </p:sp>
      <p:sp>
        <p:nvSpPr>
          <p:cNvPr id="8" name="Title 1"/>
          <p:cNvSpPr txBox="1">
            <a:spLocks/>
          </p:cNvSpPr>
          <p:nvPr/>
        </p:nvSpPr>
        <p:spPr>
          <a:xfrm>
            <a:off x="330200" y="685800"/>
            <a:ext cx="9328150" cy="762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nSpc>
                <a:spcPct val="150000"/>
              </a:lnSpc>
            </a:pPr>
            <a:r>
              <a:rPr lang="en-US" altLang="en-US" sz="2000" dirty="0" smtClean="0">
                <a:solidFill>
                  <a:srgbClr val="FF0000"/>
                </a:solidFill>
                <a:latin typeface="Times New Roman" panose="02020603050405020304" pitchFamily="18" charset="0"/>
                <a:cs typeface="Times New Roman" panose="02020603050405020304" pitchFamily="18" charset="0"/>
              </a:rPr>
              <a:t>The lenis fricatives have little or no voicing in initial and final positions.</a:t>
            </a:r>
          </a:p>
          <a:p>
            <a:pPr>
              <a:lnSpc>
                <a:spcPct val="150000"/>
              </a:lnSpc>
            </a:pPr>
            <a:r>
              <a:rPr lang="en-US" altLang="en-US" sz="2000" dirty="0" smtClean="0">
                <a:solidFill>
                  <a:srgbClr val="FF0000"/>
                </a:solidFill>
                <a:latin typeface="Times New Roman" panose="02020603050405020304" pitchFamily="18" charset="0"/>
                <a:cs typeface="Times New Roman" panose="02020603050405020304" pitchFamily="18" charset="0"/>
              </a:rPr>
              <a:t>But they may be voiced when they occur between voiced sounds.</a:t>
            </a:r>
            <a:endParaRPr lang="et-EE" altLang="en-US" sz="2000" dirty="0" smtClean="0">
              <a:solidFill>
                <a:srgbClr val="FF0000"/>
              </a:solidFill>
              <a:latin typeface="Times New Roman" panose="02020603050405020304" pitchFamily="18" charset="0"/>
              <a:cs typeface="Times New Roman" panose="02020603050405020304" pitchFamily="18" charset="0"/>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57401"/>
            <a:ext cx="9575800" cy="4800600"/>
          </a:xfrm>
          <a:prstGeom prst="rect">
            <a:avLst/>
          </a:prstGeom>
        </p:spPr>
      </p:pic>
    </p:spTree>
    <p:extLst>
      <p:ext uri="{BB962C8B-B14F-4D97-AF65-F5344CB8AC3E}">
        <p14:creationId xmlns:p14="http://schemas.microsoft.com/office/powerpoint/2010/main" val="38319749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0200" y="152400"/>
            <a:ext cx="8915400" cy="762000"/>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en-US" dirty="0" smtClean="0">
                <a:solidFill>
                  <a:srgbClr val="FF0000"/>
                </a:solidFill>
              </a:rPr>
              <a:t>Clipping of preceding vowel</a:t>
            </a:r>
            <a:endParaRPr lang="et-EE" altLang="en-US" dirty="0" smtClean="0">
              <a:solidFill>
                <a:srgbClr val="FF0000"/>
              </a:solidFill>
            </a:endParaRPr>
          </a:p>
        </p:txBody>
      </p:sp>
      <p:sp>
        <p:nvSpPr>
          <p:cNvPr id="8" name="Title 1"/>
          <p:cNvSpPr txBox="1">
            <a:spLocks/>
          </p:cNvSpPr>
          <p:nvPr/>
        </p:nvSpPr>
        <p:spPr>
          <a:xfrm>
            <a:off x="330200" y="914400"/>
            <a:ext cx="9245600" cy="762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nSpc>
                <a:spcPct val="150000"/>
              </a:lnSpc>
            </a:pPr>
            <a:r>
              <a:rPr lang="en-US" altLang="en-US" sz="2000" dirty="0">
                <a:solidFill>
                  <a:srgbClr val="0000FF"/>
                </a:solidFill>
              </a:rPr>
              <a:t>Voiceless </a:t>
            </a:r>
            <a:r>
              <a:rPr lang="en-US" altLang="en-US" sz="2000" dirty="0" err="1">
                <a:solidFill>
                  <a:srgbClr val="0000FF"/>
                </a:solidFill>
              </a:rPr>
              <a:t>fortis</a:t>
            </a:r>
            <a:r>
              <a:rPr lang="en-US" altLang="en-US" sz="2000" dirty="0">
                <a:solidFill>
                  <a:srgbClr val="0000FF"/>
                </a:solidFill>
              </a:rPr>
              <a:t> </a:t>
            </a:r>
            <a:r>
              <a:rPr lang="en-US" altLang="en-US" sz="2000" dirty="0" smtClean="0">
                <a:solidFill>
                  <a:srgbClr val="0000FF"/>
                </a:solidFill>
              </a:rPr>
              <a:t>fricative have the ability to reduce a preceding vowel.</a:t>
            </a:r>
          </a:p>
          <a:p>
            <a:pPr>
              <a:lnSpc>
                <a:spcPct val="150000"/>
              </a:lnSpc>
            </a:pPr>
            <a:r>
              <a:rPr lang="en-US" altLang="en-US" sz="2000" dirty="0" smtClean="0">
                <a:solidFill>
                  <a:srgbClr val="00B050"/>
                </a:solidFill>
              </a:rPr>
              <a:t>Ex</a:t>
            </a:r>
            <a:r>
              <a:rPr lang="en-US" altLang="en-US" sz="2000" dirty="0" smtClean="0">
                <a:solidFill>
                  <a:srgbClr val="7030A0"/>
                </a:solidFill>
              </a:rPr>
              <a:t>.</a:t>
            </a:r>
            <a:endParaRPr lang="en-US" altLang="en-US" sz="2000" dirty="0">
              <a:solidFill>
                <a:srgbClr val="7030A0"/>
              </a:solidFill>
            </a:endParaRPr>
          </a:p>
          <a:p>
            <a:pPr>
              <a:lnSpc>
                <a:spcPct val="150000"/>
              </a:lnSpc>
            </a:pPr>
            <a:r>
              <a:rPr lang="en-US" altLang="en-US" sz="2000" dirty="0" smtClean="0">
                <a:solidFill>
                  <a:srgbClr val="7030A0"/>
                </a:solidFill>
              </a:rPr>
              <a:t>Ice		eyes</a:t>
            </a:r>
          </a:p>
          <a:p>
            <a:pPr>
              <a:lnSpc>
                <a:spcPct val="150000"/>
              </a:lnSpc>
            </a:pPr>
            <a:r>
              <a:rPr lang="en-US" altLang="en-US" sz="2000" dirty="0" smtClean="0">
                <a:solidFill>
                  <a:srgbClr val="7030A0"/>
                </a:solidFill>
              </a:rPr>
              <a:t>Breath </a:t>
            </a:r>
          </a:p>
          <a:p>
            <a:pPr>
              <a:lnSpc>
                <a:spcPct val="150000"/>
              </a:lnSpc>
            </a:pPr>
            <a:r>
              <a:rPr lang="en-US" altLang="en-US" sz="2000" dirty="0" smtClean="0">
                <a:solidFill>
                  <a:srgbClr val="7030A0"/>
                </a:solidFill>
              </a:rPr>
              <a:t>breathe </a:t>
            </a:r>
            <a:endParaRPr lang="et-EE" altLang="en-US" sz="2000" dirty="0">
              <a:solidFill>
                <a:srgbClr val="7030A0"/>
              </a:solidFill>
            </a:endParaRPr>
          </a:p>
          <a:p>
            <a:pPr>
              <a:lnSpc>
                <a:spcPct val="150000"/>
              </a:lnSpc>
            </a:pPr>
            <a:endParaRPr lang="et-EE" altLang="en-US" sz="2000"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3962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Practical exercises</a:t>
            </a:r>
            <a:endParaRPr lang="ar-MA" dirty="0"/>
          </a:p>
        </p:txBody>
      </p:sp>
      <p:sp>
        <p:nvSpPr>
          <p:cNvPr id="3" name="Subtitle 2"/>
          <p:cNvSpPr>
            <a:spLocks noGrp="1"/>
          </p:cNvSpPr>
          <p:nvPr>
            <p:ph type="subTitle" idx="1"/>
          </p:nvPr>
        </p:nvSpPr>
        <p:spPr/>
        <p:txBody>
          <a:bodyPr/>
          <a:lstStyle/>
          <a:p>
            <a:r>
              <a:rPr lang="en-US" dirty="0" smtClean="0"/>
              <a:t>Vowels</a:t>
            </a:r>
            <a:endParaRPr lang="ar-M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2899937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1. Choose the correct description for the short vowel /</a:t>
            </a:r>
            <a:r>
              <a:rPr lang="en-US" sz="2800" dirty="0">
                <a:solidFill>
                  <a:srgbClr val="0000FF"/>
                </a:solidFill>
                <a:latin typeface="Angsana New" panose="02020603050405020304" pitchFamily="18" charset="-34"/>
                <a:cs typeface="Angsana New" panose="02020603050405020304" pitchFamily="18" charset="-34"/>
              </a:rPr>
              <a:t>I</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831818"/>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AutoNum type="alphaLcPeriod"/>
            </a:pPr>
            <a:r>
              <a:rPr lang="en-US" dirty="0" smtClean="0">
                <a:solidFill>
                  <a:srgbClr val="7030A0"/>
                </a:solidFill>
              </a:rPr>
              <a:t>Close front vowel.</a:t>
            </a:r>
          </a:p>
          <a:p>
            <a:pPr marL="342900" indent="-342900" algn="l" rtl="0">
              <a:lnSpc>
                <a:spcPct val="150000"/>
              </a:lnSpc>
              <a:buAutoNum type="alphaLcPeriod"/>
            </a:pPr>
            <a:r>
              <a:rPr lang="en-US" dirty="0" smtClean="0">
                <a:solidFill>
                  <a:srgbClr val="FF0000"/>
                </a:solidFill>
              </a:rPr>
              <a:t>Open back vowel</a:t>
            </a:r>
          </a:p>
          <a:p>
            <a:pPr marL="342900" indent="-342900" algn="l" rtl="0">
              <a:lnSpc>
                <a:spcPct val="150000"/>
              </a:lnSpc>
              <a:buAutoNum type="alphaLcPeriod"/>
            </a:pPr>
            <a:r>
              <a:rPr lang="en-US" dirty="0" smtClean="0">
                <a:solidFill>
                  <a:srgbClr val="FF0000"/>
                </a:solidFill>
              </a:rPr>
              <a:t>Central vowel</a:t>
            </a:r>
          </a:p>
          <a:p>
            <a:pPr marL="342900" indent="-342900" algn="l" rtl="0">
              <a:lnSpc>
                <a:spcPct val="150000"/>
              </a:lnSpc>
              <a:buAutoNum type="alphaLcPeriod"/>
            </a:pPr>
            <a:r>
              <a:rPr lang="en-US" dirty="0" smtClean="0">
                <a:solidFill>
                  <a:srgbClr val="FF0000"/>
                </a:solidFill>
              </a:rPr>
              <a:t>Half-open vowel</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5" name="Picture 4"/>
          <p:cNvPicPr>
            <a:picLocks noChangeAspect="1"/>
          </p:cNvPicPr>
          <p:nvPr/>
        </p:nvPicPr>
        <p:blipFill>
          <a:blip r:embed="rId2"/>
          <a:stretch>
            <a:fillRect/>
          </a:stretch>
        </p:blipFill>
        <p:spPr>
          <a:xfrm>
            <a:off x="4879413" y="1494665"/>
            <a:ext cx="4772025" cy="3124200"/>
          </a:xfrm>
          <a:prstGeom prst="rect">
            <a:avLst/>
          </a:prstGeom>
        </p:spPr>
      </p:pic>
    </p:spTree>
    <p:extLst>
      <p:ext uri="{BB962C8B-B14F-4D97-AF65-F5344CB8AC3E}">
        <p14:creationId xmlns:p14="http://schemas.microsoft.com/office/powerpoint/2010/main" val="254182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2. Choose the correct description for the long vowel /</a:t>
            </a:r>
            <a:r>
              <a:rPr lang="en-US" sz="3200" dirty="0" err="1" smtClean="0">
                <a:solidFill>
                  <a:srgbClr val="FF0000"/>
                </a:solidFill>
                <a:cs typeface="+mj-cs"/>
              </a:rPr>
              <a:t>i</a:t>
            </a:r>
            <a:r>
              <a:rPr lang="en-US" sz="3200" dirty="0" smtClean="0">
                <a:solidFill>
                  <a:srgbClr val="FF0000"/>
                </a:solidFill>
                <a:cs typeface="+mj-cs"/>
              </a:rPr>
              <a:t>:</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831818"/>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AutoNum type="alphaLcPeriod"/>
            </a:pPr>
            <a:r>
              <a:rPr lang="en-US" dirty="0" smtClean="0">
                <a:solidFill>
                  <a:srgbClr val="7030A0"/>
                </a:solidFill>
              </a:rPr>
              <a:t>Close front vowel.</a:t>
            </a:r>
          </a:p>
          <a:p>
            <a:pPr marL="342900" indent="-342900" algn="l" rtl="0">
              <a:lnSpc>
                <a:spcPct val="150000"/>
              </a:lnSpc>
              <a:buAutoNum type="alphaLcPeriod"/>
            </a:pPr>
            <a:r>
              <a:rPr lang="en-US" dirty="0" smtClean="0">
                <a:solidFill>
                  <a:srgbClr val="FF0000"/>
                </a:solidFill>
              </a:rPr>
              <a:t>Open back vowel</a:t>
            </a:r>
          </a:p>
          <a:p>
            <a:pPr marL="342900" indent="-342900" algn="l" rtl="0">
              <a:lnSpc>
                <a:spcPct val="150000"/>
              </a:lnSpc>
              <a:buAutoNum type="alphaLcPeriod"/>
            </a:pPr>
            <a:r>
              <a:rPr lang="en-US" dirty="0" smtClean="0">
                <a:solidFill>
                  <a:srgbClr val="FF0000"/>
                </a:solidFill>
              </a:rPr>
              <a:t>Central vowel</a:t>
            </a:r>
          </a:p>
          <a:p>
            <a:pPr marL="342900" indent="-342900" algn="l" rtl="0">
              <a:lnSpc>
                <a:spcPct val="150000"/>
              </a:lnSpc>
              <a:buAutoNum type="alphaLcPeriod"/>
            </a:pPr>
            <a:r>
              <a:rPr lang="en-US" dirty="0" smtClean="0">
                <a:solidFill>
                  <a:srgbClr val="FF0000"/>
                </a:solidFill>
              </a:rPr>
              <a:t>Half-open vowel</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descr="Vowel quadrilateral: English long vowe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329308"/>
            <a:ext cx="3200400" cy="27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903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3. Choose the </a:t>
            </a:r>
            <a:r>
              <a:rPr lang="en-US" sz="2800" b="1" u="sng" dirty="0" smtClean="0">
                <a:solidFill>
                  <a:srgbClr val="0000FF"/>
                </a:solidFill>
              </a:rPr>
              <a:t>incorrect</a:t>
            </a:r>
            <a:r>
              <a:rPr lang="en-US" sz="2800" b="1" dirty="0" smtClean="0">
                <a:solidFill>
                  <a:srgbClr val="0000FF"/>
                </a:solidFill>
              </a:rPr>
              <a:t> description for the long vowel /</a:t>
            </a:r>
            <a:r>
              <a:rPr lang="sq-AL" sz="2800" dirty="0"/>
              <a:t> </a:t>
            </a:r>
            <a:r>
              <a:rPr lang="sq-AL" sz="2800" b="1" dirty="0">
                <a:solidFill>
                  <a:schemeClr val="tx1"/>
                </a:solidFill>
              </a:rPr>
              <a:t>ɜː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831818"/>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Font typeface="+mj-lt"/>
              <a:buAutoNum type="alphaUcPeriod"/>
            </a:pPr>
            <a:r>
              <a:rPr lang="en-US" b="1" dirty="0">
                <a:solidFill>
                  <a:srgbClr val="00B050"/>
                </a:solidFill>
              </a:rPr>
              <a:t>Central vowel </a:t>
            </a:r>
          </a:p>
          <a:p>
            <a:pPr marL="342900" indent="-342900" algn="l" rtl="0">
              <a:lnSpc>
                <a:spcPct val="150000"/>
              </a:lnSpc>
              <a:buFont typeface="+mj-lt"/>
              <a:buAutoNum type="alphaUcPeriod"/>
            </a:pPr>
            <a:r>
              <a:rPr lang="en-US" b="1" dirty="0">
                <a:solidFill>
                  <a:srgbClr val="00B050"/>
                </a:solidFill>
              </a:rPr>
              <a:t>Well known in English as a hesitation sound</a:t>
            </a:r>
          </a:p>
          <a:p>
            <a:pPr marL="342900" indent="-342900" algn="l" rtl="0">
              <a:lnSpc>
                <a:spcPct val="150000"/>
              </a:lnSpc>
              <a:buFont typeface="+mj-lt"/>
              <a:buAutoNum type="alphaUcPeriod"/>
            </a:pPr>
            <a:r>
              <a:rPr lang="en-US" b="1" dirty="0">
                <a:solidFill>
                  <a:srgbClr val="00B050"/>
                </a:solidFill>
              </a:rPr>
              <a:t> </a:t>
            </a:r>
            <a:r>
              <a:rPr lang="en-US" b="1" dirty="0" smtClean="0">
                <a:solidFill>
                  <a:srgbClr val="00B050"/>
                </a:solidFill>
              </a:rPr>
              <a:t>spelt </a:t>
            </a:r>
            <a:r>
              <a:rPr lang="en-US" b="1" dirty="0" err="1" smtClean="0">
                <a:solidFill>
                  <a:srgbClr val="00B050"/>
                </a:solidFill>
              </a:rPr>
              <a:t>er</a:t>
            </a:r>
            <a:r>
              <a:rPr lang="en-US" b="1" dirty="0" smtClean="0">
                <a:solidFill>
                  <a:srgbClr val="00B050"/>
                </a:solidFill>
              </a:rPr>
              <a:t> and the  lips </a:t>
            </a:r>
            <a:r>
              <a:rPr lang="en-US" b="1" dirty="0">
                <a:solidFill>
                  <a:srgbClr val="00B050"/>
                </a:solidFill>
              </a:rPr>
              <a:t>are </a:t>
            </a:r>
            <a:r>
              <a:rPr lang="en-US" b="1" dirty="0" smtClean="0">
                <a:solidFill>
                  <a:srgbClr val="00B050"/>
                </a:solidFill>
              </a:rPr>
              <a:t>neutral</a:t>
            </a:r>
          </a:p>
          <a:p>
            <a:pPr marL="342900" indent="-342900" algn="l" rtl="0">
              <a:lnSpc>
                <a:spcPct val="150000"/>
              </a:lnSpc>
              <a:buFont typeface="+mj-lt"/>
              <a:buAutoNum type="alphaUcPeriod"/>
            </a:pPr>
            <a:r>
              <a:rPr lang="en-US" b="1" dirty="0" smtClean="0"/>
              <a:t>A front vowel</a:t>
            </a:r>
            <a:endParaRPr lang="en-US" b="1" dirty="0"/>
          </a:p>
          <a:p>
            <a:pPr algn="l" rtl="0">
              <a:lnSpc>
                <a:spcPct val="150000"/>
              </a:lnSpc>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descr="Vowel quadrilateral: English long vowe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269150"/>
            <a:ext cx="3200400" cy="27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0345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4. Choose the </a:t>
            </a:r>
            <a:r>
              <a:rPr lang="en-US" sz="2800" b="1" u="sng" dirty="0" smtClean="0">
                <a:solidFill>
                  <a:srgbClr val="0000FF"/>
                </a:solidFill>
              </a:rPr>
              <a:t>correct</a:t>
            </a:r>
            <a:r>
              <a:rPr lang="en-US" sz="2800" b="1" dirty="0" smtClean="0">
                <a:solidFill>
                  <a:srgbClr val="0000FF"/>
                </a:solidFill>
              </a:rPr>
              <a:t> description for the long vowel /</a:t>
            </a:r>
            <a:r>
              <a:rPr lang="sq-AL" sz="2800" dirty="0"/>
              <a:t> </a:t>
            </a:r>
            <a:r>
              <a:rPr lang="sq-AL" sz="2800" b="1" dirty="0">
                <a:solidFill>
                  <a:schemeClr val="tx1"/>
                </a:solidFill>
              </a:rPr>
              <a:t>ɜː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4247317"/>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Font typeface="+mj-lt"/>
              <a:buAutoNum type="alphaUcPeriod"/>
            </a:pPr>
            <a:r>
              <a:rPr lang="en-US" b="1" dirty="0" smtClean="0">
                <a:solidFill>
                  <a:srgbClr val="00B050"/>
                </a:solidFill>
              </a:rPr>
              <a:t>A Central </a:t>
            </a:r>
            <a:r>
              <a:rPr lang="en-US" b="1" dirty="0">
                <a:solidFill>
                  <a:srgbClr val="00B050"/>
                </a:solidFill>
              </a:rPr>
              <a:t>vowel </a:t>
            </a:r>
            <a:r>
              <a:rPr lang="en-US" b="1" dirty="0" smtClean="0">
                <a:solidFill>
                  <a:srgbClr val="00B050"/>
                </a:solidFill>
              </a:rPr>
              <a:t>.</a:t>
            </a:r>
            <a:endParaRPr lang="en-US" b="1" dirty="0">
              <a:solidFill>
                <a:srgbClr val="00B050"/>
              </a:solidFill>
            </a:endParaRPr>
          </a:p>
          <a:p>
            <a:pPr marL="342900" indent="-342900" algn="l" rtl="0">
              <a:lnSpc>
                <a:spcPct val="150000"/>
              </a:lnSpc>
              <a:buFont typeface="+mj-lt"/>
              <a:buAutoNum type="alphaUcPeriod"/>
            </a:pPr>
            <a:r>
              <a:rPr lang="en-US" b="1" dirty="0" smtClean="0"/>
              <a:t>A front vowel</a:t>
            </a:r>
          </a:p>
          <a:p>
            <a:pPr marL="342900" indent="-342900" algn="l" rtl="0">
              <a:lnSpc>
                <a:spcPct val="150000"/>
              </a:lnSpc>
              <a:buFont typeface="+mj-lt"/>
              <a:buAutoNum type="alphaUcPeriod"/>
            </a:pPr>
            <a:r>
              <a:rPr lang="en-US" b="1" dirty="0" smtClean="0"/>
              <a:t>A Back vowel</a:t>
            </a:r>
          </a:p>
          <a:p>
            <a:pPr marL="342900" indent="-342900" algn="l" rtl="0">
              <a:lnSpc>
                <a:spcPct val="150000"/>
              </a:lnSpc>
              <a:buFont typeface="+mj-lt"/>
              <a:buAutoNum type="alphaUcPeriod"/>
            </a:pPr>
            <a:r>
              <a:rPr lang="en-US" b="1" dirty="0" smtClean="0"/>
              <a:t>A close vowel</a:t>
            </a:r>
          </a:p>
          <a:p>
            <a:pPr marL="285750" indent="-285750" algn="l" rtl="0">
              <a:lnSpc>
                <a:spcPct val="150000"/>
              </a:lnSpc>
              <a:buFontTx/>
              <a:buChar char="-"/>
            </a:pPr>
            <a:endParaRPr lang="en-US" b="1" dirty="0"/>
          </a:p>
          <a:p>
            <a:pPr algn="l" rtl="0">
              <a:lnSpc>
                <a:spcPct val="150000"/>
              </a:lnSpc>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descr="Vowel quadrilateral: English long vowe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269150"/>
            <a:ext cx="3200400" cy="27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8745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5. Choose the </a:t>
            </a:r>
            <a:r>
              <a:rPr lang="en-US" sz="2800" b="1" u="sng" dirty="0" smtClean="0">
                <a:solidFill>
                  <a:srgbClr val="0000FF"/>
                </a:solidFill>
              </a:rPr>
              <a:t>correct</a:t>
            </a:r>
            <a:r>
              <a:rPr lang="en-US" sz="2800" b="1" dirty="0" smtClean="0">
                <a:solidFill>
                  <a:srgbClr val="0000FF"/>
                </a:solidFill>
              </a:rPr>
              <a:t> description for the long vowel /</a:t>
            </a:r>
            <a:r>
              <a:rPr lang="sq-AL" sz="2800" dirty="0"/>
              <a:t> ɑː</a:t>
            </a:r>
            <a:r>
              <a:rPr lang="sq-AL" sz="2800" b="1" dirty="0" smtClean="0">
                <a:solidFill>
                  <a:schemeClr val="tx1"/>
                </a:solidFill>
              </a:rPr>
              <a:t>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4247317"/>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Font typeface="+mj-lt"/>
              <a:buAutoNum type="alphaUcPeriod"/>
            </a:pPr>
            <a:r>
              <a:rPr lang="en-US" b="1" dirty="0" smtClean="0">
                <a:solidFill>
                  <a:srgbClr val="00B050"/>
                </a:solidFill>
              </a:rPr>
              <a:t>An open and back </a:t>
            </a:r>
            <a:r>
              <a:rPr lang="en-US" b="1" dirty="0">
                <a:solidFill>
                  <a:srgbClr val="00B050"/>
                </a:solidFill>
              </a:rPr>
              <a:t>vowel </a:t>
            </a:r>
            <a:r>
              <a:rPr lang="en-US" b="1" dirty="0" smtClean="0">
                <a:solidFill>
                  <a:srgbClr val="00B050"/>
                </a:solidFill>
              </a:rPr>
              <a:t>.</a:t>
            </a:r>
            <a:endParaRPr lang="en-US" b="1" dirty="0">
              <a:solidFill>
                <a:srgbClr val="00B050"/>
              </a:solidFill>
            </a:endParaRPr>
          </a:p>
          <a:p>
            <a:pPr marL="342900" indent="-342900" algn="l" rtl="0">
              <a:lnSpc>
                <a:spcPct val="150000"/>
              </a:lnSpc>
              <a:buFont typeface="+mj-lt"/>
              <a:buAutoNum type="alphaUcPeriod"/>
            </a:pPr>
            <a:r>
              <a:rPr lang="en-US" b="1" dirty="0" smtClean="0"/>
              <a:t>A front vowel</a:t>
            </a:r>
          </a:p>
          <a:p>
            <a:pPr marL="342900" indent="-342900" algn="l" rtl="0">
              <a:lnSpc>
                <a:spcPct val="150000"/>
              </a:lnSpc>
              <a:buFont typeface="+mj-lt"/>
              <a:buAutoNum type="alphaUcPeriod"/>
            </a:pPr>
            <a:r>
              <a:rPr lang="en-US" b="1" dirty="0" smtClean="0"/>
              <a:t>A central vowel</a:t>
            </a:r>
          </a:p>
          <a:p>
            <a:pPr marL="342900" indent="-342900" algn="l" rtl="0">
              <a:lnSpc>
                <a:spcPct val="150000"/>
              </a:lnSpc>
              <a:buFont typeface="+mj-lt"/>
              <a:buAutoNum type="alphaUcPeriod"/>
            </a:pPr>
            <a:r>
              <a:rPr lang="en-US" b="1" dirty="0" smtClean="0"/>
              <a:t>A close vowel</a:t>
            </a:r>
          </a:p>
          <a:p>
            <a:pPr marL="285750" indent="-285750" algn="l" rtl="0">
              <a:lnSpc>
                <a:spcPct val="150000"/>
              </a:lnSpc>
              <a:buFontTx/>
              <a:buChar char="-"/>
            </a:pPr>
            <a:endParaRPr lang="en-US" b="1" dirty="0"/>
          </a:p>
          <a:p>
            <a:pPr algn="l" rtl="0">
              <a:lnSpc>
                <a:spcPct val="150000"/>
              </a:lnSpc>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descr="Vowel quadrilateral: English long vowe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269150"/>
            <a:ext cx="3200400" cy="27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0133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6. Choose the </a:t>
            </a:r>
            <a:r>
              <a:rPr lang="en-US" sz="2800" b="1" u="sng" dirty="0" smtClean="0">
                <a:solidFill>
                  <a:srgbClr val="0000FF"/>
                </a:solidFill>
              </a:rPr>
              <a:t>incorrect</a:t>
            </a:r>
            <a:r>
              <a:rPr lang="en-US" sz="2800" b="1" dirty="0" smtClean="0">
                <a:solidFill>
                  <a:srgbClr val="0000FF"/>
                </a:solidFill>
              </a:rPr>
              <a:t> description for the long vowel /</a:t>
            </a:r>
            <a:r>
              <a:rPr lang="sq-AL" sz="2800" dirty="0"/>
              <a:t> ɑː</a:t>
            </a:r>
            <a:r>
              <a:rPr lang="sq-AL" sz="2800" b="1" dirty="0" smtClean="0">
                <a:solidFill>
                  <a:schemeClr val="tx1"/>
                </a:solidFill>
              </a:rPr>
              <a:t>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4247317"/>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Font typeface="+mj-lt"/>
              <a:buAutoNum type="alphaUcPeriod"/>
            </a:pPr>
            <a:r>
              <a:rPr lang="en-US" b="1" dirty="0" smtClean="0"/>
              <a:t>An open vowel</a:t>
            </a:r>
          </a:p>
          <a:p>
            <a:pPr marL="342900" indent="-342900" algn="l" rtl="0">
              <a:lnSpc>
                <a:spcPct val="150000"/>
              </a:lnSpc>
              <a:buFont typeface="+mj-lt"/>
              <a:buAutoNum type="alphaUcPeriod"/>
            </a:pPr>
            <a:r>
              <a:rPr lang="en-US" b="1" dirty="0" smtClean="0"/>
              <a:t>A back </a:t>
            </a:r>
            <a:r>
              <a:rPr lang="en-US" b="1" dirty="0"/>
              <a:t>vowel </a:t>
            </a:r>
            <a:r>
              <a:rPr lang="en-US" b="1" dirty="0" smtClean="0"/>
              <a:t>.</a:t>
            </a:r>
            <a:endParaRPr lang="en-US" b="1" dirty="0"/>
          </a:p>
          <a:p>
            <a:pPr marL="342900" indent="-342900" algn="l" rtl="0">
              <a:lnSpc>
                <a:spcPct val="150000"/>
              </a:lnSpc>
              <a:buFont typeface="+mj-lt"/>
              <a:buAutoNum type="alphaUcPeriod"/>
            </a:pPr>
            <a:r>
              <a:rPr lang="en-US" b="1" dirty="0" smtClean="0"/>
              <a:t>Close to cardinal vowel number 5.</a:t>
            </a:r>
          </a:p>
          <a:p>
            <a:pPr marL="342900" indent="-342900" algn="l" rtl="0">
              <a:lnSpc>
                <a:spcPct val="150000"/>
              </a:lnSpc>
              <a:buFont typeface="+mj-lt"/>
              <a:buAutoNum type="alphaUcPeriod"/>
            </a:pPr>
            <a:r>
              <a:rPr lang="en-US" b="1" dirty="0" smtClean="0">
                <a:solidFill>
                  <a:srgbClr val="FF0000"/>
                </a:solidFill>
              </a:rPr>
              <a:t>A central vowel.</a:t>
            </a:r>
          </a:p>
          <a:p>
            <a:pPr marL="285750" indent="-285750" algn="l" rtl="0">
              <a:lnSpc>
                <a:spcPct val="150000"/>
              </a:lnSpc>
              <a:buFontTx/>
              <a:buChar char="-"/>
            </a:pPr>
            <a:endParaRPr lang="en-US" b="1" dirty="0"/>
          </a:p>
          <a:p>
            <a:pPr algn="l" rtl="0">
              <a:lnSpc>
                <a:spcPct val="150000"/>
              </a:lnSpc>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descr="Vowel quadrilateral: English long vowe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269150"/>
            <a:ext cx="3200400" cy="27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5430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7. Choose the </a:t>
            </a:r>
            <a:r>
              <a:rPr lang="en-US" sz="2800" b="1" u="sng" dirty="0" smtClean="0">
                <a:solidFill>
                  <a:srgbClr val="0000FF"/>
                </a:solidFill>
              </a:rPr>
              <a:t>correct</a:t>
            </a:r>
            <a:r>
              <a:rPr lang="en-US" sz="2800" b="1" dirty="0" smtClean="0">
                <a:solidFill>
                  <a:srgbClr val="0000FF"/>
                </a:solidFill>
              </a:rPr>
              <a:t> description for the long vowel /</a:t>
            </a:r>
            <a:r>
              <a:rPr lang="sq-AL" sz="2800" dirty="0"/>
              <a:t> ɔː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831818"/>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Font typeface="+mj-lt"/>
              <a:buAutoNum type="alphaUcPeriod"/>
            </a:pPr>
            <a:r>
              <a:rPr lang="en-US" dirty="0" smtClean="0">
                <a:solidFill>
                  <a:srgbClr val="0000FF"/>
                </a:solidFill>
              </a:rPr>
              <a:t>It has strong </a:t>
            </a:r>
            <a:r>
              <a:rPr lang="en-US" dirty="0">
                <a:solidFill>
                  <a:srgbClr val="0000FF"/>
                </a:solidFill>
              </a:rPr>
              <a:t>lip rounding</a:t>
            </a:r>
          </a:p>
          <a:p>
            <a:pPr marL="342900" indent="-342900" algn="l" rtl="0">
              <a:lnSpc>
                <a:spcPct val="150000"/>
              </a:lnSpc>
              <a:buFont typeface="+mj-lt"/>
              <a:buAutoNum type="alphaUcPeriod"/>
            </a:pPr>
            <a:r>
              <a:rPr lang="en-US" b="1" dirty="0" smtClean="0"/>
              <a:t>It has neutral lips</a:t>
            </a:r>
          </a:p>
          <a:p>
            <a:pPr marL="342900" indent="-342900" algn="l" rtl="0">
              <a:lnSpc>
                <a:spcPct val="150000"/>
              </a:lnSpc>
              <a:buFont typeface="+mj-lt"/>
              <a:buAutoNum type="alphaUcPeriod"/>
            </a:pPr>
            <a:r>
              <a:rPr lang="en-US" b="1" dirty="0" smtClean="0"/>
              <a:t>It has spread lips</a:t>
            </a:r>
          </a:p>
          <a:p>
            <a:pPr marL="342900" indent="-342900" algn="l" rtl="0">
              <a:lnSpc>
                <a:spcPct val="150000"/>
              </a:lnSpc>
              <a:buFont typeface="+mj-lt"/>
              <a:buAutoNum type="alphaUcPeriod"/>
            </a:pPr>
            <a:r>
              <a:rPr lang="en-US" b="1" dirty="0" smtClean="0"/>
              <a:t>It is a front vowel</a:t>
            </a:r>
            <a:endParaRPr lang="en-US" b="1" dirty="0"/>
          </a:p>
          <a:p>
            <a:pPr algn="l" rtl="0">
              <a:lnSpc>
                <a:spcPct val="150000"/>
              </a:lnSpc>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descr="Vowel quadrilateral: English long vowe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269150"/>
            <a:ext cx="3200400" cy="27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516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8. Choose the </a:t>
            </a:r>
            <a:r>
              <a:rPr lang="en-US" sz="2800" b="1" u="sng" dirty="0" smtClean="0">
                <a:solidFill>
                  <a:srgbClr val="0000FF"/>
                </a:solidFill>
              </a:rPr>
              <a:t>correct</a:t>
            </a:r>
            <a:r>
              <a:rPr lang="en-US" sz="2800" b="1" dirty="0" smtClean="0">
                <a:solidFill>
                  <a:srgbClr val="0000FF"/>
                </a:solidFill>
              </a:rPr>
              <a:t> description for the long vowel /u</a:t>
            </a:r>
            <a:r>
              <a:rPr lang="sq-AL" sz="2800" dirty="0" smtClean="0"/>
              <a:t>ː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831818"/>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Font typeface="+mj-lt"/>
              <a:buAutoNum type="alphaUcPeriod"/>
            </a:pPr>
            <a:r>
              <a:rPr lang="en-US" dirty="0" smtClean="0">
                <a:solidFill>
                  <a:srgbClr val="0000FF"/>
                </a:solidFill>
              </a:rPr>
              <a:t>It is a back vowel</a:t>
            </a:r>
            <a:endParaRPr lang="en-US" dirty="0">
              <a:solidFill>
                <a:srgbClr val="0000FF"/>
              </a:solidFill>
            </a:endParaRPr>
          </a:p>
          <a:p>
            <a:pPr marL="342900" indent="-342900" algn="l" rtl="0">
              <a:lnSpc>
                <a:spcPct val="150000"/>
              </a:lnSpc>
              <a:buFont typeface="+mj-lt"/>
              <a:buAutoNum type="alphaUcPeriod"/>
            </a:pPr>
            <a:r>
              <a:rPr lang="en-US" b="1" dirty="0" smtClean="0"/>
              <a:t>It is a front vowel</a:t>
            </a:r>
          </a:p>
          <a:p>
            <a:pPr marL="342900" indent="-342900" algn="l" rtl="0">
              <a:lnSpc>
                <a:spcPct val="150000"/>
              </a:lnSpc>
              <a:buFont typeface="+mj-lt"/>
              <a:buAutoNum type="alphaUcPeriod"/>
            </a:pPr>
            <a:r>
              <a:rPr lang="en-US" b="1" dirty="0" smtClean="0"/>
              <a:t>It is an open vowel</a:t>
            </a:r>
          </a:p>
          <a:p>
            <a:pPr marL="342900" indent="-342900" algn="l" rtl="0">
              <a:lnSpc>
                <a:spcPct val="150000"/>
              </a:lnSpc>
              <a:buFont typeface="+mj-lt"/>
              <a:buAutoNum type="alphaUcPeriod"/>
            </a:pPr>
            <a:r>
              <a:rPr lang="en-US" b="1" dirty="0" smtClean="0"/>
              <a:t>It is a central vowel</a:t>
            </a:r>
          </a:p>
          <a:p>
            <a:pPr algn="l" rtl="0">
              <a:lnSpc>
                <a:spcPct val="150000"/>
              </a:lnSpc>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descr="Vowel quadrilateral: English long vowe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269150"/>
            <a:ext cx="3200400" cy="274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6848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a:solidFill>
            <a:srgbClr val="99FFCC"/>
          </a:solidFill>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9. Choose the correct description for the short vowel /</a:t>
            </a:r>
            <a:r>
              <a:rPr lang="en-US" sz="2800" b="1" dirty="0">
                <a:solidFill>
                  <a:srgbClr val="C00000"/>
                </a:solidFill>
              </a:rPr>
              <a:t>e</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831818"/>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AutoNum type="alphaLcPeriod"/>
            </a:pPr>
            <a:r>
              <a:rPr lang="en-US" dirty="0" smtClean="0"/>
              <a:t>Half-open front vowel.</a:t>
            </a:r>
          </a:p>
          <a:p>
            <a:pPr marL="342900" indent="-342900" algn="l" rtl="0">
              <a:lnSpc>
                <a:spcPct val="150000"/>
              </a:lnSpc>
              <a:buAutoNum type="alphaLcPeriod"/>
            </a:pPr>
            <a:r>
              <a:rPr lang="en-US" dirty="0" smtClean="0">
                <a:solidFill>
                  <a:srgbClr val="FF0000"/>
                </a:solidFill>
              </a:rPr>
              <a:t>Half-open back vowel</a:t>
            </a:r>
          </a:p>
          <a:p>
            <a:pPr marL="342900" indent="-342900" algn="l" rtl="0">
              <a:lnSpc>
                <a:spcPct val="150000"/>
              </a:lnSpc>
              <a:buAutoNum type="alphaLcPeriod"/>
            </a:pPr>
            <a:r>
              <a:rPr lang="en-US" dirty="0" smtClean="0">
                <a:solidFill>
                  <a:srgbClr val="FF0000"/>
                </a:solidFill>
              </a:rPr>
              <a:t>Central vowel</a:t>
            </a:r>
          </a:p>
          <a:p>
            <a:pPr marL="342900" indent="-342900" algn="l" rtl="0">
              <a:lnSpc>
                <a:spcPct val="150000"/>
              </a:lnSpc>
              <a:buAutoNum type="alphaLcPeriod"/>
            </a:pPr>
            <a:r>
              <a:rPr lang="en-US" dirty="0" smtClean="0">
                <a:solidFill>
                  <a:srgbClr val="FF0000"/>
                </a:solidFill>
              </a:rPr>
              <a:t>Close vowel</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5" name="Picture 4"/>
          <p:cNvPicPr>
            <a:picLocks noChangeAspect="1"/>
          </p:cNvPicPr>
          <p:nvPr/>
        </p:nvPicPr>
        <p:blipFill>
          <a:blip r:embed="rId2"/>
          <a:stretch>
            <a:fillRect/>
          </a:stretch>
        </p:blipFill>
        <p:spPr>
          <a:xfrm>
            <a:off x="5181648" y="1905000"/>
            <a:ext cx="4143263" cy="3048000"/>
          </a:xfrm>
          <a:prstGeom prst="rect">
            <a:avLst/>
          </a:prstGeom>
        </p:spPr>
      </p:pic>
    </p:spTree>
    <p:extLst>
      <p:ext uri="{BB962C8B-B14F-4D97-AF65-F5344CB8AC3E}">
        <p14:creationId xmlns:p14="http://schemas.microsoft.com/office/powerpoint/2010/main" val="41584593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a:solidFill>
            <a:srgbClr val="99FFCC"/>
          </a:solidFill>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10. Choose the correct description for the short vowel /</a:t>
            </a:r>
            <a:r>
              <a:rPr lang="en-US" altLang="en-US" sz="2800" b="1" dirty="0">
                <a:solidFill>
                  <a:srgbClr val="0000FF"/>
                </a:solidFill>
                <a:latin typeface="Times New Roman" pitchFamily="18" charset="0"/>
              </a:rPr>
              <a:t> æ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831818"/>
          </a:xfrm>
          <a:prstGeom prst="rect">
            <a:avLst/>
          </a:prstGeom>
        </p:spPr>
        <p:txBody>
          <a:bodyPr wrap="square">
            <a:spAutoFit/>
          </a:bodyPr>
          <a:lstStyle/>
          <a:p>
            <a:pPr algn="l" rtl="0">
              <a:lnSpc>
                <a:spcPct val="150000"/>
              </a:lnSpc>
            </a:pPr>
            <a:endParaRPr lang="en-US" dirty="0" smtClean="0">
              <a:solidFill>
                <a:srgbClr val="FF0000"/>
              </a:solidFill>
            </a:endParaRPr>
          </a:p>
          <a:p>
            <a:pPr marL="342900" indent="-342900" algn="l" rtl="0">
              <a:lnSpc>
                <a:spcPct val="150000"/>
              </a:lnSpc>
              <a:buAutoNum type="alphaLcPeriod"/>
            </a:pPr>
            <a:r>
              <a:rPr lang="en-US" dirty="0"/>
              <a:t>O</a:t>
            </a:r>
            <a:r>
              <a:rPr lang="en-US" dirty="0" smtClean="0"/>
              <a:t>pen front vowel.</a:t>
            </a:r>
          </a:p>
          <a:p>
            <a:pPr marL="342900" indent="-342900" algn="l" rtl="0">
              <a:lnSpc>
                <a:spcPct val="150000"/>
              </a:lnSpc>
              <a:buAutoNum type="alphaLcPeriod"/>
            </a:pPr>
            <a:r>
              <a:rPr lang="en-US" dirty="0" smtClean="0">
                <a:solidFill>
                  <a:srgbClr val="FF0000"/>
                </a:solidFill>
              </a:rPr>
              <a:t>Close back vowel</a:t>
            </a:r>
          </a:p>
          <a:p>
            <a:pPr marL="342900" indent="-342900" algn="l" rtl="0">
              <a:lnSpc>
                <a:spcPct val="150000"/>
              </a:lnSpc>
              <a:buAutoNum type="alphaLcPeriod"/>
            </a:pPr>
            <a:r>
              <a:rPr lang="en-US" dirty="0" smtClean="0">
                <a:solidFill>
                  <a:srgbClr val="FF0000"/>
                </a:solidFill>
              </a:rPr>
              <a:t>Half-open vowel</a:t>
            </a:r>
          </a:p>
          <a:p>
            <a:pPr marL="342900" indent="-342900" algn="l" rtl="0">
              <a:lnSpc>
                <a:spcPct val="150000"/>
              </a:lnSpc>
              <a:buAutoNum type="alphaLcPeriod"/>
            </a:pPr>
            <a:r>
              <a:rPr lang="en-US" dirty="0" smtClean="0">
                <a:solidFill>
                  <a:srgbClr val="FF0000"/>
                </a:solidFill>
              </a:rPr>
              <a:t>Close vowel</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5" name="Picture 4"/>
          <p:cNvPicPr>
            <a:picLocks noChangeAspect="1"/>
          </p:cNvPicPr>
          <p:nvPr/>
        </p:nvPicPr>
        <p:blipFill>
          <a:blip r:embed="rId2"/>
          <a:stretch>
            <a:fillRect/>
          </a:stretch>
        </p:blipFill>
        <p:spPr>
          <a:xfrm>
            <a:off x="4800600" y="1905000"/>
            <a:ext cx="4049927" cy="2772859"/>
          </a:xfrm>
          <a:prstGeom prst="rect">
            <a:avLst/>
          </a:prstGeom>
        </p:spPr>
      </p:pic>
    </p:spTree>
    <p:extLst>
      <p:ext uri="{BB962C8B-B14F-4D97-AF65-F5344CB8AC3E}">
        <p14:creationId xmlns:p14="http://schemas.microsoft.com/office/powerpoint/2010/main" val="2562894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p:spPr>
        <p:style>
          <a:lnRef idx="1">
            <a:schemeClr val="accent3"/>
          </a:lnRef>
          <a:fillRef idx="2">
            <a:schemeClr val="accent3"/>
          </a:fillRef>
          <a:effectRef idx="1">
            <a:schemeClr val="accent3"/>
          </a:effectRef>
          <a:fontRef idx="minor">
            <a:schemeClr val="dk1"/>
          </a:fontRef>
        </p:style>
        <p:txBody>
          <a:bodyPr/>
          <a:lstStyle/>
          <a:p>
            <a:pPr algn="l"/>
            <a:r>
              <a:rPr lang="en-US" sz="2800" b="1" dirty="0" smtClean="0">
                <a:solidFill>
                  <a:srgbClr val="0000FF"/>
                </a:solidFill>
              </a:rPr>
              <a:t>11. Choose the correct description for the short vowel /</a:t>
            </a:r>
            <a:r>
              <a:rPr lang="en-US" altLang="en-US" sz="2800" b="1" dirty="0">
                <a:solidFill>
                  <a:srgbClr val="0000FF"/>
                </a:solidFill>
                <a:latin typeface="Times New Roman" pitchFamily="18" charset="0"/>
              </a:rPr>
              <a:t> </a:t>
            </a:r>
            <a:r>
              <a:rPr lang="en-US" sz="2800" b="1" dirty="0">
                <a:solidFill>
                  <a:srgbClr val="FF0000"/>
                </a:solidFill>
              </a:rPr>
              <a:t>ɒ</a:t>
            </a:r>
            <a:r>
              <a:rPr lang="en-US" altLang="en-US" sz="2800" b="1" dirty="0" smtClean="0">
                <a:solidFill>
                  <a:srgbClr val="0000FF"/>
                </a:solidFill>
                <a:latin typeface="Times New Roman" pitchFamily="18" charset="0"/>
              </a:rPr>
              <a:t>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416320"/>
          </a:xfrm>
          <a:prstGeom prst="rect">
            <a:avLst/>
          </a:prstGeom>
        </p:spPr>
        <p:txBody>
          <a:bodyPr wrap="square">
            <a:spAutoFit/>
          </a:bodyPr>
          <a:lstStyle/>
          <a:p>
            <a:pPr marL="342900" indent="-342900" algn="l" rtl="0">
              <a:lnSpc>
                <a:spcPct val="150000"/>
              </a:lnSpc>
              <a:buFontTx/>
              <a:buAutoNum type="alphaLcPeriod"/>
            </a:pPr>
            <a:r>
              <a:rPr lang="en-US" dirty="0" smtClean="0"/>
              <a:t>between </a:t>
            </a:r>
            <a:r>
              <a:rPr lang="en-US" dirty="0"/>
              <a:t>half-open and </a:t>
            </a:r>
            <a:r>
              <a:rPr lang="en-US" dirty="0" smtClean="0"/>
              <a:t>open and it is a back vowel</a:t>
            </a:r>
            <a:endParaRPr lang="en-US" sz="1200" dirty="0">
              <a:latin typeface="Calibri"/>
              <a:ea typeface="Calibri"/>
              <a:cs typeface="Arial"/>
            </a:endParaRPr>
          </a:p>
          <a:p>
            <a:pPr marL="342900" indent="-342900" algn="l" rtl="0">
              <a:lnSpc>
                <a:spcPct val="150000"/>
              </a:lnSpc>
              <a:buAutoNum type="alphaLcPeriod"/>
            </a:pPr>
            <a:r>
              <a:rPr lang="en-US" dirty="0" smtClean="0">
                <a:solidFill>
                  <a:srgbClr val="0000FF"/>
                </a:solidFill>
              </a:rPr>
              <a:t>Open front vowel.</a:t>
            </a:r>
          </a:p>
          <a:p>
            <a:pPr marL="342900" indent="-342900" algn="l" rtl="0">
              <a:lnSpc>
                <a:spcPct val="150000"/>
              </a:lnSpc>
              <a:buAutoNum type="alphaLcPeriod"/>
            </a:pPr>
            <a:r>
              <a:rPr lang="en-US" dirty="0" smtClean="0">
                <a:solidFill>
                  <a:srgbClr val="0000FF"/>
                </a:solidFill>
              </a:rPr>
              <a:t>Close and front vowel</a:t>
            </a:r>
          </a:p>
          <a:p>
            <a:pPr marL="342900" indent="-342900" algn="l" rtl="0">
              <a:lnSpc>
                <a:spcPct val="150000"/>
              </a:lnSpc>
              <a:buAutoNum type="alphaLcPeriod"/>
            </a:pPr>
            <a:r>
              <a:rPr lang="en-US" dirty="0" smtClean="0">
                <a:solidFill>
                  <a:srgbClr val="0000FF"/>
                </a:solidFill>
              </a:rPr>
              <a:t>Central vowel</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5" name="Picture 4"/>
          <p:cNvPicPr>
            <a:picLocks noChangeAspect="1"/>
          </p:cNvPicPr>
          <p:nvPr/>
        </p:nvPicPr>
        <p:blipFill>
          <a:blip r:embed="rId2"/>
          <a:stretch>
            <a:fillRect/>
          </a:stretch>
        </p:blipFill>
        <p:spPr>
          <a:xfrm>
            <a:off x="5186782" y="2209800"/>
            <a:ext cx="3916330" cy="2935521"/>
          </a:xfrm>
          <a:prstGeom prst="rect">
            <a:avLst/>
          </a:prstGeom>
        </p:spPr>
      </p:pic>
    </p:spTree>
    <p:extLst>
      <p:ext uri="{BB962C8B-B14F-4D97-AF65-F5344CB8AC3E}">
        <p14:creationId xmlns:p14="http://schemas.microsoft.com/office/powerpoint/2010/main" val="31866727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a:solidFill>
            <a:srgbClr val="99FFCC"/>
          </a:solidFill>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12. Choose the correct description for the short vowel /</a:t>
            </a:r>
            <a:r>
              <a:rPr lang="en-US" altLang="en-US" sz="2800" b="1" dirty="0">
                <a:solidFill>
                  <a:srgbClr val="0000FF"/>
                </a:solidFill>
                <a:latin typeface="Times New Roman" pitchFamily="18" charset="0"/>
              </a:rPr>
              <a:t> </a:t>
            </a:r>
            <a:r>
              <a:rPr lang="en-US" sz="2800" b="1" dirty="0">
                <a:solidFill>
                  <a:srgbClr val="C00000"/>
                </a:solidFill>
              </a:rPr>
              <a:t>ʌ</a:t>
            </a:r>
            <a:r>
              <a:rPr lang="en-US" altLang="en-US" sz="2800" b="1" dirty="0" smtClean="0">
                <a:solidFill>
                  <a:srgbClr val="0000FF"/>
                </a:solidFill>
                <a:latin typeface="Times New Roman" pitchFamily="18" charset="0"/>
              </a:rPr>
              <a:t>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462486"/>
          </a:xfrm>
          <a:prstGeom prst="rect">
            <a:avLst/>
          </a:prstGeom>
        </p:spPr>
        <p:txBody>
          <a:bodyPr wrap="square">
            <a:spAutoFit/>
          </a:bodyPr>
          <a:lstStyle/>
          <a:p>
            <a:pPr marL="342900" indent="-342900" algn="l" rtl="0">
              <a:lnSpc>
                <a:spcPct val="150000"/>
              </a:lnSpc>
              <a:buFontTx/>
              <a:buAutoNum type="alphaLcPeriod"/>
            </a:pPr>
            <a:r>
              <a:rPr lang="en-US" dirty="0" smtClean="0">
                <a:cs typeface="+mj-cs"/>
              </a:rPr>
              <a:t>half-open and</a:t>
            </a:r>
            <a:r>
              <a:rPr lang="en-US" dirty="0" smtClean="0">
                <a:latin typeface="Calibri"/>
                <a:cs typeface="+mj-cs"/>
              </a:rPr>
              <a:t> </a:t>
            </a:r>
            <a:r>
              <a:rPr lang="en-US" sz="2000" dirty="0">
                <a:latin typeface="Calibri"/>
                <a:cs typeface="+mj-cs"/>
              </a:rPr>
              <a:t>central</a:t>
            </a:r>
            <a:r>
              <a:rPr lang="en-US" dirty="0">
                <a:latin typeface="Calibri"/>
                <a:cs typeface="+mj-cs"/>
              </a:rPr>
              <a:t> </a:t>
            </a:r>
            <a:r>
              <a:rPr lang="en-US" dirty="0">
                <a:cs typeface="+mj-cs"/>
              </a:rPr>
              <a:t>vowel</a:t>
            </a:r>
          </a:p>
          <a:p>
            <a:pPr marL="342900" indent="-342900" algn="l" rtl="0">
              <a:lnSpc>
                <a:spcPct val="150000"/>
              </a:lnSpc>
              <a:buAutoNum type="alphaLcPeriod"/>
            </a:pPr>
            <a:r>
              <a:rPr lang="en-US" dirty="0" smtClean="0">
                <a:solidFill>
                  <a:srgbClr val="0000FF"/>
                </a:solidFill>
              </a:rPr>
              <a:t>Open front vowel.</a:t>
            </a:r>
          </a:p>
          <a:p>
            <a:pPr marL="342900" indent="-342900" algn="l" rtl="0">
              <a:lnSpc>
                <a:spcPct val="150000"/>
              </a:lnSpc>
              <a:buAutoNum type="alphaLcPeriod"/>
            </a:pPr>
            <a:r>
              <a:rPr lang="en-US" dirty="0" smtClean="0">
                <a:solidFill>
                  <a:srgbClr val="0000FF"/>
                </a:solidFill>
              </a:rPr>
              <a:t>Half-open vowel</a:t>
            </a:r>
          </a:p>
          <a:p>
            <a:pPr marL="342900" indent="-342900" algn="l" rtl="0">
              <a:lnSpc>
                <a:spcPct val="150000"/>
              </a:lnSpc>
              <a:buAutoNum type="alphaLcPeriod"/>
            </a:pPr>
            <a:r>
              <a:rPr lang="en-US" dirty="0" smtClean="0">
                <a:solidFill>
                  <a:srgbClr val="0000FF"/>
                </a:solidFill>
              </a:rPr>
              <a:t>Close vowel</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6" name="Picture 5"/>
          <p:cNvPicPr>
            <a:picLocks noChangeAspect="1"/>
          </p:cNvPicPr>
          <p:nvPr/>
        </p:nvPicPr>
        <p:blipFill>
          <a:blip r:embed="rId2"/>
          <a:stretch>
            <a:fillRect/>
          </a:stretch>
        </p:blipFill>
        <p:spPr>
          <a:xfrm>
            <a:off x="4343400" y="1828800"/>
            <a:ext cx="4044799" cy="3215889"/>
          </a:xfrm>
          <a:prstGeom prst="rect">
            <a:avLst/>
          </a:prstGeom>
        </p:spPr>
      </p:pic>
    </p:spTree>
    <p:extLst>
      <p:ext uri="{BB962C8B-B14F-4D97-AF65-F5344CB8AC3E}">
        <p14:creationId xmlns:p14="http://schemas.microsoft.com/office/powerpoint/2010/main" val="17407715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a:solidFill>
            <a:srgbClr val="99FFCC"/>
          </a:solidFill>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rgbClr val="0000FF"/>
                </a:solidFill>
              </a:rPr>
              <a:t>13. Choose the correct description for the short vowel /</a:t>
            </a:r>
            <a:r>
              <a:rPr lang="en-US" altLang="en-US" sz="2800" b="1" dirty="0">
                <a:solidFill>
                  <a:srgbClr val="0000FF"/>
                </a:solidFill>
                <a:latin typeface="Times New Roman" pitchFamily="18" charset="0"/>
              </a:rPr>
              <a:t> </a:t>
            </a:r>
            <a:r>
              <a:rPr lang="en-US" sz="3200" b="1" dirty="0">
                <a:solidFill>
                  <a:srgbClr val="FF0000"/>
                </a:solidFill>
              </a:rPr>
              <a:t>ʊ</a:t>
            </a:r>
            <a:r>
              <a:rPr lang="en-US" altLang="en-US" sz="2800" b="1" dirty="0" smtClean="0">
                <a:solidFill>
                  <a:srgbClr val="0000FF"/>
                </a:solidFill>
                <a:latin typeface="Times New Roman" pitchFamily="18" charset="0"/>
              </a:rPr>
              <a:t> </a:t>
            </a:r>
            <a:r>
              <a:rPr lang="en-US" sz="2800" b="1" dirty="0" smtClean="0">
                <a:solidFill>
                  <a:srgbClr val="0000FF"/>
                </a:solidFill>
              </a:rPr>
              <a:t>/.</a:t>
            </a:r>
            <a:endParaRPr lang="ar-SA" sz="2800" b="1" dirty="0">
              <a:solidFill>
                <a:srgbClr val="0000FF"/>
              </a:solidFill>
            </a:endParaRPr>
          </a:p>
        </p:txBody>
      </p:sp>
      <p:sp>
        <p:nvSpPr>
          <p:cNvPr id="4" name="Rectangle 3"/>
          <p:cNvSpPr/>
          <p:nvPr/>
        </p:nvSpPr>
        <p:spPr>
          <a:xfrm>
            <a:off x="800438" y="1301234"/>
            <a:ext cx="8724563" cy="3416320"/>
          </a:xfrm>
          <a:prstGeom prst="rect">
            <a:avLst/>
          </a:prstGeom>
        </p:spPr>
        <p:txBody>
          <a:bodyPr wrap="square">
            <a:spAutoFit/>
          </a:bodyPr>
          <a:lstStyle/>
          <a:p>
            <a:pPr marL="342900" indent="-342900" algn="l" rtl="0">
              <a:lnSpc>
                <a:spcPct val="150000"/>
              </a:lnSpc>
              <a:buFontTx/>
              <a:buAutoNum type="alphaLcPeriod"/>
            </a:pPr>
            <a:r>
              <a:rPr lang="en-US" dirty="0" smtClean="0"/>
              <a:t>half-close</a:t>
            </a:r>
            <a:r>
              <a:rPr lang="en-US" sz="1200" dirty="0" smtClean="0">
                <a:latin typeface="Calibri"/>
                <a:cs typeface="Arial"/>
              </a:rPr>
              <a:t> </a:t>
            </a:r>
            <a:r>
              <a:rPr lang="en-US" dirty="0"/>
              <a:t>nearer to the </a:t>
            </a:r>
            <a:r>
              <a:rPr lang="en-US" dirty="0" smtClean="0"/>
              <a:t>centre</a:t>
            </a:r>
            <a:r>
              <a:rPr lang="en-US" sz="1100" dirty="0" smtClean="0">
                <a:latin typeface="Calibri"/>
                <a:cs typeface="Arial"/>
              </a:rPr>
              <a:t> </a:t>
            </a:r>
            <a:endParaRPr lang="en-US" dirty="0">
              <a:solidFill>
                <a:srgbClr val="0000FF"/>
              </a:solidFill>
              <a:cs typeface="+mj-cs"/>
            </a:endParaRPr>
          </a:p>
          <a:p>
            <a:pPr marL="342900" indent="-342900" algn="l" rtl="0">
              <a:lnSpc>
                <a:spcPct val="150000"/>
              </a:lnSpc>
              <a:buAutoNum type="alphaLcPeriod"/>
            </a:pPr>
            <a:r>
              <a:rPr lang="en-US" dirty="0" smtClean="0">
                <a:solidFill>
                  <a:srgbClr val="0000FF"/>
                </a:solidFill>
              </a:rPr>
              <a:t>Open front vowel.</a:t>
            </a:r>
          </a:p>
          <a:p>
            <a:pPr marL="342900" indent="-342900" algn="l" rtl="0">
              <a:lnSpc>
                <a:spcPct val="150000"/>
              </a:lnSpc>
              <a:buAutoNum type="alphaLcPeriod"/>
            </a:pPr>
            <a:r>
              <a:rPr lang="en-US" dirty="0" smtClean="0">
                <a:solidFill>
                  <a:srgbClr val="0000FF"/>
                </a:solidFill>
              </a:rPr>
              <a:t>Half-open vowel</a:t>
            </a:r>
          </a:p>
          <a:p>
            <a:pPr marL="342900" indent="-342900" algn="l" rtl="0">
              <a:lnSpc>
                <a:spcPct val="150000"/>
              </a:lnSpc>
              <a:buAutoNum type="alphaLcPeriod"/>
            </a:pPr>
            <a:r>
              <a:rPr lang="en-US" dirty="0" smtClean="0">
                <a:solidFill>
                  <a:srgbClr val="0000FF"/>
                </a:solidFill>
              </a:rPr>
              <a:t>Close vowel</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5" name="Picture 4"/>
          <p:cNvPicPr>
            <a:picLocks noChangeAspect="1"/>
          </p:cNvPicPr>
          <p:nvPr/>
        </p:nvPicPr>
        <p:blipFill>
          <a:blip r:embed="rId2"/>
          <a:stretch>
            <a:fillRect/>
          </a:stretch>
        </p:blipFill>
        <p:spPr>
          <a:xfrm>
            <a:off x="5257800" y="1621210"/>
            <a:ext cx="4042792" cy="3096344"/>
          </a:xfrm>
          <a:prstGeom prst="rect">
            <a:avLst/>
          </a:prstGeom>
        </p:spPr>
      </p:pic>
    </p:spTree>
    <p:extLst>
      <p:ext uri="{BB962C8B-B14F-4D97-AF65-F5344CB8AC3E}">
        <p14:creationId xmlns:p14="http://schemas.microsoft.com/office/powerpoint/2010/main" val="24869911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a:solidFill>
            <a:srgbClr val="FFFF00"/>
          </a:solidFill>
        </p:spPr>
        <p:style>
          <a:lnRef idx="1">
            <a:schemeClr val="accent6"/>
          </a:lnRef>
          <a:fillRef idx="2">
            <a:schemeClr val="accent6"/>
          </a:fillRef>
          <a:effectRef idx="1">
            <a:schemeClr val="accent6"/>
          </a:effectRef>
          <a:fontRef idx="minor">
            <a:schemeClr val="dk1"/>
          </a:fontRef>
        </p:style>
        <p:txBody>
          <a:bodyPr/>
          <a:lstStyle/>
          <a:p>
            <a:pPr algn="l"/>
            <a:r>
              <a:rPr lang="en-US" sz="2800" b="1" dirty="0" smtClean="0">
                <a:solidFill>
                  <a:schemeClr val="tx1"/>
                </a:solidFill>
              </a:rPr>
              <a:t>14. Choose the correct description for the short vowel /</a:t>
            </a:r>
            <a:r>
              <a:rPr lang="en-US" altLang="en-US" sz="2800" b="1" dirty="0">
                <a:solidFill>
                  <a:schemeClr val="tx1"/>
                </a:solidFill>
                <a:latin typeface="Times New Roman" pitchFamily="18" charset="0"/>
              </a:rPr>
              <a:t> </a:t>
            </a:r>
            <a:r>
              <a:rPr lang="en-US" sz="3200" b="1" dirty="0">
                <a:solidFill>
                  <a:srgbClr val="FF0000"/>
                </a:solidFill>
              </a:rPr>
              <a:t>ə</a:t>
            </a:r>
            <a:r>
              <a:rPr lang="en-US" altLang="en-US" sz="2800" b="1" dirty="0" smtClean="0">
                <a:solidFill>
                  <a:schemeClr val="tx1"/>
                </a:solidFill>
                <a:latin typeface="Times New Roman" pitchFamily="18" charset="0"/>
              </a:rPr>
              <a:t> </a:t>
            </a:r>
            <a:r>
              <a:rPr lang="en-US" sz="2800" b="1" dirty="0" smtClean="0">
                <a:solidFill>
                  <a:schemeClr val="tx1"/>
                </a:solidFill>
              </a:rPr>
              <a:t>/.</a:t>
            </a:r>
            <a:endParaRPr lang="ar-SA" sz="2800" b="1" dirty="0">
              <a:solidFill>
                <a:schemeClr val="tx1"/>
              </a:solidFill>
            </a:endParaRPr>
          </a:p>
        </p:txBody>
      </p:sp>
      <p:sp>
        <p:nvSpPr>
          <p:cNvPr id="4" name="Rectangle 3"/>
          <p:cNvSpPr/>
          <p:nvPr/>
        </p:nvSpPr>
        <p:spPr>
          <a:xfrm>
            <a:off x="800438" y="1301234"/>
            <a:ext cx="8724563" cy="3416320"/>
          </a:xfrm>
          <a:prstGeom prst="rect">
            <a:avLst/>
          </a:prstGeom>
        </p:spPr>
        <p:txBody>
          <a:bodyPr wrap="square">
            <a:spAutoFit/>
          </a:bodyPr>
          <a:lstStyle/>
          <a:p>
            <a:pPr marL="342900" indent="-342900" algn="l" rtl="0">
              <a:lnSpc>
                <a:spcPct val="150000"/>
              </a:lnSpc>
              <a:buFontTx/>
              <a:buAutoNum type="alphaLcPeriod"/>
            </a:pPr>
            <a:r>
              <a:rPr lang="en-US" b="1" dirty="0"/>
              <a:t>between half-close and </a:t>
            </a:r>
            <a:r>
              <a:rPr lang="en-US" b="1" dirty="0" smtClean="0"/>
              <a:t>half-open and a central vowel</a:t>
            </a:r>
            <a:r>
              <a:rPr lang="en-US" dirty="0" smtClean="0">
                <a:solidFill>
                  <a:srgbClr val="0000FF"/>
                </a:solidFill>
              </a:rPr>
              <a:t>.</a:t>
            </a:r>
          </a:p>
          <a:p>
            <a:pPr marL="342900" indent="-342900" algn="l" rtl="0">
              <a:lnSpc>
                <a:spcPct val="150000"/>
              </a:lnSpc>
              <a:buAutoNum type="alphaLcPeriod"/>
            </a:pPr>
            <a:r>
              <a:rPr lang="en-US" dirty="0" smtClean="0">
                <a:solidFill>
                  <a:srgbClr val="0000FF"/>
                </a:solidFill>
              </a:rPr>
              <a:t>open and front vowel</a:t>
            </a:r>
          </a:p>
          <a:p>
            <a:pPr marL="342900" indent="-342900" algn="l" rtl="0">
              <a:lnSpc>
                <a:spcPct val="150000"/>
              </a:lnSpc>
              <a:buAutoNum type="alphaLcPeriod"/>
            </a:pPr>
            <a:r>
              <a:rPr lang="en-US" dirty="0" smtClean="0">
                <a:solidFill>
                  <a:srgbClr val="0000FF"/>
                </a:solidFill>
              </a:rPr>
              <a:t>Close and back vowel</a:t>
            </a:r>
          </a:p>
          <a:p>
            <a:pPr marL="342900" indent="-342900" algn="l" rtl="0">
              <a:lnSpc>
                <a:spcPct val="150000"/>
              </a:lnSpc>
              <a:buAutoNum type="alphaLcPeriod"/>
            </a:pPr>
            <a:r>
              <a:rPr lang="en-US" dirty="0" smtClean="0">
                <a:solidFill>
                  <a:srgbClr val="0000FF"/>
                </a:solidFill>
              </a:rPr>
              <a:t>Very close to cardinal vowel number 1.</a:t>
            </a:r>
          </a:p>
          <a:p>
            <a:pPr marL="342900" indent="-342900" algn="l" rtl="0">
              <a:lnSpc>
                <a:spcPct val="150000"/>
              </a:lnSpc>
              <a:buAutoNum type="alphaLcPeriod"/>
            </a:pPr>
            <a:endParaRPr lang="en-US" dirty="0" smtClean="0">
              <a:solidFill>
                <a:srgbClr val="FF0000"/>
              </a:solidFill>
            </a:endParaRPr>
          </a:p>
          <a:p>
            <a:pPr>
              <a:lnSpc>
                <a:spcPct val="150000"/>
              </a:lnSpc>
            </a:pPr>
            <a:endParaRPr lang="en-US" dirty="0" smtClean="0"/>
          </a:p>
          <a:p>
            <a:pPr>
              <a:lnSpc>
                <a:spcPct val="150000"/>
              </a:lnSpc>
            </a:pPr>
            <a:endParaRPr lang="en-US" dirty="0" smtClean="0"/>
          </a:p>
          <a:p>
            <a:pPr>
              <a:lnSpc>
                <a:spcPct val="150000"/>
              </a:lnSpc>
            </a:pPr>
            <a:endParaRPr lang="en-US" dirty="0"/>
          </a:p>
        </p:txBody>
      </p:sp>
      <p:pic>
        <p:nvPicPr>
          <p:cNvPr id="5" name="Picture 4"/>
          <p:cNvPicPr>
            <a:picLocks noChangeAspect="1"/>
          </p:cNvPicPr>
          <p:nvPr/>
        </p:nvPicPr>
        <p:blipFill>
          <a:blip r:embed="rId2"/>
          <a:stretch>
            <a:fillRect/>
          </a:stretch>
        </p:blipFill>
        <p:spPr>
          <a:xfrm>
            <a:off x="5334000" y="3046664"/>
            <a:ext cx="4038600" cy="2802294"/>
          </a:xfrm>
          <a:prstGeom prst="rect">
            <a:avLst/>
          </a:prstGeom>
        </p:spPr>
      </p:pic>
    </p:spTree>
    <p:extLst>
      <p:ext uri="{BB962C8B-B14F-4D97-AF65-F5344CB8AC3E}">
        <p14:creationId xmlns:p14="http://schemas.microsoft.com/office/powerpoint/2010/main" val="25589266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50000"/>
              </a:lnSpc>
            </a:pPr>
            <a:r>
              <a:rPr lang="en-US" sz="2800" dirty="0">
                <a:solidFill>
                  <a:srgbClr val="FF0000"/>
                </a:solidFill>
              </a:rPr>
              <a:t>1- The criteria used for short vowel description</a:t>
            </a:r>
          </a:p>
        </p:txBody>
      </p:sp>
      <p:graphicFrame>
        <p:nvGraphicFramePr>
          <p:cNvPr id="5" name="Table 4"/>
          <p:cNvGraphicFramePr>
            <a:graphicFrameLocks noGrp="1"/>
          </p:cNvGraphicFramePr>
          <p:nvPr>
            <p:extLst>
              <p:ext uri="{D42A27DB-BD31-4B8C-83A1-F6EECF244321}">
                <p14:modId xmlns:p14="http://schemas.microsoft.com/office/powerpoint/2010/main" val="736966345"/>
              </p:ext>
            </p:extLst>
          </p:nvPr>
        </p:nvGraphicFramePr>
        <p:xfrm>
          <a:off x="1676400" y="1524000"/>
          <a:ext cx="6856603" cy="945833"/>
        </p:xfrm>
        <a:graphic>
          <a:graphicData uri="http://schemas.openxmlformats.org/drawingml/2006/table">
            <a:tbl>
              <a:tblPr firstRow="1" firstCol="1" bandRow="1">
                <a:tableStyleId>{7E9639D4-E3E2-4D34-9284-5A2195B3D0D7}</a:tableStyleId>
              </a:tblPr>
              <a:tblGrid>
                <a:gridCol w="1243330"/>
                <a:gridCol w="1828800"/>
                <a:gridCol w="1314450"/>
                <a:gridCol w="1543050"/>
                <a:gridCol w="926973"/>
              </a:tblGrid>
              <a:tr h="0">
                <a:tc gridSpan="5">
                  <a:txBody>
                    <a:bodyPr/>
                    <a:lstStyle/>
                    <a:p>
                      <a:pPr marL="0" marR="0" algn="ctr">
                        <a:lnSpc>
                          <a:spcPct val="107000"/>
                        </a:lnSpc>
                        <a:spcBef>
                          <a:spcPts val="0"/>
                        </a:spcBef>
                        <a:spcAft>
                          <a:spcPts val="0"/>
                        </a:spcAft>
                      </a:pPr>
                      <a:r>
                        <a:rPr lang="en-US" sz="2400" dirty="0">
                          <a:solidFill>
                            <a:srgbClr val="FFFF00"/>
                          </a:solidFill>
                          <a:effectLst/>
                        </a:rPr>
                        <a:t>Short vowels description</a:t>
                      </a:r>
                      <a:endParaRPr lang="en-US" sz="1600" b="1" dirty="0">
                        <a:solidFill>
                          <a:srgbClr val="FFFF00"/>
                        </a:solidFill>
                        <a:effectLst/>
                        <a:latin typeface="Calibri"/>
                        <a:ea typeface="Calibri"/>
                        <a:cs typeface="Arial"/>
                      </a:endParaRPr>
                    </a:p>
                  </a:txBody>
                  <a:tcPr marL="68580" marR="68580" marT="0" marB="0"/>
                </a:tc>
                <a:tc hMerge="1">
                  <a:txBody>
                    <a:bodyPr/>
                    <a:lstStyle/>
                    <a:p>
                      <a:pPr rtl="1"/>
                      <a:endParaRPr lang="ar-MA"/>
                    </a:p>
                  </a:txBody>
                  <a:tcPr/>
                </a:tc>
                <a:tc hMerge="1">
                  <a:txBody>
                    <a:bodyPr/>
                    <a:lstStyle/>
                    <a:p>
                      <a:pPr rtl="1"/>
                      <a:endParaRPr lang="ar-MA"/>
                    </a:p>
                  </a:txBody>
                  <a:tcPr/>
                </a:tc>
                <a:tc hMerge="1">
                  <a:txBody>
                    <a:bodyPr/>
                    <a:lstStyle/>
                    <a:p>
                      <a:pPr rtl="1"/>
                      <a:endParaRPr lang="ar-MA"/>
                    </a:p>
                  </a:txBody>
                  <a:tcPr/>
                </a:tc>
                <a:tc hMerge="1">
                  <a:txBody>
                    <a:bodyPr/>
                    <a:lstStyle/>
                    <a:p>
                      <a:pPr rtl="1"/>
                      <a:endParaRPr lang="ar-MA"/>
                    </a:p>
                  </a:txBody>
                  <a:tcPr/>
                </a:tc>
              </a:tr>
              <a:tr h="0">
                <a:tc>
                  <a:txBody>
                    <a:bodyPr/>
                    <a:lstStyle/>
                    <a:p>
                      <a:pPr marL="0" marR="0" algn="ctr">
                        <a:lnSpc>
                          <a:spcPct val="107000"/>
                        </a:lnSpc>
                        <a:spcBef>
                          <a:spcPts val="0"/>
                        </a:spcBef>
                        <a:spcAft>
                          <a:spcPts val="0"/>
                        </a:spcAft>
                      </a:pPr>
                      <a:r>
                        <a:rPr lang="en-US" sz="1700" dirty="0">
                          <a:solidFill>
                            <a:srgbClr val="FF0000"/>
                          </a:solidFill>
                          <a:effectLst/>
                        </a:rPr>
                        <a:t>short vowel</a:t>
                      </a:r>
                      <a:endParaRPr lang="en-US" sz="1100" dirty="0">
                        <a:solidFill>
                          <a:srgbClr val="FF0000"/>
                        </a:solidFill>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solidFill>
                            <a:srgbClr val="FF0000"/>
                          </a:solidFill>
                          <a:effectLst/>
                        </a:rPr>
                        <a:t>tongue height</a:t>
                      </a:r>
                      <a:endParaRPr lang="en-US" sz="1100" dirty="0">
                        <a:solidFill>
                          <a:srgbClr val="FF0000"/>
                        </a:solidFill>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solidFill>
                            <a:srgbClr val="FF0000"/>
                          </a:solidFill>
                          <a:effectLst/>
                        </a:rPr>
                        <a:t>tongue position</a:t>
                      </a:r>
                      <a:endParaRPr lang="en-US" sz="1100" dirty="0">
                        <a:solidFill>
                          <a:srgbClr val="FF0000"/>
                        </a:solidFill>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solidFill>
                            <a:srgbClr val="FF0000"/>
                          </a:solidFill>
                          <a:effectLst/>
                        </a:rPr>
                        <a:t>shape of the lips</a:t>
                      </a:r>
                      <a:endParaRPr lang="en-US" sz="1100" dirty="0">
                        <a:solidFill>
                          <a:srgbClr val="FF0000"/>
                        </a:solidFill>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solidFill>
                            <a:srgbClr val="FF0000"/>
                          </a:solidFill>
                          <a:effectLst/>
                        </a:rPr>
                        <a:t>example</a:t>
                      </a:r>
                      <a:endParaRPr lang="en-US" sz="1100" dirty="0">
                        <a:solidFill>
                          <a:srgbClr val="FF0000"/>
                        </a:solidFill>
                        <a:effectLst/>
                        <a:latin typeface="Calibri"/>
                        <a:ea typeface="Calibri"/>
                        <a:cs typeface="Arial"/>
                      </a:endParaRPr>
                    </a:p>
                  </a:txBody>
                  <a:tcPr marL="68580" marR="68580" marT="0" marB="0"/>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341261506"/>
              </p:ext>
            </p:extLst>
          </p:nvPr>
        </p:nvGraphicFramePr>
        <p:xfrm>
          <a:off x="1676400" y="2554414"/>
          <a:ext cx="6762115" cy="391351"/>
        </p:xfrm>
        <a:graphic>
          <a:graphicData uri="http://schemas.openxmlformats.org/drawingml/2006/table">
            <a:tbl>
              <a:tblPr firstRow="1" firstCol="1" bandRow="1">
                <a:tableStyleId>{9D7B26C5-4107-4FEC-AEDC-1716B250A1EF}</a:tableStyleId>
              </a:tblPr>
              <a:tblGrid>
                <a:gridCol w="1243330"/>
                <a:gridCol w="1828800"/>
                <a:gridCol w="1314450"/>
                <a:gridCol w="1475740"/>
                <a:gridCol w="899795"/>
              </a:tblGrid>
              <a:tr h="0">
                <a:tc>
                  <a:txBody>
                    <a:bodyPr/>
                    <a:lstStyle/>
                    <a:p>
                      <a:pPr marL="0" marR="0" algn="ctr">
                        <a:lnSpc>
                          <a:spcPct val="107000"/>
                        </a:lnSpc>
                        <a:spcBef>
                          <a:spcPts val="0"/>
                        </a:spcBef>
                        <a:spcAft>
                          <a:spcPts val="0"/>
                        </a:spcAft>
                      </a:pPr>
                      <a:r>
                        <a:rPr lang="en-US" sz="1700" dirty="0" smtClean="0">
                          <a:effectLst/>
                        </a:rPr>
                        <a:t>/</a:t>
                      </a:r>
                      <a:r>
                        <a:rPr lang="en-US" sz="2400" dirty="0" smtClean="0">
                          <a:effectLst/>
                          <a:latin typeface="Angsana New" panose="02020603050405020304" pitchFamily="18" charset="-34"/>
                          <a:cs typeface="Angsana New" panose="02020603050405020304" pitchFamily="18" charset="-34"/>
                        </a:rPr>
                        <a:t>I</a:t>
                      </a:r>
                      <a:r>
                        <a:rPr lang="en-US" sz="1700" dirty="0" smtClean="0">
                          <a:effectLst/>
                        </a:rPr>
                        <a:t>/</a:t>
                      </a:r>
                      <a:endParaRPr lang="en-US" sz="1100" dirty="0">
                        <a:effectLst/>
                        <a:latin typeface="Calibri"/>
                        <a:ea typeface="Calibri"/>
                        <a:cs typeface="Arial"/>
                      </a:endParaRPr>
                    </a:p>
                  </a:txBody>
                  <a:tcPr marL="68580" marR="68580" marT="0" marB="0">
                    <a:solidFill>
                      <a:srgbClr val="FFFF00"/>
                    </a:solidFill>
                  </a:tcPr>
                </a:tc>
                <a:tc>
                  <a:txBody>
                    <a:bodyPr/>
                    <a:lstStyle/>
                    <a:p>
                      <a:pPr marL="0" marR="0" algn="ctr">
                        <a:lnSpc>
                          <a:spcPct val="107000"/>
                        </a:lnSpc>
                        <a:spcBef>
                          <a:spcPts val="0"/>
                        </a:spcBef>
                        <a:spcAft>
                          <a:spcPts val="0"/>
                        </a:spcAft>
                      </a:pPr>
                      <a:r>
                        <a:rPr lang="en-US" sz="1700">
                          <a:effectLst/>
                        </a:rPr>
                        <a:t>close</a:t>
                      </a:r>
                      <a:endParaRPr lang="en-US" sz="1100">
                        <a:effectLst/>
                        <a:latin typeface="Calibri"/>
                        <a:ea typeface="Calibri"/>
                        <a:cs typeface="Arial"/>
                      </a:endParaRPr>
                    </a:p>
                  </a:txBody>
                  <a:tcPr marL="68580" marR="68580" marT="0" marB="0">
                    <a:solidFill>
                      <a:srgbClr val="FFFF00"/>
                    </a:solidFill>
                  </a:tcPr>
                </a:tc>
                <a:tc>
                  <a:txBody>
                    <a:bodyPr/>
                    <a:lstStyle/>
                    <a:p>
                      <a:pPr marL="0" marR="0" algn="ctr">
                        <a:lnSpc>
                          <a:spcPct val="107000"/>
                        </a:lnSpc>
                        <a:spcBef>
                          <a:spcPts val="0"/>
                        </a:spcBef>
                        <a:spcAft>
                          <a:spcPts val="0"/>
                        </a:spcAft>
                      </a:pPr>
                      <a:r>
                        <a:rPr lang="en-US" sz="1700">
                          <a:effectLst/>
                        </a:rPr>
                        <a:t>front</a:t>
                      </a:r>
                      <a:endParaRPr lang="en-US" sz="1100">
                        <a:effectLst/>
                        <a:latin typeface="Calibri"/>
                        <a:ea typeface="Calibri"/>
                        <a:cs typeface="Arial"/>
                      </a:endParaRPr>
                    </a:p>
                  </a:txBody>
                  <a:tcPr marL="68580" marR="68580" marT="0" marB="0">
                    <a:solidFill>
                      <a:srgbClr val="FFFF00"/>
                    </a:solidFill>
                  </a:tcPr>
                </a:tc>
                <a:tc>
                  <a:txBody>
                    <a:bodyPr/>
                    <a:lstStyle/>
                    <a:p>
                      <a:pPr marL="0" marR="0" algn="ctr">
                        <a:lnSpc>
                          <a:spcPct val="107000"/>
                        </a:lnSpc>
                        <a:spcBef>
                          <a:spcPts val="0"/>
                        </a:spcBef>
                        <a:spcAft>
                          <a:spcPts val="0"/>
                        </a:spcAft>
                      </a:pPr>
                      <a:r>
                        <a:rPr lang="en-US" sz="1700">
                          <a:effectLst/>
                        </a:rPr>
                        <a:t>slightly spread</a:t>
                      </a:r>
                      <a:endParaRPr lang="en-US" sz="1100">
                        <a:effectLst/>
                        <a:latin typeface="Calibri"/>
                        <a:ea typeface="Calibri"/>
                        <a:cs typeface="Arial"/>
                      </a:endParaRPr>
                    </a:p>
                  </a:txBody>
                  <a:tcPr marL="68580" marR="68580" marT="0" marB="0">
                    <a:solidFill>
                      <a:srgbClr val="FFFF00"/>
                    </a:solidFill>
                  </a:tcPr>
                </a:tc>
                <a:tc>
                  <a:txBody>
                    <a:bodyPr/>
                    <a:lstStyle/>
                    <a:p>
                      <a:pPr marL="0" marR="0" algn="ctr">
                        <a:lnSpc>
                          <a:spcPct val="107000"/>
                        </a:lnSpc>
                        <a:spcBef>
                          <a:spcPts val="0"/>
                        </a:spcBef>
                        <a:spcAft>
                          <a:spcPts val="0"/>
                        </a:spcAft>
                      </a:pPr>
                      <a:r>
                        <a:rPr lang="en-US" sz="1700" dirty="0">
                          <a:effectLst/>
                        </a:rPr>
                        <a:t>bid</a:t>
                      </a:r>
                      <a:endParaRPr lang="en-US" sz="1100" dirty="0">
                        <a:effectLst/>
                        <a:latin typeface="Calibri"/>
                        <a:ea typeface="Calibri"/>
                        <a:cs typeface="Arial"/>
                      </a:endParaRPr>
                    </a:p>
                  </a:txBody>
                  <a:tcPr marL="68580" marR="68580" marT="0" marB="0">
                    <a:solidFill>
                      <a:srgbClr val="FFFF00"/>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524126230"/>
              </p:ext>
            </p:extLst>
          </p:nvPr>
        </p:nvGraphicFramePr>
        <p:xfrm>
          <a:off x="1676400" y="2895600"/>
          <a:ext cx="6829425" cy="277241"/>
        </p:xfrm>
        <a:graphic>
          <a:graphicData uri="http://schemas.openxmlformats.org/drawingml/2006/table">
            <a:tbl>
              <a:tblPr firstRow="1" firstCol="1" bandRow="1">
                <a:tableStyleId>{5940675A-B579-460E-94D1-54222C63F5DA}</a:tableStyleId>
              </a:tblPr>
              <a:tblGrid>
                <a:gridCol w="1243330"/>
                <a:gridCol w="1828800"/>
                <a:gridCol w="1314450"/>
                <a:gridCol w="1543050"/>
                <a:gridCol w="899795"/>
              </a:tblGrid>
              <a:tr h="0">
                <a:tc>
                  <a:txBody>
                    <a:bodyPr/>
                    <a:lstStyle/>
                    <a:p>
                      <a:pPr marL="0" marR="0" algn="ctr">
                        <a:lnSpc>
                          <a:spcPct val="107000"/>
                        </a:lnSpc>
                        <a:spcBef>
                          <a:spcPts val="0"/>
                        </a:spcBef>
                        <a:spcAft>
                          <a:spcPts val="0"/>
                        </a:spcAft>
                      </a:pPr>
                      <a:r>
                        <a:rPr lang="en-US" sz="1700" dirty="0" smtClean="0">
                          <a:effectLst/>
                        </a:rPr>
                        <a:t>/e/</a:t>
                      </a:r>
                      <a:endParaRPr lang="en-US" sz="1100" dirty="0">
                        <a:effectLst/>
                        <a:latin typeface="Calibri"/>
                        <a:ea typeface="Calibri"/>
                        <a:cs typeface="Arial"/>
                      </a:endParaRPr>
                    </a:p>
                  </a:txBody>
                  <a:tcPr marL="68580" marR="68580" marT="0" marB="0">
                    <a:solidFill>
                      <a:srgbClr val="FF99FF"/>
                    </a:solidFill>
                  </a:tcPr>
                </a:tc>
                <a:tc>
                  <a:txBody>
                    <a:bodyPr/>
                    <a:lstStyle/>
                    <a:p>
                      <a:pPr marL="0" marR="0" algn="ctr">
                        <a:lnSpc>
                          <a:spcPct val="107000"/>
                        </a:lnSpc>
                        <a:spcBef>
                          <a:spcPts val="0"/>
                        </a:spcBef>
                        <a:spcAft>
                          <a:spcPts val="0"/>
                        </a:spcAft>
                      </a:pPr>
                      <a:r>
                        <a:rPr lang="en-US" sz="1700" dirty="0">
                          <a:effectLst/>
                        </a:rPr>
                        <a:t>half-open</a:t>
                      </a:r>
                      <a:endParaRPr lang="en-US" sz="1100" dirty="0">
                        <a:effectLst/>
                        <a:latin typeface="Calibri"/>
                        <a:ea typeface="Calibri"/>
                        <a:cs typeface="Arial"/>
                      </a:endParaRPr>
                    </a:p>
                  </a:txBody>
                  <a:tcPr marL="68580" marR="68580" marT="0" marB="0">
                    <a:solidFill>
                      <a:srgbClr val="FF99FF"/>
                    </a:solidFill>
                  </a:tcPr>
                </a:tc>
                <a:tc>
                  <a:txBody>
                    <a:bodyPr/>
                    <a:lstStyle/>
                    <a:p>
                      <a:pPr marL="0" marR="0" algn="ctr">
                        <a:lnSpc>
                          <a:spcPct val="107000"/>
                        </a:lnSpc>
                        <a:spcBef>
                          <a:spcPts val="0"/>
                        </a:spcBef>
                        <a:spcAft>
                          <a:spcPts val="0"/>
                        </a:spcAft>
                      </a:pPr>
                      <a:r>
                        <a:rPr lang="en-US" sz="1700">
                          <a:effectLst/>
                        </a:rPr>
                        <a:t>front</a:t>
                      </a:r>
                      <a:endParaRPr lang="en-US" sz="1100">
                        <a:effectLst/>
                        <a:latin typeface="Calibri"/>
                        <a:ea typeface="Calibri"/>
                        <a:cs typeface="Arial"/>
                      </a:endParaRPr>
                    </a:p>
                  </a:txBody>
                  <a:tcPr marL="68580" marR="68580" marT="0" marB="0">
                    <a:solidFill>
                      <a:srgbClr val="FF99FF"/>
                    </a:solidFill>
                  </a:tcPr>
                </a:tc>
                <a:tc>
                  <a:txBody>
                    <a:bodyPr/>
                    <a:lstStyle/>
                    <a:p>
                      <a:pPr marL="0" marR="0" algn="ctr">
                        <a:lnSpc>
                          <a:spcPct val="107000"/>
                        </a:lnSpc>
                        <a:spcBef>
                          <a:spcPts val="0"/>
                        </a:spcBef>
                        <a:spcAft>
                          <a:spcPts val="0"/>
                        </a:spcAft>
                      </a:pPr>
                      <a:r>
                        <a:rPr lang="en-US" sz="1700">
                          <a:effectLst/>
                        </a:rPr>
                        <a:t>slightly spread</a:t>
                      </a:r>
                      <a:endParaRPr lang="en-US" sz="1100">
                        <a:effectLst/>
                        <a:latin typeface="Calibri"/>
                        <a:ea typeface="Calibri"/>
                        <a:cs typeface="Arial"/>
                      </a:endParaRPr>
                    </a:p>
                  </a:txBody>
                  <a:tcPr marL="68580" marR="68580" marT="0" marB="0">
                    <a:solidFill>
                      <a:srgbClr val="FF99FF"/>
                    </a:solidFill>
                  </a:tcPr>
                </a:tc>
                <a:tc>
                  <a:txBody>
                    <a:bodyPr/>
                    <a:lstStyle/>
                    <a:p>
                      <a:pPr marL="0" marR="0" algn="ctr">
                        <a:lnSpc>
                          <a:spcPct val="107000"/>
                        </a:lnSpc>
                        <a:spcBef>
                          <a:spcPts val="0"/>
                        </a:spcBef>
                        <a:spcAft>
                          <a:spcPts val="0"/>
                        </a:spcAft>
                      </a:pPr>
                      <a:r>
                        <a:rPr lang="en-US" sz="1700" dirty="0">
                          <a:effectLst/>
                        </a:rPr>
                        <a:t>bed</a:t>
                      </a:r>
                      <a:endParaRPr lang="en-US" sz="1100" dirty="0">
                        <a:effectLst/>
                        <a:latin typeface="Calibri"/>
                        <a:ea typeface="Calibri"/>
                        <a:cs typeface="Arial"/>
                      </a:endParaRPr>
                    </a:p>
                  </a:txBody>
                  <a:tcPr marL="68580" marR="68580" marT="0" marB="0">
                    <a:solidFill>
                      <a:srgbClr val="FF99FF"/>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949894423"/>
              </p:ext>
            </p:extLst>
          </p:nvPr>
        </p:nvGraphicFramePr>
        <p:xfrm>
          <a:off x="1676400" y="3276600"/>
          <a:ext cx="6829425" cy="277241"/>
        </p:xfrm>
        <a:graphic>
          <a:graphicData uri="http://schemas.openxmlformats.org/drawingml/2006/table">
            <a:tbl>
              <a:tblPr firstRow="1" firstCol="1" bandRow="1">
                <a:tableStyleId>{5940675A-B579-460E-94D1-54222C63F5DA}</a:tableStyleId>
              </a:tblPr>
              <a:tblGrid>
                <a:gridCol w="1243330"/>
                <a:gridCol w="1828800"/>
                <a:gridCol w="1314450"/>
                <a:gridCol w="1543050"/>
                <a:gridCol w="899795"/>
              </a:tblGrid>
              <a:tr h="0">
                <a:tc>
                  <a:txBody>
                    <a:bodyPr/>
                    <a:lstStyle/>
                    <a:p>
                      <a:pPr marL="0" marR="0" algn="ctr">
                        <a:lnSpc>
                          <a:spcPct val="107000"/>
                        </a:lnSpc>
                        <a:spcBef>
                          <a:spcPts val="0"/>
                        </a:spcBef>
                        <a:spcAft>
                          <a:spcPts val="0"/>
                        </a:spcAft>
                      </a:pPr>
                      <a:r>
                        <a:rPr lang="en-US" sz="1700" dirty="0">
                          <a:effectLst/>
                        </a:rPr>
                        <a:t>/æ/</a:t>
                      </a:r>
                      <a:endParaRPr lang="en-US" sz="1100" dirty="0">
                        <a:effectLst/>
                        <a:latin typeface="Calibri"/>
                        <a:ea typeface="Calibri"/>
                        <a:cs typeface="Arial"/>
                      </a:endParaRPr>
                    </a:p>
                  </a:txBody>
                  <a:tcPr marL="68580" marR="68580" marT="0" marB="0">
                    <a:blipFill>
                      <a:blip r:embed="rId2"/>
                      <a:tile tx="0" ty="0" sx="100000" sy="100000" flip="none" algn="tl"/>
                    </a:blipFill>
                  </a:tcPr>
                </a:tc>
                <a:tc>
                  <a:txBody>
                    <a:bodyPr/>
                    <a:lstStyle/>
                    <a:p>
                      <a:pPr marL="0" marR="0" algn="ctr">
                        <a:lnSpc>
                          <a:spcPct val="107000"/>
                        </a:lnSpc>
                        <a:spcBef>
                          <a:spcPts val="0"/>
                        </a:spcBef>
                        <a:spcAft>
                          <a:spcPts val="0"/>
                        </a:spcAft>
                      </a:pPr>
                      <a:r>
                        <a:rPr lang="en-US" sz="1700" dirty="0">
                          <a:effectLst/>
                        </a:rPr>
                        <a:t>open</a:t>
                      </a:r>
                      <a:endParaRPr lang="en-US" sz="1100" dirty="0">
                        <a:effectLst/>
                        <a:latin typeface="Calibri"/>
                        <a:ea typeface="Calibri"/>
                        <a:cs typeface="Arial"/>
                      </a:endParaRPr>
                    </a:p>
                  </a:txBody>
                  <a:tcPr marL="68580" marR="68580" marT="0" marB="0">
                    <a:blipFill>
                      <a:blip r:embed="rId2"/>
                      <a:tile tx="0" ty="0" sx="100000" sy="100000" flip="none" algn="tl"/>
                    </a:blipFill>
                  </a:tcPr>
                </a:tc>
                <a:tc>
                  <a:txBody>
                    <a:bodyPr/>
                    <a:lstStyle/>
                    <a:p>
                      <a:pPr marL="0" marR="0" algn="ctr">
                        <a:lnSpc>
                          <a:spcPct val="107000"/>
                        </a:lnSpc>
                        <a:spcBef>
                          <a:spcPts val="0"/>
                        </a:spcBef>
                        <a:spcAft>
                          <a:spcPts val="0"/>
                        </a:spcAft>
                      </a:pPr>
                      <a:r>
                        <a:rPr lang="en-US" sz="1700" dirty="0">
                          <a:effectLst/>
                        </a:rPr>
                        <a:t>front</a:t>
                      </a:r>
                      <a:endParaRPr lang="en-US" sz="1100" dirty="0">
                        <a:effectLst/>
                        <a:latin typeface="Calibri"/>
                        <a:ea typeface="Calibri"/>
                        <a:cs typeface="Arial"/>
                      </a:endParaRPr>
                    </a:p>
                  </a:txBody>
                  <a:tcPr marL="68580" marR="68580" marT="0" marB="0">
                    <a:blipFill>
                      <a:blip r:embed="rId2"/>
                      <a:tile tx="0" ty="0" sx="100000" sy="100000" flip="none" algn="tl"/>
                    </a:blipFill>
                  </a:tcPr>
                </a:tc>
                <a:tc>
                  <a:txBody>
                    <a:bodyPr/>
                    <a:lstStyle/>
                    <a:p>
                      <a:pPr marL="0" marR="0" algn="ctr">
                        <a:lnSpc>
                          <a:spcPct val="107000"/>
                        </a:lnSpc>
                        <a:spcBef>
                          <a:spcPts val="0"/>
                        </a:spcBef>
                        <a:spcAft>
                          <a:spcPts val="0"/>
                        </a:spcAft>
                      </a:pPr>
                      <a:r>
                        <a:rPr lang="en-US" sz="1700">
                          <a:effectLst/>
                        </a:rPr>
                        <a:t>slightly spread</a:t>
                      </a:r>
                      <a:endParaRPr lang="en-US" sz="1100">
                        <a:effectLst/>
                        <a:latin typeface="Calibri"/>
                        <a:ea typeface="Calibri"/>
                        <a:cs typeface="Arial"/>
                      </a:endParaRPr>
                    </a:p>
                  </a:txBody>
                  <a:tcPr marL="68580" marR="68580" marT="0" marB="0">
                    <a:blipFill>
                      <a:blip r:embed="rId2"/>
                      <a:tile tx="0" ty="0" sx="100000" sy="100000" flip="none" algn="tl"/>
                    </a:blipFill>
                  </a:tcPr>
                </a:tc>
                <a:tc>
                  <a:txBody>
                    <a:bodyPr/>
                    <a:lstStyle/>
                    <a:p>
                      <a:pPr marL="0" marR="0" algn="ctr">
                        <a:lnSpc>
                          <a:spcPct val="107000"/>
                        </a:lnSpc>
                        <a:spcBef>
                          <a:spcPts val="0"/>
                        </a:spcBef>
                        <a:spcAft>
                          <a:spcPts val="0"/>
                        </a:spcAft>
                      </a:pPr>
                      <a:r>
                        <a:rPr lang="en-US" sz="1700" dirty="0">
                          <a:effectLst/>
                        </a:rPr>
                        <a:t>bad</a:t>
                      </a:r>
                      <a:endParaRPr lang="en-US" sz="1100" dirty="0">
                        <a:effectLst/>
                        <a:latin typeface="Calibri"/>
                        <a:ea typeface="Calibri"/>
                        <a:cs typeface="Arial"/>
                      </a:endParaRPr>
                    </a:p>
                  </a:txBody>
                  <a:tcPr marL="68580" marR="68580" marT="0" marB="0">
                    <a:blipFill>
                      <a:blip r:embed="rId2"/>
                      <a:tile tx="0" ty="0" sx="100000" sy="100000" flip="none" algn="tl"/>
                    </a:blip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824632823"/>
              </p:ext>
            </p:extLst>
          </p:nvPr>
        </p:nvGraphicFramePr>
        <p:xfrm>
          <a:off x="1676400" y="3657600"/>
          <a:ext cx="6829425" cy="277241"/>
        </p:xfrm>
        <a:graphic>
          <a:graphicData uri="http://schemas.openxmlformats.org/drawingml/2006/table">
            <a:tbl>
              <a:tblPr firstRow="1" firstCol="1" bandRow="1">
                <a:tableStyleId>{5940675A-B579-460E-94D1-54222C63F5DA}</a:tableStyleId>
              </a:tblPr>
              <a:tblGrid>
                <a:gridCol w="1243330"/>
                <a:gridCol w="1828800"/>
                <a:gridCol w="1314450"/>
                <a:gridCol w="1543050"/>
                <a:gridCol w="899795"/>
              </a:tblGrid>
              <a:tr h="0">
                <a:tc>
                  <a:txBody>
                    <a:bodyPr/>
                    <a:lstStyle/>
                    <a:p>
                      <a:pPr marL="0" marR="0" algn="ctr">
                        <a:lnSpc>
                          <a:spcPct val="107000"/>
                        </a:lnSpc>
                        <a:spcBef>
                          <a:spcPts val="0"/>
                        </a:spcBef>
                        <a:spcAft>
                          <a:spcPts val="0"/>
                        </a:spcAft>
                      </a:pPr>
                      <a:r>
                        <a:rPr lang="en-US" sz="1700" dirty="0">
                          <a:effectLst/>
                        </a:rPr>
                        <a:t>/ʌ/</a:t>
                      </a:r>
                      <a:endParaRPr lang="en-US" sz="11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effectLst/>
                        </a:rPr>
                        <a:t>half-open</a:t>
                      </a:r>
                      <a:endParaRPr lang="en-US" sz="11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a:effectLst/>
                        </a:rPr>
                        <a:t>central</a:t>
                      </a:r>
                      <a:endParaRPr lang="en-US" sz="11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a:effectLst/>
                        </a:rPr>
                        <a:t>neutral</a:t>
                      </a:r>
                      <a:endParaRPr lang="en-US" sz="11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effectLst/>
                        </a:rPr>
                        <a:t>bud</a:t>
                      </a:r>
                      <a:endParaRPr lang="en-US" sz="1100" dirty="0">
                        <a:effectLst/>
                        <a:latin typeface="Calibri"/>
                        <a:ea typeface="Calibri"/>
                        <a:cs typeface="Arial"/>
                      </a:endParaRPr>
                    </a:p>
                  </a:txBody>
                  <a:tcPr marL="68580" marR="68580" marT="0" marB="0"/>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714372433"/>
              </p:ext>
            </p:extLst>
          </p:nvPr>
        </p:nvGraphicFramePr>
        <p:xfrm>
          <a:off x="1676400" y="3962400"/>
          <a:ext cx="6829425" cy="554482"/>
        </p:xfrm>
        <a:graphic>
          <a:graphicData uri="http://schemas.openxmlformats.org/drawingml/2006/table">
            <a:tbl>
              <a:tblPr firstRow="1" firstCol="1" bandRow="1">
                <a:tableStyleId>{5940675A-B579-460E-94D1-54222C63F5DA}</a:tableStyleId>
              </a:tblPr>
              <a:tblGrid>
                <a:gridCol w="1243330"/>
                <a:gridCol w="1828800"/>
                <a:gridCol w="1314450"/>
                <a:gridCol w="1543050"/>
                <a:gridCol w="899795"/>
              </a:tblGrid>
              <a:tr h="0">
                <a:tc>
                  <a:txBody>
                    <a:bodyPr/>
                    <a:lstStyle/>
                    <a:p>
                      <a:pPr marL="0" marR="0" algn="ctr">
                        <a:lnSpc>
                          <a:spcPct val="107000"/>
                        </a:lnSpc>
                        <a:spcBef>
                          <a:spcPts val="0"/>
                        </a:spcBef>
                        <a:spcAft>
                          <a:spcPts val="0"/>
                        </a:spcAft>
                      </a:pPr>
                      <a:r>
                        <a:rPr lang="en-US" sz="1700" dirty="0">
                          <a:effectLst/>
                        </a:rPr>
                        <a:t>/ɒ/</a:t>
                      </a:r>
                      <a:endParaRPr lang="en-US" sz="1100" dirty="0">
                        <a:effectLst/>
                        <a:latin typeface="Calibri"/>
                        <a:ea typeface="Calibri"/>
                        <a:cs typeface="Arial"/>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marL="0" marR="0" algn="ctr">
                        <a:lnSpc>
                          <a:spcPct val="107000"/>
                        </a:lnSpc>
                        <a:spcBef>
                          <a:spcPts val="0"/>
                        </a:spcBef>
                        <a:spcAft>
                          <a:spcPts val="0"/>
                        </a:spcAft>
                      </a:pPr>
                      <a:r>
                        <a:rPr lang="en-US" sz="1700" dirty="0">
                          <a:effectLst/>
                        </a:rPr>
                        <a:t>between half-open and open</a:t>
                      </a:r>
                      <a:endParaRPr lang="en-US" sz="1100" dirty="0">
                        <a:effectLst/>
                        <a:latin typeface="Calibri"/>
                        <a:ea typeface="Calibri"/>
                        <a:cs typeface="Arial"/>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marL="0" marR="0" algn="ctr">
                        <a:lnSpc>
                          <a:spcPct val="107000"/>
                        </a:lnSpc>
                        <a:spcBef>
                          <a:spcPts val="0"/>
                        </a:spcBef>
                        <a:spcAft>
                          <a:spcPts val="0"/>
                        </a:spcAft>
                      </a:pPr>
                      <a:r>
                        <a:rPr lang="en-US" sz="1700" dirty="0">
                          <a:effectLst/>
                        </a:rPr>
                        <a:t>back</a:t>
                      </a:r>
                      <a:endParaRPr lang="en-US" sz="1100" dirty="0">
                        <a:effectLst/>
                        <a:latin typeface="Calibri"/>
                        <a:ea typeface="Calibri"/>
                        <a:cs typeface="Arial"/>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marL="0" marR="0" algn="ctr">
                        <a:lnSpc>
                          <a:spcPct val="107000"/>
                        </a:lnSpc>
                        <a:spcBef>
                          <a:spcPts val="0"/>
                        </a:spcBef>
                        <a:spcAft>
                          <a:spcPts val="0"/>
                        </a:spcAft>
                      </a:pPr>
                      <a:r>
                        <a:rPr lang="en-US" sz="1700" dirty="0">
                          <a:effectLst/>
                        </a:rPr>
                        <a:t>slightly rounded</a:t>
                      </a:r>
                      <a:endParaRPr lang="en-US" sz="1100" dirty="0">
                        <a:effectLst/>
                        <a:latin typeface="Calibri"/>
                        <a:ea typeface="Calibri"/>
                        <a:cs typeface="Arial"/>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marL="0" marR="0" algn="ctr">
                        <a:lnSpc>
                          <a:spcPct val="107000"/>
                        </a:lnSpc>
                        <a:spcBef>
                          <a:spcPts val="0"/>
                        </a:spcBef>
                        <a:spcAft>
                          <a:spcPts val="0"/>
                        </a:spcAft>
                      </a:pPr>
                      <a:r>
                        <a:rPr lang="en-US" sz="1700" dirty="0">
                          <a:effectLst/>
                        </a:rPr>
                        <a:t>pot</a:t>
                      </a:r>
                      <a:endParaRPr lang="en-US" sz="1100" dirty="0">
                        <a:effectLst/>
                        <a:latin typeface="Calibri"/>
                        <a:ea typeface="Calibri"/>
                        <a:cs typeface="Arial"/>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860635430"/>
              </p:ext>
            </p:extLst>
          </p:nvPr>
        </p:nvGraphicFramePr>
        <p:xfrm>
          <a:off x="1676400" y="4639373"/>
          <a:ext cx="6829425" cy="554482"/>
        </p:xfrm>
        <a:graphic>
          <a:graphicData uri="http://schemas.openxmlformats.org/drawingml/2006/table">
            <a:tbl>
              <a:tblPr firstRow="1" firstCol="1" bandRow="1">
                <a:solidFill>
                  <a:schemeClr val="accent6"/>
                </a:solidFill>
                <a:tableStyleId>{5940675A-B579-460E-94D1-54222C63F5DA}</a:tableStyleId>
              </a:tblPr>
              <a:tblGrid>
                <a:gridCol w="1243330"/>
                <a:gridCol w="1828800"/>
                <a:gridCol w="1314450"/>
                <a:gridCol w="1543050"/>
                <a:gridCol w="899795"/>
              </a:tblGrid>
              <a:tr h="0">
                <a:tc>
                  <a:txBody>
                    <a:bodyPr/>
                    <a:lstStyle/>
                    <a:p>
                      <a:pPr marL="0" marR="0" algn="ctr">
                        <a:lnSpc>
                          <a:spcPct val="107000"/>
                        </a:lnSpc>
                        <a:spcBef>
                          <a:spcPts val="0"/>
                        </a:spcBef>
                        <a:spcAft>
                          <a:spcPts val="0"/>
                        </a:spcAft>
                      </a:pPr>
                      <a:r>
                        <a:rPr lang="en-US" sz="1700" dirty="0">
                          <a:effectLst/>
                        </a:rPr>
                        <a:t>/ʊ/</a:t>
                      </a:r>
                      <a:endParaRPr lang="en-US" sz="11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effectLst/>
                        </a:rPr>
                        <a:t>half-close</a:t>
                      </a:r>
                      <a:endParaRPr lang="en-US" sz="11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effectLst/>
                        </a:rPr>
                        <a:t>nearer to the centre</a:t>
                      </a:r>
                      <a:endParaRPr lang="en-US" sz="11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effectLst/>
                        </a:rPr>
                        <a:t>rounded</a:t>
                      </a:r>
                      <a:endParaRPr lang="en-US" sz="11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1700" dirty="0">
                          <a:effectLst/>
                        </a:rPr>
                        <a:t>put</a:t>
                      </a:r>
                      <a:endParaRPr lang="en-US" sz="1100" dirty="0">
                        <a:effectLst/>
                        <a:latin typeface="Calibri"/>
                        <a:ea typeface="Calibri"/>
                        <a:cs typeface="Arial"/>
                      </a:endParaRPr>
                    </a:p>
                  </a:txBody>
                  <a:tcPr marL="68580" marR="68580" marT="0" marB="0"/>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420660109"/>
              </p:ext>
            </p:extLst>
          </p:nvPr>
        </p:nvGraphicFramePr>
        <p:xfrm>
          <a:off x="1676400" y="5276532"/>
          <a:ext cx="6781800" cy="554482"/>
        </p:xfrm>
        <a:graphic>
          <a:graphicData uri="http://schemas.openxmlformats.org/drawingml/2006/table">
            <a:tbl>
              <a:tblPr firstRow="1" firstCol="1" bandRow="1">
                <a:tableStyleId>{5940675A-B579-460E-94D1-54222C63F5DA}</a:tableStyleId>
              </a:tblPr>
              <a:tblGrid>
                <a:gridCol w="1219200"/>
                <a:gridCol w="1828800"/>
                <a:gridCol w="1295400"/>
                <a:gridCol w="1600200"/>
                <a:gridCol w="838200"/>
              </a:tblGrid>
              <a:tr h="0">
                <a:tc>
                  <a:txBody>
                    <a:bodyPr/>
                    <a:lstStyle/>
                    <a:p>
                      <a:pPr marL="0" marR="0" algn="ctr">
                        <a:lnSpc>
                          <a:spcPct val="107000"/>
                        </a:lnSpc>
                        <a:spcBef>
                          <a:spcPts val="0"/>
                        </a:spcBef>
                        <a:spcAft>
                          <a:spcPts val="0"/>
                        </a:spcAft>
                      </a:pPr>
                      <a:r>
                        <a:rPr lang="en-US" sz="1700" dirty="0">
                          <a:effectLst/>
                        </a:rPr>
                        <a:t>/ə/</a:t>
                      </a:r>
                      <a:endParaRPr lang="en-US" sz="1100" dirty="0">
                        <a:effectLst/>
                        <a:latin typeface="Calibri"/>
                        <a:ea typeface="Calibri"/>
                        <a:cs typeface="Arial"/>
                      </a:endParaRPr>
                    </a:p>
                  </a:txBody>
                  <a:tcPr marL="68580" marR="68580" marT="0" marB="0">
                    <a:solidFill>
                      <a:schemeClr val="accent1">
                        <a:lumMod val="20000"/>
                        <a:lumOff val="80000"/>
                      </a:schemeClr>
                    </a:solidFill>
                  </a:tcPr>
                </a:tc>
                <a:tc>
                  <a:txBody>
                    <a:bodyPr/>
                    <a:lstStyle/>
                    <a:p>
                      <a:pPr marL="0" marR="0" algn="ctr">
                        <a:lnSpc>
                          <a:spcPct val="107000"/>
                        </a:lnSpc>
                        <a:spcBef>
                          <a:spcPts val="0"/>
                        </a:spcBef>
                        <a:spcAft>
                          <a:spcPts val="0"/>
                        </a:spcAft>
                      </a:pPr>
                      <a:r>
                        <a:rPr lang="en-US" sz="1700">
                          <a:effectLst/>
                        </a:rPr>
                        <a:t>between half-close and half-open</a:t>
                      </a:r>
                      <a:endParaRPr lang="en-US" sz="1100">
                        <a:effectLst/>
                        <a:latin typeface="Calibri"/>
                        <a:ea typeface="Calibri"/>
                        <a:cs typeface="Arial"/>
                      </a:endParaRPr>
                    </a:p>
                  </a:txBody>
                  <a:tcPr marL="68580" marR="68580" marT="0" marB="0">
                    <a:solidFill>
                      <a:schemeClr val="accent1">
                        <a:lumMod val="20000"/>
                        <a:lumOff val="80000"/>
                      </a:schemeClr>
                    </a:solidFill>
                  </a:tcPr>
                </a:tc>
                <a:tc>
                  <a:txBody>
                    <a:bodyPr/>
                    <a:lstStyle/>
                    <a:p>
                      <a:pPr marL="0" marR="0" algn="ctr">
                        <a:lnSpc>
                          <a:spcPct val="107000"/>
                        </a:lnSpc>
                        <a:spcBef>
                          <a:spcPts val="0"/>
                        </a:spcBef>
                        <a:spcAft>
                          <a:spcPts val="0"/>
                        </a:spcAft>
                      </a:pPr>
                      <a:r>
                        <a:rPr lang="en-US" sz="1700">
                          <a:effectLst/>
                        </a:rPr>
                        <a:t>central</a:t>
                      </a:r>
                      <a:endParaRPr lang="en-US" sz="1100">
                        <a:effectLst/>
                        <a:latin typeface="Calibri"/>
                        <a:ea typeface="Calibri"/>
                        <a:cs typeface="Arial"/>
                      </a:endParaRPr>
                    </a:p>
                  </a:txBody>
                  <a:tcPr marL="68580" marR="68580" marT="0" marB="0">
                    <a:solidFill>
                      <a:schemeClr val="accent1">
                        <a:lumMod val="20000"/>
                        <a:lumOff val="80000"/>
                      </a:schemeClr>
                    </a:solidFill>
                  </a:tcPr>
                </a:tc>
                <a:tc>
                  <a:txBody>
                    <a:bodyPr/>
                    <a:lstStyle/>
                    <a:p>
                      <a:pPr marL="0" marR="0" algn="ctr">
                        <a:lnSpc>
                          <a:spcPct val="107000"/>
                        </a:lnSpc>
                        <a:spcBef>
                          <a:spcPts val="0"/>
                        </a:spcBef>
                        <a:spcAft>
                          <a:spcPts val="0"/>
                        </a:spcAft>
                      </a:pPr>
                      <a:r>
                        <a:rPr lang="en-US" sz="1700">
                          <a:effectLst/>
                        </a:rPr>
                        <a:t>neutral</a:t>
                      </a:r>
                      <a:endParaRPr lang="en-US" sz="1100">
                        <a:effectLst/>
                        <a:latin typeface="Calibri"/>
                        <a:ea typeface="Calibri"/>
                        <a:cs typeface="Arial"/>
                      </a:endParaRPr>
                    </a:p>
                  </a:txBody>
                  <a:tcPr marL="68580" marR="68580" marT="0" marB="0">
                    <a:solidFill>
                      <a:schemeClr val="accent1">
                        <a:lumMod val="20000"/>
                        <a:lumOff val="80000"/>
                      </a:schemeClr>
                    </a:solidFill>
                  </a:tcPr>
                </a:tc>
                <a:tc>
                  <a:txBody>
                    <a:bodyPr/>
                    <a:lstStyle/>
                    <a:p>
                      <a:pPr marL="0" marR="0" algn="ctr">
                        <a:lnSpc>
                          <a:spcPct val="107000"/>
                        </a:lnSpc>
                        <a:spcBef>
                          <a:spcPts val="0"/>
                        </a:spcBef>
                        <a:spcAft>
                          <a:spcPts val="0"/>
                        </a:spcAft>
                      </a:pPr>
                      <a:r>
                        <a:rPr lang="en-US" sz="1700" dirty="0">
                          <a:effectLst/>
                        </a:rPr>
                        <a:t>mother</a:t>
                      </a:r>
                      <a:endParaRPr lang="en-US" sz="1100" dirty="0">
                        <a:effectLst/>
                        <a:latin typeface="Calibri"/>
                        <a:ea typeface="Calibri"/>
                        <a:cs typeface="Arial"/>
                      </a:endParaRPr>
                    </a:p>
                  </a:txBody>
                  <a:tcPr marL="68580" marR="68580" marT="0" marB="0">
                    <a:solidFill>
                      <a:schemeClr val="accent1">
                        <a:lumMod val="20000"/>
                        <a:lumOff val="80000"/>
                      </a:schemeClr>
                    </a:solidFill>
                  </a:tcPr>
                </a:tc>
              </a:tr>
            </a:tbl>
          </a:graphicData>
        </a:graphic>
      </p:graphicFrame>
    </p:spTree>
    <p:extLst>
      <p:ext uri="{BB962C8B-B14F-4D97-AF65-F5344CB8AC3E}">
        <p14:creationId xmlns:p14="http://schemas.microsoft.com/office/powerpoint/2010/main" val="302464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extLst>
      <p:ext uri="{BB962C8B-B14F-4D97-AF65-F5344CB8AC3E}">
        <p14:creationId xmlns:p14="http://schemas.microsoft.com/office/powerpoint/2010/main" val="24624291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734</TotalTime>
  <Words>940</Words>
  <Application>Microsoft Office PowerPoint</Application>
  <PresentationFormat>A4 Paper (210x297 mm)</PresentationFormat>
  <Paragraphs>259</Paragraphs>
  <Slides>33</Slides>
  <Notes>1</Notes>
  <HiddenSlides>0</HiddenSlides>
  <MMClips>0</MMClips>
  <ScaleCrop>false</ScaleCrop>
  <HeadingPairs>
    <vt:vector size="4" baseType="variant">
      <vt:variant>
        <vt:lpstr>نسق</vt:lpstr>
      </vt:variant>
      <vt:variant>
        <vt:i4>1</vt:i4>
      </vt:variant>
      <vt:variant>
        <vt:lpstr>عناوين الشرائح</vt:lpstr>
      </vt:variant>
      <vt:variant>
        <vt:i4>33</vt:i4>
      </vt:variant>
    </vt:vector>
  </HeadingPairs>
  <TitlesOfParts>
    <vt:vector size="34" baseType="lpstr">
      <vt:lpstr>Office Theme</vt:lpstr>
      <vt:lpstr>عرض تقديمي في PowerPoint</vt:lpstr>
      <vt:lpstr>Lecture 8</vt:lpstr>
      <vt:lpstr>In this lecture, we will study</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Practical exercises</vt:lpstr>
      <vt:lpstr>1. Choose the correct description for the short vowel /I/.</vt:lpstr>
      <vt:lpstr>2. Choose the correct description for the long vowel /i:/.</vt:lpstr>
      <vt:lpstr>3. Choose the incorrect description for the long vowel / ɜː /.</vt:lpstr>
      <vt:lpstr>4. Choose the correct description for the long vowel / ɜː /.</vt:lpstr>
      <vt:lpstr>5. Choose the correct description for the long vowel / ɑː /.</vt:lpstr>
      <vt:lpstr>6. Choose the incorrect description for the long vowel / ɑː /.</vt:lpstr>
      <vt:lpstr>7. Choose the correct description for the long vowel / ɔː /.</vt:lpstr>
      <vt:lpstr>8. Choose the correct description for the long vowel /uː /.</vt:lpstr>
      <vt:lpstr>9. Choose the correct description for the short vowel /e/.</vt:lpstr>
      <vt:lpstr>10. Choose the correct description for the short vowel / æ /.</vt:lpstr>
      <vt:lpstr>11. Choose the correct description for the short vowel / ɒ /.</vt:lpstr>
      <vt:lpstr>12. Choose the correct description for the short vowel / ʌ /.</vt:lpstr>
      <vt:lpstr>13. Choose the correct description for the short vowel / ʊ /.</vt:lpstr>
      <vt:lpstr>14. Choose the correct description for the short vowel / ə /.</vt:lpstr>
      <vt:lpstr>1- The criteria used for short vowel description</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studio 3</dc:creator>
  <cp:lastModifiedBy>meme</cp:lastModifiedBy>
  <cp:revision>56</cp:revision>
  <dcterms:created xsi:type="dcterms:W3CDTF">2015-09-10T11:39:03Z</dcterms:created>
  <dcterms:modified xsi:type="dcterms:W3CDTF">2017-11-08T06:00:11Z</dcterms:modified>
</cp:coreProperties>
</file>