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35" r:id="rId2"/>
    <p:sldId id="326" r:id="rId3"/>
    <p:sldId id="415" r:id="rId4"/>
    <p:sldId id="458" r:id="rId5"/>
    <p:sldId id="459" r:id="rId6"/>
    <p:sldId id="460" r:id="rId7"/>
    <p:sldId id="461" r:id="rId8"/>
    <p:sldId id="462" r:id="rId9"/>
    <p:sldId id="463" r:id="rId10"/>
    <p:sldId id="464" r:id="rId11"/>
    <p:sldId id="465" r:id="rId12"/>
    <p:sldId id="466" r:id="rId13"/>
    <p:sldId id="467" r:id="rId14"/>
    <p:sldId id="468" r:id="rId15"/>
    <p:sldId id="469" r:id="rId16"/>
    <p:sldId id="470" r:id="rId17"/>
    <p:sldId id="472" r:id="rId18"/>
    <p:sldId id="473" r:id="rId19"/>
    <p:sldId id="453" r:id="rId20"/>
    <p:sldId id="457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E6334"/>
    <a:srgbClr val="D98061"/>
    <a:srgbClr val="313B4A"/>
    <a:srgbClr val="43A79C"/>
    <a:srgbClr val="EDBD1F"/>
    <a:srgbClr val="F04316"/>
    <a:srgbClr val="81AA52"/>
    <a:srgbClr val="0E478A"/>
    <a:srgbClr val="ECA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4" autoAdjust="0"/>
  </p:normalViewPr>
  <p:slideViewPr>
    <p:cSldViewPr>
      <p:cViewPr varScale="1">
        <p:scale>
          <a:sx n="46" d="100"/>
          <a:sy n="46" d="100"/>
        </p:scale>
        <p:origin x="105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150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A0C73-D49C-4D3F-9111-EDD52FDD88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43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A0C73-D49C-4D3F-9111-EDD52FDD88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43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A0C73-D49C-4D3F-9111-EDD52FDD88C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43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A0C73-D49C-4D3F-9111-EDD52FDD88C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43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A0C73-D49C-4D3F-9111-EDD52FDD88C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43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A0C73-D49C-4D3F-9111-EDD52FDD88C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43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sa/url?sa=i&amp;rct=j&amp;q=&amp;esrc=s&amp;frm=1&amp;source=imgres&amp;cd=&amp;cad=rja&amp;uact=8&amp;ved=0ahUKEwjYlO_uuIrLAhVDOBQKHTgSC0MQjRwIBw&amp;url=http://scienceblogs.com/startswithabang/2011/09/24/weekend-diversion-watch-your-e/&amp;psig=AFQjCNF6LsLjxdbAxelqoDDljVPe4qvemQ&amp;ust=1456198657019428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google.com.sa/url?sa=i&amp;rct=j&amp;q=&amp;esrc=s&amp;frm=1&amp;source=imgres&amp;cd=&amp;cad=rja&amp;uact=8&amp;ved=0ahUKEwjbsNywuorLAhXJ6xQKHX07CU0QjRwIBw&amp;url=http://www.tienganh123.com/phat-am-tieng-anh-co-ban/1541-consonant-%C3%B0-phu-am-%C3%B0.html&amp;psig=AFQjCNHbGJSrt9i2iv-QEBUk0OAwviG0PQ&amp;ust=1456199063527142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www.google.com.sa/url?sa=i&amp;rct=j&amp;q=&amp;esrc=s&amp;frm=1&amp;source=imgres&amp;cd=&amp;cad=rja&amp;uact=8&amp;ved=0ahUKEwjozrSouorLAhVHQhQKHbXoCLEQjRwIBw&amp;url=http://www2.leeward.hawaii.edu/hurley/Ling102web/mod3_speaking/3mod3.5.2_place.htm&amp;psig=AFQjCNElMXWddJiRqHw5Rz_r5mxqnqVR3Q&amp;ust=1456199046043406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799"/>
            <a:ext cx="50990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FF"/>
                </a:solidFill>
                <a:latin typeface="AYM Wadiy S_U normal."/>
                <a:cs typeface="Times New Roman" pitchFamily="18" charset="0"/>
              </a:rPr>
              <a:t>Phonetics and Phonology</a:t>
            </a:r>
            <a:endParaRPr lang="ar-SA" sz="2800" b="1" dirty="0">
              <a:solidFill>
                <a:srgbClr val="0000FF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Dr. Mohammed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Al-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Hilal</a:t>
            </a: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002060"/>
                </a:solidFill>
              </a:rPr>
              <a:t>مقرر </a:t>
            </a:r>
            <a:r>
              <a:rPr lang="ar-SA" sz="2800" b="1" dirty="0" smtClean="0">
                <a:solidFill>
                  <a:srgbClr val="002060"/>
                </a:solidFill>
              </a:rPr>
              <a:t>الصوتيات والنظام الصوتي</a:t>
            </a:r>
            <a:endParaRPr lang="ar-SA" sz="2800" b="1" dirty="0">
              <a:solidFill>
                <a:srgbClr val="002060"/>
              </a:solidFill>
            </a:endParaRPr>
          </a:p>
          <a:p>
            <a:pPr algn="ctr"/>
            <a:r>
              <a:rPr lang="ar-SA" sz="3200" b="1" baseline="-25000" dirty="0" smtClean="0">
                <a:solidFill>
                  <a:srgbClr val="00B050"/>
                </a:solidFill>
              </a:rPr>
              <a:t>قسم اللغة الإنجليزية</a:t>
            </a:r>
            <a:endParaRPr lang="en-US" sz="3200" b="1" baseline="-25000" dirty="0">
              <a:solidFill>
                <a:srgbClr val="00B050"/>
              </a:solidFill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2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Phonetics and Phonology</a:t>
            </a:r>
            <a:endParaRPr lang="en-US" dirty="0"/>
          </a:p>
        </p:txBody>
      </p:sp>
      <p:sp>
        <p:nvSpPr>
          <p:cNvPr id="4" name="Rectangle 9"/>
          <p:cNvSpPr/>
          <p:nvPr/>
        </p:nvSpPr>
        <p:spPr>
          <a:xfrm>
            <a:off x="76200" y="2864224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36716" y="2864224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55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600" dirty="0" smtClean="0"/>
              <a:t>In this lecture, we will study</a:t>
            </a:r>
            <a:endParaRPr lang="ar-SA" sz="3600" dirty="0"/>
          </a:p>
        </p:txBody>
      </p:sp>
      <p:sp>
        <p:nvSpPr>
          <p:cNvPr id="4" name="Rectangle 3"/>
          <p:cNvSpPr/>
          <p:nvPr/>
        </p:nvSpPr>
        <p:spPr>
          <a:xfrm>
            <a:off x="800438" y="1301234"/>
            <a:ext cx="8724563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Different </a:t>
            </a:r>
            <a:r>
              <a:rPr lang="en-US" sz="2000" dirty="0">
                <a:solidFill>
                  <a:srgbClr val="C00000"/>
                </a:solidFill>
              </a:rPr>
              <a:t>places of </a:t>
            </a:r>
            <a:r>
              <a:rPr lang="en-US" sz="2000" dirty="0" smtClean="0">
                <a:solidFill>
                  <a:srgbClr val="C00000"/>
                </a:solidFill>
              </a:rPr>
              <a:t>articulations for fricatives.</a:t>
            </a:r>
          </a:p>
          <a:p>
            <a:pPr algn="l" rtl="0">
              <a:lnSpc>
                <a:spcPct val="150000"/>
              </a:lnSpc>
            </a:pPr>
            <a:r>
              <a:rPr lang="en-US" sz="2000">
                <a:solidFill>
                  <a:srgbClr val="00B050"/>
                </a:solidFill>
              </a:rPr>
              <a:t>English Affricatives</a:t>
            </a:r>
          </a:p>
          <a:p>
            <a:pPr algn="l" rtl="0">
              <a:lnSpc>
                <a:spcPct val="150000"/>
              </a:lnSpc>
            </a:pPr>
            <a:endParaRPr lang="en-US" sz="2000" dirty="0">
              <a:solidFill>
                <a:srgbClr val="C0000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/>
          </a:p>
          <a:p>
            <a:pPr algn="l" rtl="0">
              <a:lnSpc>
                <a:spcPct val="150000"/>
              </a:lnSpc>
            </a:pPr>
            <a:endParaRPr lang="en-US" b="1" dirty="0">
              <a:solidFill>
                <a:srgbClr val="00206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3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47650" y="228600"/>
            <a:ext cx="8915400" cy="76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2750" y="914400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3200" dirty="0" smtClean="0">
                <a:solidFill>
                  <a:srgbClr val="0000FF"/>
                </a:solidFill>
              </a:rPr>
              <a:t>Labiodental fricatives /f/, /v/</a:t>
            </a:r>
            <a:endParaRPr lang="en-US" altLang="en-US" sz="2000" dirty="0" smtClean="0">
              <a:solidFill>
                <a:srgbClr val="0000FF"/>
              </a:solidFill>
            </a:endParaRPr>
          </a:p>
          <a:p>
            <a:endParaRPr lang="en-US" sz="2000" dirty="0">
              <a:solidFill>
                <a:srgbClr val="7030A0"/>
              </a:solidFill>
            </a:endParaRPr>
          </a:p>
          <a:p>
            <a:r>
              <a:rPr lang="en-US" sz="3600" b="0" dirty="0" smtClean="0"/>
              <a:t>the </a:t>
            </a:r>
            <a:r>
              <a:rPr lang="en-US" sz="3600" b="0" dirty="0"/>
              <a:t>lower lip is in contact with the upper teeth </a:t>
            </a:r>
            <a:r>
              <a:rPr lang="en-US" sz="3600" b="0" dirty="0" smtClean="0"/>
              <a:t>. The </a:t>
            </a:r>
            <a:r>
              <a:rPr lang="en-US" sz="3600" b="0" dirty="0"/>
              <a:t>fricative noise is never very </a:t>
            </a:r>
            <a:r>
              <a:rPr lang="en-US" sz="3600" b="0" dirty="0" smtClean="0"/>
              <a:t>strong</a:t>
            </a:r>
          </a:p>
          <a:p>
            <a:r>
              <a:rPr lang="en-US" altLang="en-US" sz="3600" b="0" dirty="0" smtClean="0">
                <a:solidFill>
                  <a:srgbClr val="7030A0"/>
                </a:solidFill>
              </a:rPr>
              <a:t>/f/	/v/</a:t>
            </a:r>
            <a:endParaRPr lang="en-US" altLang="en-US" sz="3600" b="0" dirty="0">
              <a:solidFill>
                <a:srgbClr val="7030A0"/>
              </a:solidFill>
            </a:endParaRPr>
          </a:p>
          <a:p>
            <a:r>
              <a:rPr lang="en-US" sz="3600" b="0" dirty="0" smtClean="0">
                <a:solidFill>
                  <a:srgbClr val="FF0000"/>
                </a:solidFill>
              </a:rPr>
              <a:t>‘</a:t>
            </a:r>
            <a:r>
              <a:rPr lang="en-US" sz="3600" b="0" dirty="0">
                <a:solidFill>
                  <a:srgbClr val="FF0000"/>
                </a:solidFill>
              </a:rPr>
              <a:t>fan</a:t>
            </a:r>
            <a:r>
              <a:rPr lang="en-US" sz="3600" b="0" dirty="0" smtClean="0">
                <a:solidFill>
                  <a:srgbClr val="FF0000"/>
                </a:solidFill>
              </a:rPr>
              <a:t>’	 </a:t>
            </a:r>
            <a:r>
              <a:rPr lang="en-US" sz="3600" b="0" dirty="0">
                <a:solidFill>
                  <a:srgbClr val="FF0000"/>
                </a:solidFill>
              </a:rPr>
              <a:t>‘van</a:t>
            </a:r>
            <a:r>
              <a:rPr lang="en-US" sz="3600" b="0" dirty="0" smtClean="0">
                <a:solidFill>
                  <a:srgbClr val="FF0000"/>
                </a:solidFill>
              </a:rPr>
              <a:t>’</a:t>
            </a:r>
          </a:p>
          <a:p>
            <a:r>
              <a:rPr lang="en-US" sz="3600" b="0" dirty="0" smtClean="0"/>
              <a:t>‘</a:t>
            </a:r>
            <a:r>
              <a:rPr lang="en-US" sz="3600" b="0" dirty="0"/>
              <a:t>safer</a:t>
            </a:r>
            <a:r>
              <a:rPr lang="en-US" sz="3600" b="0" dirty="0" smtClean="0"/>
              <a:t>’   </a:t>
            </a:r>
            <a:r>
              <a:rPr lang="en-US" sz="3600" b="0" dirty="0"/>
              <a:t>‘saver</a:t>
            </a:r>
            <a:r>
              <a:rPr lang="en-US" sz="3600" b="0" dirty="0" smtClean="0"/>
              <a:t>’</a:t>
            </a:r>
          </a:p>
          <a:p>
            <a:r>
              <a:rPr lang="en-US" sz="3600" b="0" dirty="0" smtClean="0">
                <a:solidFill>
                  <a:srgbClr val="FF0000"/>
                </a:solidFill>
              </a:rPr>
              <a:t>‘</a:t>
            </a:r>
            <a:r>
              <a:rPr lang="en-US" sz="3600" b="0" dirty="0">
                <a:solidFill>
                  <a:srgbClr val="FF0000"/>
                </a:solidFill>
              </a:rPr>
              <a:t>half</a:t>
            </a:r>
            <a:r>
              <a:rPr lang="en-US" sz="3600" b="0" dirty="0" smtClean="0">
                <a:solidFill>
                  <a:srgbClr val="FF0000"/>
                </a:solidFill>
              </a:rPr>
              <a:t>’  ‘</a:t>
            </a:r>
            <a:r>
              <a:rPr lang="en-US" sz="3600" b="0" dirty="0">
                <a:solidFill>
                  <a:srgbClr val="FF0000"/>
                </a:solidFill>
              </a:rPr>
              <a:t>halve</a:t>
            </a:r>
            <a:endParaRPr lang="et-EE" altLang="en-US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http://scienceblogs.com/startswithabang/files/2011/09/f-sound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352" y="3861048"/>
            <a:ext cx="5082708" cy="252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62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04800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8790" y="914400"/>
            <a:ext cx="9262110" cy="1752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800" dirty="0" smtClean="0">
                <a:solidFill>
                  <a:srgbClr val="0000FF"/>
                </a:solidFill>
              </a:rPr>
              <a:t>Dental fricatives  </a:t>
            </a:r>
            <a:r>
              <a:rPr lang="en-US" sz="2800" dirty="0">
                <a:solidFill>
                  <a:srgbClr val="00B050"/>
                </a:solidFill>
                <a:effectLst/>
              </a:rPr>
              <a:t>/</a:t>
            </a:r>
            <a:r>
              <a:rPr lang="el-GR" sz="2800" dirty="0">
                <a:solidFill>
                  <a:srgbClr val="00B050"/>
                </a:solidFill>
                <a:effectLst/>
              </a:rPr>
              <a:t>θ</a:t>
            </a:r>
            <a:r>
              <a:rPr lang="en-US" sz="2800" dirty="0" smtClean="0">
                <a:solidFill>
                  <a:srgbClr val="00B050"/>
                </a:solidFill>
                <a:effectLst/>
              </a:rPr>
              <a:t>/, </a:t>
            </a:r>
            <a:r>
              <a:rPr lang="en-US" sz="2800" dirty="0" smtClean="0">
                <a:effectLst/>
              </a:rPr>
              <a:t>/</a:t>
            </a:r>
            <a:r>
              <a:rPr lang="en-US" sz="2800" dirty="0">
                <a:solidFill>
                  <a:srgbClr val="00B050"/>
                </a:solidFill>
                <a:effectLst/>
              </a:rPr>
              <a:t>ð</a:t>
            </a:r>
            <a:r>
              <a:rPr lang="en-US" sz="2800" dirty="0" smtClean="0">
                <a:solidFill>
                  <a:srgbClr val="00B050"/>
                </a:solidFill>
                <a:effectLst/>
              </a:rPr>
              <a:t>/</a:t>
            </a:r>
            <a:endParaRPr lang="en-US" altLang="en-US" sz="28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0" dirty="0">
                <a:solidFill>
                  <a:schemeClr val="tx1"/>
                </a:solidFill>
                <a:effectLst/>
              </a:rPr>
              <a:t>the tongue is normally </a:t>
            </a:r>
            <a:r>
              <a:rPr lang="en-US" sz="2400" b="0" dirty="0" smtClean="0">
                <a:solidFill>
                  <a:schemeClr val="tx1"/>
                </a:solidFill>
                <a:effectLst/>
              </a:rPr>
              <a:t>placed </a:t>
            </a:r>
            <a:r>
              <a:rPr lang="en-US" sz="2400" b="0" i="1" dirty="0" smtClean="0">
                <a:solidFill>
                  <a:schemeClr val="tx1"/>
                </a:solidFill>
                <a:effectLst/>
              </a:rPr>
              <a:t>behind  </a:t>
            </a:r>
            <a:r>
              <a:rPr lang="en-US" sz="2400" b="0" dirty="0" smtClean="0">
                <a:solidFill>
                  <a:schemeClr val="tx1"/>
                </a:solidFill>
                <a:effectLst/>
              </a:rPr>
              <a:t>the </a:t>
            </a:r>
            <a:r>
              <a:rPr lang="en-US" sz="2400" b="0" dirty="0">
                <a:solidFill>
                  <a:schemeClr val="tx1"/>
                </a:solidFill>
                <a:effectLst/>
              </a:rPr>
              <a:t>teeth</a:t>
            </a:r>
            <a:r>
              <a:rPr lang="en-US" sz="2400" b="0" dirty="0" smtClean="0">
                <a:solidFill>
                  <a:schemeClr val="tx1"/>
                </a:solidFill>
                <a:effectLst/>
              </a:rPr>
              <a:t>,</a:t>
            </a:r>
            <a:r>
              <a:rPr lang="en-US" sz="2400" b="0" dirty="0">
                <a:solidFill>
                  <a:schemeClr val="tx1"/>
                </a:solidFill>
                <a:effectLst/>
              </a:rPr>
              <a:t> with the tip touching the inner side of the </a:t>
            </a:r>
            <a:r>
              <a:rPr lang="en-US" sz="2400" b="0" dirty="0" smtClean="0">
                <a:solidFill>
                  <a:schemeClr val="tx1"/>
                </a:solidFill>
                <a:effectLst/>
              </a:rPr>
              <a:t>lower teeth</a:t>
            </a:r>
            <a:r>
              <a:rPr lang="en-US" sz="2400" b="0" dirty="0">
                <a:solidFill>
                  <a:schemeClr val="tx1"/>
                </a:solidFill>
                <a:effectLst/>
              </a:rPr>
              <a:t>. The air escapes through the gaps between the tongue and the </a:t>
            </a:r>
            <a:r>
              <a:rPr lang="en-US" sz="2400" b="0" dirty="0" smtClean="0">
                <a:solidFill>
                  <a:schemeClr val="tx1"/>
                </a:solidFill>
                <a:effectLst/>
              </a:rPr>
              <a:t>teeth</a:t>
            </a:r>
          </a:p>
          <a:p>
            <a:endParaRPr lang="en-US" sz="2400" b="0" dirty="0">
              <a:solidFill>
                <a:schemeClr val="tx1"/>
              </a:solidFill>
              <a:effectLst/>
            </a:endParaRPr>
          </a:p>
          <a:p>
            <a:r>
              <a:rPr lang="en-US" sz="3200" dirty="0" smtClean="0">
                <a:solidFill>
                  <a:srgbClr val="00B050"/>
                </a:solidFill>
                <a:effectLst/>
              </a:rPr>
              <a:t>/</a:t>
            </a:r>
            <a:r>
              <a:rPr lang="el-GR" sz="3200" dirty="0" smtClean="0">
                <a:solidFill>
                  <a:srgbClr val="00B050"/>
                </a:solidFill>
                <a:effectLst/>
              </a:rPr>
              <a:t>θ</a:t>
            </a:r>
            <a:r>
              <a:rPr lang="en-US" sz="3200" dirty="0" smtClean="0">
                <a:solidFill>
                  <a:srgbClr val="00B050"/>
                </a:solidFill>
                <a:effectLst/>
              </a:rPr>
              <a:t>/</a:t>
            </a:r>
            <a:r>
              <a:rPr lang="en-US" sz="2400" dirty="0">
                <a:effectLst/>
              </a:rPr>
              <a:t>			</a:t>
            </a:r>
            <a:r>
              <a:rPr lang="en-US" sz="2400" dirty="0" smtClean="0">
                <a:effectLst/>
              </a:rPr>
              <a:t>/</a:t>
            </a:r>
            <a:r>
              <a:rPr lang="en-US" sz="3200" dirty="0" smtClean="0">
                <a:solidFill>
                  <a:srgbClr val="00B050"/>
                </a:solidFill>
                <a:effectLst/>
              </a:rPr>
              <a:t>ð/</a:t>
            </a:r>
            <a:endParaRPr lang="en-US" sz="3200" dirty="0">
              <a:solidFill>
                <a:srgbClr val="00B050"/>
              </a:solidFill>
              <a:effectLst/>
            </a:endParaRPr>
          </a:p>
          <a:p>
            <a:r>
              <a:rPr lang="en-US" sz="2400" b="0" dirty="0">
                <a:solidFill>
                  <a:srgbClr val="FF0000"/>
                </a:solidFill>
              </a:rPr>
              <a:t> ‘</a:t>
            </a:r>
            <a:r>
              <a:rPr lang="en-US" sz="2400" b="0" dirty="0">
                <a:solidFill>
                  <a:srgbClr val="00B050"/>
                </a:solidFill>
              </a:rPr>
              <a:t>th</a:t>
            </a:r>
            <a:r>
              <a:rPr lang="en-US" sz="2400" b="0" dirty="0">
                <a:solidFill>
                  <a:srgbClr val="FF0000"/>
                </a:solidFill>
              </a:rPr>
              <a:t>umb’	 	‘</a:t>
            </a:r>
            <a:r>
              <a:rPr lang="en-US" sz="2400" b="0" dirty="0">
                <a:solidFill>
                  <a:srgbClr val="00B050"/>
                </a:solidFill>
              </a:rPr>
              <a:t>th</a:t>
            </a:r>
            <a:r>
              <a:rPr lang="en-US" sz="2400" b="0" dirty="0">
                <a:solidFill>
                  <a:srgbClr val="FF0000"/>
                </a:solidFill>
              </a:rPr>
              <a:t>us’</a:t>
            </a:r>
          </a:p>
          <a:p>
            <a:r>
              <a:rPr lang="en-US" sz="2400" b="0" dirty="0"/>
              <a:t>‘e</a:t>
            </a:r>
            <a:r>
              <a:rPr lang="en-US" sz="2400" b="0" dirty="0">
                <a:solidFill>
                  <a:srgbClr val="00B050"/>
                </a:solidFill>
              </a:rPr>
              <a:t>th</a:t>
            </a:r>
            <a:r>
              <a:rPr lang="en-US" sz="2400" b="0" dirty="0"/>
              <a:t>er’			‘fa</a:t>
            </a:r>
            <a:r>
              <a:rPr lang="en-US" sz="2400" b="0" dirty="0">
                <a:solidFill>
                  <a:srgbClr val="00B050"/>
                </a:solidFill>
              </a:rPr>
              <a:t>th</a:t>
            </a:r>
            <a:r>
              <a:rPr lang="en-US" sz="2400" b="0" dirty="0"/>
              <a:t>er’</a:t>
            </a:r>
          </a:p>
          <a:p>
            <a:r>
              <a:rPr lang="en-US" sz="2400" b="0" dirty="0">
                <a:solidFill>
                  <a:srgbClr val="0000FF"/>
                </a:solidFill>
              </a:rPr>
              <a:t> ‘brea</a:t>
            </a:r>
            <a:r>
              <a:rPr lang="en-US" sz="2400" b="0" dirty="0">
                <a:solidFill>
                  <a:srgbClr val="00B050"/>
                </a:solidFill>
              </a:rPr>
              <a:t>th</a:t>
            </a:r>
            <a:r>
              <a:rPr lang="en-US" sz="2400" b="0" dirty="0">
                <a:solidFill>
                  <a:srgbClr val="0000FF"/>
                </a:solidFill>
              </a:rPr>
              <a:t>’		‘brea</a:t>
            </a:r>
            <a:r>
              <a:rPr lang="en-US" sz="2400" b="0" dirty="0">
                <a:solidFill>
                  <a:srgbClr val="00B050"/>
                </a:solidFill>
              </a:rPr>
              <a:t>the</a:t>
            </a:r>
            <a:r>
              <a:rPr lang="en-US" sz="2400" b="0" dirty="0">
                <a:solidFill>
                  <a:srgbClr val="0000FF"/>
                </a:solidFill>
              </a:rPr>
              <a:t>’</a:t>
            </a:r>
            <a:endParaRPr lang="en-US" altLang="en-US" sz="2400" dirty="0">
              <a:solidFill>
                <a:srgbClr val="0000FF"/>
              </a:solidFill>
            </a:endParaRPr>
          </a:p>
          <a:p>
            <a:endParaRPr lang="en-US" sz="2400" b="0" dirty="0" smtClean="0">
              <a:solidFill>
                <a:schemeClr val="tx1"/>
              </a:solidFill>
              <a:effectLst/>
            </a:endParaRPr>
          </a:p>
        </p:txBody>
      </p:sp>
      <p:pic>
        <p:nvPicPr>
          <p:cNvPr id="24583" name="Picture 7" descr="http://noidung.tienganh123.com/file/baihoc/pronunciation/coban/bai39/R138rev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658" y="2895600"/>
            <a:ext cx="4357010" cy="337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62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32656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sz="4400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sz="4400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8790" y="1052736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800" dirty="0">
                <a:solidFill>
                  <a:srgbClr val="0000FF"/>
                </a:solidFill>
              </a:rPr>
              <a:t>Dental fricatives  </a:t>
            </a:r>
            <a:r>
              <a:rPr lang="en-US" sz="2800" dirty="0">
                <a:solidFill>
                  <a:srgbClr val="00B050"/>
                </a:solidFill>
                <a:effectLst/>
              </a:rPr>
              <a:t>/</a:t>
            </a:r>
            <a:r>
              <a:rPr lang="el-GR" sz="2800" dirty="0">
                <a:solidFill>
                  <a:srgbClr val="00B050"/>
                </a:solidFill>
                <a:effectLst/>
              </a:rPr>
              <a:t>θ</a:t>
            </a:r>
            <a:r>
              <a:rPr lang="en-US" sz="2800" dirty="0">
                <a:solidFill>
                  <a:srgbClr val="00B050"/>
                </a:solidFill>
                <a:effectLst/>
              </a:rPr>
              <a:t>/, </a:t>
            </a:r>
            <a:r>
              <a:rPr lang="en-US" sz="2800" dirty="0">
                <a:effectLst/>
              </a:rPr>
              <a:t>/</a:t>
            </a:r>
            <a:r>
              <a:rPr lang="en-US" sz="2800" dirty="0">
                <a:solidFill>
                  <a:srgbClr val="00B050"/>
                </a:solidFill>
                <a:effectLst/>
              </a:rPr>
              <a:t>ð/</a:t>
            </a:r>
            <a:endParaRPr lang="en-US" altLang="en-US" sz="2400" dirty="0" smtClean="0">
              <a:solidFill>
                <a:srgbClr val="7030A0"/>
              </a:solidFill>
            </a:endParaRPr>
          </a:p>
        </p:txBody>
      </p:sp>
      <p:pic>
        <p:nvPicPr>
          <p:cNvPr id="24585" name="Picture 9" descr="http://www2.leeward.hawaii.edu/hurley/Ling102web/mod3_speaking/mod3docs/3_images/interdental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565" y="3276600"/>
            <a:ext cx="718185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78790" y="1981200"/>
            <a:ext cx="3821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Dental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vs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interdental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9004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32656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8790" y="1052736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800" dirty="0" smtClean="0">
                <a:solidFill>
                  <a:srgbClr val="0000FF"/>
                </a:solidFill>
              </a:rPr>
              <a:t>Alveolar  Fricatives </a:t>
            </a:r>
            <a:r>
              <a:rPr lang="en-US" sz="2800" b="0" dirty="0">
                <a:solidFill>
                  <a:srgbClr val="FF0000"/>
                </a:solidFill>
              </a:rPr>
              <a:t>/s</a:t>
            </a:r>
            <a:r>
              <a:rPr lang="en-US" sz="2800" b="0" dirty="0" smtClean="0">
                <a:solidFill>
                  <a:srgbClr val="FF0000"/>
                </a:solidFill>
              </a:rPr>
              <a:t>/, /</a:t>
            </a:r>
            <a:r>
              <a:rPr lang="en-US" sz="2800" b="0" dirty="0">
                <a:solidFill>
                  <a:srgbClr val="FF0000"/>
                </a:solidFill>
              </a:rPr>
              <a:t>z</a:t>
            </a:r>
            <a:r>
              <a:rPr lang="en-US" sz="2800" b="0" dirty="0" smtClean="0">
                <a:solidFill>
                  <a:srgbClr val="FF0000"/>
                </a:solidFill>
              </a:rPr>
              <a:t>/</a:t>
            </a:r>
            <a:endParaRPr lang="en-US" altLang="en-US" sz="2800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0" dirty="0" smtClean="0"/>
              <a:t>tongue </a:t>
            </a:r>
            <a:r>
              <a:rPr lang="en-US" sz="2800" b="0" dirty="0"/>
              <a:t>blade is pressed against the alveolar ridge</a:t>
            </a:r>
            <a:endParaRPr lang="en-US" altLang="en-US" sz="2800" dirty="0" smtClean="0">
              <a:solidFill>
                <a:srgbClr val="7030A0"/>
              </a:solidFill>
            </a:endParaRPr>
          </a:p>
          <a:p>
            <a:r>
              <a:rPr lang="en-US" sz="2800" b="0" dirty="0" smtClean="0">
                <a:solidFill>
                  <a:srgbClr val="FF0000"/>
                </a:solidFill>
              </a:rPr>
              <a:t>/s/ 		/z/</a:t>
            </a:r>
          </a:p>
          <a:p>
            <a:r>
              <a:rPr lang="en-US" sz="2800" b="0" dirty="0" smtClean="0"/>
              <a:t>‘</a:t>
            </a:r>
            <a:r>
              <a:rPr lang="en-US" sz="2800" b="0" dirty="0">
                <a:solidFill>
                  <a:srgbClr val="00B050"/>
                </a:solidFill>
              </a:rPr>
              <a:t>s</a:t>
            </a:r>
            <a:r>
              <a:rPr lang="en-US" sz="2800" b="0" dirty="0"/>
              <a:t>ip</a:t>
            </a:r>
            <a:r>
              <a:rPr lang="en-US" sz="2800" b="0" dirty="0" smtClean="0"/>
              <a:t>’ 		‘</a:t>
            </a:r>
            <a:r>
              <a:rPr lang="en-US" sz="2800" b="0" dirty="0">
                <a:solidFill>
                  <a:srgbClr val="00B050"/>
                </a:solidFill>
              </a:rPr>
              <a:t>z</a:t>
            </a:r>
            <a:r>
              <a:rPr lang="en-US" sz="2800" b="0" dirty="0"/>
              <a:t>ip</a:t>
            </a:r>
            <a:r>
              <a:rPr lang="en-US" sz="2800" b="0" dirty="0" smtClean="0"/>
              <a:t>’</a:t>
            </a:r>
          </a:p>
          <a:p>
            <a:r>
              <a:rPr lang="en-US" sz="2800" b="0" dirty="0" smtClean="0">
                <a:solidFill>
                  <a:srgbClr val="0000FF"/>
                </a:solidFill>
              </a:rPr>
              <a:t>‘</a:t>
            </a:r>
            <a:r>
              <a:rPr lang="en-US" sz="2800" b="0" dirty="0">
                <a:solidFill>
                  <a:srgbClr val="0000FF"/>
                </a:solidFill>
              </a:rPr>
              <a:t>fa</a:t>
            </a:r>
            <a:r>
              <a:rPr lang="en-US" sz="2800" b="0" dirty="0">
                <a:solidFill>
                  <a:srgbClr val="00B050"/>
                </a:solidFill>
              </a:rPr>
              <a:t>c</a:t>
            </a:r>
            <a:r>
              <a:rPr lang="en-US" sz="2800" b="0" dirty="0">
                <a:solidFill>
                  <a:srgbClr val="0000FF"/>
                </a:solidFill>
              </a:rPr>
              <a:t>ing</a:t>
            </a:r>
            <a:r>
              <a:rPr lang="en-US" sz="2800" b="0" dirty="0" smtClean="0">
                <a:solidFill>
                  <a:srgbClr val="0000FF"/>
                </a:solidFill>
              </a:rPr>
              <a:t>’ 	‘</a:t>
            </a:r>
            <a:r>
              <a:rPr lang="en-US" sz="2800" b="0" dirty="0">
                <a:solidFill>
                  <a:srgbClr val="0000FF"/>
                </a:solidFill>
              </a:rPr>
              <a:t>pha</a:t>
            </a:r>
            <a:r>
              <a:rPr lang="en-US" sz="2800" b="0" dirty="0">
                <a:solidFill>
                  <a:srgbClr val="00B050"/>
                </a:solidFill>
              </a:rPr>
              <a:t>s</a:t>
            </a:r>
            <a:r>
              <a:rPr lang="en-US" sz="2800" b="0" dirty="0">
                <a:solidFill>
                  <a:srgbClr val="0000FF"/>
                </a:solidFill>
              </a:rPr>
              <a:t>ing</a:t>
            </a:r>
            <a:r>
              <a:rPr lang="en-US" sz="2800" b="0" dirty="0" smtClean="0">
                <a:solidFill>
                  <a:srgbClr val="0000FF"/>
                </a:solidFill>
              </a:rPr>
              <a:t>’</a:t>
            </a:r>
          </a:p>
          <a:p>
            <a:r>
              <a:rPr lang="en-US" sz="2800" b="0" dirty="0" smtClean="0"/>
              <a:t>‘ri</a:t>
            </a:r>
            <a:r>
              <a:rPr lang="en-US" sz="2800" b="0" dirty="0" smtClean="0">
                <a:solidFill>
                  <a:srgbClr val="00B050"/>
                </a:solidFill>
              </a:rPr>
              <a:t>c</a:t>
            </a:r>
            <a:r>
              <a:rPr lang="en-US" sz="2800" b="0" dirty="0" smtClean="0"/>
              <a:t>e’ 		‘</a:t>
            </a:r>
            <a:r>
              <a:rPr lang="en-US" sz="2800" b="0" dirty="0"/>
              <a:t>ri</a:t>
            </a:r>
            <a:r>
              <a:rPr lang="en-US" sz="2800" b="0" dirty="0">
                <a:solidFill>
                  <a:srgbClr val="00B050"/>
                </a:solidFill>
              </a:rPr>
              <a:t>s</a:t>
            </a:r>
            <a:r>
              <a:rPr lang="en-US" sz="2800" b="0" dirty="0"/>
              <a:t>e</a:t>
            </a:r>
            <a:r>
              <a:rPr lang="en-US" sz="2800" b="0" dirty="0" smtClean="0"/>
              <a:t>’</a:t>
            </a:r>
            <a:endParaRPr lang="en-US" altLang="en-US" sz="2800" dirty="0">
              <a:solidFill>
                <a:srgbClr val="7030A0"/>
              </a:solidFill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09" y="2564905"/>
            <a:ext cx="4148138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57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304800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8790" y="990600"/>
            <a:ext cx="9122410" cy="4724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400" dirty="0" smtClean="0">
                <a:solidFill>
                  <a:srgbClr val="0000FF"/>
                </a:solidFill>
              </a:rPr>
              <a:t>Post-Alveolar Fricatives </a:t>
            </a:r>
            <a:r>
              <a:rPr lang="en-US" sz="2400" dirty="0">
                <a:effectLst/>
              </a:rPr>
              <a:t>/</a:t>
            </a:r>
            <a:r>
              <a:rPr lang="en-US" sz="2400" dirty="0">
                <a:solidFill>
                  <a:srgbClr val="0000FF"/>
                </a:solidFill>
                <a:effectLst/>
              </a:rPr>
              <a:t>ʃ</a:t>
            </a:r>
            <a:r>
              <a:rPr lang="en-US" sz="2400" dirty="0" smtClean="0">
                <a:effectLst/>
              </a:rPr>
              <a:t>/, </a:t>
            </a:r>
            <a:r>
              <a:rPr lang="en-US" sz="2400" dirty="0">
                <a:effectLst/>
              </a:rPr>
              <a:t>/</a:t>
            </a:r>
            <a:r>
              <a:rPr lang="en-US" sz="2400" dirty="0">
                <a:solidFill>
                  <a:srgbClr val="0000FF"/>
                </a:solidFill>
                <a:effectLst/>
              </a:rPr>
              <a:t>ʒ</a:t>
            </a:r>
            <a:r>
              <a:rPr lang="en-US" sz="2400" dirty="0">
                <a:effectLst/>
              </a:rPr>
              <a:t>/</a:t>
            </a:r>
            <a:endParaRPr lang="en-US" altLang="en-US" sz="2400" dirty="0" smtClean="0">
              <a:solidFill>
                <a:srgbClr val="0000FF"/>
              </a:solidFill>
            </a:endParaRPr>
          </a:p>
          <a:p>
            <a:r>
              <a:rPr lang="en-US" sz="2800" b="0" dirty="0">
                <a:solidFill>
                  <a:schemeClr val="tx1"/>
                </a:solidFill>
              </a:rPr>
              <a:t>the tongue </a:t>
            </a:r>
            <a:r>
              <a:rPr lang="en-US" sz="2800" b="0" dirty="0" smtClean="0">
                <a:solidFill>
                  <a:schemeClr val="tx1"/>
                </a:solidFill>
              </a:rPr>
              <a:t>is in </a:t>
            </a:r>
            <a:r>
              <a:rPr lang="en-US" sz="2800" b="0" dirty="0">
                <a:solidFill>
                  <a:schemeClr val="tx1"/>
                </a:solidFill>
              </a:rPr>
              <a:t>contact with an area slightly further back than that for </a:t>
            </a:r>
            <a:r>
              <a:rPr lang="en-US" sz="2800" b="0" dirty="0" smtClean="0">
                <a:solidFill>
                  <a:schemeClr val="tx1"/>
                </a:solidFill>
              </a:rPr>
              <a:t>/</a:t>
            </a:r>
            <a:r>
              <a:rPr lang="en-US" sz="2800" b="0" dirty="0" smtClean="0">
                <a:solidFill>
                  <a:srgbClr val="0000FF"/>
                </a:solidFill>
              </a:rPr>
              <a:t>s</a:t>
            </a:r>
            <a:r>
              <a:rPr lang="en-US" sz="2800" b="0" dirty="0" smtClean="0">
                <a:solidFill>
                  <a:schemeClr val="tx1"/>
                </a:solidFill>
              </a:rPr>
              <a:t>/,/ </a:t>
            </a:r>
            <a:r>
              <a:rPr lang="en-US" sz="2800" b="0" dirty="0" smtClean="0">
                <a:solidFill>
                  <a:srgbClr val="0000FF"/>
                </a:solidFill>
              </a:rPr>
              <a:t>z</a:t>
            </a:r>
            <a:r>
              <a:rPr lang="en-US" sz="2800" b="0" dirty="0" smtClean="0">
                <a:solidFill>
                  <a:schemeClr val="tx1"/>
                </a:solidFill>
              </a:rPr>
              <a:t>/</a:t>
            </a:r>
          </a:p>
          <a:p>
            <a:endParaRPr lang="en-US" altLang="en-US" sz="2400" b="0" dirty="0">
              <a:solidFill>
                <a:srgbClr val="0000FF"/>
              </a:solidFill>
            </a:endParaRPr>
          </a:p>
          <a:p>
            <a:r>
              <a:rPr lang="en-US" sz="2400" dirty="0" smtClean="0">
                <a:effectLst/>
              </a:rPr>
              <a:t>/</a:t>
            </a:r>
            <a:r>
              <a:rPr lang="en-US" sz="2400" dirty="0" smtClean="0">
                <a:solidFill>
                  <a:srgbClr val="0000FF"/>
                </a:solidFill>
                <a:effectLst/>
              </a:rPr>
              <a:t>ʃ</a:t>
            </a:r>
            <a:r>
              <a:rPr lang="en-US" sz="2400" dirty="0" smtClean="0">
                <a:effectLst/>
              </a:rPr>
              <a:t>/		</a:t>
            </a:r>
            <a:endParaRPr lang="en-US" sz="2400" dirty="0">
              <a:effectLst/>
            </a:endParaRPr>
          </a:p>
          <a:p>
            <a:r>
              <a:rPr lang="en-US" sz="2400" b="0" dirty="0" smtClean="0"/>
              <a:t>‘</a:t>
            </a:r>
            <a:r>
              <a:rPr lang="en-US" sz="2400" b="0" dirty="0">
                <a:solidFill>
                  <a:srgbClr val="0000FF"/>
                </a:solidFill>
              </a:rPr>
              <a:t>sh</a:t>
            </a:r>
            <a:r>
              <a:rPr lang="en-US" sz="2400" b="0" dirty="0"/>
              <a:t>ip’ </a:t>
            </a:r>
            <a:endParaRPr lang="en-US" sz="2400" b="0" dirty="0" smtClean="0"/>
          </a:p>
          <a:p>
            <a:r>
              <a:rPr lang="en-US" sz="2400" b="0" dirty="0" smtClean="0"/>
              <a:t>‘</a:t>
            </a:r>
            <a:r>
              <a:rPr lang="en-US" sz="2400" b="0" dirty="0"/>
              <a:t>Rus</a:t>
            </a:r>
            <a:r>
              <a:rPr lang="en-US" sz="2400" b="0" dirty="0">
                <a:solidFill>
                  <a:srgbClr val="0000FF"/>
                </a:solidFill>
              </a:rPr>
              <a:t>si</a:t>
            </a:r>
            <a:r>
              <a:rPr lang="en-US" sz="2400" b="0" dirty="0"/>
              <a:t>a</a:t>
            </a:r>
            <a:r>
              <a:rPr lang="en-US" sz="2400" b="0" dirty="0" smtClean="0"/>
              <a:t>’,</a:t>
            </a:r>
          </a:p>
          <a:p>
            <a:r>
              <a:rPr lang="en-US" sz="2400" b="0" dirty="0" smtClean="0"/>
              <a:t>‘</a:t>
            </a:r>
            <a:r>
              <a:rPr lang="en-US" sz="2400" b="0" dirty="0"/>
              <a:t>Iri</a:t>
            </a:r>
            <a:r>
              <a:rPr lang="en-US" sz="2400" b="0" dirty="0">
                <a:solidFill>
                  <a:srgbClr val="0000FF"/>
                </a:solidFill>
              </a:rPr>
              <a:t>sh</a:t>
            </a:r>
            <a:r>
              <a:rPr lang="en-US" sz="2400" b="0" dirty="0"/>
              <a:t>’,	</a:t>
            </a:r>
            <a:endParaRPr lang="en-US" sz="2400" b="0" dirty="0" smtClean="0"/>
          </a:p>
          <a:p>
            <a:endParaRPr lang="en-US" sz="2400" b="0" dirty="0"/>
          </a:p>
          <a:p>
            <a:r>
              <a:rPr lang="en-US" sz="2400" dirty="0">
                <a:effectLst/>
              </a:rPr>
              <a:t>/</a:t>
            </a:r>
            <a:r>
              <a:rPr lang="en-US" sz="2400" dirty="0">
                <a:solidFill>
                  <a:srgbClr val="0000FF"/>
                </a:solidFill>
                <a:effectLst/>
              </a:rPr>
              <a:t>ʒ</a:t>
            </a:r>
            <a:r>
              <a:rPr lang="en-US" sz="2400" dirty="0">
                <a:effectLst/>
              </a:rPr>
              <a:t>/</a:t>
            </a:r>
            <a:endParaRPr lang="en-US" sz="2400" b="0" dirty="0" smtClean="0"/>
          </a:p>
          <a:p>
            <a:r>
              <a:rPr lang="en-US" sz="2400" b="0" dirty="0" smtClean="0">
                <a:solidFill>
                  <a:schemeClr val="tx1"/>
                </a:solidFill>
              </a:rPr>
              <a:t>initial </a:t>
            </a:r>
            <a:r>
              <a:rPr lang="en-US" sz="2400" dirty="0" smtClean="0">
                <a:solidFill>
                  <a:schemeClr val="tx1"/>
                </a:solidFill>
                <a:effectLst/>
              </a:rPr>
              <a:t> i</a:t>
            </a:r>
            <a:r>
              <a:rPr lang="en-US" sz="2400" b="0" dirty="0" smtClean="0">
                <a:solidFill>
                  <a:schemeClr val="tx1"/>
                </a:solidFill>
              </a:rPr>
              <a:t>s very rare in English); </a:t>
            </a:r>
          </a:p>
          <a:p>
            <a:r>
              <a:rPr lang="en-US" sz="2400" b="0" dirty="0" smtClean="0">
                <a:solidFill>
                  <a:schemeClr val="tx1"/>
                </a:solidFill>
              </a:rPr>
              <a:t>	 </a:t>
            </a:r>
            <a:r>
              <a:rPr lang="en-US" sz="2400" b="0" dirty="0">
                <a:solidFill>
                  <a:schemeClr val="tx1"/>
                </a:solidFill>
              </a:rPr>
              <a:t>‘mea</a:t>
            </a:r>
            <a:r>
              <a:rPr lang="en-US" sz="2400" b="0" dirty="0">
                <a:solidFill>
                  <a:srgbClr val="FF0000"/>
                </a:solidFill>
              </a:rPr>
              <a:t>su</a:t>
            </a:r>
            <a:r>
              <a:rPr lang="en-US" sz="2400" b="0" dirty="0">
                <a:solidFill>
                  <a:schemeClr val="tx1"/>
                </a:solidFill>
              </a:rPr>
              <a:t>re</a:t>
            </a:r>
            <a:r>
              <a:rPr lang="en-US" sz="2400" b="0" dirty="0" smtClean="0">
                <a:solidFill>
                  <a:schemeClr val="tx1"/>
                </a:solidFill>
              </a:rPr>
              <a:t>’</a:t>
            </a:r>
          </a:p>
          <a:p>
            <a:r>
              <a:rPr lang="en-US" sz="2400" b="0" dirty="0" smtClean="0">
                <a:solidFill>
                  <a:schemeClr val="tx1"/>
                </a:solidFill>
              </a:rPr>
              <a:t>	‘</a:t>
            </a:r>
            <a:r>
              <a:rPr lang="en-US" sz="2400" b="0" dirty="0">
                <a:solidFill>
                  <a:schemeClr val="tx1"/>
                </a:solidFill>
              </a:rPr>
              <a:t>gara</a:t>
            </a:r>
            <a:r>
              <a:rPr lang="en-US" sz="2400" b="0" dirty="0">
                <a:solidFill>
                  <a:srgbClr val="7030A0"/>
                </a:solidFill>
              </a:rPr>
              <a:t>ge</a:t>
            </a:r>
            <a:r>
              <a:rPr lang="en-US" sz="2400" b="0" dirty="0" smtClean="0">
                <a:solidFill>
                  <a:schemeClr val="tx1"/>
                </a:solidFill>
              </a:rPr>
              <a:t>’</a:t>
            </a:r>
            <a:endParaRPr lang="en-US" altLang="en-US" sz="2400" dirty="0" smtClean="0">
              <a:solidFill>
                <a:schemeClr val="tx1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90800"/>
            <a:ext cx="4038600" cy="3784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20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4471" y="260648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72480" y="908720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000" dirty="0" smtClean="0">
                <a:solidFill>
                  <a:srgbClr val="0000FF"/>
                </a:solidFill>
              </a:rPr>
              <a:t>Alveolar vs Post-Alveolar fricatives. 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38401"/>
            <a:ext cx="39624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1835" y="1556792"/>
            <a:ext cx="90895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 If you make </a:t>
            </a:r>
            <a:r>
              <a:rPr lang="en-US" sz="2400" dirty="0" smtClean="0"/>
              <a:t>/ʃ/ then /ʒ/ , </a:t>
            </a:r>
            <a:r>
              <a:rPr lang="en-US" sz="2400" dirty="0"/>
              <a:t>you should be able to feel your tongue move backwards</a:t>
            </a:r>
            <a:r>
              <a:rPr lang="en-US" sz="2400" dirty="0" smtClean="0"/>
              <a:t>.</a:t>
            </a:r>
            <a:endParaRPr lang="en-US" altLang="en-US" sz="2400" dirty="0">
              <a:solidFill>
                <a:srgbClr val="0000F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3143251"/>
            <a:ext cx="4148138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4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260648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8790" y="980728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000" dirty="0" smtClean="0">
                <a:solidFill>
                  <a:srgbClr val="0000FF"/>
                </a:solidFill>
              </a:rPr>
              <a:t>Alveolar vs Post-Alveolar fricatives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710" y="2974664"/>
            <a:ext cx="3602182" cy="376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1835" y="1556793"/>
            <a:ext cx="90895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 The air escapes through a passage along the centre of the tongue, as in </a:t>
            </a:r>
            <a:r>
              <a:rPr lang="en-US" sz="2400" dirty="0" smtClean="0"/>
              <a:t>/s/, /z/, </a:t>
            </a:r>
            <a:r>
              <a:rPr lang="en-US" sz="2400" dirty="0"/>
              <a:t>but the </a:t>
            </a:r>
            <a:r>
              <a:rPr lang="en-US" sz="2400" dirty="0" smtClean="0"/>
              <a:t>passage is </a:t>
            </a:r>
            <a:r>
              <a:rPr lang="en-US" sz="2400" dirty="0"/>
              <a:t>a little </a:t>
            </a:r>
            <a:r>
              <a:rPr lang="en-US" sz="2400" dirty="0" smtClean="0"/>
              <a:t>wider in /ʃ/  and /ʒ/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3143251"/>
            <a:ext cx="4148138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22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28497" y="260648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8790" y="980728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400" dirty="0" smtClean="0">
                <a:solidFill>
                  <a:srgbClr val="0000FF"/>
                </a:solidFill>
              </a:rPr>
              <a:t>Alveolar vs Post-Alveolar 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dirty="0" smtClean="0">
                <a:solidFill>
                  <a:srgbClr val="0000FF"/>
                </a:solidFill>
              </a:rPr>
              <a:t>fricatives.</a:t>
            </a:r>
          </a:p>
          <a:p>
            <a:pPr>
              <a:lnSpc>
                <a:spcPct val="150000"/>
              </a:lnSpc>
            </a:pPr>
            <a:endParaRPr lang="en-US" altLang="en-US" sz="2000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endParaRPr lang="en-US" altLang="en-US" sz="2000" dirty="0" smtClean="0">
              <a:solidFill>
                <a:srgbClr val="0000FF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345" y="3284985"/>
            <a:ext cx="3274711" cy="3424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1835" y="1700809"/>
            <a:ext cx="90895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/>
              <a:t>Most </a:t>
            </a:r>
            <a:r>
              <a:rPr lang="en-US" sz="2400" dirty="0"/>
              <a:t>BBC speakers have rounded lips </a:t>
            </a:r>
            <a:r>
              <a:rPr lang="en-US" sz="2400" dirty="0" smtClean="0"/>
              <a:t>for /</a:t>
            </a:r>
            <a:r>
              <a:rPr lang="en-US" sz="2400" dirty="0" smtClean="0">
                <a:solidFill>
                  <a:srgbClr val="0000FF"/>
                </a:solidFill>
              </a:rPr>
              <a:t>ʃ</a:t>
            </a:r>
            <a:r>
              <a:rPr lang="en-US" sz="2400" dirty="0" smtClean="0"/>
              <a:t>/ and  /</a:t>
            </a:r>
            <a:r>
              <a:rPr lang="en-US" sz="2400" dirty="0" smtClean="0">
                <a:solidFill>
                  <a:srgbClr val="0000FF"/>
                </a:solidFill>
              </a:rPr>
              <a:t>ʒ</a:t>
            </a:r>
            <a:r>
              <a:rPr lang="en-US" sz="2400" dirty="0" smtClean="0"/>
              <a:t>/, and </a:t>
            </a:r>
            <a:r>
              <a:rPr lang="en-US" sz="2400" dirty="0"/>
              <a:t>this is an </a:t>
            </a:r>
            <a:r>
              <a:rPr lang="en-US" sz="2400" dirty="0" smtClean="0"/>
              <a:t>important difference </a:t>
            </a:r>
            <a:r>
              <a:rPr lang="en-US" sz="2400" dirty="0"/>
              <a:t>between these consonants and </a:t>
            </a:r>
            <a:r>
              <a:rPr lang="en-US" sz="2400" dirty="0" smtClean="0"/>
              <a:t>/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 smtClean="0"/>
              <a:t>/, /</a:t>
            </a:r>
            <a:r>
              <a:rPr lang="en-US" sz="2400" dirty="0" smtClean="0">
                <a:solidFill>
                  <a:srgbClr val="0000FF"/>
                </a:solidFill>
              </a:rPr>
              <a:t>z</a:t>
            </a:r>
            <a:r>
              <a:rPr lang="en-US" sz="2400" dirty="0" smtClean="0"/>
              <a:t>/. </a:t>
            </a:r>
            <a:endParaRPr lang="en-US" altLang="en-US" sz="2400" dirty="0">
              <a:solidFill>
                <a:srgbClr val="0000F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47573"/>
            <a:ext cx="4148138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25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32656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8790" y="1124744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000" dirty="0" smtClean="0">
                <a:solidFill>
                  <a:srgbClr val="0000FF"/>
                </a:solidFill>
              </a:rPr>
              <a:t>Alveolar vs Post-Alveolar fricatives  </a:t>
            </a:r>
          </a:p>
          <a:p>
            <a:pPr>
              <a:lnSpc>
                <a:spcPct val="150000"/>
              </a:lnSpc>
            </a:pPr>
            <a:endParaRPr lang="en-US" altLang="en-US" sz="2000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endParaRPr lang="en-US" altLang="en-US" sz="2000" dirty="0" smtClean="0">
              <a:solidFill>
                <a:srgbClr val="0000FF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610" y="3068961"/>
            <a:ext cx="3602182" cy="376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6506" y="1772817"/>
            <a:ext cx="82632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/>
              <a:t>The </a:t>
            </a:r>
            <a:r>
              <a:rPr lang="en-US" sz="2400" dirty="0"/>
              <a:t>fricative </a:t>
            </a:r>
            <a:r>
              <a:rPr lang="en-US" sz="2400" dirty="0" smtClean="0"/>
              <a:t>ʃ is </a:t>
            </a:r>
            <a:r>
              <a:rPr lang="en-US" sz="2400" dirty="0"/>
              <a:t>a common and</a:t>
            </a:r>
          </a:p>
          <a:p>
            <a:pPr algn="l" rtl="0"/>
            <a:r>
              <a:rPr lang="en-US" sz="2400" dirty="0"/>
              <a:t>widely distributed phoneme, but </a:t>
            </a:r>
            <a:r>
              <a:rPr lang="en-US" sz="2400" dirty="0" smtClean="0"/>
              <a:t>ʒ </a:t>
            </a:r>
            <a:r>
              <a:rPr lang="en-US" sz="2400" dirty="0"/>
              <a:t>is not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52" y="3573016"/>
            <a:ext cx="3771035" cy="312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14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533400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sz="4400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sz="4400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8790" y="1295400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400" dirty="0" smtClean="0">
                <a:solidFill>
                  <a:srgbClr val="0000FF"/>
                </a:solidFill>
              </a:rPr>
              <a:t>Glottal fricative /h/</a:t>
            </a:r>
          </a:p>
          <a:p>
            <a:pPr>
              <a:lnSpc>
                <a:spcPct val="150000"/>
              </a:lnSpc>
            </a:pPr>
            <a:endParaRPr lang="en-US" altLang="en-US" sz="2400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endParaRPr lang="en-US" altLang="en-US" sz="2400" dirty="0" smtClean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3890" y="2185333"/>
            <a:ext cx="8585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>
                <a:solidFill>
                  <a:srgbClr val="FF0000"/>
                </a:solidFill>
              </a:rPr>
              <a:t>Glottal fricative: </a:t>
            </a:r>
            <a:r>
              <a:rPr lang="en-US" sz="2400" dirty="0" smtClean="0"/>
              <a:t>a sound that is produced when</a:t>
            </a:r>
          </a:p>
          <a:p>
            <a:pPr algn="l" rtl="0"/>
            <a:r>
              <a:rPr lang="en-US" sz="2400" dirty="0" smtClean="0"/>
              <a:t>the air passes through the glottis as it is </a:t>
            </a:r>
          </a:p>
          <a:p>
            <a:pPr algn="l" rtl="0"/>
            <a:r>
              <a:rPr lang="en-US" sz="2400" dirty="0" smtClean="0"/>
              <a:t>narrowed: </a:t>
            </a:r>
            <a:r>
              <a:rPr lang="en-US" sz="2400" dirty="0" smtClean="0">
                <a:solidFill>
                  <a:srgbClr val="FF0000"/>
                </a:solidFill>
              </a:rPr>
              <a:t>Ex</a:t>
            </a:r>
            <a:r>
              <a:rPr lang="en-US" sz="2400" dirty="0" smtClean="0"/>
              <a:t>. /h/ in high.</a:t>
            </a:r>
          </a:p>
          <a:p>
            <a:pPr algn="l" rtl="0"/>
            <a:endParaRPr lang="en-US" sz="2400" dirty="0" smtClean="0"/>
          </a:p>
          <a:p>
            <a:pPr algn="l" rtl="0"/>
            <a:endParaRPr lang="en-US" sz="2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545" y="1690816"/>
            <a:ext cx="1828800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1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533400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8790" y="1295400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000" dirty="0" smtClean="0">
                <a:solidFill>
                  <a:srgbClr val="0000FF"/>
                </a:solidFill>
              </a:rPr>
              <a:t>Glottal fricative /h/</a:t>
            </a:r>
          </a:p>
          <a:p>
            <a:pPr>
              <a:lnSpc>
                <a:spcPct val="150000"/>
              </a:lnSpc>
            </a:pPr>
            <a:endParaRPr lang="en-US" altLang="en-US" sz="2000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endParaRPr lang="en-US" alt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1835" y="1905000"/>
            <a:ext cx="90895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endParaRPr lang="en-US" sz="2400" dirty="0" smtClean="0"/>
          </a:p>
          <a:p>
            <a:pPr algn="l" rtl="0"/>
            <a:r>
              <a:rPr lang="en-US" sz="2400" dirty="0" smtClean="0"/>
              <a:t>/</a:t>
            </a:r>
            <a:r>
              <a:rPr lang="en-US" sz="2400" dirty="0" smtClean="0">
                <a:solidFill>
                  <a:srgbClr val="FF0000"/>
                </a:solidFill>
              </a:rPr>
              <a:t>h</a:t>
            </a:r>
            <a:r>
              <a:rPr lang="en-US" sz="2400" dirty="0" smtClean="0"/>
              <a:t>/</a:t>
            </a:r>
          </a:p>
          <a:p>
            <a:pPr algn="l" rtl="0"/>
            <a:r>
              <a:rPr lang="en-US" sz="2400" dirty="0" smtClean="0">
                <a:solidFill>
                  <a:srgbClr val="FF0000"/>
                </a:solidFill>
              </a:rPr>
              <a:t>Example</a:t>
            </a:r>
            <a:r>
              <a:rPr lang="en-US" sz="2400" dirty="0" smtClean="0"/>
              <a:t> : </a:t>
            </a:r>
            <a:r>
              <a:rPr lang="en-US" sz="2400" dirty="0"/>
              <a:t>‘</a:t>
            </a:r>
            <a:r>
              <a:rPr lang="en-US" sz="2400" dirty="0">
                <a:solidFill>
                  <a:srgbClr val="FF0000"/>
                </a:solidFill>
              </a:rPr>
              <a:t>h</a:t>
            </a:r>
            <a:r>
              <a:rPr lang="en-US" sz="2400" dirty="0"/>
              <a:t>ead’, ‘a</a:t>
            </a:r>
            <a:r>
              <a:rPr lang="en-US" sz="2400" dirty="0">
                <a:solidFill>
                  <a:srgbClr val="FF0000"/>
                </a:solidFill>
              </a:rPr>
              <a:t>h</a:t>
            </a:r>
            <a:r>
              <a:rPr lang="en-US" sz="2400" dirty="0"/>
              <a:t>ead’, ‘playh</a:t>
            </a:r>
            <a:r>
              <a:rPr lang="en-US" sz="2400" dirty="0">
                <a:solidFill>
                  <a:srgbClr val="FF0000"/>
                </a:solidFill>
              </a:rPr>
              <a:t>o</a:t>
            </a:r>
            <a:r>
              <a:rPr lang="en-US" sz="2400" dirty="0"/>
              <a:t>use</a:t>
            </a:r>
            <a:r>
              <a:rPr lang="en-US" sz="2400" dirty="0" smtClean="0"/>
              <a:t>’)</a:t>
            </a:r>
          </a:p>
          <a:p>
            <a:pPr algn="l" rtl="0"/>
            <a:r>
              <a:rPr lang="en-US" sz="2400" dirty="0"/>
              <a:t>the narrowing </a:t>
            </a:r>
            <a:r>
              <a:rPr lang="en-US" sz="2400" dirty="0" smtClean="0"/>
              <a:t>that produces </a:t>
            </a:r>
            <a:r>
              <a:rPr lang="en-US" sz="2400" dirty="0"/>
              <a:t>the friction noise is between the vocal folds</a:t>
            </a:r>
          </a:p>
        </p:txBody>
      </p:sp>
      <p:sp>
        <p:nvSpPr>
          <p:cNvPr id="4" name="Rectangle 3"/>
          <p:cNvSpPr/>
          <p:nvPr/>
        </p:nvSpPr>
        <p:spPr>
          <a:xfrm>
            <a:off x="691776" y="3843992"/>
            <a:ext cx="7512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If </a:t>
            </a:r>
            <a:r>
              <a:rPr lang="en-US" sz="2400" dirty="0" smtClean="0"/>
              <a:t>you breathe </a:t>
            </a:r>
            <a:r>
              <a:rPr lang="en-US" sz="2400" dirty="0"/>
              <a:t>out silently, then produce h, you are moving your vocal folds from wide apart to</a:t>
            </a:r>
          </a:p>
          <a:p>
            <a:pPr algn="l" rtl="0"/>
            <a:r>
              <a:rPr lang="en-US" sz="2400" dirty="0"/>
              <a:t>close together.</a:t>
            </a:r>
          </a:p>
        </p:txBody>
      </p:sp>
    </p:spTree>
    <p:extLst>
      <p:ext uri="{BB962C8B-B14F-4D97-AF65-F5344CB8AC3E}">
        <p14:creationId xmlns:p14="http://schemas.microsoft.com/office/powerpoint/2010/main" val="44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37515" y="293475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8600" y="723901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endParaRPr lang="en-US" altLang="en-US" sz="2000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endParaRPr lang="en-US" alt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2719" y="1088425"/>
            <a:ext cx="79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dirty="0" smtClean="0">
                <a:solidFill>
                  <a:srgbClr val="00B050"/>
                </a:solidFill>
              </a:rPr>
              <a:t>Why does /</a:t>
            </a:r>
            <a:r>
              <a:rPr lang="en-US" sz="2800" dirty="0" smtClean="0">
                <a:solidFill>
                  <a:srgbClr val="FF0000"/>
                </a:solidFill>
              </a:rPr>
              <a:t>h</a:t>
            </a:r>
            <a:r>
              <a:rPr lang="en-US" sz="2800" dirty="0" smtClean="0">
                <a:solidFill>
                  <a:srgbClr val="00B050"/>
                </a:solidFill>
              </a:rPr>
              <a:t>/ have an </a:t>
            </a:r>
            <a:r>
              <a:rPr lang="en-US" sz="2800" dirty="0">
                <a:solidFill>
                  <a:srgbClr val="00B050"/>
                </a:solidFill>
              </a:rPr>
              <a:t>/æ/ </a:t>
            </a:r>
            <a:r>
              <a:rPr lang="en-US" sz="2800" dirty="0" smtClean="0">
                <a:solidFill>
                  <a:srgbClr val="00B050"/>
                </a:solidFill>
              </a:rPr>
              <a:t>quality?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0065" y="1850425"/>
            <a:ext cx="88328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200000"/>
              </a:lnSpc>
            </a:pPr>
            <a:r>
              <a:rPr lang="en-US" sz="2400" dirty="0"/>
              <a:t>In the word ‘</a:t>
            </a:r>
            <a:r>
              <a:rPr lang="en-US" sz="2400" dirty="0">
                <a:solidFill>
                  <a:srgbClr val="FF0000"/>
                </a:solidFill>
              </a:rPr>
              <a:t>hat</a:t>
            </a:r>
            <a:r>
              <a:rPr lang="en-US" sz="2400" dirty="0"/>
              <a:t>’, the </a:t>
            </a:r>
            <a:r>
              <a:rPr lang="en-US" sz="2400" dirty="0" smtClean="0"/>
              <a:t>/</a:t>
            </a:r>
            <a:r>
              <a:rPr lang="en-US" sz="2400" dirty="0" smtClean="0">
                <a:solidFill>
                  <a:srgbClr val="FF0000"/>
                </a:solidFill>
              </a:rPr>
              <a:t>h</a:t>
            </a:r>
            <a:r>
              <a:rPr lang="en-US" sz="2400" dirty="0" smtClean="0"/>
              <a:t>/ is followed </a:t>
            </a:r>
            <a:r>
              <a:rPr lang="en-US" sz="2400" dirty="0"/>
              <a:t>by an </a:t>
            </a:r>
            <a:r>
              <a:rPr lang="en-US" sz="2400" dirty="0" smtClean="0"/>
              <a:t>/</a:t>
            </a:r>
            <a:r>
              <a:rPr lang="en-US" sz="2400" dirty="0" smtClean="0">
                <a:solidFill>
                  <a:srgbClr val="FF0000"/>
                </a:solidFill>
              </a:rPr>
              <a:t>æ</a:t>
            </a:r>
            <a:r>
              <a:rPr lang="en-US" sz="2400" dirty="0" smtClean="0"/>
              <a:t>/ </a:t>
            </a:r>
            <a:r>
              <a:rPr lang="en-US" sz="2400" dirty="0"/>
              <a:t>vowel. The tongue, jaw and lip positions for the vowel are all </a:t>
            </a:r>
            <a:r>
              <a:rPr lang="en-US" sz="2400" dirty="0" smtClean="0"/>
              <a:t>produced simultaneously </a:t>
            </a:r>
            <a:r>
              <a:rPr lang="en-US" sz="2400" dirty="0"/>
              <a:t>with the </a:t>
            </a:r>
            <a:r>
              <a:rPr lang="en-US" sz="2400" dirty="0" smtClean="0"/>
              <a:t>/</a:t>
            </a:r>
            <a:r>
              <a:rPr lang="en-US" sz="2400" dirty="0" smtClean="0">
                <a:solidFill>
                  <a:srgbClr val="FF0000"/>
                </a:solidFill>
              </a:rPr>
              <a:t>h</a:t>
            </a:r>
            <a:r>
              <a:rPr lang="en-US" sz="2400" dirty="0" smtClean="0"/>
              <a:t>/ </a:t>
            </a:r>
            <a:r>
              <a:rPr lang="en-US" sz="2400" dirty="0"/>
              <a:t>consonant, so that the glottal fricative /</a:t>
            </a:r>
            <a:r>
              <a:rPr lang="en-US" sz="2400" dirty="0">
                <a:solidFill>
                  <a:srgbClr val="FF0000"/>
                </a:solidFill>
              </a:rPr>
              <a:t>h</a:t>
            </a:r>
            <a:r>
              <a:rPr lang="en-US" sz="2400" dirty="0"/>
              <a:t>/ has an /</a:t>
            </a:r>
            <a:r>
              <a:rPr lang="en-US" sz="2400" dirty="0">
                <a:solidFill>
                  <a:srgbClr val="FF0000"/>
                </a:solidFill>
              </a:rPr>
              <a:t>æ</a:t>
            </a:r>
            <a:r>
              <a:rPr lang="en-US" sz="2400" dirty="0"/>
              <a:t>/ quality.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477107"/>
            <a:ext cx="6781800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altLang="en-US" dirty="0">
                <a:solidFill>
                  <a:srgbClr val="0000FF"/>
                </a:solidFill>
              </a:rPr>
              <a:t>Glottal fricatives /h/</a:t>
            </a:r>
          </a:p>
        </p:txBody>
      </p:sp>
    </p:spTree>
    <p:extLst>
      <p:ext uri="{BB962C8B-B14F-4D97-AF65-F5344CB8AC3E}">
        <p14:creationId xmlns:p14="http://schemas.microsoft.com/office/powerpoint/2010/main" val="61503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50489" y="332656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72480" y="1052736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800" dirty="0" smtClean="0">
                <a:solidFill>
                  <a:srgbClr val="0000FF"/>
                </a:solidFill>
              </a:rPr>
              <a:t>Glottal fricative /</a:t>
            </a:r>
            <a:r>
              <a:rPr lang="en-US" altLang="en-US" sz="2800" dirty="0" smtClean="0">
                <a:solidFill>
                  <a:srgbClr val="FF0000"/>
                </a:solidFill>
              </a:rPr>
              <a:t>h</a:t>
            </a:r>
            <a:r>
              <a:rPr lang="en-US" altLang="en-US" sz="2800" dirty="0" smtClean="0">
                <a:solidFill>
                  <a:srgbClr val="0000FF"/>
                </a:solidFill>
              </a:rPr>
              <a:t>/</a:t>
            </a:r>
          </a:p>
          <a:p>
            <a:pPr>
              <a:lnSpc>
                <a:spcPct val="150000"/>
              </a:lnSpc>
            </a:pPr>
            <a:endParaRPr lang="en-US" altLang="en-US" sz="2000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endParaRPr lang="en-US" alt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0489" y="1772816"/>
            <a:ext cx="751205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2800" b="1" dirty="0" smtClean="0">
                <a:solidFill>
                  <a:srgbClr val="00B050"/>
                </a:solidFill>
              </a:rPr>
              <a:t>Why does /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800" b="1" dirty="0" smtClean="0">
                <a:solidFill>
                  <a:srgbClr val="00B050"/>
                </a:solidFill>
              </a:rPr>
              <a:t>/ have an a quality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0489" y="2348881"/>
            <a:ext cx="88328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the </a:t>
            </a:r>
            <a:r>
              <a:rPr lang="en-US" sz="2400" dirty="0" smtClean="0"/>
              <a:t>glottal /</a:t>
            </a:r>
            <a:r>
              <a:rPr lang="en-US" sz="2400" b="1" dirty="0" smtClean="0">
                <a:solidFill>
                  <a:srgbClr val="FF0000"/>
                </a:solidFill>
              </a:rPr>
              <a:t>h</a:t>
            </a:r>
            <a:r>
              <a:rPr lang="en-US" sz="2400" dirty="0" smtClean="0"/>
              <a:t>/ consonant </a:t>
            </a:r>
            <a:r>
              <a:rPr lang="en-US" sz="2400" dirty="0"/>
              <a:t>always has the quality of the</a:t>
            </a:r>
          </a:p>
          <a:p>
            <a:pPr algn="l" rtl="0"/>
            <a:r>
              <a:rPr lang="en-US" sz="2400" dirty="0"/>
              <a:t>vowel it </a:t>
            </a:r>
            <a:r>
              <a:rPr lang="en-US" sz="2400" dirty="0" smtClean="0"/>
              <a:t>precedes.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h</a:t>
            </a:r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dirty="0" smtClean="0"/>
              <a:t>t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h</a:t>
            </a:r>
            <a:r>
              <a:rPr lang="en-US" sz="2400" dirty="0" smtClean="0">
                <a:solidFill>
                  <a:srgbClr val="00B050"/>
                </a:solidFill>
              </a:rPr>
              <a:t>o</a:t>
            </a:r>
            <a:r>
              <a:rPr lang="en-US" sz="2400" dirty="0" smtClean="0"/>
              <a:t>use</a:t>
            </a:r>
          </a:p>
          <a:p>
            <a:pPr algn="l" rtl="0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561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533400"/>
            <a:ext cx="89154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en-US" dirty="0" smtClean="0">
                <a:solidFill>
                  <a:srgbClr val="FF0000"/>
                </a:solidFill>
              </a:rPr>
              <a:t>Fricatives places of articulation</a:t>
            </a:r>
            <a:endParaRPr lang="et-EE" alt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8790" y="1295400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altLang="en-US" sz="2000" dirty="0" smtClean="0">
                <a:solidFill>
                  <a:srgbClr val="0000FF"/>
                </a:solidFill>
              </a:rPr>
              <a:t>Glottal fricative /h/</a:t>
            </a:r>
          </a:p>
          <a:p>
            <a:pPr>
              <a:lnSpc>
                <a:spcPct val="150000"/>
              </a:lnSpc>
            </a:pPr>
            <a:endParaRPr lang="en-US" altLang="en-US" sz="2000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endParaRPr lang="en-US" alt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1905000"/>
            <a:ext cx="75120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algn="l" rtl="0"/>
            <a:r>
              <a:rPr lang="en-US" sz="2400" b="1" dirty="0" smtClean="0">
                <a:solidFill>
                  <a:srgbClr val="0000FF"/>
                </a:solidFill>
              </a:rPr>
              <a:t>Why does /h/ have an </a:t>
            </a:r>
            <a:r>
              <a:rPr lang="en-US" sz="2400" dirty="0"/>
              <a:t>/æ/</a:t>
            </a:r>
            <a:r>
              <a:rPr lang="en-US" sz="2400" b="1" dirty="0" smtClean="0">
                <a:solidFill>
                  <a:srgbClr val="0000FF"/>
                </a:solidFill>
              </a:rPr>
              <a:t> quality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7850" y="2667001"/>
            <a:ext cx="88328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endParaRPr lang="en-US" sz="2400" dirty="0" smtClean="0"/>
          </a:p>
          <a:p>
            <a:pPr algn="l" rtl="0">
              <a:lnSpc>
                <a:spcPct val="200000"/>
              </a:lnSpc>
            </a:pPr>
            <a:r>
              <a:rPr lang="en-US" sz="2400" dirty="0" smtClean="0"/>
              <a:t>It </a:t>
            </a:r>
            <a:r>
              <a:rPr lang="en-US" sz="2400" dirty="0"/>
              <a:t>is noticeable that when </a:t>
            </a:r>
            <a:r>
              <a:rPr lang="en-US" sz="2400" dirty="0" smtClean="0"/>
              <a:t>/</a:t>
            </a:r>
            <a:r>
              <a:rPr lang="en-US" sz="2400" dirty="0" smtClean="0">
                <a:solidFill>
                  <a:srgbClr val="00B050"/>
                </a:solidFill>
              </a:rPr>
              <a:t>h</a:t>
            </a:r>
            <a:r>
              <a:rPr lang="en-US" sz="2400" dirty="0" smtClean="0"/>
              <a:t>/ </a:t>
            </a:r>
            <a:r>
              <a:rPr lang="en-US" sz="2400" dirty="0"/>
              <a:t>occurs between voiced </a:t>
            </a:r>
            <a:r>
              <a:rPr lang="en-US" sz="2400" dirty="0" smtClean="0"/>
              <a:t>sounds (</a:t>
            </a:r>
            <a:r>
              <a:rPr lang="en-US" sz="2400" dirty="0"/>
              <a:t>as in the words ‘</a:t>
            </a:r>
            <a:r>
              <a:rPr lang="en-US" sz="2400" dirty="0">
                <a:solidFill>
                  <a:srgbClr val="FF0000"/>
                </a:solidFill>
              </a:rPr>
              <a:t>a</a:t>
            </a:r>
            <a:r>
              <a:rPr lang="en-US" sz="2400" dirty="0">
                <a:solidFill>
                  <a:srgbClr val="00B050"/>
                </a:solidFill>
              </a:rPr>
              <a:t>h</a:t>
            </a:r>
            <a:r>
              <a:rPr lang="en-US" sz="2400" dirty="0">
                <a:solidFill>
                  <a:srgbClr val="FF0000"/>
                </a:solidFill>
              </a:rPr>
              <a:t>e</a:t>
            </a:r>
            <a:r>
              <a:rPr lang="en-US" sz="2400" dirty="0"/>
              <a:t>ad’, ‘gree</a:t>
            </a:r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>
                <a:solidFill>
                  <a:srgbClr val="00B050"/>
                </a:solidFill>
              </a:rPr>
              <a:t>h</a:t>
            </a:r>
            <a:r>
              <a:rPr lang="en-US" sz="2400" dirty="0">
                <a:solidFill>
                  <a:srgbClr val="FF0000"/>
                </a:solidFill>
              </a:rPr>
              <a:t>o</a:t>
            </a:r>
            <a:r>
              <a:rPr lang="en-US" sz="2400" dirty="0"/>
              <a:t>use’), it is pronounced with voicing</a:t>
            </a:r>
          </a:p>
        </p:txBody>
      </p:sp>
    </p:spTree>
    <p:extLst>
      <p:ext uri="{BB962C8B-B14F-4D97-AF65-F5344CB8AC3E}">
        <p14:creationId xmlns:p14="http://schemas.microsoft.com/office/powerpoint/2010/main" val="407479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34471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Breathy voice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04800" y="762000"/>
            <a:ext cx="8915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50000"/>
              </a:lnSpc>
            </a:pPr>
            <a:r>
              <a:rPr lang="en-US" sz="2800" b="0" dirty="0" smtClean="0">
                <a:solidFill>
                  <a:schemeClr val="tx1"/>
                </a:solidFill>
              </a:rPr>
              <a:t>Weak</a:t>
            </a:r>
            <a:r>
              <a:rPr lang="en-US" sz="2800" b="0" dirty="0">
                <a:solidFill>
                  <a:schemeClr val="tx1"/>
                </a:solidFill>
              </a:rPr>
              <a:t>, slightly fricative sound </a:t>
            </a:r>
            <a:r>
              <a:rPr lang="en-US" sz="2800" b="0" dirty="0" smtClean="0">
                <a:solidFill>
                  <a:schemeClr val="tx1"/>
                </a:solidFill>
              </a:rPr>
              <a:t>is called </a:t>
            </a:r>
            <a:r>
              <a:rPr lang="en-US" sz="2800" dirty="0">
                <a:solidFill>
                  <a:schemeClr val="tx1"/>
                </a:solidFill>
              </a:rPr>
              <a:t>breathy </a:t>
            </a:r>
            <a:r>
              <a:rPr lang="en-US" sz="2800" dirty="0" smtClean="0">
                <a:solidFill>
                  <a:schemeClr val="tx1"/>
                </a:solidFill>
              </a:rPr>
              <a:t>voice</a:t>
            </a:r>
            <a:endParaRPr lang="en-US" altLang="en-US" sz="2800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1524000"/>
            <a:ext cx="9525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>
                <a:solidFill>
                  <a:srgbClr val="FF0000"/>
                </a:solidFill>
              </a:rPr>
              <a:t>breathy /</a:t>
            </a:r>
            <a:r>
              <a:rPr lang="en-US" sz="2400" dirty="0" err="1" smtClean="0">
                <a:solidFill>
                  <a:srgbClr val="FF0000"/>
                </a:solidFill>
              </a:rPr>
              <a:t>bre</a:t>
            </a:r>
            <a:r>
              <a:rPr lang="el-GR" sz="2400" dirty="0">
                <a:solidFill>
                  <a:srgbClr val="FF0000"/>
                </a:solidFill>
              </a:rPr>
              <a:t>θ</a:t>
            </a:r>
            <a:r>
              <a:rPr lang="en-US" sz="2400" dirty="0" err="1" smtClean="0">
                <a:solidFill>
                  <a:srgbClr val="FF0000"/>
                </a:solidFill>
              </a:rPr>
              <a:t>i</a:t>
            </a:r>
            <a:r>
              <a:rPr lang="en-US" sz="2400" dirty="0" smtClean="0">
                <a:solidFill>
                  <a:srgbClr val="FF0000"/>
                </a:solidFill>
              </a:rPr>
              <a:t>/ voice</a:t>
            </a:r>
            <a:endParaRPr lang="en-US" sz="2400" dirty="0">
              <a:solidFill>
                <a:srgbClr val="FF0000"/>
              </a:solidFill>
            </a:endParaRPr>
          </a:p>
          <a:p>
            <a:pPr algn="just" rtl="0">
              <a:lnSpc>
                <a:spcPct val="150000"/>
              </a:lnSpc>
            </a:pPr>
            <a:r>
              <a:rPr lang="en-US" sz="2000" dirty="0" smtClean="0"/>
              <a:t>Breathy is </a:t>
            </a:r>
            <a:r>
              <a:rPr lang="en-US" sz="2000" dirty="0"/>
              <a:t>one of the adjectives used to describe voice </a:t>
            </a:r>
            <a:r>
              <a:rPr lang="en-US" sz="2000" dirty="0" smtClean="0"/>
              <a:t>quality. </a:t>
            </a:r>
            <a:r>
              <a:rPr lang="en-US" sz="2000" dirty="0"/>
              <a:t>In </a:t>
            </a:r>
            <a:r>
              <a:rPr lang="en-US" sz="2000" dirty="0" smtClean="0"/>
              <a:t>breathy voice</a:t>
            </a:r>
            <a:r>
              <a:rPr lang="en-US" sz="2000" dirty="0"/>
              <a:t>, the vocal folds vibrate but allow a considerable amount of air to escape at the </a:t>
            </a:r>
            <a:r>
              <a:rPr lang="en-US" sz="2000" dirty="0" smtClean="0"/>
              <a:t>same time</a:t>
            </a:r>
            <a:r>
              <a:rPr lang="en-US" sz="2000" dirty="0"/>
              <a:t>; this adds “noise” (similar to loud breathing) to the sound produced by the </a:t>
            </a:r>
            <a:r>
              <a:rPr lang="en-US" sz="2000" dirty="0" smtClean="0"/>
              <a:t>vocal folds</a:t>
            </a:r>
            <a:r>
              <a:rPr lang="en-US" sz="2000" dirty="0"/>
              <a:t>. It is conventionally thought that breathy voice makes </a:t>
            </a:r>
            <a:r>
              <a:rPr lang="en-US" sz="2000" dirty="0" smtClean="0"/>
              <a:t> women’s </a:t>
            </a:r>
            <a:r>
              <a:rPr lang="en-US" sz="2000" dirty="0"/>
              <a:t>voices </a:t>
            </a:r>
            <a:r>
              <a:rPr lang="en-US" sz="2000" dirty="0" smtClean="0"/>
              <a:t>sound attractive</a:t>
            </a:r>
            <a:r>
              <a:rPr lang="en-US" sz="2000" dirty="0"/>
              <a:t>,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00" y="4219470"/>
            <a:ext cx="26289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27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1038" y="979463"/>
            <a:ext cx="8543925" cy="4351338"/>
          </a:xfrm>
        </p:spPr>
        <p:txBody>
          <a:bodyPr>
            <a:normAutofit/>
          </a:bodyPr>
          <a:lstStyle/>
          <a:p>
            <a:pPr algn="l" rtl="0"/>
            <a:endParaRPr lang="en-US" sz="4000" dirty="0" smtClean="0">
              <a:solidFill>
                <a:srgbClr val="7030A0"/>
              </a:solidFill>
            </a:endParaRPr>
          </a:p>
          <a:p>
            <a:pPr algn="l" rtl="0"/>
            <a:r>
              <a:rPr lang="en-US" sz="4000" dirty="0" smtClean="0">
                <a:solidFill>
                  <a:srgbClr val="7030A0"/>
                </a:solidFill>
              </a:rPr>
              <a:t>Definition:</a:t>
            </a:r>
          </a:p>
          <a:p>
            <a:pPr marL="0" indent="0" algn="l" rtl="0"/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FF"/>
                </a:solidFill>
              </a:rPr>
              <a:t>ffricates are complex consonants that begin as a plosive and end as a FRICATIVE.</a:t>
            </a:r>
          </a:p>
          <a:p>
            <a:pPr marL="0" indent="0"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Ex</a:t>
            </a:r>
            <a:r>
              <a:rPr lang="en-US" dirty="0" smtClean="0">
                <a:solidFill>
                  <a:srgbClr val="0000FF"/>
                </a:solidFill>
              </a:rPr>
              <a:t>. </a:t>
            </a:r>
            <a:r>
              <a:rPr lang="en-US" dirty="0" smtClean="0">
                <a:solidFill>
                  <a:srgbClr val="FF0000"/>
                </a:solidFill>
              </a:rPr>
              <a:t>J</a:t>
            </a:r>
            <a:r>
              <a:rPr lang="en-US" dirty="0" smtClean="0">
                <a:solidFill>
                  <a:srgbClr val="0000FF"/>
                </a:solidFill>
              </a:rPr>
              <a:t>udge, </a:t>
            </a:r>
            <a:r>
              <a:rPr lang="en-US" dirty="0" smtClean="0">
                <a:solidFill>
                  <a:srgbClr val="FF0000"/>
                </a:solidFill>
              </a:rPr>
              <a:t>Ch</a:t>
            </a:r>
            <a:r>
              <a:rPr lang="en-US" dirty="0" smtClean="0">
                <a:solidFill>
                  <a:srgbClr val="0000FF"/>
                </a:solidFill>
              </a:rPr>
              <a:t>an</a:t>
            </a:r>
            <a:r>
              <a:rPr lang="en-US" dirty="0" smtClean="0">
                <a:solidFill>
                  <a:srgbClr val="FF0000"/>
                </a:solidFill>
              </a:rPr>
              <a:t>ge</a:t>
            </a:r>
            <a:r>
              <a:rPr lang="en-US" dirty="0" smtClean="0">
                <a:solidFill>
                  <a:srgbClr val="0000FF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ch</a:t>
            </a:r>
            <a:r>
              <a:rPr lang="en-US" dirty="0" smtClean="0">
                <a:solidFill>
                  <a:srgbClr val="0000FF"/>
                </a:solidFill>
              </a:rPr>
              <a:t>ur</a:t>
            </a:r>
            <a:r>
              <a:rPr lang="en-US" dirty="0" smtClean="0">
                <a:solidFill>
                  <a:srgbClr val="FF0000"/>
                </a:solidFill>
              </a:rPr>
              <a:t>ch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08050" y="381001"/>
            <a:ext cx="7759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</a:rPr>
              <a:t>Affricates</a:t>
            </a:r>
            <a:r>
              <a:rPr lang="en-US" sz="3200" dirty="0" smtClean="0">
                <a:solidFill>
                  <a:srgbClr val="FF0000"/>
                </a:solidFill>
              </a:rPr>
              <a:t>: </a:t>
            </a:r>
            <a:r>
              <a:rPr lang="sq-AL" sz="3200" dirty="0"/>
              <a:t>/tʃ/ /dʒ/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1" y="4428016"/>
            <a:ext cx="3619499" cy="163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01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8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918</TotalTime>
  <Words>716</Words>
  <Application>Microsoft Office PowerPoint</Application>
  <PresentationFormat>A4 Paper (210x297 mm)</PresentationFormat>
  <Paragraphs>123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AYM Wadiy S_U normal.</vt:lpstr>
      <vt:lpstr>Calibri</vt:lpstr>
      <vt:lpstr>Times New Roman</vt:lpstr>
      <vt:lpstr>Office Theme</vt:lpstr>
      <vt:lpstr>PowerPoint Presentation</vt:lpstr>
      <vt:lpstr>Lecture 9</vt:lpstr>
      <vt:lpstr>In this lecture, we will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3</dc:creator>
  <cp:lastModifiedBy>KFU</cp:lastModifiedBy>
  <cp:revision>69</cp:revision>
  <dcterms:created xsi:type="dcterms:W3CDTF">2015-09-10T11:39:03Z</dcterms:created>
  <dcterms:modified xsi:type="dcterms:W3CDTF">2017-10-23T21:54:38Z</dcterms:modified>
</cp:coreProperties>
</file>