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35" r:id="rId2"/>
    <p:sldId id="326" r:id="rId3"/>
    <p:sldId id="415" r:id="rId4"/>
    <p:sldId id="453" r:id="rId5"/>
    <p:sldId id="454" r:id="rId6"/>
    <p:sldId id="455" r:id="rId7"/>
    <p:sldId id="456" r:id="rId8"/>
    <p:sldId id="477" r:id="rId9"/>
    <p:sldId id="476" r:id="rId10"/>
    <p:sldId id="478" r:id="rId11"/>
    <p:sldId id="479" r:id="rId12"/>
    <p:sldId id="480" r:id="rId13"/>
    <p:sldId id="481" r:id="rId14"/>
    <p:sldId id="482" r:id="rId15"/>
    <p:sldId id="483" r:id="rId16"/>
    <p:sldId id="484" r:id="rId17"/>
    <p:sldId id="485" r:id="rId18"/>
    <p:sldId id="486" r:id="rId19"/>
    <p:sldId id="487" r:id="rId20"/>
    <p:sldId id="488" r:id="rId21"/>
    <p:sldId id="489" r:id="rId22"/>
    <p:sldId id="490" r:id="rId23"/>
    <p:sldId id="492" r:id="rId24"/>
    <p:sldId id="475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E6334"/>
    <a:srgbClr val="D98061"/>
    <a:srgbClr val="313B4A"/>
    <a:srgbClr val="43A79C"/>
    <a:srgbClr val="EDBD1F"/>
    <a:srgbClr val="F04316"/>
    <a:srgbClr val="81AA52"/>
    <a:srgbClr val="0E478A"/>
    <a:srgbClr val="ECA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4" autoAdjust="0"/>
  </p:normalViewPr>
  <p:slideViewPr>
    <p:cSldViewPr>
      <p:cViewPr varScale="1">
        <p:scale>
          <a:sx n="46" d="100"/>
          <a:sy n="46" d="100"/>
        </p:scale>
        <p:origin x="105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150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56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799"/>
            <a:ext cx="50990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AYM Wadiy S_U normal."/>
                <a:cs typeface="Times New Roman" pitchFamily="18" charset="0"/>
              </a:rPr>
              <a:t>Phonetics and Phonology</a:t>
            </a:r>
            <a:endParaRPr lang="ar-SA" sz="2800" b="1" dirty="0">
              <a:solidFill>
                <a:srgbClr val="0000FF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Dr. Mohammed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Al-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Hilal</a:t>
            </a: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002060"/>
                </a:solidFill>
              </a:rPr>
              <a:t>مقرر </a:t>
            </a:r>
            <a:r>
              <a:rPr lang="ar-SA" sz="2800" b="1" dirty="0" smtClean="0">
                <a:solidFill>
                  <a:srgbClr val="002060"/>
                </a:solidFill>
              </a:rPr>
              <a:t>الصوتيات والنظام الصوتي</a:t>
            </a:r>
            <a:endParaRPr lang="ar-SA" sz="2800" b="1" dirty="0">
              <a:solidFill>
                <a:srgbClr val="002060"/>
              </a:solidFill>
            </a:endParaRPr>
          </a:p>
          <a:p>
            <a:pPr algn="ctr"/>
            <a:r>
              <a:rPr lang="ar-SA" sz="3200" b="1" baseline="-25000" dirty="0" smtClean="0">
                <a:solidFill>
                  <a:srgbClr val="00B050"/>
                </a:solidFill>
              </a:rPr>
              <a:t>قسم اللغة الإنجليزية</a:t>
            </a:r>
            <a:endParaRPr lang="en-US" sz="3200" b="1" baseline="-25000" dirty="0">
              <a:solidFill>
                <a:srgbClr val="00B050"/>
              </a:solidFill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Phonetics and Phonology</a:t>
            </a:r>
            <a:endParaRPr lang="en-US" dirty="0"/>
          </a:p>
        </p:txBody>
      </p:sp>
      <p:sp>
        <p:nvSpPr>
          <p:cNvPr id="4" name="Rectangle 9"/>
          <p:cNvSpPr/>
          <p:nvPr/>
        </p:nvSpPr>
        <p:spPr>
          <a:xfrm>
            <a:off x="76200" y="2864224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36716" y="2864224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5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dirty="0" smtClean="0"/>
              <a:t>In this lecture, we will study</a:t>
            </a:r>
            <a:endParaRPr lang="ar-SA" sz="3600" dirty="0"/>
          </a:p>
        </p:txBody>
      </p:sp>
      <p:sp>
        <p:nvSpPr>
          <p:cNvPr id="4" name="Rectangle 3"/>
          <p:cNvSpPr/>
          <p:nvPr/>
        </p:nvSpPr>
        <p:spPr>
          <a:xfrm>
            <a:off x="800438" y="1301234"/>
            <a:ext cx="8724563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000" dirty="0">
                <a:solidFill>
                  <a:srgbClr val="00B050"/>
                </a:solidFill>
              </a:rPr>
              <a:t>English </a:t>
            </a:r>
            <a:r>
              <a:rPr lang="en-US" sz="2000" dirty="0" smtClean="0">
                <a:solidFill>
                  <a:srgbClr val="00B050"/>
                </a:solidFill>
              </a:rPr>
              <a:t>Affricatives</a:t>
            </a:r>
            <a:endParaRPr lang="en-US" sz="2000" dirty="0">
              <a:solidFill>
                <a:srgbClr val="00B050"/>
              </a:solidFill>
            </a:endParaRPr>
          </a:p>
          <a:p>
            <a:pPr algn="l" rtl="0">
              <a:lnSpc>
                <a:spcPct val="150000"/>
              </a:lnSpc>
            </a:pPr>
            <a:r>
              <a:rPr lang="en-US" sz="2000" dirty="0">
                <a:solidFill>
                  <a:srgbClr val="0000FF"/>
                </a:solidFill>
              </a:rPr>
              <a:t>How </a:t>
            </a:r>
            <a:r>
              <a:rPr lang="en-US" sz="2000" dirty="0" smtClean="0">
                <a:solidFill>
                  <a:srgbClr val="0000FF"/>
                </a:solidFill>
              </a:rPr>
              <a:t>affricatives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are </a:t>
            </a:r>
            <a:r>
              <a:rPr lang="en-US" sz="2000" dirty="0">
                <a:solidFill>
                  <a:srgbClr val="0000FF"/>
                </a:solidFill>
              </a:rPr>
              <a:t>produced?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The definition of the affricates.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English nasal consonants.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Places of closure for nasal consonants.</a:t>
            </a:r>
          </a:p>
          <a:p>
            <a:pPr algn="l" rtl="0">
              <a:lnSpc>
                <a:spcPct val="150000"/>
              </a:lnSpc>
            </a:pPr>
            <a:r>
              <a:rPr lang="en-US" altLang="en-US" sz="2000" b="1" dirty="0"/>
              <a:t>Pronouncing </a:t>
            </a:r>
            <a:r>
              <a:rPr lang="en-US" altLang="en-US" sz="2000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/g/ after</a:t>
            </a:r>
            <a:r>
              <a:rPr lang="en-US" altLang="en-US" sz="2000" b="1" dirty="0"/>
              <a:t>	</a:t>
            </a:r>
            <a:r>
              <a:rPr lang="en-US" altLang="en-US" sz="2000" b="1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/ŋ/</a:t>
            </a:r>
            <a:endParaRPr lang="en-US" sz="2000" dirty="0">
              <a:solidFill>
                <a:srgbClr val="C0000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/>
          </a:p>
          <a:p>
            <a:pPr algn="l" rtl="0">
              <a:lnSpc>
                <a:spcPct val="150000"/>
              </a:lnSpc>
            </a:pPr>
            <a:endParaRPr lang="en-US" b="1" dirty="0">
              <a:solidFill>
                <a:srgbClr val="00206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3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1038" y="979463"/>
            <a:ext cx="8543925" cy="4351338"/>
          </a:xfrm>
        </p:spPr>
        <p:txBody>
          <a:bodyPr>
            <a:normAutofit/>
          </a:bodyPr>
          <a:lstStyle/>
          <a:p>
            <a:pPr algn="l" rtl="0"/>
            <a:endParaRPr lang="en-US" sz="4000" dirty="0" smtClean="0">
              <a:solidFill>
                <a:srgbClr val="7030A0"/>
              </a:solidFill>
            </a:endParaRPr>
          </a:p>
          <a:p>
            <a:pPr algn="l" rtl="0"/>
            <a:r>
              <a:rPr lang="en-US" sz="4000" dirty="0" smtClean="0">
                <a:solidFill>
                  <a:srgbClr val="7030A0"/>
                </a:solidFill>
              </a:rPr>
              <a:t>Definition:</a:t>
            </a:r>
          </a:p>
          <a:p>
            <a:pPr marL="0" indent="0" algn="l" rtl="0"/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FF"/>
                </a:solidFill>
              </a:rPr>
              <a:t>ffricates are complex consonants that begin as a plosive and end as a FRICATIVE.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Ex</a:t>
            </a:r>
            <a:r>
              <a:rPr lang="en-US" dirty="0" smtClean="0">
                <a:solidFill>
                  <a:srgbClr val="0000FF"/>
                </a:solidFill>
              </a:rPr>
              <a:t>. </a:t>
            </a:r>
            <a:r>
              <a:rPr lang="en-US" dirty="0" smtClean="0">
                <a:solidFill>
                  <a:srgbClr val="FF0000"/>
                </a:solidFill>
              </a:rPr>
              <a:t>J</a:t>
            </a:r>
            <a:r>
              <a:rPr lang="en-US" dirty="0" smtClean="0">
                <a:solidFill>
                  <a:srgbClr val="0000FF"/>
                </a:solidFill>
              </a:rPr>
              <a:t>udge, </a:t>
            </a:r>
            <a:r>
              <a:rPr lang="en-US" dirty="0" smtClean="0">
                <a:solidFill>
                  <a:srgbClr val="FF0000"/>
                </a:solidFill>
              </a:rPr>
              <a:t>Ch</a:t>
            </a:r>
            <a:r>
              <a:rPr lang="en-US" dirty="0" smtClean="0">
                <a:solidFill>
                  <a:srgbClr val="0000FF"/>
                </a:solidFill>
              </a:rPr>
              <a:t>an</a:t>
            </a:r>
            <a:r>
              <a:rPr lang="en-US" dirty="0" smtClean="0">
                <a:solidFill>
                  <a:srgbClr val="FF0000"/>
                </a:solidFill>
              </a:rPr>
              <a:t>ge</a:t>
            </a:r>
            <a:r>
              <a:rPr lang="en-US" dirty="0" smtClean="0">
                <a:solidFill>
                  <a:srgbClr val="0000FF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ch</a:t>
            </a:r>
            <a:r>
              <a:rPr lang="en-US" dirty="0" smtClean="0">
                <a:solidFill>
                  <a:srgbClr val="0000FF"/>
                </a:solidFill>
              </a:rPr>
              <a:t>ur</a:t>
            </a:r>
            <a:r>
              <a:rPr lang="en-US" dirty="0" smtClean="0">
                <a:solidFill>
                  <a:srgbClr val="FF0000"/>
                </a:solidFill>
              </a:rPr>
              <a:t>ch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08050" y="381001"/>
            <a:ext cx="7759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</a:rPr>
              <a:t>Affricates</a:t>
            </a:r>
            <a:r>
              <a:rPr lang="en-US" sz="3200" dirty="0" smtClean="0">
                <a:solidFill>
                  <a:srgbClr val="FF0000"/>
                </a:solidFill>
              </a:rPr>
              <a:t>: </a:t>
            </a:r>
            <a:r>
              <a:rPr lang="sq-AL" sz="3200" dirty="0"/>
              <a:t>/tʃ/ /dʒ/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1" y="4428016"/>
            <a:ext cx="3619499" cy="163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01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1038" y="979463"/>
            <a:ext cx="8543925" cy="4351338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PROBLEM WITH THE DEFINITION:</a:t>
            </a:r>
          </a:p>
          <a:p>
            <a:pPr algn="l" rtl="0"/>
            <a:endParaRPr lang="en-US" sz="1800" dirty="0" smtClean="0"/>
          </a:p>
          <a:p>
            <a:pPr algn="l" rtl="0"/>
            <a:r>
              <a:rPr lang="en-US" dirty="0" smtClean="0">
                <a:solidFill>
                  <a:srgbClr val="0000FF"/>
                </a:solidFill>
              </a:rPr>
              <a:t>we cannot class all plosives plus fricative as affricates</a:t>
            </a:r>
          </a:p>
          <a:p>
            <a:pPr algn="l" rtl="0"/>
            <a:endParaRPr lang="en-US" sz="1400" dirty="0" smtClean="0"/>
          </a:p>
          <a:p>
            <a:pPr marL="0" indent="0" algn="l" rtl="0">
              <a:buNone/>
            </a:pPr>
            <a:r>
              <a:rPr lang="en-US" b="1" dirty="0" smtClean="0"/>
              <a:t>Ex</a:t>
            </a:r>
            <a:r>
              <a:rPr lang="en-US" dirty="0" smtClean="0"/>
              <a:t>.</a:t>
            </a:r>
          </a:p>
          <a:p>
            <a:pPr marL="0" indent="0" algn="l" rtl="0">
              <a:buNone/>
            </a:pPr>
            <a:r>
              <a:rPr lang="en-US" dirty="0" smtClean="0"/>
              <a:t>B r e a </a:t>
            </a:r>
            <a:r>
              <a:rPr lang="en-US" dirty="0" smtClean="0">
                <a:solidFill>
                  <a:srgbClr val="FF0000"/>
                </a:solidFill>
              </a:rPr>
              <a:t>k </a:t>
            </a:r>
            <a:r>
              <a:rPr lang="en-US" dirty="0" smtClean="0">
                <a:solidFill>
                  <a:srgbClr val="0000FF"/>
                </a:solidFill>
              </a:rPr>
              <a:t>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 s t		s t u d e n </a:t>
            </a:r>
            <a:r>
              <a:rPr lang="en-US" dirty="0" smtClean="0">
                <a:solidFill>
                  <a:srgbClr val="C0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s </a:t>
            </a:r>
          </a:p>
          <a:p>
            <a:pPr marL="0" indent="0" algn="l" rtl="0">
              <a:buNone/>
            </a:pPr>
            <a:r>
              <a:rPr lang="en-US" dirty="0" smtClean="0"/>
              <a:t>      </a:t>
            </a:r>
            <a:r>
              <a:rPr lang="en-US" sz="2400" dirty="0" smtClean="0"/>
              <a:t>      </a:t>
            </a:r>
            <a:r>
              <a:rPr lang="en-US" sz="2400" dirty="0" smtClean="0">
                <a:solidFill>
                  <a:srgbClr val="C00000"/>
                </a:solidFill>
              </a:rPr>
              <a:t>plosive</a:t>
            </a:r>
            <a:r>
              <a:rPr lang="en-US" sz="2400" dirty="0" smtClean="0"/>
              <a:t> + </a:t>
            </a:r>
            <a:r>
              <a:rPr lang="en-US" sz="2400" dirty="0" smtClean="0">
                <a:solidFill>
                  <a:srgbClr val="0070C0"/>
                </a:solidFill>
              </a:rPr>
              <a:t>fricative 		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plosive</a:t>
            </a:r>
            <a:r>
              <a:rPr lang="en-US" sz="2400" dirty="0"/>
              <a:t> + </a:t>
            </a:r>
            <a:r>
              <a:rPr lang="en-US" sz="2400" dirty="0">
                <a:solidFill>
                  <a:srgbClr val="0070C0"/>
                </a:solidFill>
              </a:rPr>
              <a:t>fricative </a:t>
            </a:r>
            <a:endParaRPr lang="en-US" sz="2400" dirty="0" smtClean="0">
              <a:solidFill>
                <a:srgbClr val="0070C0"/>
              </a:solidFill>
            </a:endParaRPr>
          </a:p>
          <a:p>
            <a:pPr algn="l" rtl="0"/>
            <a:endParaRPr lang="en-US" dirty="0" smtClean="0"/>
          </a:p>
          <a:p>
            <a:pPr marL="0" indent="0" algn="l" rtl="0">
              <a:buNone/>
            </a:pPr>
            <a:r>
              <a:rPr lang="en-US" dirty="0" smtClean="0"/>
              <a:t>	</a:t>
            </a:r>
            <a:r>
              <a:rPr lang="en-US" strike="sngStrike" dirty="0" smtClean="0"/>
              <a:t>Affricate </a:t>
            </a:r>
            <a:r>
              <a:rPr lang="en-US" dirty="0"/>
              <a:t>	</a:t>
            </a:r>
            <a:r>
              <a:rPr lang="en-US" dirty="0" smtClean="0"/>
              <a:t>		   </a:t>
            </a:r>
            <a:r>
              <a:rPr lang="en-US" strike="sngStrike" dirty="0" smtClean="0"/>
              <a:t>Affricate </a:t>
            </a:r>
            <a:endParaRPr lang="en-US" strike="sngStrike" dirty="0"/>
          </a:p>
          <a:p>
            <a:pPr marL="0" indent="0" algn="l" rtl="0">
              <a:buNone/>
            </a:pPr>
            <a:endParaRPr lang="en-US" strike="sngStrike" dirty="0" smtClean="0"/>
          </a:p>
          <a:p>
            <a:pPr algn="l" rtl="0"/>
            <a:endParaRPr lang="en-US" dirty="0"/>
          </a:p>
          <a:p>
            <a:pPr algn="l" rtl="0"/>
            <a:endParaRPr lang="en-US" dirty="0" smtClean="0"/>
          </a:p>
          <a:p>
            <a:pPr algn="l" rtl="0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08050" y="381001"/>
            <a:ext cx="7759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3200" dirty="0">
                <a:solidFill>
                  <a:srgbClr val="FF0000"/>
                </a:solidFill>
              </a:rPr>
              <a:t>Affricates</a:t>
            </a:r>
            <a:r>
              <a:rPr lang="en-US" sz="3200" dirty="0" smtClean="0">
                <a:solidFill>
                  <a:srgbClr val="FF0000"/>
                </a:solidFill>
              </a:rPr>
              <a:t>: </a:t>
            </a:r>
            <a:r>
              <a:rPr lang="sq-AL" sz="3200" dirty="0"/>
              <a:t>/tʃ/ /dʒ/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63750" y="39624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344420" y="397764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934200" y="40386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604000" y="40386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70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1038" y="979462"/>
            <a:ext cx="8543925" cy="5257850"/>
          </a:xfrm>
        </p:spPr>
        <p:txBody>
          <a:bodyPr>
            <a:norm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PROBLEM WITH THE DEFINITION:</a:t>
            </a:r>
          </a:p>
          <a:p>
            <a:pPr algn="l" rtl="0"/>
            <a:r>
              <a:rPr lang="en-US" dirty="0" smtClean="0"/>
              <a:t>we need to </a:t>
            </a:r>
            <a:r>
              <a:rPr lang="en-US" dirty="0" smtClean="0">
                <a:solidFill>
                  <a:srgbClr val="00B050"/>
                </a:solidFill>
              </a:rPr>
              <a:t>restrict</a:t>
            </a:r>
            <a:r>
              <a:rPr lang="en-US" dirty="0" smtClean="0"/>
              <a:t> the definition: </a:t>
            </a:r>
          </a:p>
          <a:p>
            <a:pPr marL="0" indent="0" algn="l" rtl="0">
              <a:lnSpc>
                <a:spcPct val="160000"/>
              </a:lnSpc>
              <a:buNone/>
            </a:pPr>
            <a:r>
              <a:rPr lang="en-US" sz="2600" dirty="0" smtClean="0">
                <a:solidFill>
                  <a:srgbClr val="0000FF"/>
                </a:solidFill>
              </a:rPr>
              <a:t>“the plosive and the fricative must be made with the same articulators; that is the plosive and the fricatives must be homorganic.”</a:t>
            </a:r>
            <a:endParaRPr lang="ar-SA" sz="2600" dirty="0" smtClean="0">
              <a:solidFill>
                <a:srgbClr val="0000FF"/>
              </a:solidFill>
            </a:endParaRPr>
          </a:p>
          <a:p>
            <a:pPr algn="l" rtl="0"/>
            <a:r>
              <a:rPr lang="en-US" dirty="0" smtClean="0">
                <a:solidFill>
                  <a:srgbClr val="C00000"/>
                </a:solidFill>
              </a:rPr>
              <a:t>/k/</a:t>
            </a:r>
            <a:r>
              <a:rPr lang="en-US" dirty="0" smtClean="0"/>
              <a:t> and /</a:t>
            </a:r>
            <a:r>
              <a:rPr lang="en-US" dirty="0" smtClean="0">
                <a:solidFill>
                  <a:srgbClr val="00B050"/>
                </a:solidFill>
              </a:rPr>
              <a:t>f</a:t>
            </a:r>
            <a:r>
              <a:rPr lang="en-US" dirty="0" smtClean="0">
                <a:solidFill>
                  <a:srgbClr val="C00000"/>
                </a:solidFill>
              </a:rPr>
              <a:t>/</a:t>
            </a:r>
            <a:r>
              <a:rPr lang="en-US" dirty="0" smtClean="0"/>
              <a:t> in </a:t>
            </a:r>
            <a:r>
              <a:rPr lang="en-US" dirty="0" smtClean="0">
                <a:solidFill>
                  <a:srgbClr val="0000FF"/>
                </a:solidFill>
              </a:rPr>
              <a:t>brea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  <a:r>
              <a:rPr lang="en-US" dirty="0" smtClean="0">
                <a:solidFill>
                  <a:srgbClr val="00B050"/>
                </a:solidFill>
              </a:rPr>
              <a:t>f</a:t>
            </a:r>
            <a:r>
              <a:rPr lang="en-US" dirty="0" smtClean="0">
                <a:solidFill>
                  <a:srgbClr val="0000FF"/>
                </a:solidFill>
              </a:rPr>
              <a:t>ast</a:t>
            </a:r>
            <a:r>
              <a:rPr lang="en-US" dirty="0" smtClean="0"/>
              <a:t> are not homorganic.</a:t>
            </a:r>
          </a:p>
          <a:p>
            <a:pPr algn="l" rtl="0"/>
            <a:r>
              <a:rPr lang="en-US" dirty="0" smtClean="0"/>
              <a:t>/</a:t>
            </a:r>
            <a:r>
              <a:rPr lang="en-US" dirty="0" smtClean="0">
                <a:solidFill>
                  <a:srgbClr val="C00000"/>
                </a:solidFill>
              </a:rPr>
              <a:t>t</a:t>
            </a:r>
            <a:r>
              <a:rPr lang="en-US" dirty="0" smtClean="0"/>
              <a:t>/ and /</a:t>
            </a:r>
            <a:r>
              <a:rPr lang="en-US" dirty="0" smtClean="0">
                <a:solidFill>
                  <a:srgbClr val="C00000"/>
                </a:solidFill>
              </a:rPr>
              <a:t>ʃ</a:t>
            </a:r>
            <a:r>
              <a:rPr lang="en-US" dirty="0" smtClean="0"/>
              <a:t>/</a:t>
            </a:r>
            <a:r>
              <a:rPr lang="ar-SA" dirty="0" smtClean="0"/>
              <a:t> </a:t>
            </a:r>
            <a:r>
              <a:rPr lang="en-US" dirty="0" smtClean="0"/>
              <a:t> are homorganic but /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  <a:r>
              <a:rPr lang="en-US" dirty="0" smtClean="0"/>
              <a:t>/ and /</a:t>
            </a:r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/ are not homorganic</a:t>
            </a:r>
          </a:p>
          <a:p>
            <a:pPr marL="0" indent="0" algn="l" rtl="0">
              <a:buNone/>
            </a:pPr>
            <a:endParaRPr lang="en-US" dirty="0" smtClean="0"/>
          </a:p>
          <a:p>
            <a:pPr algn="l" rtl="0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06506" y="188641"/>
            <a:ext cx="816124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</a:rPr>
              <a:t>Affricates</a:t>
            </a:r>
            <a:r>
              <a:rPr lang="en-US" sz="3200" dirty="0" smtClean="0">
                <a:solidFill>
                  <a:srgbClr val="FF0000"/>
                </a:solidFill>
              </a:rPr>
              <a:t>: </a:t>
            </a:r>
            <a:r>
              <a:rPr lang="sq-AL" sz="3200" dirty="0"/>
              <a:t>/tʃ/ /dʒ/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42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1038" y="979463"/>
            <a:ext cx="8543925" cy="4351338"/>
          </a:xfrm>
        </p:spPr>
        <p:txBody>
          <a:bodyPr>
            <a:normAutofit/>
          </a:bodyPr>
          <a:lstStyle/>
          <a:p>
            <a:pPr algn="l" rtl="0"/>
            <a:endParaRPr lang="en-US" b="1" dirty="0" smtClean="0">
              <a:solidFill>
                <a:srgbClr val="FF0000"/>
              </a:solidFill>
            </a:endParaRPr>
          </a:p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PROBLEM WITH THE DEFINITION:</a:t>
            </a:r>
          </a:p>
          <a:p>
            <a:endParaRPr lang="en-US" sz="1800" dirty="0" smtClean="0"/>
          </a:p>
          <a:p>
            <a:pPr algn="l" rtl="0"/>
            <a:r>
              <a:rPr lang="en-US" dirty="0" smtClean="0"/>
              <a:t>But what about the /</a:t>
            </a:r>
            <a:r>
              <a:rPr lang="en-US" dirty="0" smtClean="0">
                <a:solidFill>
                  <a:srgbClr val="0000FF"/>
                </a:solidFill>
              </a:rPr>
              <a:t>t</a:t>
            </a:r>
            <a:r>
              <a:rPr lang="en-US" dirty="0" smtClean="0"/>
              <a:t>/ and /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/ in studen</a:t>
            </a:r>
            <a:r>
              <a:rPr lang="en-US" dirty="0" smtClean="0">
                <a:solidFill>
                  <a:srgbClr val="0000FF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28497" y="381001"/>
            <a:ext cx="8970997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US" sz="3200" dirty="0">
                <a:solidFill>
                  <a:srgbClr val="0000FF"/>
                </a:solidFill>
              </a:rPr>
              <a:t>Affricates: </a:t>
            </a:r>
            <a:r>
              <a:rPr lang="sq-AL" sz="3200" dirty="0"/>
              <a:t>/tʃ/ /dʒ/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34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عنصر نائب للمحتوى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1600200"/>
            <a:ext cx="3200400" cy="4414837"/>
          </a:xfrm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t-EE" altLang="en-US" dirty="0" smtClean="0"/>
              <a:t>Nasal consonants /</a:t>
            </a:r>
            <a:r>
              <a:rPr lang="et-EE" altLang="en-US" dirty="0" smtClean="0">
                <a:solidFill>
                  <a:schemeClr val="tx1"/>
                </a:solidFill>
              </a:rPr>
              <a:t>m</a:t>
            </a:r>
            <a:r>
              <a:rPr lang="et-EE" altLang="en-US" dirty="0" smtClean="0"/>
              <a:t>/,  /</a:t>
            </a:r>
            <a:r>
              <a:rPr lang="et-EE" altLang="en-US" dirty="0" smtClean="0">
                <a:solidFill>
                  <a:schemeClr val="tx1"/>
                </a:solidFill>
              </a:rPr>
              <a:t>n</a:t>
            </a:r>
            <a:r>
              <a:rPr lang="et-EE" altLang="en-US" dirty="0" smtClean="0"/>
              <a:t>/,  /</a:t>
            </a:r>
            <a:r>
              <a:rPr lang="en-US" altLang="en-US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ŋ</a:t>
            </a:r>
            <a:r>
              <a:rPr lang="et-EE" altLang="en-US" dirty="0" smtClean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endParaRPr lang="et-EE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202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t-EE" altLang="en-US" sz="3000" dirty="0"/>
              <a:t>The basic characteristic of nasal consonants is that the air escapes through the nose</a:t>
            </a:r>
            <a:r>
              <a:rPr lang="et-EE" altLang="en-US" sz="3000" dirty="0" smtClean="0"/>
              <a:t>.</a:t>
            </a:r>
            <a:endParaRPr lang="en-US" altLang="en-US" sz="3000" dirty="0" smtClean="0"/>
          </a:p>
          <a:p>
            <a:pPr algn="l" eaLnBrk="1" hangingPunct="1">
              <a:lnSpc>
                <a:spcPct val="90000"/>
              </a:lnSpc>
            </a:pPr>
            <a:endParaRPr lang="et-EE" altLang="en-US" sz="3000" dirty="0"/>
          </a:p>
          <a:p>
            <a:pPr algn="l" eaLnBrk="1" hangingPunct="1">
              <a:lnSpc>
                <a:spcPct val="90000"/>
              </a:lnSpc>
            </a:pPr>
            <a:r>
              <a:rPr lang="et-EE" altLang="en-US" sz="3000" dirty="0"/>
              <a:t>The soft palate is </a:t>
            </a:r>
            <a:r>
              <a:rPr lang="et-EE" altLang="en-US" sz="3000" dirty="0">
                <a:solidFill>
                  <a:srgbClr val="FF0000"/>
                </a:solidFill>
              </a:rPr>
              <a:t>lowered</a:t>
            </a:r>
            <a:r>
              <a:rPr lang="et-EE" altLang="en-US" sz="3000" dirty="0"/>
              <a:t>. The air cannot pass through the mouth, it is prevented by complete closure in the mouth at some point.</a:t>
            </a:r>
          </a:p>
        </p:txBody>
      </p:sp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et-EE" altLang="en-US" b="1" dirty="0" smtClean="0">
                <a:solidFill>
                  <a:srgbClr val="FF0000"/>
                </a:solidFill>
              </a:rPr>
              <a:t>Nasal consonants /m/,  /n/,  /</a:t>
            </a:r>
            <a:r>
              <a:rPr lang="el-GR" altLang="en-US" b="1" dirty="0" smtClean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η</a:t>
            </a:r>
            <a:r>
              <a:rPr lang="et-EE" altLang="en-US" b="1" dirty="0" smtClean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endParaRPr lang="et-EE" altLang="en-US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11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457200" y="6927"/>
            <a:ext cx="8915400" cy="295275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et-EE" altLang="en-US" dirty="0" smtClean="0"/>
          </a:p>
          <a:p>
            <a:pPr algn="l" eaLnBrk="1" hangingPunct="1">
              <a:lnSpc>
                <a:spcPct val="90000"/>
              </a:lnSpc>
            </a:pPr>
            <a:r>
              <a:rPr lang="et-EE" altLang="en-US" sz="4000" dirty="0" smtClean="0">
                <a:solidFill>
                  <a:srgbClr val="00B050"/>
                </a:solidFill>
              </a:rPr>
              <a:t>The three types of closure </a:t>
            </a:r>
            <a:r>
              <a:rPr lang="et-EE" altLang="en-US" sz="4000" dirty="0" smtClean="0">
                <a:solidFill>
                  <a:srgbClr val="00B050"/>
                </a:solidFill>
              </a:rPr>
              <a:t>are</a:t>
            </a:r>
            <a:endParaRPr lang="et-EE" altLang="en-US" sz="4000" dirty="0" smtClean="0">
              <a:solidFill>
                <a:srgbClr val="00B050"/>
              </a:solidFill>
            </a:endParaRPr>
          </a:p>
          <a:p>
            <a:pPr algn="l" eaLnBrk="1" hangingPunct="1">
              <a:lnSpc>
                <a:spcPct val="90000"/>
              </a:lnSpc>
            </a:pPr>
            <a:endParaRPr lang="en-US" altLang="en-US" dirty="0" smtClean="0"/>
          </a:p>
          <a:p>
            <a:pPr algn="l" eaLnBrk="1" hangingPunct="1">
              <a:lnSpc>
                <a:spcPct val="150000"/>
              </a:lnSpc>
            </a:pPr>
            <a:r>
              <a:rPr lang="et-EE" altLang="en-US" sz="4800" dirty="0" smtClean="0">
                <a:solidFill>
                  <a:srgbClr val="0000FF"/>
                </a:solidFill>
              </a:rPr>
              <a:t>bilabial</a:t>
            </a:r>
            <a:r>
              <a:rPr lang="et-EE" altLang="en-US" sz="4800" dirty="0" smtClean="0"/>
              <a:t>   -  </a:t>
            </a:r>
            <a:r>
              <a:rPr lang="en-US" altLang="en-US" sz="4800" dirty="0" smtClean="0"/>
              <a:t>/</a:t>
            </a:r>
            <a:r>
              <a:rPr lang="et-EE" altLang="en-US" sz="4800" dirty="0" smtClean="0">
                <a:solidFill>
                  <a:srgbClr val="0000FF"/>
                </a:solidFill>
              </a:rPr>
              <a:t>m</a:t>
            </a:r>
            <a:r>
              <a:rPr lang="en-US" altLang="en-US" sz="4800" dirty="0" smtClean="0"/>
              <a:t>/</a:t>
            </a:r>
            <a:endParaRPr lang="et-EE" altLang="en-US" sz="4800" dirty="0" smtClean="0"/>
          </a:p>
          <a:p>
            <a:pPr algn="l" eaLnBrk="1" hangingPunct="1">
              <a:lnSpc>
                <a:spcPct val="150000"/>
              </a:lnSpc>
            </a:pPr>
            <a:r>
              <a:rPr lang="et-EE" altLang="en-US" sz="4800" dirty="0" smtClean="0">
                <a:solidFill>
                  <a:srgbClr val="0000FF"/>
                </a:solidFill>
              </a:rPr>
              <a:t>alveolar</a:t>
            </a:r>
            <a:r>
              <a:rPr lang="et-EE" altLang="en-US" sz="4800" dirty="0" smtClean="0"/>
              <a:t> -  </a:t>
            </a:r>
            <a:r>
              <a:rPr lang="en-US" altLang="en-US" sz="4800" dirty="0" smtClean="0"/>
              <a:t>/</a:t>
            </a:r>
            <a:r>
              <a:rPr lang="et-EE" altLang="en-US" sz="4800" dirty="0" smtClean="0">
                <a:solidFill>
                  <a:srgbClr val="0000FF"/>
                </a:solidFill>
              </a:rPr>
              <a:t>n</a:t>
            </a:r>
            <a:r>
              <a:rPr lang="en-US" altLang="en-US" sz="4800" dirty="0" smtClean="0"/>
              <a:t>/</a:t>
            </a:r>
            <a:endParaRPr lang="et-EE" altLang="en-US" sz="4800" dirty="0" smtClean="0"/>
          </a:p>
          <a:p>
            <a:pPr algn="l" eaLnBrk="1" hangingPunct="1">
              <a:lnSpc>
                <a:spcPct val="150000"/>
              </a:lnSpc>
            </a:pPr>
            <a:r>
              <a:rPr lang="et-EE" altLang="en-US" sz="4800" dirty="0" smtClean="0">
                <a:solidFill>
                  <a:srgbClr val="0000FF"/>
                </a:solidFill>
              </a:rPr>
              <a:t>velar</a:t>
            </a:r>
            <a:r>
              <a:rPr lang="et-EE" altLang="en-US" sz="4800" dirty="0" smtClean="0"/>
              <a:t>       - </a:t>
            </a:r>
            <a:r>
              <a:rPr lang="en-US" altLang="en-US" sz="4800" dirty="0" smtClean="0"/>
              <a:t>/</a:t>
            </a:r>
            <a:r>
              <a:rPr lang="en-US" altLang="en-US" sz="48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4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endParaRPr lang="et-EE" alt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408601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/>
          <p:cNvSpPr>
            <a:spLocks noGrp="1"/>
          </p:cNvSpPr>
          <p:nvPr>
            <p:ph idx="1"/>
          </p:nvPr>
        </p:nvSpPr>
        <p:spPr>
          <a:xfrm>
            <a:off x="629166" y="391147"/>
            <a:ext cx="8667234" cy="67565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 eaLnBrk="1" hangingPunct="1"/>
            <a:r>
              <a:rPr lang="en-US" altLang="en-US" dirty="0" smtClean="0">
                <a:solidFill>
                  <a:srgbClr val="0000FF"/>
                </a:solidFill>
              </a:rPr>
              <a:t>/</a:t>
            </a:r>
            <a:r>
              <a:rPr lang="et-EE" altLang="en-US" dirty="0" smtClean="0">
                <a:solidFill>
                  <a:srgbClr val="0000FF"/>
                </a:solidFill>
              </a:rPr>
              <a:t>m</a:t>
            </a:r>
            <a:r>
              <a:rPr lang="en-US" altLang="en-US" dirty="0" smtClean="0">
                <a:solidFill>
                  <a:srgbClr val="0000FF"/>
                </a:solidFill>
              </a:rPr>
              <a:t>/</a:t>
            </a:r>
            <a:r>
              <a:rPr lang="et-EE" altLang="en-US" dirty="0" smtClean="0">
                <a:solidFill>
                  <a:srgbClr val="0000FF"/>
                </a:solidFill>
              </a:rPr>
              <a:t>	bilabial nasal consonant</a:t>
            </a:r>
          </a:p>
          <a:p>
            <a:pPr algn="l" eaLnBrk="1" hangingPunct="1"/>
            <a:endParaRPr lang="et-EE" altLang="en-US" dirty="0" smtClean="0"/>
          </a:p>
        </p:txBody>
      </p:sp>
      <p:pic>
        <p:nvPicPr>
          <p:cNvPr id="5123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258" y="3078271"/>
            <a:ext cx="2953742" cy="363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1524000"/>
            <a:ext cx="6705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 rtl="0" eaLnBrk="1" hangingPunct="1">
              <a:buFont typeface="Arial" panose="020B0604020202020204" pitchFamily="34" charset="0"/>
              <a:buChar char="•"/>
            </a:pPr>
            <a:r>
              <a:rPr lang="et-EE" altLang="en-US" sz="2800" dirty="0"/>
              <a:t>The soft palate is lowered. </a:t>
            </a:r>
            <a:endParaRPr lang="en-US" altLang="en-US" sz="2800" dirty="0"/>
          </a:p>
          <a:p>
            <a:pPr marL="457200" indent="-457200" algn="l" rtl="0" eaLnBrk="1" hangingPunct="1">
              <a:buFont typeface="Arial" panose="020B0604020202020204" pitchFamily="34" charset="0"/>
              <a:buChar char="•"/>
            </a:pPr>
            <a:r>
              <a:rPr lang="et-EE" altLang="en-US" sz="2800" dirty="0"/>
              <a:t>The </a:t>
            </a:r>
            <a:r>
              <a:rPr lang="et-EE" altLang="en-US" sz="2800" dirty="0">
                <a:solidFill>
                  <a:srgbClr val="C00000"/>
                </a:solidFill>
              </a:rPr>
              <a:t>lips</a:t>
            </a:r>
            <a:r>
              <a:rPr lang="et-EE" altLang="en-US" sz="2800" dirty="0"/>
              <a:t> are slightly spread, pressed together forming a </a:t>
            </a:r>
            <a:r>
              <a:rPr lang="et-EE" altLang="en-US" sz="2800" dirty="0">
                <a:solidFill>
                  <a:srgbClr val="FF0000"/>
                </a:solidFill>
              </a:rPr>
              <a:t>complete obstruction</a:t>
            </a:r>
            <a:r>
              <a:rPr lang="et-EE" altLang="en-US" sz="2800" dirty="0"/>
              <a:t> to the air stream through the oral cavity. </a:t>
            </a:r>
            <a:endParaRPr lang="en-US" altLang="en-US" sz="2800" dirty="0"/>
          </a:p>
          <a:p>
            <a:pPr marL="457200" indent="-457200" algn="l" rtl="0" eaLnBrk="1" hangingPunct="1">
              <a:buFont typeface="Arial" panose="020B0604020202020204" pitchFamily="34" charset="0"/>
              <a:buChar char="•"/>
            </a:pPr>
            <a:r>
              <a:rPr lang="et-EE" altLang="en-US" sz="2800" dirty="0"/>
              <a:t>The air passes through </a:t>
            </a:r>
            <a:r>
              <a:rPr lang="et-EE" altLang="en-US" sz="2800" dirty="0">
                <a:solidFill>
                  <a:srgbClr val="FF0000"/>
                </a:solidFill>
              </a:rPr>
              <a:t>the nose</a:t>
            </a:r>
            <a:r>
              <a:rPr lang="et-EE" altLang="en-US" sz="2800" dirty="0"/>
              <a:t>. The vocal cords vibrate</a:t>
            </a:r>
            <a:endParaRPr lang="ar-MA" sz="2800" dirty="0"/>
          </a:p>
        </p:txBody>
      </p:sp>
    </p:spTree>
    <p:extLst>
      <p:ext uri="{BB962C8B-B14F-4D97-AF65-F5344CB8AC3E}">
        <p14:creationId xmlns:p14="http://schemas.microsoft.com/office/powerpoint/2010/main" val="205290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649244" y="188913"/>
            <a:ext cx="8420100" cy="877887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0000FF"/>
                </a:solidFill>
              </a:rPr>
              <a:t>/</a:t>
            </a:r>
            <a:r>
              <a:rPr lang="et-EE" sz="4000" b="1" dirty="0" smtClean="0">
                <a:solidFill>
                  <a:srgbClr val="0000FF"/>
                </a:solidFill>
              </a:rPr>
              <a:t>n</a:t>
            </a:r>
            <a:r>
              <a:rPr lang="en-US" sz="4000" b="1" dirty="0" smtClean="0">
                <a:solidFill>
                  <a:srgbClr val="0000FF"/>
                </a:solidFill>
              </a:rPr>
              <a:t>/</a:t>
            </a:r>
            <a:r>
              <a:rPr lang="et-EE" sz="4000" dirty="0"/>
              <a:t>	</a:t>
            </a:r>
            <a:r>
              <a:rPr lang="et-EE" sz="4000" dirty="0">
                <a:solidFill>
                  <a:srgbClr val="00B050"/>
                </a:solidFill>
              </a:rPr>
              <a:t>alveolar  nasal </a:t>
            </a:r>
            <a:r>
              <a:rPr lang="et-EE" sz="4000" dirty="0" smtClean="0">
                <a:solidFill>
                  <a:srgbClr val="00B050"/>
                </a:solidFill>
              </a:rPr>
              <a:t>consonant</a:t>
            </a:r>
            <a:endParaRPr lang="et-EE" sz="4000" dirty="0">
              <a:solidFill>
                <a:srgbClr val="00B050"/>
              </a:solidFill>
            </a:endParaRPr>
          </a:p>
        </p:txBody>
      </p:sp>
      <p:pic>
        <p:nvPicPr>
          <p:cNvPr id="6147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057400"/>
            <a:ext cx="251519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5557" y="1905000"/>
            <a:ext cx="6592443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l" rtl="0" eaLnBrk="1" hangingPunct="1">
              <a:buFont typeface="Arial" panose="020B0604020202020204" pitchFamily="34" charset="0"/>
              <a:buChar char="•"/>
              <a:defRPr/>
            </a:pPr>
            <a:r>
              <a:rPr lang="et-EE" sz="2400" dirty="0"/>
              <a:t>The soft palate is lowered,</a:t>
            </a:r>
            <a:endParaRPr lang="en-US" sz="2400" dirty="0"/>
          </a:p>
          <a:p>
            <a:pPr marL="342900" indent="-342900" algn="l" rtl="0" eaLnBrk="1" hangingPunct="1">
              <a:buFont typeface="Arial" panose="020B0604020202020204" pitchFamily="34" charset="0"/>
              <a:buChar char="•"/>
              <a:defRPr/>
            </a:pPr>
            <a:r>
              <a:rPr lang="et-EE" sz="2400" dirty="0"/>
              <a:t> </a:t>
            </a:r>
            <a:r>
              <a:rPr lang="et-E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et-EE" sz="2400" dirty="0">
                <a:solidFill>
                  <a:srgbClr val="C00000"/>
                </a:solidFill>
              </a:rPr>
              <a:t> tip of the tongue</a:t>
            </a:r>
            <a:r>
              <a:rPr lang="et-EE" sz="2400" dirty="0"/>
              <a:t> touches </a:t>
            </a:r>
            <a:r>
              <a:rPr lang="et-E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et-EE" sz="2400" dirty="0">
                <a:solidFill>
                  <a:srgbClr val="C00000"/>
                </a:solidFill>
              </a:rPr>
              <a:t> alveolar ridge</a:t>
            </a:r>
            <a:r>
              <a:rPr lang="et-EE" sz="2400" dirty="0"/>
              <a:t>, forming a </a:t>
            </a:r>
            <a:r>
              <a:rPr lang="et-EE" sz="2400" u="sng" dirty="0"/>
              <a:t>complete obstruction </a:t>
            </a:r>
            <a:r>
              <a:rPr lang="et-EE" sz="2400" dirty="0"/>
              <a:t>to the flow of air through the oral cavity. </a:t>
            </a:r>
            <a:endParaRPr lang="en-US" sz="2400" dirty="0"/>
          </a:p>
          <a:p>
            <a:pPr algn="l" rtl="0" eaLnBrk="1" hangingPunct="1">
              <a:defRPr/>
            </a:pPr>
            <a:r>
              <a:rPr lang="et-EE" sz="2400" dirty="0"/>
              <a:t>The air passes through </a:t>
            </a:r>
            <a:r>
              <a:rPr lang="et-EE" sz="2400" u="sng" dirty="0"/>
              <a:t>the nose</a:t>
            </a:r>
            <a:r>
              <a:rPr lang="et-EE" sz="2400" dirty="0"/>
              <a:t>. The vocal cords are vibrating.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203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548847" y="115888"/>
            <a:ext cx="5470954" cy="95091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hangingPunct="1">
              <a:buFont typeface="Arial" charset="0"/>
              <a:buNone/>
            </a:pPr>
            <a:r>
              <a:rPr lang="et-EE" altLang="en-US" sz="4000" dirty="0" smtClean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	</a:t>
            </a:r>
            <a:r>
              <a:rPr lang="en-US" altLang="en-US" sz="4800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t-EE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 velar nasal </a:t>
            </a:r>
            <a:r>
              <a:rPr lang="et-EE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consonant</a:t>
            </a:r>
            <a:endParaRPr lang="et-EE" altLang="en-US" sz="2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7171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922" y="304800"/>
            <a:ext cx="3568997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1371600"/>
            <a:ext cx="54483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l" rtl="0" eaLnBrk="1" hangingPunct="1">
              <a:buFont typeface="Arial" panose="020B0604020202020204" pitchFamily="34" charset="0"/>
              <a:buChar char="•"/>
            </a:pPr>
            <a:r>
              <a:rPr lang="et-EE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 closure is formed in the mouth between the </a:t>
            </a:r>
            <a:r>
              <a:rPr lang="et-EE" altLang="en-US" sz="2800" dirty="0">
                <a:solidFill>
                  <a:srgbClr val="C0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back of the tongue </a:t>
            </a:r>
            <a:r>
              <a:rPr lang="et-EE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and</a:t>
            </a:r>
            <a:r>
              <a:rPr lang="et-EE" altLang="en-US" sz="28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t-EE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the</a:t>
            </a:r>
            <a:r>
              <a:rPr lang="et-EE" altLang="en-US" sz="28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t-EE" altLang="en-US" sz="2800" dirty="0" smtClean="0">
                <a:solidFill>
                  <a:srgbClr val="C0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velum</a:t>
            </a:r>
            <a:r>
              <a:rPr lang="en-US" altLang="en-US" sz="2800" dirty="0" smtClean="0">
                <a:solidFill>
                  <a:srgbClr val="C0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.</a:t>
            </a:r>
          </a:p>
          <a:p>
            <a:pPr algn="l" rtl="0" eaLnBrk="1" hangingPunct="1"/>
            <a:endParaRPr lang="en-US" altLang="en-US" sz="2800" dirty="0" smtClean="0">
              <a:solidFill>
                <a:srgbClr val="C00000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marL="457200" indent="-457200" algn="l" rtl="0" eaLnBrk="1" hangingPunct="1"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This closure is similar</a:t>
            </a:r>
            <a:r>
              <a:rPr lang="et-EE" altLang="en-US" sz="28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28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to the one we have for </a:t>
            </a:r>
            <a:r>
              <a:rPr lang="et-EE" altLang="en-US" sz="28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/k</a:t>
            </a:r>
            <a:r>
              <a:rPr lang="et-EE" altLang="en-US" sz="2800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 and /g/. </a:t>
            </a:r>
            <a:endParaRPr lang="en-US" altLang="en-US" sz="2800" dirty="0" smtClean="0">
              <a:solidFill>
                <a:srgbClr val="0000FF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marL="457200" indent="-457200" algn="l" rtl="0" eaLnBrk="1" hangingPunct="1"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marL="457200" indent="-457200" algn="l" rtl="0" eaLnBrk="1" hangingPunct="1">
              <a:buFont typeface="Arial" panose="020B0604020202020204" pitchFamily="34" charset="0"/>
              <a:buChar char="•"/>
            </a:pPr>
            <a:r>
              <a:rPr lang="et-EE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The </a:t>
            </a:r>
            <a:r>
              <a:rPr lang="et-EE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soft palate is lowered. </a:t>
            </a:r>
            <a:endParaRPr lang="en-US" altLang="en-US" sz="28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marL="457200" indent="-457200" algn="l" rtl="0" eaLnBrk="1" hangingPunct="1">
              <a:buFont typeface="Arial" panose="020B0604020202020204" pitchFamily="34" charset="0"/>
              <a:buChar char="•"/>
            </a:pPr>
            <a:r>
              <a:rPr lang="et-EE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The </a:t>
            </a:r>
            <a:r>
              <a:rPr lang="et-EE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vocal cords vibrate.</a:t>
            </a:r>
            <a:endParaRPr lang="et-EE" altLang="en-US" sz="2800" dirty="0">
              <a:solidFill>
                <a:srgbClr val="26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23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99290" y="1417637"/>
            <a:ext cx="8090726" cy="4525963"/>
          </a:xfrm>
        </p:spPr>
        <p:txBody>
          <a:bodyPr/>
          <a:lstStyle/>
          <a:p>
            <a:pPr algn="l" eaLnBrk="1" hangingPunct="1">
              <a:buFont typeface="Arial" charset="0"/>
              <a:buNone/>
            </a:pPr>
            <a:r>
              <a:rPr lang="et-EE" altLang="en-US" sz="40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	</a:t>
            </a:r>
            <a:r>
              <a:rPr lang="en-US" altLang="en-US" sz="40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/+/</a:t>
            </a:r>
            <a:r>
              <a:rPr lang="en-US" altLang="en-US" sz="2800" dirty="0" smtClean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n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 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are fully 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distributed:</a:t>
            </a:r>
            <a:endParaRPr lang="en-US" altLang="en-US" sz="2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buFont typeface="Arial" charset="0"/>
              <a:buNone/>
            </a:pPr>
            <a:r>
              <a:rPr lang="en-US" altLang="en-US" sz="2800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an		fa</a:t>
            </a:r>
            <a:r>
              <a:rPr lang="en-US" altLang="en-US" sz="2800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ous		ha</a:t>
            </a:r>
            <a:r>
              <a:rPr lang="en-US" altLang="en-US" sz="2800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</a:t>
            </a:r>
          </a:p>
          <a:p>
            <a:pPr algn="l" eaLnBrk="1" hangingPunct="1">
              <a:buFont typeface="Arial" charset="0"/>
              <a:buNone/>
            </a:pPr>
            <a:r>
              <a:rPr lang="en-US" altLang="en-US" sz="2800" dirty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n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ap		fi</a:t>
            </a:r>
            <a:r>
              <a:rPr lang="en-US" altLang="en-US" sz="2800" dirty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n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d		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	ca</a:t>
            </a:r>
            <a:r>
              <a:rPr lang="en-US" altLang="en-US" sz="2800" dirty="0" smtClean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n</a:t>
            </a:r>
            <a:endParaRPr lang="en-US" altLang="en-US" sz="2800" dirty="0">
              <a:solidFill>
                <a:srgbClr val="FF0000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buFont typeface="Arial" charset="0"/>
              <a:buNone/>
            </a:pPr>
            <a:endParaRPr lang="en-US" altLang="en-US" sz="2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buFont typeface="Arial" charset="0"/>
              <a:buNone/>
            </a:pPr>
            <a:r>
              <a:rPr lang="en-US" altLang="en-US" sz="28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/ŋ/ </a:t>
            </a:r>
            <a:endParaRPr lang="en-US" altLang="en-US" sz="2800" dirty="0">
              <a:solidFill>
                <a:srgbClr val="0000FF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buFont typeface="Arial" charset="0"/>
              <a:buNone/>
            </a:pPr>
            <a:r>
              <a:rPr lang="en-US" altLang="en-US" sz="28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- Unusual </a:t>
            </a:r>
            <a:r>
              <a:rPr lang="en-US" altLang="en-US" sz="2800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sound. controversial</a:t>
            </a:r>
          </a:p>
          <a:p>
            <a:pPr algn="l" eaLnBrk="1" hangingPunct="1">
              <a:buFont typeface="Arial" charset="0"/>
              <a:buNone/>
            </a:pPr>
            <a:r>
              <a:rPr lang="en-US" altLang="en-US" sz="2800" dirty="0" smtClean="0">
                <a:solidFill>
                  <a:srgbClr val="7030A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- Never </a:t>
            </a:r>
            <a:r>
              <a:rPr lang="en-US" altLang="en-US" sz="2800" dirty="0">
                <a:solidFill>
                  <a:srgbClr val="7030A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occurs in </a:t>
            </a:r>
            <a:r>
              <a:rPr lang="en-US" altLang="en-US" sz="2800" dirty="0" smtClean="0">
                <a:solidFill>
                  <a:srgbClr val="7030A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initial </a:t>
            </a:r>
            <a:r>
              <a:rPr lang="en-US" altLang="en-US" sz="2800" dirty="0">
                <a:solidFill>
                  <a:srgbClr val="7030A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position</a:t>
            </a:r>
          </a:p>
          <a:p>
            <a:pPr algn="l" eaLnBrk="1" hangingPunct="1">
              <a:buFontTx/>
              <a:buChar char="-"/>
            </a:pPr>
            <a:r>
              <a:rPr lang="en-US" altLang="en-US" sz="2800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Medially: frequent finger, singer</a:t>
            </a:r>
          </a:p>
          <a:p>
            <a:pPr algn="l" eaLnBrk="1" hangingPunct="1">
              <a:buFontTx/>
              <a:buChar char="-"/>
            </a:pPr>
            <a:endParaRPr lang="et-EE" altLang="en-US" sz="4000" dirty="0" smtClean="0">
              <a:solidFill>
                <a:srgbClr val="262626"/>
              </a:solidFill>
            </a:endParaRP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001000" cy="7064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l" eaLnBrk="1" hangingPunct="1"/>
            <a:r>
              <a:rPr lang="en-US" altLang="en-US" sz="3200" dirty="0">
                <a:solidFill>
                  <a:srgbClr val="FF0000"/>
                </a:solidFill>
              </a:rPr>
              <a:t>Distribution</a:t>
            </a:r>
          </a:p>
        </p:txBody>
      </p:sp>
    </p:spTree>
    <p:extLst>
      <p:ext uri="{BB962C8B-B14F-4D97-AF65-F5344CB8AC3E}">
        <p14:creationId xmlns:p14="http://schemas.microsoft.com/office/powerpoint/2010/main" val="419369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825346" cy="512204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t-EE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	</a:t>
            </a:r>
            <a:endParaRPr lang="en-US" altLang="en-US" sz="3200" dirty="0" smtClean="0">
              <a:solidFill>
                <a:srgbClr val="FF0000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nasal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/</a:t>
            </a:r>
            <a:r>
              <a:rPr lang="en-US" altLang="en-US" sz="3200" dirty="0">
                <a:solidFill>
                  <a:srgbClr val="7030A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ŋ</a:t>
            </a: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/ and the fricative /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ʒ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/ are the only </a:t>
            </a:r>
            <a:r>
              <a:rPr lang="en-US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two </a:t>
            </a: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consonants that do not occur initially</a:t>
            </a:r>
            <a:endParaRPr lang="et-EE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85354" y="188913"/>
            <a:ext cx="8453871" cy="6477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/>
            <a:r>
              <a:rPr lang="en-US" altLang="en-US" sz="3600" b="1" dirty="0" smtClean="0"/>
              <a:t>Distribution of </a:t>
            </a:r>
            <a:r>
              <a:rPr lang="en-US" altLang="en-US" sz="3600" b="1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/ŋ/</a:t>
            </a:r>
            <a:endParaRPr lang="en-US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4097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41" y="908051"/>
            <a:ext cx="8825346" cy="3206749"/>
          </a:xfrm>
        </p:spPr>
        <p:txBody>
          <a:bodyPr>
            <a:noAutofit/>
          </a:bodyPr>
          <a:lstStyle/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1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r>
              <a:rPr lang="et-EE" altLang="en-US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	</a:t>
            </a:r>
            <a:endParaRPr lang="en-US" altLang="en-US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8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/g/</a:t>
            </a:r>
            <a:r>
              <a:rPr lang="et-EE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is </a:t>
            </a:r>
            <a:r>
              <a:rPr lang="et-EE" altLang="en-US" sz="2800" u="sng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not pronounced </a:t>
            </a:r>
            <a:r>
              <a:rPr lang="et-EE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if the word can be divided  into 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two morphemes: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Singer 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3600" dirty="0" err="1" smtClean="0">
                <a:solidFill>
                  <a:srgbClr val="FF0000"/>
                </a:solidFill>
              </a:rPr>
              <a:t>s</a:t>
            </a:r>
            <a:r>
              <a:rPr lang="en-US" altLang="en-US" sz="2400" dirty="0" err="1" smtClean="0">
                <a:solidFill>
                  <a:srgbClr val="FF0000"/>
                </a:solidFill>
                <a:latin typeface="Al-Mateen" pitchFamily="18" charset="-78"/>
                <a:cs typeface="Al-Mateen" pitchFamily="18" charset="-78"/>
              </a:rPr>
              <a:t>I</a:t>
            </a:r>
            <a:r>
              <a:rPr lang="en-US" altLang="en-US" dirty="0" err="1" smtClean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3600" dirty="0" err="1" smtClean="0">
                <a:solidFill>
                  <a:srgbClr val="FF0000"/>
                </a:solidFill>
              </a:rPr>
              <a:t>ə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    hanger /</a:t>
            </a:r>
            <a:r>
              <a:rPr lang="en-US" altLang="en-US" sz="2800" dirty="0" err="1">
                <a:solidFill>
                  <a:srgbClr val="FF0000"/>
                </a:solidFill>
              </a:rPr>
              <a:t>hæ</a:t>
            </a:r>
            <a:r>
              <a:rPr lang="en-US" altLang="en-US" sz="2800" dirty="0" err="1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2800" dirty="0" err="1">
                <a:solidFill>
                  <a:srgbClr val="FF0000"/>
                </a:solidFill>
              </a:rPr>
              <a:t>ə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So, we use morphological analysis to decide whether /g/ is pronounced or not.</a:t>
            </a:r>
            <a:endParaRPr lang="et-EE" altLang="en-US" sz="2800" dirty="0">
              <a:solidFill>
                <a:srgbClr val="262626"/>
              </a:solidFill>
            </a:endParaRPr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3871" cy="647700"/>
          </a:xfrm>
          <a:blipFill>
            <a:blip r:embed="rId2"/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altLang="en-US" sz="3600" b="1" dirty="0" smtClean="0"/>
              <a:t>Pronouncing </a:t>
            </a:r>
            <a:r>
              <a:rPr lang="en-US" altLang="en-US" sz="36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/g/ after</a:t>
            </a:r>
            <a:r>
              <a:rPr lang="en-US" altLang="en-US" sz="3600" b="1" dirty="0"/>
              <a:t>	</a:t>
            </a:r>
            <a:r>
              <a:rPr lang="en-US" altLang="en-US" sz="3600" b="1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3600" b="1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/ŋ/</a:t>
            </a:r>
            <a:endParaRPr lang="en-US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0338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41" y="908051"/>
            <a:ext cx="8825346" cy="512204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85354" y="188913"/>
            <a:ext cx="8453871" cy="6477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/>
            <a:r>
              <a:rPr lang="en-US" altLang="en-US" sz="3600" b="1" dirty="0"/>
              <a:t>Pronouncing	</a:t>
            </a:r>
            <a:r>
              <a:rPr lang="en-US" altLang="en-US" sz="3600" b="1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3600" b="1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/ŋ/</a:t>
            </a:r>
            <a:endParaRPr lang="en-US" altLang="en-US" sz="36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50070"/>
              </p:ext>
            </p:extLst>
          </p:nvPr>
        </p:nvGraphicFramePr>
        <p:xfrm>
          <a:off x="990599" y="2289891"/>
          <a:ext cx="8116166" cy="34076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75077"/>
                <a:gridCol w="4141089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n</a:t>
                      </a:r>
                      <a:endParaRPr lang="en-US" sz="4400" dirty="0"/>
                    </a:p>
                  </a:txBody>
                  <a:tcPr marL="74295" marR="74295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nk</a:t>
                      </a:r>
                      <a:endParaRPr lang="en-US" sz="3200" dirty="0"/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ng</a:t>
                      </a:r>
                      <a:endParaRPr lang="en-US" sz="3200" dirty="0"/>
                    </a:p>
                  </a:txBody>
                  <a:tcPr marL="74295" marR="74295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always pronounced</a:t>
                      </a:r>
                    </a:p>
                    <a:p>
                      <a:pPr eaLnBrk="1" hangingPunct="1">
                        <a:lnSpc>
                          <a:spcPct val="80000"/>
                        </a:lnSpc>
                        <a:buFont typeface="Arial" charset="0"/>
                        <a:buNone/>
                      </a:pPr>
                      <a:r>
                        <a:rPr lang="et-EE" altLang="en-US" sz="3200" dirty="0" smtClean="0"/>
                        <a:t>Thin</a:t>
                      </a:r>
                      <a:r>
                        <a:rPr lang="et-EE" altLang="en-US" sz="3200" dirty="0" smtClean="0">
                          <a:solidFill>
                            <a:srgbClr val="FF0000"/>
                          </a:solidFill>
                        </a:rPr>
                        <a:t>k</a:t>
                      </a:r>
                      <a:r>
                        <a:rPr lang="en-US" altLang="en-US" sz="3200" dirty="0" smtClean="0"/>
                        <a:t>:</a:t>
                      </a:r>
                      <a:r>
                        <a:rPr lang="et-EE" altLang="en-US" sz="3200" dirty="0" smtClean="0"/>
                        <a:t> </a:t>
                      </a:r>
                      <a:r>
                        <a:rPr lang="en-US" altLang="en-US" sz="3200" dirty="0" smtClean="0"/>
                        <a:t>/</a:t>
                      </a:r>
                      <a:r>
                        <a:rPr lang="el-GR" altLang="en-US" sz="3200" dirty="0" smtClean="0"/>
                        <a:t> θ</a:t>
                      </a:r>
                      <a:r>
                        <a:rPr lang="en-US" altLang="en-US" sz="2400" dirty="0" err="1" smtClean="0"/>
                        <a:t>I</a:t>
                      </a:r>
                      <a:r>
                        <a:rPr lang="en-US" altLang="en-US" sz="3200" dirty="0" err="1" smtClean="0"/>
                        <a:t>ŋ</a:t>
                      </a:r>
                      <a:r>
                        <a:rPr lang="en-US" altLang="en-US" sz="3200" dirty="0" err="1" smtClean="0">
                          <a:solidFill>
                            <a:srgbClr val="FF0000"/>
                          </a:solidFill>
                        </a:rPr>
                        <a:t>k</a:t>
                      </a:r>
                      <a:r>
                        <a:rPr lang="et-EE" altLang="en-US" sz="3200" dirty="0" smtClean="0"/>
                        <a:t> </a:t>
                      </a:r>
                      <a:r>
                        <a:rPr lang="en-US" altLang="en-US" sz="3200" dirty="0" smtClean="0"/>
                        <a:t>/</a:t>
                      </a:r>
                    </a:p>
                    <a:p>
                      <a:pPr eaLnBrk="1" hangingPunct="1">
                        <a:lnSpc>
                          <a:spcPct val="80000"/>
                        </a:lnSpc>
                        <a:buFont typeface="Arial" charset="0"/>
                        <a:buNone/>
                      </a:pPr>
                      <a:r>
                        <a:rPr lang="et-EE" altLang="en-US" sz="3200" dirty="0" smtClean="0"/>
                        <a:t>Ban</a:t>
                      </a:r>
                      <a:r>
                        <a:rPr lang="et-EE" altLang="en-US" sz="3200" dirty="0" smtClean="0">
                          <a:solidFill>
                            <a:srgbClr val="FF0000"/>
                          </a:solidFill>
                        </a:rPr>
                        <a:t>k</a:t>
                      </a:r>
                      <a:r>
                        <a:rPr lang="en-US" altLang="en-US" sz="3200" dirty="0" smtClean="0"/>
                        <a:t>:  /</a:t>
                      </a:r>
                      <a:r>
                        <a:rPr lang="en-US" altLang="en-US" sz="3200" dirty="0" err="1" smtClean="0"/>
                        <a:t>bæŋ</a:t>
                      </a:r>
                      <a:r>
                        <a:rPr lang="en-US" altLang="en-US" sz="3200" dirty="0" err="1" smtClean="0">
                          <a:solidFill>
                            <a:srgbClr val="FF0000"/>
                          </a:solidFill>
                        </a:rPr>
                        <a:t>k</a:t>
                      </a:r>
                      <a:r>
                        <a:rPr lang="en-US" altLang="en-US" sz="3200" dirty="0" smtClean="0"/>
                        <a:t>/ </a:t>
                      </a:r>
                    </a:p>
                    <a:p>
                      <a:pPr eaLnBrk="1" hangingPunct="1">
                        <a:lnSpc>
                          <a:spcPct val="80000"/>
                        </a:lnSpc>
                        <a:buFont typeface="Arial" charset="0"/>
                        <a:buNone/>
                      </a:pPr>
                      <a:endParaRPr lang="en-US" altLang="en-US" sz="1800" dirty="0" smtClean="0"/>
                    </a:p>
                    <a:p>
                      <a:pPr algn="ctr"/>
                      <a:endParaRPr lang="en-US" sz="3200" dirty="0"/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can/cannot</a:t>
                      </a:r>
                      <a:r>
                        <a:rPr lang="en-US" sz="3200" baseline="0" dirty="0" smtClean="0"/>
                        <a:t> be pronounced</a:t>
                      </a:r>
                    </a:p>
                    <a:p>
                      <a:pPr algn="ctr"/>
                      <a:r>
                        <a:rPr lang="en-US" sz="3200" baseline="0" dirty="0" smtClean="0">
                          <a:solidFill>
                            <a:srgbClr val="7030A0"/>
                          </a:solidFill>
                        </a:rPr>
                        <a:t>-n</a:t>
                      </a:r>
                      <a:r>
                        <a:rPr lang="en-US" sz="3200" baseline="0" dirty="0" smtClean="0">
                          <a:solidFill>
                            <a:srgbClr val="FF0000"/>
                          </a:solidFill>
                        </a:rPr>
                        <a:t>g</a:t>
                      </a:r>
                      <a:r>
                        <a:rPr lang="en-US" sz="3200" baseline="0" dirty="0" smtClean="0">
                          <a:solidFill>
                            <a:srgbClr val="7030A0"/>
                          </a:solidFill>
                        </a:rPr>
                        <a:t> =/</a:t>
                      </a:r>
                      <a:r>
                        <a:rPr lang="en-US" altLang="en-US" sz="3200" b="1" dirty="0" err="1" smtClean="0">
                          <a:solidFill>
                            <a:srgbClr val="7030A0"/>
                          </a:solidFill>
                          <a:latin typeface="Lucida Sans Unicode" pitchFamily="34" charset="0"/>
                          <a:ea typeface="Lucida Sans Unicode" pitchFamily="34" charset="0"/>
                          <a:cs typeface="Lucida Sans Unicode" pitchFamily="34" charset="0"/>
                        </a:rPr>
                        <a:t>ŋ</a:t>
                      </a:r>
                      <a:r>
                        <a:rPr lang="en-US" altLang="en-US" sz="3200" b="1" dirty="0" err="1" smtClean="0">
                          <a:solidFill>
                            <a:srgbClr val="FF0000"/>
                          </a:solidFill>
                          <a:latin typeface="Lucida Sans Unicode" pitchFamily="34" charset="0"/>
                          <a:ea typeface="Lucida Sans Unicode" pitchFamily="34" charset="0"/>
                          <a:cs typeface="Lucida Sans Unicode" pitchFamily="34" charset="0"/>
                        </a:rPr>
                        <a:t>g</a:t>
                      </a:r>
                      <a:r>
                        <a:rPr lang="en-US" altLang="en-US" sz="3200" b="1" dirty="0" smtClean="0">
                          <a:solidFill>
                            <a:srgbClr val="7030A0"/>
                          </a:solidFill>
                          <a:latin typeface="Lucida Sans Unicode" pitchFamily="34" charset="0"/>
                          <a:ea typeface="Lucida Sans Unicode" pitchFamily="34" charset="0"/>
                          <a:cs typeface="Lucida Sans Unicode" pitchFamily="34" charset="0"/>
                        </a:rPr>
                        <a:t>/</a:t>
                      </a:r>
                    </a:p>
                    <a:p>
                      <a:pPr algn="ctr"/>
                      <a:r>
                        <a:rPr lang="en-US" sz="3200" b="1" baseline="0" dirty="0" smtClean="0">
                          <a:solidFill>
                            <a:srgbClr val="7030A0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-n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g</a:t>
                      </a:r>
                      <a:r>
                        <a:rPr lang="en-US" sz="3200" b="1" baseline="0" dirty="0" smtClean="0">
                          <a:solidFill>
                            <a:srgbClr val="7030A0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= /</a:t>
                      </a:r>
                      <a:r>
                        <a:rPr lang="en-US" altLang="en-US" sz="3200" b="1" dirty="0" smtClean="0">
                          <a:solidFill>
                            <a:srgbClr val="7030A0"/>
                          </a:solidFill>
                          <a:latin typeface="Lucida Sans Unicode" pitchFamily="34" charset="0"/>
                          <a:ea typeface="Lucida Sans Unicode" pitchFamily="34" charset="0"/>
                          <a:cs typeface="Lucida Sans Unicode" pitchFamily="34" charset="0"/>
                        </a:rPr>
                        <a:t>ŋ/</a:t>
                      </a:r>
                      <a:endParaRPr lang="en-US" sz="3200" baseline="0" dirty="0" smtClean="0">
                        <a:solidFill>
                          <a:srgbClr val="7030A0"/>
                        </a:solidFill>
                      </a:endParaRPr>
                    </a:p>
                  </a:txBody>
                  <a:tcPr marL="74295" marR="7429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7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41" y="908051"/>
            <a:ext cx="8825346" cy="512204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85354" y="188913"/>
            <a:ext cx="8453871" cy="6477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/>
            <a:r>
              <a:rPr lang="en-US" altLang="en-US" sz="3600" b="1" dirty="0"/>
              <a:t>Pronouncing	</a:t>
            </a:r>
            <a:r>
              <a:rPr lang="en-US" altLang="en-US" sz="3600" b="1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3600" b="1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/ŋ/</a:t>
            </a:r>
            <a:endParaRPr lang="en-US" alt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742947" y="969811"/>
            <a:ext cx="85214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altLang="en-US" sz="2800" b="1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Middle of the word: </a:t>
            </a:r>
            <a:r>
              <a:rPr lang="et-EE" altLang="en-US" sz="2800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ŋ </a:t>
            </a:r>
            <a:r>
              <a:rPr lang="et-EE" altLang="en-US" sz="2800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  </a:t>
            </a:r>
            <a:r>
              <a:rPr lang="en-US" altLang="en-US" sz="2800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+ /g</a:t>
            </a:r>
            <a:r>
              <a:rPr lang="en-US" altLang="en-US" sz="2800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/= </a:t>
            </a:r>
            <a:r>
              <a:rPr lang="en-US" altLang="en-US" sz="2800" b="1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b="1" dirty="0" err="1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ŋg</a:t>
            </a:r>
            <a:r>
              <a:rPr lang="en-US" altLang="en-US" sz="2800" b="1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endParaRPr lang="en-US" altLang="en-US" sz="2800" dirty="0">
              <a:solidFill>
                <a:srgbClr val="00B050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rtl="0">
              <a:lnSpc>
                <a:spcPct val="150000"/>
              </a:lnSpc>
            </a:pPr>
            <a:r>
              <a:rPr lang="en-US" altLang="en-US" sz="24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Plosive /g/</a:t>
            </a:r>
            <a:r>
              <a:rPr lang="et-EE" altLang="en-US" sz="24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t-EE" altLang="en-US" sz="2400" u="sng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is pronounced </a:t>
            </a:r>
            <a:r>
              <a:rPr lang="en-US" altLang="en-US" sz="24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after nasal/</a:t>
            </a:r>
            <a:r>
              <a:rPr lang="en-US" altLang="en-US" sz="2400" b="1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24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t-EE" altLang="en-US" sz="24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t-EE" altLang="en-US" sz="24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if the word </a:t>
            </a:r>
            <a:r>
              <a:rPr lang="et-EE" altLang="en-US" sz="2400" dirty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cannot</a:t>
            </a:r>
            <a:r>
              <a:rPr lang="et-EE" altLang="en-US" sz="24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be divided into two </a:t>
            </a:r>
            <a:r>
              <a:rPr lang="et-EE" altLang="en-US" sz="24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morphemes</a:t>
            </a:r>
            <a:r>
              <a:rPr lang="en-US" altLang="en-US" sz="24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:</a:t>
            </a:r>
            <a:endParaRPr lang="en-US" altLang="en-US" sz="24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rtl="0">
              <a:lnSpc>
                <a:spcPct val="150000"/>
              </a:lnSpc>
            </a:pP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Ex: </a:t>
            </a:r>
            <a:endParaRPr lang="en-US" altLang="en-US" sz="28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rtl="0">
              <a:lnSpc>
                <a:spcPct val="150000"/>
              </a:lnSpc>
            </a:pP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finger 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dirty="0" err="1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f</a:t>
            </a:r>
            <a:r>
              <a:rPr lang="en-US" altLang="en-US" dirty="0" err="1" smtClean="0">
                <a:solidFill>
                  <a:srgbClr val="0000FF"/>
                </a:solidFill>
                <a:latin typeface="Al-Mateen" pitchFamily="18" charset="-78"/>
                <a:cs typeface="Al-Mateen" pitchFamily="18" charset="-78"/>
              </a:rPr>
              <a:t>I</a:t>
            </a:r>
            <a:r>
              <a:rPr lang="en-US" altLang="en-US" sz="2800" dirty="0" err="1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ŋg</a:t>
            </a:r>
            <a:r>
              <a:rPr lang="en-US" altLang="en-US" sz="2800" dirty="0" err="1" smtClean="0">
                <a:solidFill>
                  <a:srgbClr val="0000FF"/>
                </a:solidFill>
              </a:rPr>
              <a:t>ə</a:t>
            </a:r>
            <a:r>
              <a:rPr lang="en-US" altLang="en-US" sz="2800" dirty="0" smtClean="0"/>
              <a:t>/</a:t>
            </a:r>
          </a:p>
          <a:p>
            <a:pPr algn="l" rtl="0">
              <a:lnSpc>
                <a:spcPct val="150000"/>
              </a:lnSpc>
            </a:pP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anger   /</a:t>
            </a:r>
            <a:r>
              <a:rPr lang="en-US" altLang="en-US" sz="2800" dirty="0" err="1" smtClean="0">
                <a:solidFill>
                  <a:srgbClr val="FF0000"/>
                </a:solidFill>
              </a:rPr>
              <a:t>æ</a:t>
            </a:r>
            <a:r>
              <a:rPr lang="en-US" altLang="en-US" sz="2800" dirty="0" err="1" smtClean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ŋg</a:t>
            </a:r>
            <a:r>
              <a:rPr lang="en-US" altLang="en-US" sz="2800" dirty="0" err="1" smtClean="0">
                <a:solidFill>
                  <a:srgbClr val="FF0000"/>
                </a:solidFill>
              </a:rPr>
              <a:t>ə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endParaRPr lang="en-US" altLang="en-US" sz="2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2" name="fing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5350" y="3124200"/>
            <a:ext cx="495300" cy="609600"/>
          </a:xfrm>
          <a:prstGeom prst="rect">
            <a:avLst/>
          </a:prstGeom>
        </p:spPr>
      </p:pic>
      <p:pic>
        <p:nvPicPr>
          <p:cNvPr id="5" name="ange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5350" y="4522101"/>
            <a:ext cx="4953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8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41" y="908051"/>
            <a:ext cx="8825346" cy="512204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85354" y="188913"/>
            <a:ext cx="8453871" cy="6477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/>
            <a:r>
              <a:rPr lang="en-US" altLang="en-US" sz="3600" b="1" dirty="0"/>
              <a:t>Pronouncing	</a:t>
            </a:r>
            <a:r>
              <a:rPr lang="en-US" altLang="en-US" sz="3600" b="1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3600" b="1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/ŋ/</a:t>
            </a:r>
            <a:endParaRPr lang="en-US" alt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742947" y="969811"/>
            <a:ext cx="852141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altLang="en-US" sz="2800" b="1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Middle of the word: </a:t>
            </a:r>
            <a:r>
              <a:rPr lang="et-EE" altLang="en-US" sz="2800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ŋ </a:t>
            </a:r>
            <a:r>
              <a:rPr lang="et-EE" altLang="en-US" sz="2800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+/</a:t>
            </a:r>
            <a:r>
              <a:rPr lang="en-US" altLang="en-US" sz="2800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g</a:t>
            </a:r>
            <a:r>
              <a:rPr lang="en-US" altLang="en-US" sz="2800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/= </a:t>
            </a:r>
            <a:r>
              <a:rPr lang="en-US" altLang="en-US" sz="2800" b="1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b="1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2800" b="1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endParaRPr lang="en-US" altLang="en-US" sz="2800" dirty="0">
              <a:solidFill>
                <a:srgbClr val="00B050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rtl="0">
              <a:lnSpc>
                <a:spcPct val="150000"/>
              </a:lnSpc>
            </a:pPr>
            <a:r>
              <a:rPr lang="en-US" altLang="en-US" sz="28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Plosive /g/</a:t>
            </a:r>
            <a:r>
              <a:rPr lang="et-EE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is </a:t>
            </a:r>
            <a:r>
              <a:rPr lang="et-EE" altLang="en-US" sz="2800" u="sng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not pronounced </a:t>
            </a:r>
            <a:r>
              <a:rPr lang="en-US" altLang="en-US" sz="2800" u="sng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after nasal </a:t>
            </a:r>
            <a:r>
              <a:rPr lang="en-US" altLang="en-US" sz="2800" b="1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b="1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2800" b="1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 </a:t>
            </a:r>
            <a:r>
              <a:rPr lang="et-EE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if </a:t>
            </a:r>
            <a:r>
              <a:rPr lang="et-EE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the word can be divided  into 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two morphemes</a:t>
            </a:r>
          </a:p>
          <a:p>
            <a:pPr algn="l" rtl="0">
              <a:lnSpc>
                <a:spcPct val="150000"/>
              </a:lnSpc>
            </a:pP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Ex:</a:t>
            </a:r>
            <a:endParaRPr lang="en-US" altLang="en-US" sz="2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rtl="0">
              <a:lnSpc>
                <a:spcPct val="150000"/>
              </a:lnSpc>
            </a:pP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Sing</a:t>
            </a:r>
            <a:r>
              <a:rPr lang="en-US" altLang="en-US" sz="2800" dirty="0" smtClean="0">
                <a:solidFill>
                  <a:srgbClr val="7030A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er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=</a:t>
            </a:r>
            <a:r>
              <a:rPr lang="en-US" altLang="en-US" sz="2800" dirty="0" err="1" smtClean="0">
                <a:solidFill>
                  <a:srgbClr val="7030A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sing+er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	sing</a:t>
            </a:r>
            <a:r>
              <a:rPr lang="en-US" altLang="en-US" sz="2800" dirty="0" smtClean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er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dirty="0"/>
              <a:t> </a:t>
            </a:r>
            <a:r>
              <a:rPr lang="en-US" altLang="en-US" sz="3600" dirty="0" err="1">
                <a:solidFill>
                  <a:srgbClr val="FF0000"/>
                </a:solidFill>
              </a:rPr>
              <a:t>s</a:t>
            </a:r>
            <a:r>
              <a:rPr lang="en-US" altLang="en-US" sz="2400" dirty="0" err="1">
                <a:solidFill>
                  <a:srgbClr val="FF0000"/>
                </a:solidFill>
                <a:latin typeface="Al-Mateen" pitchFamily="18" charset="-78"/>
                <a:cs typeface="Al-Mateen" pitchFamily="18" charset="-78"/>
              </a:rPr>
              <a:t>I</a:t>
            </a:r>
            <a:r>
              <a:rPr lang="en-US" altLang="en-US" sz="3200" dirty="0" err="1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3600" dirty="0" err="1">
                <a:solidFill>
                  <a:srgbClr val="FF0000"/>
                </a:solidFill>
              </a:rPr>
              <a:t>ə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   </a:t>
            </a:r>
            <a:endParaRPr lang="en-US" altLang="en-US" sz="28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rtl="0">
              <a:lnSpc>
                <a:spcPct val="150000"/>
              </a:lnSpc>
            </a:pP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Hang</a:t>
            </a:r>
            <a:r>
              <a:rPr lang="en-US" altLang="en-US" sz="2800" dirty="0" smtClean="0">
                <a:solidFill>
                  <a:srgbClr val="7030A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er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= </a:t>
            </a:r>
            <a:r>
              <a:rPr lang="en-US" altLang="en-US" sz="2800" dirty="0" err="1" smtClean="0">
                <a:solidFill>
                  <a:srgbClr val="7030A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hang+er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	hang</a:t>
            </a:r>
            <a:r>
              <a:rPr lang="en-US" altLang="en-US" sz="2800" dirty="0" smtClean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er</a:t>
            </a: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dirty="0" err="1">
                <a:solidFill>
                  <a:srgbClr val="FF0000"/>
                </a:solidFill>
              </a:rPr>
              <a:t>hæ</a:t>
            </a:r>
            <a:r>
              <a:rPr lang="en-US" altLang="en-US" sz="2800" dirty="0" err="1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2800" dirty="0" err="1">
                <a:solidFill>
                  <a:srgbClr val="FF0000"/>
                </a:solidFill>
              </a:rPr>
              <a:t>ə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</a:p>
          <a:p>
            <a:pPr algn="l" rtl="0">
              <a:lnSpc>
                <a:spcPct val="150000"/>
              </a:lnSpc>
            </a:pPr>
            <a:endParaRPr lang="en-US" altLang="en-US" sz="2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2" name="hang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74359" y="4668795"/>
            <a:ext cx="4953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3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41" y="908051"/>
            <a:ext cx="8825346" cy="512204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85354" y="188913"/>
            <a:ext cx="8453871" cy="6477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/>
            <a:r>
              <a:rPr lang="en-US" altLang="en-US" sz="3600" b="1" dirty="0"/>
              <a:t>Pronouncing	</a:t>
            </a:r>
            <a:r>
              <a:rPr lang="en-US" altLang="en-US" sz="3600" b="1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3600" b="1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/ŋ/</a:t>
            </a:r>
            <a:endParaRPr lang="en-US" alt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742947" y="969811"/>
            <a:ext cx="852141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altLang="en-US" sz="2800" b="1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Explain how /g/ is pronounced in the these words:</a:t>
            </a:r>
            <a:endParaRPr lang="en-US" altLang="en-US" sz="2800" dirty="0">
              <a:solidFill>
                <a:srgbClr val="00B050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rtl="0">
              <a:lnSpc>
                <a:spcPct val="150000"/>
              </a:lnSpc>
            </a:pPr>
            <a:r>
              <a:rPr lang="en-US" altLang="en-US" sz="28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finger 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800" dirty="0" err="1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f</a:t>
            </a:r>
            <a:r>
              <a:rPr lang="en-US" altLang="en-US" sz="2800" dirty="0" err="1">
                <a:solidFill>
                  <a:srgbClr val="0000FF"/>
                </a:solidFill>
                <a:latin typeface="Al-Mateen" pitchFamily="18" charset="-78"/>
                <a:cs typeface="Al-Mateen" pitchFamily="18" charset="-78"/>
              </a:rPr>
              <a:t>I</a:t>
            </a:r>
            <a:r>
              <a:rPr lang="en-US" altLang="en-US" sz="2800" dirty="0" err="1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ŋg</a:t>
            </a:r>
            <a:r>
              <a:rPr lang="en-US" altLang="en-US" sz="2800" dirty="0" err="1">
                <a:solidFill>
                  <a:srgbClr val="0000FF"/>
                </a:solidFill>
              </a:rPr>
              <a:t>ə</a:t>
            </a:r>
            <a:r>
              <a:rPr lang="en-US" altLang="en-US" sz="2800" dirty="0" smtClean="0"/>
              <a:t>/</a:t>
            </a:r>
          </a:p>
          <a:p>
            <a:pPr algn="l" rtl="0">
              <a:lnSpc>
                <a:spcPct val="150000"/>
              </a:lnSpc>
            </a:pP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hang</a:t>
            </a:r>
            <a:r>
              <a:rPr lang="en-US" altLang="en-US" sz="2800" dirty="0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er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/</a:t>
            </a:r>
            <a:r>
              <a:rPr lang="en-US" altLang="en-US" sz="2800" dirty="0" err="1">
                <a:solidFill>
                  <a:srgbClr val="FF0000"/>
                </a:solidFill>
              </a:rPr>
              <a:t>hæ</a:t>
            </a:r>
            <a:r>
              <a:rPr lang="en-US" altLang="en-US" sz="2800" dirty="0" err="1">
                <a:solidFill>
                  <a:srgbClr val="FF000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2800" dirty="0" err="1">
                <a:solidFill>
                  <a:srgbClr val="FF0000"/>
                </a:solidFill>
              </a:rPr>
              <a:t>ə</a:t>
            </a:r>
            <a:r>
              <a:rPr lang="en-US" altLang="en-US" sz="28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</a:p>
          <a:p>
            <a:pPr algn="l" rtl="0">
              <a:lnSpc>
                <a:spcPct val="150000"/>
              </a:lnSpc>
            </a:pPr>
            <a:endParaRPr lang="en-US" altLang="en-US" sz="2800" dirty="0" smtClean="0"/>
          </a:p>
          <a:p>
            <a:pPr algn="l" rtl="0">
              <a:lnSpc>
                <a:spcPct val="150000"/>
              </a:lnSpc>
            </a:pPr>
            <a:endParaRPr lang="en-US" altLang="en-US" sz="2800" dirty="0" smtClean="0"/>
          </a:p>
          <a:p>
            <a:pPr algn="l" rtl="0">
              <a:lnSpc>
                <a:spcPct val="150000"/>
              </a:lnSpc>
            </a:pPr>
            <a:r>
              <a:rPr lang="en-US" altLang="en-US" sz="2800" dirty="0" smtClean="0"/>
              <a:t>The </a:t>
            </a:r>
            <a:r>
              <a:rPr lang="en-US" altLang="en-US" sz="2800" dirty="0" smtClean="0"/>
              <a:t>two words are morphologically different</a:t>
            </a:r>
            <a:endParaRPr lang="en-US" altLang="en-US" sz="2800" dirty="0"/>
          </a:p>
          <a:p>
            <a:pPr algn="l" rtl="0">
              <a:lnSpc>
                <a:spcPct val="150000"/>
              </a:lnSpc>
            </a:pPr>
            <a:endParaRPr lang="en-US" altLang="en-US" sz="2800" dirty="0" smtClean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rtl="0">
              <a:lnSpc>
                <a:spcPct val="150000"/>
              </a:lnSpc>
            </a:pPr>
            <a:endParaRPr lang="en-US" altLang="en-US" sz="2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5" name="fing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20037" y="1623389"/>
            <a:ext cx="495300" cy="609600"/>
          </a:xfrm>
          <a:prstGeom prst="rect">
            <a:avLst/>
          </a:prstGeom>
        </p:spPr>
      </p:pic>
      <p:pic>
        <p:nvPicPr>
          <p:cNvPr id="2" name="hange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20037" y="3164274"/>
            <a:ext cx="4953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5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879" y="908052"/>
            <a:ext cx="9196821" cy="452596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1600" b="1" dirty="0" smtClean="0">
              <a:solidFill>
                <a:srgbClr val="7030A0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3000" b="1" dirty="0" smtClean="0">
                <a:solidFill>
                  <a:srgbClr val="7030A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Rule</a:t>
            </a:r>
            <a:r>
              <a:rPr lang="en-US" altLang="en-US" sz="30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:</a:t>
            </a:r>
          </a:p>
          <a:p>
            <a:pPr algn="l">
              <a:lnSpc>
                <a:spcPct val="80000"/>
              </a:lnSpc>
              <a:buNone/>
            </a:pPr>
            <a:r>
              <a:rPr lang="en-US" altLang="en-US" sz="26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NO/</a:t>
            </a:r>
            <a:r>
              <a:rPr lang="en-US" altLang="en-US" sz="2600" dirty="0" smtClean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g</a:t>
            </a:r>
            <a:r>
              <a:rPr lang="en-US" altLang="en-US" sz="26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 is pronounced after /</a:t>
            </a:r>
            <a:r>
              <a:rPr lang="en-US" altLang="en-US" sz="2600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26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 at the end of a </a:t>
            </a:r>
            <a:r>
              <a:rPr lang="en-US" altLang="en-US" sz="26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morpheme.</a:t>
            </a:r>
          </a:p>
          <a:p>
            <a:pPr algn="l">
              <a:lnSpc>
                <a:spcPct val="80000"/>
              </a:lnSpc>
              <a:buNone/>
            </a:pPr>
            <a:r>
              <a:rPr lang="en-US" altLang="en-US" sz="2400" b="1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Ex</a:t>
            </a:r>
            <a:r>
              <a:rPr lang="en-US" altLang="en-US" sz="1600" b="1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.</a:t>
            </a:r>
            <a:r>
              <a:rPr lang="en-US" altLang="en-US" sz="19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sing /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s</a:t>
            </a:r>
            <a:r>
              <a:rPr lang="en-US" alt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ŋ</a:t>
            </a: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/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hang /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h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æ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ŋ</a:t>
            </a: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/</a:t>
            </a:r>
          </a:p>
          <a:p>
            <a:pPr algn="l">
              <a:lnSpc>
                <a:spcPct val="80000"/>
              </a:lnSpc>
              <a:buNone/>
            </a:pP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sang /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s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æ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ŋ</a:t>
            </a: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/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bang /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b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æ</a:t>
            </a:r>
            <a:r>
              <a:rPr lang="en-US" alt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ŋ</a:t>
            </a: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/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19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16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27760" y="188913"/>
            <a:ext cx="8982941" cy="6477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/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Pronouncing	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ng at the end of the word</a:t>
            </a:r>
            <a:endParaRPr lang="en-US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90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879" y="908052"/>
            <a:ext cx="9196821" cy="452596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1600" b="1" dirty="0" smtClean="0">
              <a:solidFill>
                <a:srgbClr val="7030A0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>
              <a:lnSpc>
                <a:spcPct val="200000"/>
              </a:lnSpc>
              <a:buNone/>
            </a:pPr>
            <a:r>
              <a:rPr lang="en-US" altLang="en-US" sz="2000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Plosive /g/</a:t>
            </a:r>
            <a:r>
              <a:rPr lang="et-EE" altLang="en-US" sz="20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altLang="en-US" sz="20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is </a:t>
            </a:r>
            <a:r>
              <a:rPr lang="et-EE" altLang="en-US" sz="2000" u="sng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not pronounced </a:t>
            </a:r>
            <a:r>
              <a:rPr lang="en-US" altLang="en-US" sz="2000" u="sng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 after nasal </a:t>
            </a:r>
            <a:r>
              <a:rPr lang="en-US" altLang="en-US" sz="2000" b="1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</a:t>
            </a:r>
            <a:r>
              <a:rPr lang="en-US" altLang="en-US" sz="2000" b="1" dirty="0">
                <a:solidFill>
                  <a:srgbClr val="0000FF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ŋ</a:t>
            </a:r>
            <a:r>
              <a:rPr lang="en-US" altLang="en-US" sz="2000" b="1" dirty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/ </a:t>
            </a:r>
            <a:r>
              <a:rPr lang="et-EE" altLang="en-US" sz="2000" dirty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if the word can be divided  into </a:t>
            </a:r>
            <a:r>
              <a:rPr lang="en-US" altLang="en-US" sz="2000" dirty="0" smtClean="0">
                <a:solidFill>
                  <a:srgbClr val="262626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two morphemes</a:t>
            </a:r>
            <a:endParaRPr lang="en-US" altLang="en-US" sz="20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1600" b="1" dirty="0" smtClean="0">
              <a:solidFill>
                <a:srgbClr val="7030A0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>
              <a:lnSpc>
                <a:spcPct val="80000"/>
              </a:lnSpc>
              <a:buNone/>
            </a:pPr>
            <a:r>
              <a:rPr lang="en-US" altLang="en-US" sz="3200" dirty="0" smtClean="0">
                <a:solidFill>
                  <a:srgbClr val="00B050"/>
                </a:solidFill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Exceptions: comparative and superlative</a:t>
            </a:r>
            <a:endParaRPr lang="en-US" altLang="en-US" sz="3200" dirty="0">
              <a:solidFill>
                <a:srgbClr val="00B050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>
              <a:lnSpc>
                <a:spcPct val="80000"/>
              </a:lnSpc>
              <a:buNone/>
            </a:pPr>
            <a:endParaRPr lang="en-US" altLang="en-US" sz="20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>
              <a:lnSpc>
                <a:spcPct val="80000"/>
              </a:lnSpc>
              <a:buNone/>
            </a:pPr>
            <a:r>
              <a:rPr lang="en-US" altLang="en-US" sz="3200" dirty="0" smtClean="0">
                <a:solidFill>
                  <a:srgbClr val="262626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Longer		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*/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lɒŋə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/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lɒŋgə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algn="l">
              <a:lnSpc>
                <a:spcPct val="80000"/>
              </a:lnSpc>
              <a:buNone/>
            </a:pPr>
            <a:r>
              <a:rPr lang="en-US" altLang="en-US" sz="3200" dirty="0" smtClean="0">
                <a:solidFill>
                  <a:srgbClr val="262626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Longest		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*/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lɒŋəst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/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lɒŋgəst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80000"/>
              </a:lnSpc>
              <a:buNone/>
            </a:pPr>
            <a:endParaRPr lang="en-US" altLang="en-US" sz="20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19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16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27760" y="188913"/>
            <a:ext cx="8982941" cy="6477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Pronouncing </a:t>
            </a:r>
            <a:r>
              <a:rPr lang="en-US" alt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after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ŋ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2436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879" y="908052"/>
            <a:ext cx="9196821" cy="495934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l">
              <a:lnSpc>
                <a:spcPct val="150000"/>
              </a:lnSpc>
              <a:buNone/>
            </a:pPr>
            <a:r>
              <a:rPr lang="en-US" alt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INTERESTING   FACTS</a:t>
            </a: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English speakers in general (apart from </a:t>
            </a:r>
            <a:r>
              <a:rPr lang="en-US" sz="4000" dirty="0" smtClean="0"/>
              <a:t>those trained </a:t>
            </a:r>
            <a:r>
              <a:rPr lang="en-US" sz="4000" dirty="0"/>
              <a:t>in phonetics) are quite ignorant of this </a:t>
            </a:r>
            <a:r>
              <a:rPr lang="en-US" sz="4000" dirty="0" smtClean="0"/>
              <a:t>rule. </a:t>
            </a: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FF"/>
                </a:solidFill>
              </a:rPr>
              <a:t>However, if </a:t>
            </a:r>
            <a:r>
              <a:rPr lang="en-US" sz="3600" dirty="0">
                <a:solidFill>
                  <a:srgbClr val="0000FF"/>
                </a:solidFill>
              </a:rPr>
              <a:t>a foreigner uses the </a:t>
            </a:r>
            <a:r>
              <a:rPr lang="en-US" sz="3600" dirty="0" smtClean="0">
                <a:solidFill>
                  <a:srgbClr val="0000FF"/>
                </a:solidFill>
              </a:rPr>
              <a:t>wrong  pronunciation </a:t>
            </a:r>
            <a:r>
              <a:rPr lang="en-US" sz="3600" dirty="0">
                <a:solidFill>
                  <a:srgbClr val="0000FF"/>
                </a:solidFill>
              </a:rPr>
              <a:t>(i.e. pronounces </a:t>
            </a:r>
            <a:r>
              <a:rPr lang="en-US" sz="3600" dirty="0" smtClean="0">
                <a:solidFill>
                  <a:srgbClr val="0000FF"/>
                </a:solidFill>
              </a:rPr>
              <a:t>/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ŋ </a:t>
            </a:r>
            <a:r>
              <a:rPr lang="en-US" sz="3600" dirty="0" smtClean="0">
                <a:solidFill>
                  <a:srgbClr val="0000FF"/>
                </a:solidFill>
              </a:rPr>
              <a:t>/ </a:t>
            </a:r>
            <a:r>
              <a:rPr lang="en-US" sz="3600" dirty="0">
                <a:solidFill>
                  <a:srgbClr val="0000FF"/>
                </a:solidFill>
              </a:rPr>
              <a:t>where </a:t>
            </a:r>
            <a:r>
              <a:rPr lang="en-US" sz="3600" dirty="0" smtClean="0">
                <a:solidFill>
                  <a:srgbClr val="0000FF"/>
                </a:solidFill>
              </a:rPr>
              <a:t>/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ŋg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>
                <a:solidFill>
                  <a:srgbClr val="0000FF"/>
                </a:solidFill>
              </a:rPr>
              <a:t>should occur, or </a:t>
            </a:r>
            <a:r>
              <a:rPr lang="en-US" sz="3600" dirty="0" smtClean="0">
                <a:solidFill>
                  <a:srgbClr val="0000FF"/>
                </a:solidFill>
              </a:rPr>
              <a:t>/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ŋg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600" dirty="0" smtClean="0">
                <a:solidFill>
                  <a:srgbClr val="0000FF"/>
                </a:solidFill>
              </a:rPr>
              <a:t> </a:t>
            </a:r>
            <a:r>
              <a:rPr lang="en-US" sz="3600" dirty="0">
                <a:solidFill>
                  <a:srgbClr val="0000FF"/>
                </a:solidFill>
              </a:rPr>
              <a:t>where </a:t>
            </a:r>
            <a:r>
              <a:rPr lang="en-US" sz="3600" dirty="0" smtClean="0">
                <a:solidFill>
                  <a:srgbClr val="0000FF"/>
                </a:solidFill>
              </a:rPr>
              <a:t>/g/ </a:t>
            </a:r>
            <a:r>
              <a:rPr lang="en-US" sz="3600" dirty="0">
                <a:solidFill>
                  <a:srgbClr val="0000FF"/>
                </a:solidFill>
              </a:rPr>
              <a:t>should be </a:t>
            </a:r>
            <a:r>
              <a:rPr lang="en-US" sz="3600" dirty="0" smtClean="0">
                <a:solidFill>
                  <a:srgbClr val="0000FF"/>
                </a:solidFill>
              </a:rPr>
              <a:t>used, they </a:t>
            </a:r>
            <a:r>
              <a:rPr lang="en-US" sz="3600" dirty="0">
                <a:solidFill>
                  <a:srgbClr val="0000FF"/>
                </a:solidFill>
              </a:rPr>
              <a:t>notice that a mispronunciation has occurred.</a:t>
            </a:r>
            <a:endParaRPr lang="en-US" altLang="en-US" sz="3600" dirty="0">
              <a:solidFill>
                <a:srgbClr val="0000FF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0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1800" dirty="0">
              <a:solidFill>
                <a:srgbClr val="262626"/>
              </a:solidFill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27760" y="188913"/>
            <a:ext cx="8982941" cy="6477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Pronouncing /</a:t>
            </a:r>
            <a:r>
              <a:rPr lang="en-US" alt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g/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after /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ŋ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4662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8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1021</TotalTime>
  <Words>752</Words>
  <Application>Microsoft Office PowerPoint</Application>
  <PresentationFormat>A4 Paper (210x297 mm)</PresentationFormat>
  <Paragraphs>166</Paragraphs>
  <Slides>24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Al-Mateen</vt:lpstr>
      <vt:lpstr>Arial</vt:lpstr>
      <vt:lpstr>AYM Wadiy S_U normal.</vt:lpstr>
      <vt:lpstr>Calibri</vt:lpstr>
      <vt:lpstr>Lucida Sans Unicode</vt:lpstr>
      <vt:lpstr>Times New Roman</vt:lpstr>
      <vt:lpstr>Office Theme</vt:lpstr>
      <vt:lpstr>56</vt:lpstr>
      <vt:lpstr>Lecture 10</vt:lpstr>
      <vt:lpstr>In this lecture, we will study</vt:lpstr>
      <vt:lpstr>PowerPoint Presentation</vt:lpstr>
      <vt:lpstr>PowerPoint Presentation</vt:lpstr>
      <vt:lpstr>PowerPoint Presentation</vt:lpstr>
      <vt:lpstr>PowerPoint Presentation</vt:lpstr>
      <vt:lpstr>Nasal consonants /m/,  /n/,  / ŋ/</vt:lpstr>
      <vt:lpstr>Nasal consonants /m/,  /n/,  /η/</vt:lpstr>
      <vt:lpstr>PowerPoint Presentation</vt:lpstr>
      <vt:lpstr>PowerPoint Presentation</vt:lpstr>
      <vt:lpstr>PowerPoint Presentation</vt:lpstr>
      <vt:lpstr>PowerPoint Presentation</vt:lpstr>
      <vt:lpstr>Distribution</vt:lpstr>
      <vt:lpstr>Distribution of  /ŋ/</vt:lpstr>
      <vt:lpstr>Pronouncing /g/ after  /ŋ/</vt:lpstr>
      <vt:lpstr>Pronouncing  /ŋ/</vt:lpstr>
      <vt:lpstr>Pronouncing  /ŋ/</vt:lpstr>
      <vt:lpstr>Pronouncing  /ŋ/</vt:lpstr>
      <vt:lpstr>Pronouncing  /ŋ/</vt:lpstr>
      <vt:lpstr>Pronouncing  ng at the end of the word</vt:lpstr>
      <vt:lpstr>Pronouncing g after ŋ </vt:lpstr>
      <vt:lpstr>Pronouncing /g/ after /ŋ/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3</dc:creator>
  <cp:lastModifiedBy>KFU</cp:lastModifiedBy>
  <cp:revision>73</cp:revision>
  <dcterms:created xsi:type="dcterms:W3CDTF">2015-09-10T11:39:03Z</dcterms:created>
  <dcterms:modified xsi:type="dcterms:W3CDTF">2017-10-26T20:30:22Z</dcterms:modified>
</cp:coreProperties>
</file>