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32" r:id="rId2"/>
    <p:sldId id="256" r:id="rId3"/>
    <p:sldId id="334" r:id="rId4"/>
    <p:sldId id="257" r:id="rId5"/>
    <p:sldId id="258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0" r:id="rId22"/>
    <p:sldId id="281" r:id="rId23"/>
    <p:sldId id="284" r:id="rId24"/>
    <p:sldId id="286" r:id="rId25"/>
    <p:sldId id="287" r:id="rId26"/>
    <p:sldId id="288" r:id="rId27"/>
    <p:sldId id="289" r:id="rId28"/>
    <p:sldId id="336" r:id="rId29"/>
    <p:sldId id="337" r:id="rId30"/>
    <p:sldId id="338" r:id="rId31"/>
    <p:sldId id="339" r:id="rId32"/>
    <p:sldId id="335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6334"/>
    <a:srgbClr val="D98061"/>
    <a:srgbClr val="313B4A"/>
    <a:srgbClr val="43A79C"/>
    <a:srgbClr val="EDBD1F"/>
    <a:srgbClr val="F04316"/>
    <a:srgbClr val="81AA52"/>
    <a:srgbClr val="0E478A"/>
    <a:srgbClr val="EC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1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41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dictionary.cambridge.org/dictionary/english/he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8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</a:t>
            </a:r>
            <a:r>
              <a:rPr lang="en-US" sz="3600" dirty="0" smtClean="0"/>
              <a:t>study: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Segments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Complementary distribution</a:t>
            </a:r>
          </a:p>
          <a:p>
            <a:pPr algn="l" rtl="0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Type vs token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Phonemic vs phonetic transcription.</a:t>
            </a:r>
          </a:p>
          <a:p>
            <a:pPr algn="l" rtl="0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BBC Phonemic System</a:t>
            </a: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9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do we mean by sound?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/>
              <a:t>something that you can </a:t>
            </a:r>
            <a:r>
              <a:rPr lang="en-US" b="1" dirty="0">
                <a:hlinkClick r:id="rId2" tooltip="hear"/>
              </a:rPr>
              <a:t>hear</a:t>
            </a:r>
            <a:r>
              <a:rPr lang="en-US" b="1" dirty="0"/>
              <a:t> or that can be </a:t>
            </a:r>
            <a:r>
              <a:rPr lang="en-US" b="1" dirty="0">
                <a:hlinkClick r:id="rId2" tooltip="heard"/>
              </a:rPr>
              <a:t>heard</a:t>
            </a:r>
            <a:r>
              <a:rPr lang="en-US" b="1" dirty="0"/>
              <a:t>:</a:t>
            </a:r>
            <a:endParaRPr lang="en-US" dirty="0"/>
          </a:p>
        </p:txBody>
      </p:sp>
      <p:pic>
        <p:nvPicPr>
          <p:cNvPr id="2050" name="Picture 2" descr="C:\Users\CITPC\AppData\Contacts\Desktop\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30" y="2849666"/>
            <a:ext cx="4560570" cy="34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20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610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the sensation produced by stimulation of the </a:t>
            </a:r>
            <a:br>
              <a:rPr lang="en-US" sz="2400" dirty="0"/>
            </a:br>
            <a:r>
              <a:rPr lang="en-US" sz="2400" dirty="0"/>
              <a:t>organs of hearing by vibrations transmitted through the air </a:t>
            </a:r>
          </a:p>
        </p:txBody>
      </p:sp>
      <p:pic>
        <p:nvPicPr>
          <p:cNvPr id="3074" name="Picture 2" descr="C:\Users\CITPC\AppData\Contacts\Desktop\e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" y="1905000"/>
            <a:ext cx="722947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22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When we speak we produce a continuous stream of sounds</a:t>
            </a:r>
          </a:p>
        </p:txBody>
      </p:sp>
      <p:pic>
        <p:nvPicPr>
          <p:cNvPr id="5122" name="Picture 2" descr="C:\Users\CITPC\AppData\Contacts\Desktop\image.pn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97" y="1616439"/>
            <a:ext cx="9176816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6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Segments. 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406" y="914401"/>
            <a:ext cx="8229600" cy="4525963"/>
          </a:xfrm>
        </p:spPr>
        <p:txBody>
          <a:bodyPr/>
          <a:lstStyle/>
          <a:p>
            <a:pPr algn="l"/>
            <a:r>
              <a:rPr lang="en-US" dirty="0" smtClean="0"/>
              <a:t>When we study speech, we divide the stream of sound into small pieces.</a:t>
            </a:r>
            <a:endParaRPr lang="en-US" dirty="0"/>
          </a:p>
        </p:txBody>
      </p:sp>
      <p:pic>
        <p:nvPicPr>
          <p:cNvPr id="7" name="ma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1981201"/>
            <a:ext cx="487363" cy="4873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8200" y="2057400"/>
            <a:ext cx="78486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6000" dirty="0">
                <a:solidFill>
                  <a:srgbClr val="7030A0"/>
                </a:solidFill>
              </a:rPr>
              <a:t>man</a:t>
            </a:r>
            <a:r>
              <a:rPr lang="en-US" sz="6000" dirty="0"/>
              <a:t>	/</a:t>
            </a:r>
            <a:r>
              <a:rPr lang="en-US" sz="6000" dirty="0" err="1">
                <a:solidFill>
                  <a:srgbClr val="7030A0"/>
                </a:solidFill>
              </a:rPr>
              <a:t>mæn</a:t>
            </a:r>
            <a:r>
              <a:rPr lang="en-US" sz="6000" dirty="0"/>
              <a:t>/ </a:t>
            </a:r>
            <a:endParaRPr lang="en-US" sz="5400" dirty="0"/>
          </a:p>
          <a:p>
            <a:pPr algn="l" rtl="0"/>
            <a:r>
              <a:rPr lang="en-US" sz="5400" dirty="0">
                <a:solidFill>
                  <a:srgbClr val="7030A0"/>
                </a:solidFill>
              </a:rPr>
              <a:t>m</a:t>
            </a:r>
            <a:r>
              <a:rPr lang="en-US" sz="5400" dirty="0"/>
              <a:t>		one segment</a:t>
            </a:r>
          </a:p>
          <a:p>
            <a:pPr algn="l" rtl="0"/>
            <a:r>
              <a:rPr lang="en-US" sz="5400" dirty="0">
                <a:solidFill>
                  <a:srgbClr val="7030A0"/>
                </a:solidFill>
              </a:rPr>
              <a:t>æ</a:t>
            </a:r>
            <a:r>
              <a:rPr lang="en-US" sz="5400" dirty="0"/>
              <a:t>		another segment</a:t>
            </a:r>
          </a:p>
          <a:p>
            <a:pPr algn="l" rtl="0"/>
            <a:r>
              <a:rPr lang="en-US" sz="6000" dirty="0">
                <a:solidFill>
                  <a:srgbClr val="7030A0"/>
                </a:solidFill>
              </a:rPr>
              <a:t>n</a:t>
            </a:r>
            <a:r>
              <a:rPr lang="en-US" sz="6000" dirty="0"/>
              <a:t>		another segment</a:t>
            </a:r>
          </a:p>
        </p:txBody>
      </p:sp>
    </p:spTree>
    <p:extLst>
      <p:ext uri="{BB962C8B-B14F-4D97-AF65-F5344CB8AC3E}">
        <p14:creationId xmlns:p14="http://schemas.microsoft.com/office/powerpoint/2010/main" val="306419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Segments. 31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406" y="914400"/>
            <a:ext cx="8229600" cy="5410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Segments: </a:t>
            </a:r>
            <a:r>
              <a:rPr lang="en-US" dirty="0" smtClean="0"/>
              <a:t>separate </a:t>
            </a:r>
            <a:r>
              <a:rPr lang="en-US" dirty="0"/>
              <a:t>sound </a:t>
            </a:r>
            <a:r>
              <a:rPr lang="en-US" dirty="0" smtClean="0"/>
              <a:t>units (segments</a:t>
            </a:r>
            <a:r>
              <a:rPr lang="en-US" dirty="0"/>
              <a:t>) that correspond to </a:t>
            </a:r>
            <a:r>
              <a:rPr lang="en-US" dirty="0" smtClean="0"/>
              <a:t>phonemes</a:t>
            </a:r>
          </a:p>
          <a:p>
            <a:pPr algn="l"/>
            <a:r>
              <a:rPr lang="en-US" dirty="0" smtClean="0"/>
              <a:t>Cat /k/, /</a:t>
            </a:r>
            <a:r>
              <a:rPr lang="en-US" dirty="0" smtClean="0">
                <a:solidFill>
                  <a:srgbClr val="7030A0"/>
                </a:solidFill>
              </a:rPr>
              <a:t>æ</a:t>
            </a:r>
            <a:r>
              <a:rPr lang="en-US" dirty="0" smtClean="0"/>
              <a:t>/, /t/.</a:t>
            </a:r>
          </a:p>
          <a:p>
            <a:pPr algn="l"/>
            <a:r>
              <a:rPr lang="en-US" dirty="0" smtClean="0"/>
              <a:t>Fate /f/, /</a:t>
            </a:r>
            <a:r>
              <a:rPr lang="en-US" dirty="0" err="1" smtClean="0"/>
              <a:t>e</a:t>
            </a:r>
            <a:r>
              <a:rPr lang="en-US" sz="2400" dirty="0" err="1">
                <a:latin typeface="Algerian" pitchFamily="82" charset="0"/>
              </a:rPr>
              <a:t>I</a:t>
            </a:r>
            <a:r>
              <a:rPr lang="en-US" dirty="0" smtClean="0"/>
              <a:t>/, /t/</a:t>
            </a:r>
          </a:p>
          <a:p>
            <a:pPr algn="l"/>
            <a:r>
              <a:rPr lang="en-US" dirty="0" smtClean="0"/>
              <a:t>Time: /t/, /</a:t>
            </a:r>
            <a:r>
              <a:rPr lang="en-US" dirty="0" err="1" smtClean="0"/>
              <a:t>a</a:t>
            </a:r>
            <a:r>
              <a:rPr lang="en-US" sz="2400" dirty="0" err="1">
                <a:latin typeface="Algerian" pitchFamily="82" charset="0"/>
              </a:rPr>
              <a:t>I</a:t>
            </a:r>
            <a:r>
              <a:rPr lang="en-US" dirty="0" smtClean="0"/>
              <a:t>/, /m/</a:t>
            </a:r>
          </a:p>
          <a:p>
            <a:pPr algn="l"/>
            <a:endParaRPr lang="en-US" dirty="0"/>
          </a:p>
          <a:p>
            <a:pPr algn="l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Segmentation</a:t>
            </a:r>
            <a:r>
              <a:rPr lang="en-US" dirty="0" smtClean="0"/>
              <a:t>: dividing </a:t>
            </a:r>
            <a:r>
              <a:rPr lang="en-US" dirty="0"/>
              <a:t>speech up into </a:t>
            </a:r>
            <a:r>
              <a:rPr lang="en-US" dirty="0" smtClean="0"/>
              <a:t>segments (</a:t>
            </a:r>
            <a:r>
              <a:rPr lang="en-US" dirty="0"/>
              <a:t>segmentation</a:t>
            </a:r>
            <a:r>
              <a:rPr lang="en-US" dirty="0" smtClean="0"/>
              <a:t>).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5344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Segmentation: problematic cases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09806" cy="5410200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1" dirty="0" smtClean="0">
                <a:solidFill>
                  <a:srgbClr val="00B050"/>
                </a:solidFill>
              </a:rPr>
              <a:t>Double sounds and undetectable sounds</a:t>
            </a:r>
          </a:p>
          <a:p>
            <a:pPr algn="l"/>
            <a:r>
              <a:rPr lang="en-US" dirty="0" smtClean="0"/>
              <a:t>Ex. It is not always easy to decide on the number of segments.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Ex. </a:t>
            </a:r>
            <a:r>
              <a:rPr lang="en-US" dirty="0">
                <a:solidFill>
                  <a:srgbClr val="0033CC"/>
                </a:solidFill>
              </a:rPr>
              <a:t>m</a:t>
            </a:r>
            <a:r>
              <a:rPr lang="en-US" dirty="0" smtClean="0">
                <a:solidFill>
                  <a:srgbClr val="0033CC"/>
                </a:solidFill>
              </a:rPr>
              <a:t>ime</a:t>
            </a:r>
            <a:r>
              <a:rPr lang="en-US" dirty="0" smtClean="0"/>
              <a:t> /</a:t>
            </a:r>
            <a:r>
              <a:rPr lang="en-US" dirty="0" err="1" smtClean="0"/>
              <a:t>m</a:t>
            </a:r>
            <a:r>
              <a:rPr lang="en-US" dirty="0" err="1" smtClean="0">
                <a:solidFill>
                  <a:srgbClr val="FF0000"/>
                </a:solidFill>
              </a:rPr>
              <a:t>a</a:t>
            </a:r>
            <a:r>
              <a:rPr lang="en-US" sz="2000" dirty="0" err="1" smtClean="0">
                <a:solidFill>
                  <a:srgbClr val="0000FF"/>
                </a:solidFill>
                <a:latin typeface="Algerian" pitchFamily="82" charset="0"/>
              </a:rPr>
              <a:t>I</a:t>
            </a:r>
            <a:r>
              <a:rPr lang="en-US" dirty="0" err="1" smtClean="0"/>
              <a:t>m</a:t>
            </a:r>
            <a:r>
              <a:rPr lang="en-US" dirty="0" smtClean="0"/>
              <a:t>/</a:t>
            </a:r>
          </a:p>
          <a:p>
            <a:pPr marL="0" indent="0" algn="l"/>
            <a:r>
              <a:rPr lang="en-US" dirty="0" smtClean="0"/>
              <a:t>/</a:t>
            </a:r>
            <a:r>
              <a:rPr lang="en-US" dirty="0" err="1" smtClean="0">
                <a:solidFill>
                  <a:srgbClr val="FF0000"/>
                </a:solidFill>
              </a:rPr>
              <a:t>a</a:t>
            </a:r>
            <a:r>
              <a:rPr lang="en-US" sz="2400" dirty="0" err="1">
                <a:solidFill>
                  <a:srgbClr val="FF0000"/>
                </a:solidFill>
                <a:latin typeface="Algerian" pitchFamily="82" charset="0"/>
              </a:rPr>
              <a:t>I</a:t>
            </a:r>
            <a:r>
              <a:rPr lang="en-US" dirty="0" smtClean="0"/>
              <a:t>/ one segment or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Segmentation: problematic cases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197" y="990600"/>
            <a:ext cx="8533606" cy="5181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</a:t>
            </a:r>
            <a:r>
              <a:rPr lang="en-US" dirty="0" smtClean="0"/>
              <a:t>. It is not always easy to decide on the number of segments.</a:t>
            </a:r>
          </a:p>
          <a:p>
            <a:pPr marL="0" indent="0" algn="l"/>
            <a:endParaRPr lang="en-US" dirty="0" smtClean="0"/>
          </a:p>
          <a:p>
            <a:pPr marL="0" indent="0" algn="l"/>
            <a:r>
              <a:rPr lang="en-US" dirty="0" smtClean="0"/>
              <a:t>Sequences </a:t>
            </a:r>
            <a:r>
              <a:rPr lang="en-US" dirty="0"/>
              <a:t>of fricatives </a:t>
            </a:r>
            <a:r>
              <a:rPr lang="en-US" dirty="0" smtClean="0"/>
              <a:t>often overlap </a:t>
            </a:r>
          </a:p>
          <a:p>
            <a:pPr algn="l"/>
            <a:r>
              <a:rPr lang="en-US" dirty="0" smtClean="0"/>
              <a:t>Ex.</a:t>
            </a:r>
            <a:r>
              <a:rPr lang="en-US" dirty="0"/>
              <a:t> it is difficult or impossible to split the </a:t>
            </a:r>
            <a:r>
              <a:rPr lang="en-US" dirty="0" smtClean="0"/>
              <a:t>sequence or /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l-GR" dirty="0">
                <a:solidFill>
                  <a:srgbClr val="FF0000"/>
                </a:solidFill>
              </a:rPr>
              <a:t>θ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/ in ‘</a:t>
            </a:r>
            <a:r>
              <a:rPr lang="en-US" dirty="0" smtClean="0">
                <a:solidFill>
                  <a:srgbClr val="FF0000"/>
                </a:solidFill>
              </a:rPr>
              <a:t>fifths</a:t>
            </a:r>
            <a:r>
              <a:rPr lang="en-US" dirty="0"/>
              <a:t>’.</a:t>
            </a:r>
          </a:p>
        </p:txBody>
      </p:sp>
    </p:spTree>
    <p:extLst>
      <p:ext uri="{BB962C8B-B14F-4D97-AF65-F5344CB8AC3E}">
        <p14:creationId xmlns:p14="http://schemas.microsoft.com/office/powerpoint/2010/main" val="238433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038"/>
            <a:ext cx="82296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Segmentation: problematic cases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9525000" cy="5410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Two points of view.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First</a:t>
            </a:r>
          </a:p>
          <a:p>
            <a:pPr marL="0" indent="0" algn="l"/>
            <a:r>
              <a:rPr lang="en-US" dirty="0" smtClean="0"/>
              <a:t>some </a:t>
            </a:r>
            <a:r>
              <a:rPr lang="en-US" dirty="0"/>
              <a:t>people believe that </a:t>
            </a:r>
            <a:r>
              <a:rPr lang="en-US" dirty="0" smtClean="0"/>
              <a:t>segmentation </a:t>
            </a:r>
            <a:r>
              <a:rPr lang="en-US" dirty="0"/>
              <a:t>is fundamentally </a:t>
            </a:r>
            <a:r>
              <a:rPr lang="en-US" dirty="0" smtClean="0"/>
              <a:t>misguided.</a:t>
            </a:r>
          </a:p>
          <a:p>
            <a:pPr algn="l"/>
            <a:endParaRPr lang="en-US" dirty="0" smtClean="0"/>
          </a:p>
          <a:p>
            <a:pPr algn="l"/>
            <a:r>
              <a:rPr lang="en-US" b="1" dirty="0" smtClean="0">
                <a:solidFill>
                  <a:srgbClr val="0000FF"/>
                </a:solidFill>
              </a:rPr>
              <a:t>Second</a:t>
            </a:r>
            <a:endParaRPr lang="en-US" b="1" dirty="0">
              <a:solidFill>
                <a:srgbClr val="0000FF"/>
              </a:solidFill>
            </a:endParaRPr>
          </a:p>
          <a:p>
            <a:pPr algn="l"/>
            <a:r>
              <a:rPr lang="en-US" dirty="0" smtClean="0"/>
              <a:t>The </a:t>
            </a:r>
            <a:r>
              <a:rPr lang="en-US" dirty="0"/>
              <a:t>opposite view is that since </a:t>
            </a:r>
            <a:r>
              <a:rPr lang="en-US" dirty="0" smtClean="0"/>
              <a:t>segmentation appears </a:t>
            </a:r>
            <a:r>
              <a:rPr lang="en-US" dirty="0"/>
              <a:t>to be possible in most cases, </a:t>
            </a:r>
            <a:r>
              <a:rPr lang="en-US" dirty="0" smtClean="0"/>
              <a:t>we </a:t>
            </a:r>
            <a:r>
              <a:rPr lang="en-US" dirty="0"/>
              <a:t>should not reject segmentation because there are problematical cases.</a:t>
            </a:r>
          </a:p>
        </p:txBody>
      </p:sp>
    </p:spTree>
    <p:extLst>
      <p:ext uri="{BB962C8B-B14F-4D97-AF65-F5344CB8AC3E}">
        <p14:creationId xmlns:p14="http://schemas.microsoft.com/office/powerpoint/2010/main" val="15727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How many segment type do we have?</a:t>
            </a:r>
            <a:endParaRPr lang="ar-SA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915400" cy="4724400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rgbClr val="FF0000"/>
                </a:solidFill>
              </a:rPr>
              <a:t>Type vs token</a:t>
            </a:r>
          </a:p>
          <a:p>
            <a:pPr algn="l"/>
            <a:r>
              <a:rPr lang="en-US" dirty="0" smtClean="0"/>
              <a:t>Each vowel can be pronounced in many slightly different ways (</a:t>
            </a:r>
            <a:r>
              <a:rPr lang="en-US" dirty="0" smtClean="0">
                <a:solidFill>
                  <a:srgbClr val="0000FF"/>
                </a:solidFill>
              </a:rPr>
              <a:t>tokens</a:t>
            </a:r>
            <a:r>
              <a:rPr lang="en-US" dirty="0" smtClean="0"/>
              <a:t>).</a:t>
            </a:r>
          </a:p>
          <a:p>
            <a:pPr algn="l"/>
            <a:r>
              <a:rPr lang="en-US" dirty="0" smtClean="0"/>
              <a:t>Phonemes are </a:t>
            </a:r>
            <a:r>
              <a:rPr lang="en-US" dirty="0" smtClean="0">
                <a:solidFill>
                  <a:srgbClr val="0000FF"/>
                </a:solidFill>
              </a:rPr>
              <a:t>types</a:t>
            </a:r>
            <a:r>
              <a:rPr lang="en-US" dirty="0" smtClean="0"/>
              <a:t>, and their actual pronunciations by speakers are </a:t>
            </a:r>
            <a:r>
              <a:rPr lang="en-US" dirty="0" smtClean="0">
                <a:solidFill>
                  <a:srgbClr val="0000FF"/>
                </a:solidFill>
              </a:rPr>
              <a:t>tokens.</a:t>
            </a:r>
          </a:p>
          <a:p>
            <a:pPr marL="0" indent="0" algn="l"/>
            <a:endParaRPr lang="en-US" sz="1600" dirty="0" smtClean="0"/>
          </a:p>
          <a:p>
            <a:pPr algn="l"/>
            <a:r>
              <a:rPr lang="en-US" dirty="0" smtClean="0"/>
              <a:t>Does that mean that  the total number of sounds produced by speakers  is practically infinite</a:t>
            </a:r>
            <a:r>
              <a:rPr lang="en-US" dirty="0" smtClean="0">
                <a:solidFill>
                  <a:srgbClr val="0000FF"/>
                </a:solidFill>
              </a:rPr>
              <a:t>.!!!????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No</a:t>
            </a:r>
            <a:r>
              <a:rPr lang="en-US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214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6858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How many segment type do we have?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601200" cy="518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dirty="0" smtClean="0"/>
              <a:t>We feel quite confident in saying that the number of English vowels is not greater than twenty.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Why</a:t>
            </a:r>
            <a:r>
              <a:rPr lang="en-US" dirty="0" smtClean="0"/>
              <a:t>?</a:t>
            </a:r>
          </a:p>
          <a:p>
            <a:pPr algn="l"/>
            <a:r>
              <a:rPr lang="en-US" dirty="0" smtClean="0"/>
              <a:t>When we have two slightly different ways of pronunciation, there will be no change in the meaning of the word.</a:t>
            </a:r>
          </a:p>
          <a:p>
            <a:pPr algn="l"/>
            <a:r>
              <a:rPr lang="en-US" dirty="0" smtClean="0"/>
              <a:t>Ex. If we substitute /</a:t>
            </a:r>
            <a:r>
              <a:rPr lang="en-US" dirty="0" smtClean="0">
                <a:solidFill>
                  <a:srgbClr val="FF0000"/>
                </a:solidFill>
              </a:rPr>
              <a:t>æ</a:t>
            </a:r>
            <a:r>
              <a:rPr lang="en-US" dirty="0" smtClean="0">
                <a:solidFill>
                  <a:srgbClr val="7030A0"/>
                </a:solidFill>
              </a:rPr>
              <a:t>/ with a more open vowel like cardinal vowel number 4 [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7030A0"/>
                </a:solidFill>
              </a:rPr>
              <a:t>], there is no difference in meaning.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7002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610600" cy="10969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3600" b="1" dirty="0"/>
              <a:t>Similar situation: letters of the alphabet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229600" cy="5029200"/>
          </a:xfrm>
        </p:spPr>
        <p:txBody>
          <a:bodyPr/>
          <a:lstStyle/>
          <a:p>
            <a:pPr algn="l"/>
            <a:r>
              <a:rPr lang="en-US" dirty="0" smtClean="0"/>
              <a:t>The letters of the alphabet that we use in writing English:</a:t>
            </a:r>
          </a:p>
          <a:p>
            <a:pPr marL="0" indent="0" algn="l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Phonetics</a:t>
            </a:r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Phonetics</a:t>
            </a:r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  <a:latin typeface="Gabriola" panose="04040605051002020D02" pitchFamily="82" charset="0"/>
              </a:rPr>
              <a:t>Phonetics</a:t>
            </a:r>
            <a:endParaRPr lang="en-US" dirty="0" smtClean="0">
              <a:solidFill>
                <a:srgbClr val="00B050"/>
              </a:solidFill>
              <a:latin typeface="Gabriola" panose="04040605051002020D02" pitchFamily="82" charset="0"/>
            </a:endParaRPr>
          </a:p>
          <a:p>
            <a:pPr marL="0" indent="0" algn="l"/>
            <a:r>
              <a:rPr lang="en-US" dirty="0" smtClean="0">
                <a:solidFill>
                  <a:srgbClr val="7030A0"/>
                </a:solidFill>
              </a:rPr>
              <a:t>PHONETICS</a:t>
            </a:r>
          </a:p>
          <a:p>
            <a:pPr marL="0" indent="0"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lackadder ITC" panose="04020505051007020D02" pitchFamily="82" charset="0"/>
              </a:rPr>
              <a:t>phonetics</a:t>
            </a:r>
          </a:p>
          <a:p>
            <a:pPr algn="l"/>
            <a:r>
              <a:rPr lang="en-US" dirty="0" smtClean="0"/>
              <a:t>Different ways of </a:t>
            </a:r>
            <a:r>
              <a:rPr lang="en-US" dirty="0" smtClean="0">
                <a:solidFill>
                  <a:srgbClr val="0033CC"/>
                </a:solidFill>
              </a:rPr>
              <a:t>writing</a:t>
            </a:r>
            <a:r>
              <a:rPr lang="en-US" dirty="0" smtClean="0"/>
              <a:t> the same letters.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7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04800"/>
            <a:ext cx="8534400" cy="5562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Thus, there is an abstract alphabet as the basis for our </a:t>
            </a:r>
            <a:r>
              <a:rPr lang="en-US" dirty="0" smtClean="0">
                <a:solidFill>
                  <a:srgbClr val="0033CC"/>
                </a:solidFill>
              </a:rPr>
              <a:t>writing</a:t>
            </a:r>
            <a:r>
              <a:rPr lang="en-US" dirty="0" smtClean="0"/>
              <a:t> system.</a:t>
            </a:r>
          </a:p>
          <a:p>
            <a:pPr algn="l"/>
            <a:endParaRPr lang="en-US" dirty="0"/>
          </a:p>
          <a:p>
            <a:pPr algn="l"/>
            <a:r>
              <a:rPr lang="en-US" dirty="0" smtClean="0">
                <a:solidFill>
                  <a:srgbClr val="0000E2"/>
                </a:solidFill>
              </a:rPr>
              <a:t>Similarly, there is an abstract set of units as the basis of our speech.</a:t>
            </a:r>
          </a:p>
          <a:p>
            <a:pPr algn="l"/>
            <a:r>
              <a:rPr lang="en-US" dirty="0" smtClean="0"/>
              <a:t> These units are called </a:t>
            </a:r>
            <a:r>
              <a:rPr lang="en-US" dirty="0" smtClean="0">
                <a:solidFill>
                  <a:srgbClr val="FF0000"/>
                </a:solidFill>
              </a:rPr>
              <a:t>phonemes</a:t>
            </a:r>
            <a:r>
              <a:rPr lang="en-US" dirty="0" smtClean="0"/>
              <a:t>. The complete set of these units is called the </a:t>
            </a:r>
            <a:r>
              <a:rPr lang="en-US" dirty="0" smtClean="0">
                <a:solidFill>
                  <a:srgbClr val="FF0000"/>
                </a:solidFill>
              </a:rPr>
              <a:t>phonemic system </a:t>
            </a:r>
            <a:r>
              <a:rPr lang="en-US" dirty="0" smtClean="0"/>
              <a:t>of the language.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00B050"/>
                </a:solidFill>
              </a:rPr>
              <a:t>The phonemes themselves are 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The phonemes themselves are abstract (</a:t>
            </a:r>
            <a:r>
              <a:rPr lang="en-US" dirty="0" smtClean="0">
                <a:solidFill>
                  <a:srgbClr val="0000FF"/>
                </a:solidFill>
              </a:rPr>
              <a:t>types</a:t>
            </a:r>
            <a:r>
              <a:rPr lang="en-US" dirty="0" smtClean="0"/>
              <a:t>), but there are many ways (</a:t>
            </a:r>
            <a:r>
              <a:rPr lang="en-US" dirty="0" smtClean="0">
                <a:solidFill>
                  <a:srgbClr val="0000FF"/>
                </a:solidFill>
              </a:rPr>
              <a:t>tokens</a:t>
            </a:r>
            <a:r>
              <a:rPr lang="en-US" dirty="0" smtClean="0"/>
              <a:t>) in which we may make the sounds that represent the phonemes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0B050"/>
                </a:solidFill>
              </a:rPr>
              <a:t>Complementary </a:t>
            </a:r>
            <a:r>
              <a:rPr lang="en-US" sz="2800" dirty="0" smtClean="0">
                <a:solidFill>
                  <a:srgbClr val="00B050"/>
                </a:solidFill>
              </a:rPr>
              <a:t>distribution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763000" cy="5105400"/>
          </a:xfrm>
        </p:spPr>
        <p:txBody>
          <a:bodyPr>
            <a:normAutofit lnSpcReduction="10000"/>
          </a:bodyPr>
          <a:lstStyle/>
          <a:p>
            <a:pPr algn="l"/>
            <a:endParaRPr lang="ar-SA" b="1" dirty="0" smtClean="0">
              <a:solidFill>
                <a:srgbClr val="FF0000"/>
              </a:solidFill>
            </a:endParaRPr>
          </a:p>
          <a:p>
            <a:pPr algn="l"/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phoneme can only occur where the other cannot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dirty="0" smtClean="0"/>
              <a:t>/t/ can be aspirated or unaspirated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Tea		eat</a:t>
            </a:r>
          </a:p>
          <a:p>
            <a:pPr algn="l"/>
            <a:r>
              <a:rPr lang="en-US" dirty="0" smtClean="0"/>
              <a:t>Both aspirated and unaspirated /t/ are realized as /t/. But the aspirated realization will never be found in the place where the unaspirated realization is appropriate and vice versa. We call this </a:t>
            </a:r>
            <a:r>
              <a:rPr lang="en-US" sz="2800" dirty="0">
                <a:solidFill>
                  <a:srgbClr val="00B050"/>
                </a:solidFill>
              </a:rPr>
              <a:t>Complementary </a:t>
            </a:r>
            <a:r>
              <a:rPr lang="en-US" sz="2800" dirty="0" smtClean="0">
                <a:solidFill>
                  <a:srgbClr val="00B050"/>
                </a:solidFill>
              </a:rPr>
              <a:t>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4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55399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0000"/>
                </a:solidFill>
              </a:rPr>
              <a:t>Phonemes </a:t>
            </a:r>
            <a:r>
              <a:rPr lang="en-US" sz="2800" b="1" dirty="0" err="1">
                <a:solidFill>
                  <a:srgbClr val="FF0000"/>
                </a:solidFill>
              </a:rPr>
              <a:t>Vs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Allophnes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57" y="1676400"/>
            <a:ext cx="8382000" cy="3886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Allophones</a:t>
            </a:r>
            <a:r>
              <a:rPr lang="en-US" dirty="0" smtClean="0"/>
              <a:t>: Allophones are different realizations of the same phoneme.</a:t>
            </a:r>
          </a:p>
          <a:p>
            <a:pPr algn="l"/>
            <a:r>
              <a:rPr lang="en-US" dirty="0" smtClean="0"/>
              <a:t>t</a:t>
            </a:r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dirty="0"/>
              <a:t>/</a:t>
            </a:r>
            <a:r>
              <a:rPr lang="en-US" dirty="0" smtClean="0"/>
              <a:t>ʔ/</a:t>
            </a:r>
          </a:p>
          <a:p>
            <a:pPr algn="l"/>
            <a:r>
              <a:rPr lang="en-US" dirty="0" smtClean="0">
                <a:solidFill>
                  <a:srgbClr val="00B050"/>
                </a:solidFill>
              </a:rPr>
              <a:t>[</a:t>
            </a:r>
            <a:r>
              <a:rPr lang="en-US" dirty="0" err="1" smtClean="0">
                <a:solidFill>
                  <a:srgbClr val="00B050"/>
                </a:solidFill>
              </a:rPr>
              <a:t>tʰ</a:t>
            </a:r>
            <a:r>
              <a:rPr lang="en-US" dirty="0">
                <a:solidFill>
                  <a:srgbClr val="00B050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4925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0600" cy="8683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l"/>
            <a:r>
              <a:rPr lang="en-US" b="1" dirty="0" smtClean="0">
                <a:solidFill>
                  <a:srgbClr val="00B050"/>
                </a:solidFill>
              </a:rPr>
              <a:t>Symbols and transcriptions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447800"/>
            <a:ext cx="8839200" cy="5257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Transcriptions: </a:t>
            </a:r>
            <a:r>
              <a:rPr lang="en-US" dirty="0" smtClean="0"/>
              <a:t>converting </a:t>
            </a:r>
            <a:r>
              <a:rPr lang="en-US" dirty="0"/>
              <a:t>from </a:t>
            </a:r>
            <a:r>
              <a:rPr lang="en-US" dirty="0" smtClean="0"/>
              <a:t>one representation </a:t>
            </a:r>
            <a:r>
              <a:rPr lang="en-US" dirty="0"/>
              <a:t>(e.g. written text) into another (e.g. phonetic symbols</a:t>
            </a:r>
            <a:r>
              <a:rPr lang="en-US" dirty="0" smtClean="0"/>
              <a:t>).</a:t>
            </a:r>
          </a:p>
          <a:p>
            <a:pPr algn="l"/>
            <a:r>
              <a:rPr lang="en-US" dirty="0" smtClean="0"/>
              <a:t>Ex.</a:t>
            </a:r>
          </a:p>
          <a:p>
            <a:pPr algn="l"/>
            <a:r>
              <a:rPr lang="en-US" dirty="0" smtClean="0">
                <a:solidFill>
                  <a:srgbClr val="0000E2"/>
                </a:solidFill>
              </a:rPr>
              <a:t>chip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/</a:t>
            </a:r>
            <a:r>
              <a:rPr lang="en-US" dirty="0" err="1">
                <a:solidFill>
                  <a:srgbClr val="00B050"/>
                </a:solidFill>
              </a:rPr>
              <a:t>tʃɪp</a:t>
            </a:r>
            <a:r>
              <a:rPr lang="en-US" dirty="0" smtClean="0">
                <a:solidFill>
                  <a:srgbClr val="7030A0"/>
                </a:solidFill>
              </a:rPr>
              <a:t>/</a:t>
            </a:r>
          </a:p>
          <a:p>
            <a:pPr algn="l"/>
            <a:r>
              <a:rPr lang="en-US" dirty="0" smtClean="0">
                <a:solidFill>
                  <a:srgbClr val="0000E2"/>
                </a:solidFill>
              </a:rPr>
              <a:t>put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/</a:t>
            </a:r>
            <a:r>
              <a:rPr lang="en-US" dirty="0" err="1">
                <a:solidFill>
                  <a:srgbClr val="00B050"/>
                </a:solidFill>
              </a:rPr>
              <a:t>pʊt</a:t>
            </a:r>
            <a:r>
              <a:rPr lang="en-US" dirty="0">
                <a:solidFill>
                  <a:srgbClr val="7030A0"/>
                </a:solidFill>
              </a:rPr>
              <a:t>/</a:t>
            </a:r>
          </a:p>
          <a:p>
            <a:pPr algn="l"/>
            <a:r>
              <a:rPr lang="en-US" dirty="0">
                <a:solidFill>
                  <a:srgbClr val="0000E2"/>
                </a:solidFill>
              </a:rPr>
              <a:t>house</a:t>
            </a:r>
            <a:r>
              <a:rPr lang="en-US" dirty="0">
                <a:solidFill>
                  <a:srgbClr val="7030A0"/>
                </a:solidFill>
              </a:rPr>
              <a:t> /</a:t>
            </a:r>
            <a:r>
              <a:rPr lang="en-US" dirty="0" err="1">
                <a:solidFill>
                  <a:srgbClr val="00B050"/>
                </a:solidFill>
              </a:rPr>
              <a:t>haʊs</a:t>
            </a:r>
            <a:r>
              <a:rPr lang="en-US" dirty="0">
                <a:solidFill>
                  <a:srgbClr val="7030A0"/>
                </a:solidFill>
              </a:rPr>
              <a:t>/</a:t>
            </a:r>
          </a:p>
          <a:p>
            <a:pPr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426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86836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Symbols and transcriptions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257800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sz="2800" dirty="0"/>
              <a:t>IPA</a:t>
            </a:r>
          </a:p>
          <a:p>
            <a:pPr marL="0" indent="0" algn="l"/>
            <a:r>
              <a:rPr lang="en-US" sz="2800" dirty="0">
                <a:solidFill>
                  <a:srgbClr val="FF0000"/>
                </a:solidFill>
              </a:rPr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International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Phonetic</a:t>
            </a:r>
            <a:r>
              <a:rPr lang="en-US" sz="2800" dirty="0">
                <a:solidFill>
                  <a:srgbClr val="FF0000"/>
                </a:solidFill>
              </a:rPr>
              <a:t> Alphabet</a:t>
            </a:r>
            <a:r>
              <a:rPr lang="en-US" sz="2800" b="1" dirty="0">
                <a:solidFill>
                  <a:srgbClr val="00B0F0"/>
                </a:solidFill>
              </a:rPr>
              <a:t>/</a:t>
            </a:r>
            <a:r>
              <a:rPr lang="en-US" sz="2800" dirty="0">
                <a:solidFill>
                  <a:srgbClr val="FF0000"/>
                </a:solidFill>
              </a:rPr>
              <a:t>Association</a:t>
            </a:r>
          </a:p>
          <a:p>
            <a:pPr marL="0" indent="0" algn="l"/>
            <a:r>
              <a:rPr lang="en-US" sz="2800" dirty="0"/>
              <a:t>The Association has taken the responsibility for maintaining a standard set of phonetic symbols for use in practical phonetics, presented in the form of a </a:t>
            </a:r>
            <a:r>
              <a:rPr lang="en-US" sz="2800" dirty="0" smtClean="0"/>
              <a:t>chart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018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563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Phonemic vs. Phonetic 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72600" cy="541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7030A0"/>
                </a:solidFill>
              </a:rPr>
              <a:t>Phonemic transcription</a:t>
            </a:r>
            <a:r>
              <a:rPr lang="en-US" dirty="0" smtClean="0"/>
              <a:t>: the only symbols that may be used are those which represent one of the phonemes of the language, and extra symbols are excluded. We use slant brackets or slashes.</a:t>
            </a:r>
          </a:p>
          <a:p>
            <a:pPr algn="l"/>
            <a:endParaRPr lang="en-US" dirty="0" smtClean="0"/>
          </a:p>
          <a:p>
            <a:pPr marL="0" indent="0" algn="l"/>
            <a:r>
              <a:rPr lang="en-US" b="1" dirty="0" smtClean="0">
                <a:solidFill>
                  <a:srgbClr val="FF0000"/>
                </a:solidFill>
              </a:rPr>
              <a:t>Ex. </a:t>
            </a:r>
            <a:r>
              <a:rPr lang="en-US" b="1" dirty="0" smtClean="0">
                <a:solidFill>
                  <a:srgbClr val="FF0000"/>
                </a:solidFill>
              </a:rPr>
              <a:t>pan</a:t>
            </a:r>
            <a:r>
              <a:rPr lang="en-US" dirty="0" smtClean="0"/>
              <a:t> </a:t>
            </a:r>
            <a:r>
              <a:rPr lang="en-US" dirty="0" smtClean="0"/>
              <a:t>/</a:t>
            </a:r>
            <a:r>
              <a:rPr lang="en-US" dirty="0" err="1" smtClean="0"/>
              <a:t>pæn</a:t>
            </a:r>
            <a:r>
              <a:rPr lang="en-US" dirty="0" smtClean="0"/>
              <a:t>/</a:t>
            </a:r>
          </a:p>
          <a:p>
            <a:pPr algn="l"/>
            <a:r>
              <a:rPr lang="en-US" dirty="0" smtClean="0"/>
              <a:t>Every </a:t>
            </a:r>
            <a:r>
              <a:rPr lang="en-US" dirty="0"/>
              <a:t>speech sound must be identified as one </a:t>
            </a:r>
            <a:r>
              <a:rPr lang="en-US" dirty="0" smtClean="0"/>
              <a:t>of the </a:t>
            </a:r>
            <a:r>
              <a:rPr lang="en-US" dirty="0"/>
              <a:t>phonemes and written with the appropriate symbol.</a:t>
            </a:r>
            <a:endParaRPr lang="en-US" dirty="0" smtClean="0"/>
          </a:p>
          <a:p>
            <a:pPr algn="l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199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563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00B050"/>
                </a:solidFill>
              </a:rPr>
              <a:t>Phonemic vs. Phonetic 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876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Phonetic </a:t>
            </a:r>
            <a:r>
              <a:rPr lang="en-US" b="1" dirty="0">
                <a:solidFill>
                  <a:srgbClr val="FF0000"/>
                </a:solidFill>
              </a:rPr>
              <a:t>transcription</a:t>
            </a:r>
            <a:r>
              <a:rPr lang="en-US" dirty="0">
                <a:solidFill>
                  <a:srgbClr val="FF0000"/>
                </a:solidFill>
              </a:rPr>
              <a:t>: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the transcriber may use the full range of phonetic </a:t>
            </a:r>
            <a:r>
              <a:rPr lang="en-US" dirty="0" smtClean="0"/>
              <a:t>symbols (including diacritics) </a:t>
            </a:r>
            <a:r>
              <a:rPr lang="en-US" dirty="0"/>
              <a:t>if these are </a:t>
            </a:r>
            <a:r>
              <a:rPr lang="en-US" dirty="0" smtClean="0"/>
              <a:t>required. We use square brackets [ ]</a:t>
            </a:r>
            <a:endParaRPr lang="en-US" dirty="0"/>
          </a:p>
          <a:p>
            <a:pPr algn="l"/>
            <a:r>
              <a:rPr lang="en-US" dirty="0"/>
              <a:t>Pan: </a:t>
            </a: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/>
              <a:t>p</a:t>
            </a:r>
            <a:r>
              <a:rPr lang="en-US" baseline="30000" dirty="0" err="1"/>
              <a:t>h</a:t>
            </a:r>
            <a:r>
              <a:rPr lang="en-US" dirty="0" err="1"/>
              <a:t>æ̃n</a:t>
            </a:r>
            <a:r>
              <a:rPr lang="en-US" dirty="0">
                <a:solidFill>
                  <a:srgbClr val="0000FF"/>
                </a:solidFill>
              </a:rPr>
              <a:t>]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234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900" y="274638"/>
            <a:ext cx="6172200" cy="5635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BBC Phonemic System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429500" cy="43434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BBC </a:t>
            </a:r>
            <a:r>
              <a:rPr lang="en-US" dirty="0">
                <a:solidFill>
                  <a:srgbClr val="FF0000"/>
                </a:solidFill>
              </a:rPr>
              <a:t>accent contains forty-four </a:t>
            </a:r>
            <a:r>
              <a:rPr lang="en-US" dirty="0" smtClean="0">
                <a:solidFill>
                  <a:srgbClr val="FF0000"/>
                </a:solidFill>
              </a:rPr>
              <a:t>phonemes:</a:t>
            </a:r>
          </a:p>
          <a:p>
            <a:pPr marL="0" indent="0" algn="l"/>
            <a:r>
              <a:rPr lang="en-US" dirty="0" smtClean="0"/>
              <a:t>44 phonemes</a:t>
            </a:r>
          </a:p>
          <a:p>
            <a:pPr marL="0" indent="0" algn="l"/>
            <a:r>
              <a:rPr lang="en-US" dirty="0" smtClean="0"/>
              <a:t>	24 consonants</a:t>
            </a:r>
          </a:p>
          <a:p>
            <a:pPr marL="0" indent="0" algn="l"/>
            <a:r>
              <a:rPr lang="en-US" dirty="0" smtClean="0"/>
              <a:t>	7   short vowels</a:t>
            </a:r>
          </a:p>
          <a:p>
            <a:pPr marL="0" indent="0" algn="l"/>
            <a:r>
              <a:rPr lang="en-US" dirty="0" smtClean="0"/>
              <a:t>	5   long vowels</a:t>
            </a:r>
          </a:p>
          <a:p>
            <a:pPr marL="0" indent="0" algn="l"/>
            <a:r>
              <a:rPr lang="en-US" dirty="0" smtClean="0"/>
              <a:t>	8 diphthongs</a:t>
            </a: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4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3603"/>
            <a:ext cx="6172200" cy="4226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BBC Phonemic System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8305800" cy="485775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BBC </a:t>
            </a:r>
            <a:r>
              <a:rPr lang="en-US" dirty="0">
                <a:solidFill>
                  <a:srgbClr val="FF0000"/>
                </a:solidFill>
              </a:rPr>
              <a:t>accent contains forty-four </a:t>
            </a:r>
            <a:r>
              <a:rPr lang="en-US" dirty="0" smtClean="0">
                <a:solidFill>
                  <a:srgbClr val="FF0000"/>
                </a:solidFill>
              </a:rPr>
              <a:t>phonemes:</a:t>
            </a:r>
          </a:p>
          <a:p>
            <a:pPr marL="0" indent="0" algn="l"/>
            <a:r>
              <a:rPr lang="en-US" dirty="0"/>
              <a:t>	7   short vowels</a:t>
            </a:r>
          </a:p>
          <a:p>
            <a:pPr marL="0" indent="0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667000"/>
            <a:ext cx="3064669" cy="26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3409"/>
            <a:ext cx="6172200" cy="4226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BBC Phonemic System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28725"/>
            <a:ext cx="8572500" cy="441007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BBC </a:t>
            </a:r>
            <a:r>
              <a:rPr lang="en-US" dirty="0">
                <a:solidFill>
                  <a:srgbClr val="FF0000"/>
                </a:solidFill>
              </a:rPr>
              <a:t>accent contains forty-four </a:t>
            </a:r>
            <a:r>
              <a:rPr lang="en-US" dirty="0" smtClean="0">
                <a:solidFill>
                  <a:srgbClr val="FF0000"/>
                </a:solidFill>
              </a:rPr>
              <a:t>phonemes:</a:t>
            </a:r>
          </a:p>
          <a:p>
            <a:pPr marL="0" indent="0" algn="l"/>
            <a:r>
              <a:rPr lang="en-US" dirty="0"/>
              <a:t>	5   long vowels</a:t>
            </a:r>
          </a:p>
          <a:p>
            <a:pPr marL="0" indent="0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743200"/>
            <a:ext cx="3323477" cy="25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2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74709"/>
            <a:ext cx="6172200" cy="4226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BBC Phonemic System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43050"/>
            <a:ext cx="9220200" cy="462915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BBC </a:t>
            </a:r>
            <a:r>
              <a:rPr lang="en-US" dirty="0">
                <a:solidFill>
                  <a:srgbClr val="FF0000"/>
                </a:solidFill>
              </a:rPr>
              <a:t>accent contains forty-four </a:t>
            </a:r>
            <a:r>
              <a:rPr lang="en-US" dirty="0" smtClean="0">
                <a:solidFill>
                  <a:srgbClr val="FF0000"/>
                </a:solidFill>
              </a:rPr>
              <a:t>phonemes:</a:t>
            </a:r>
          </a:p>
          <a:p>
            <a:pPr marL="0" indent="0" algn="l"/>
            <a:r>
              <a:rPr lang="en-US" dirty="0"/>
              <a:t>	8 diphthongs</a:t>
            </a:r>
          </a:p>
          <a:p>
            <a:pPr marL="0" indent="0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590800"/>
            <a:ext cx="3418387" cy="31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9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974874" cy="4226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BBC Phonemic System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371600"/>
            <a:ext cx="9240154" cy="495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BBC </a:t>
            </a:r>
            <a:r>
              <a:rPr lang="en-US" dirty="0">
                <a:solidFill>
                  <a:srgbClr val="FF0000"/>
                </a:solidFill>
              </a:rPr>
              <a:t>accent contains forty-four </a:t>
            </a:r>
            <a:r>
              <a:rPr lang="en-US" dirty="0" smtClean="0">
                <a:solidFill>
                  <a:srgbClr val="FF0000"/>
                </a:solidFill>
              </a:rPr>
              <a:t>phonemes:</a:t>
            </a:r>
          </a:p>
          <a:p>
            <a:pPr marL="0" indent="0" algn="l"/>
            <a:r>
              <a:rPr lang="en-US" dirty="0" smtClean="0">
                <a:solidFill>
                  <a:srgbClr val="0000FF"/>
                </a:solidFill>
              </a:rPr>
              <a:t>24 </a:t>
            </a:r>
            <a:r>
              <a:rPr lang="en-US" dirty="0" smtClean="0">
                <a:solidFill>
                  <a:srgbClr val="0000FF"/>
                </a:solidFill>
              </a:rPr>
              <a:t>phonemes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338" y="2667000"/>
            <a:ext cx="8064261" cy="34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1838"/>
            <a:ext cx="8059238" cy="58171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study of the phonemic system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209" y="1587546"/>
            <a:ext cx="8972005" cy="3677345"/>
          </a:xfrm>
        </p:spPr>
        <p:txBody>
          <a:bodyPr>
            <a:normAutofit/>
          </a:bodyPr>
          <a:lstStyle/>
          <a:p>
            <a:pPr algn="just" rtl="0"/>
            <a:r>
              <a:rPr lang="en-US" dirty="0"/>
              <a:t>The phonemic system is similar to the set of pieces used in a </a:t>
            </a:r>
            <a:r>
              <a:rPr lang="en-US" dirty="0">
                <a:solidFill>
                  <a:srgbClr val="0000FF"/>
                </a:solidFill>
              </a:rPr>
              <a:t>game of chess</a:t>
            </a:r>
            <a:r>
              <a:rPr lang="en-US" dirty="0"/>
              <a:t>; the exact shape and </a:t>
            </a:r>
            <a:r>
              <a:rPr lang="en-US" dirty="0" err="1"/>
              <a:t>colour</a:t>
            </a:r>
            <a:r>
              <a:rPr lang="en-US" dirty="0"/>
              <a:t> of the pieces are not important as long as they can be reliably distinguished.</a:t>
            </a:r>
          </a:p>
        </p:txBody>
      </p:sp>
      <p:pic>
        <p:nvPicPr>
          <p:cNvPr id="6" name="Picture 2" descr="C:\Users\CITPC\AppData\Contacts\Desktop\castle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8" y="3964251"/>
            <a:ext cx="1902520" cy="190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CITPC\AppData\Contacts\Desktop\castl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522" y="3924301"/>
            <a:ext cx="1153120" cy="190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CITPC\AppData\Contacts\Desktop\castle 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931300"/>
            <a:ext cx="1900268" cy="216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CITPC\AppData\Contacts\Desktop\castle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542" y="4383286"/>
            <a:ext cx="1064449" cy="106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7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754" y="866081"/>
            <a:ext cx="8710204" cy="58171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study of the phonemic system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257" y="1509714"/>
            <a:ext cx="9127671" cy="3677345"/>
          </a:xfrm>
        </p:spPr>
        <p:txBody>
          <a:bodyPr/>
          <a:lstStyle/>
          <a:p>
            <a:pPr algn="just" rtl="0"/>
            <a:r>
              <a:rPr lang="en-US" dirty="0"/>
              <a:t>The phonemic system is similar to the </a:t>
            </a:r>
            <a:r>
              <a:rPr lang="en-US" dirty="0">
                <a:solidFill>
                  <a:srgbClr val="0000FF"/>
                </a:solidFill>
              </a:rPr>
              <a:t>set of cards</a:t>
            </a:r>
            <a:r>
              <a:rPr lang="en-US" dirty="0"/>
              <a:t>; the exact shape and </a:t>
            </a:r>
            <a:r>
              <a:rPr lang="en-US" dirty="0" err="1"/>
              <a:t>colour</a:t>
            </a:r>
            <a:r>
              <a:rPr lang="en-US" dirty="0"/>
              <a:t> of the pieces are not important to the game as long as they can be reliably distinguished.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074" name="Picture 2" descr="C:\Users\CITPC\AppData\Contacts\Desktop\hearts-28295_960_7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78" y="3901083"/>
            <a:ext cx="1795462" cy="229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ITPC\AppData\Contacts\Desktop\10-of-hear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36" y="3660003"/>
            <a:ext cx="1671638" cy="253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CITPC\AppData\Contacts\Desktop\2000px-Playing_card_heart_10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4" y="3552825"/>
            <a:ext cx="1866510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64" y="3660004"/>
            <a:ext cx="1857374" cy="244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32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2" y="446699"/>
            <a:ext cx="7762875" cy="58171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The study of the phonemic system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09714"/>
            <a:ext cx="8763000" cy="3677345"/>
          </a:xfrm>
        </p:spPr>
        <p:txBody>
          <a:bodyPr/>
          <a:lstStyle/>
          <a:p>
            <a:pPr algn="l" rtl="0"/>
            <a:r>
              <a:rPr lang="en-US" dirty="0"/>
              <a:t>playing cards can be printed in many different styles and sizes, but these do not affect the game played with them.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074" name="Picture 2" descr="C:\Users\CITPC\AppData\Contacts\Desktop\hearts-28295_960_7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2" y="3924300"/>
            <a:ext cx="1795462" cy="229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ITPC\AppData\Contacts\Desktop\10-of-hear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2" y="3243263"/>
            <a:ext cx="167163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CITPC\AppData\Contacts\Desktop\2000px-Playing_card_heart_10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4" y="3552825"/>
            <a:ext cx="1866510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7" y="3743966"/>
            <a:ext cx="1857374" cy="244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96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556" y="1801836"/>
            <a:ext cx="8813443" cy="3677345"/>
          </a:xfrm>
        </p:spPr>
        <p:txBody>
          <a:bodyPr/>
          <a:lstStyle/>
          <a:p>
            <a:pPr marL="0" indent="0" algn="l"/>
            <a:r>
              <a:rPr lang="en-US" dirty="0" smtClean="0"/>
              <a:t>We </a:t>
            </a:r>
            <a:r>
              <a:rPr lang="en-US" dirty="0"/>
              <a:t>have a more or less fixed set of </a:t>
            </a:r>
            <a:r>
              <a:rPr lang="en-US" dirty="0" smtClean="0"/>
              <a:t>phonemes which can be used in speaking </a:t>
            </a:r>
            <a:r>
              <a:rPr lang="en-US" dirty="0"/>
              <a:t>English</a:t>
            </a:r>
            <a:r>
              <a:rPr lang="en-US" dirty="0" smtClean="0"/>
              <a:t>.</a:t>
            </a:r>
          </a:p>
          <a:p>
            <a:pPr marL="0" indent="0" algn="l"/>
            <a:endParaRPr lang="en-US" dirty="0"/>
          </a:p>
          <a:p>
            <a:pPr marL="0" indent="0" algn="l"/>
            <a:r>
              <a:rPr lang="en-US" dirty="0" smtClean="0"/>
              <a:t>44 phonemes</a:t>
            </a:r>
          </a:p>
          <a:p>
            <a:pPr marL="0" indent="0" algn="l"/>
            <a:r>
              <a:rPr lang="en-US" dirty="0"/>
              <a:t>	</a:t>
            </a:r>
            <a:r>
              <a:rPr lang="en-US" dirty="0" smtClean="0"/>
              <a:t>24 consonants</a:t>
            </a:r>
          </a:p>
          <a:p>
            <a:pPr marL="0" indent="0" algn="l"/>
            <a:r>
              <a:rPr lang="en-US" dirty="0"/>
              <a:t>	</a:t>
            </a:r>
            <a:r>
              <a:rPr lang="en-US" dirty="0" smtClean="0"/>
              <a:t>7   short vowels</a:t>
            </a:r>
          </a:p>
          <a:p>
            <a:pPr marL="0" indent="0" algn="l"/>
            <a:r>
              <a:rPr lang="en-US" dirty="0"/>
              <a:t>	</a:t>
            </a:r>
            <a:r>
              <a:rPr lang="en-US" dirty="0" smtClean="0"/>
              <a:t>5   long vowels</a:t>
            </a:r>
          </a:p>
          <a:p>
            <a:pPr marL="0" indent="0" algn="l"/>
            <a:r>
              <a:rPr lang="en-US" dirty="0"/>
              <a:t>	</a:t>
            </a:r>
            <a:r>
              <a:rPr lang="en-US" dirty="0" smtClean="0"/>
              <a:t>8 diphthongs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2276" y="866081"/>
            <a:ext cx="7793999" cy="58171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rtl="0"/>
            <a:r>
              <a:rPr lang="en-US" dirty="0" smtClean="0">
                <a:solidFill>
                  <a:srgbClr val="0000FF"/>
                </a:solidFill>
              </a:rPr>
              <a:t>The study of the phonemic system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9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2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428</TotalTime>
  <Words>939</Words>
  <Application>Microsoft Office PowerPoint</Application>
  <PresentationFormat>A4 Paper (210x297 mm)</PresentationFormat>
  <Paragraphs>148</Paragraphs>
  <Slides>32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Algerian</vt:lpstr>
      <vt:lpstr>Arial</vt:lpstr>
      <vt:lpstr>AYM Wadiy S_U normal.</vt:lpstr>
      <vt:lpstr>Blackadder ITC</vt:lpstr>
      <vt:lpstr>Calibri</vt:lpstr>
      <vt:lpstr>Gabriola</vt:lpstr>
      <vt:lpstr>Times New Roman</vt:lpstr>
      <vt:lpstr>Office Theme</vt:lpstr>
      <vt:lpstr>PowerPoint Presentation</vt:lpstr>
      <vt:lpstr>Phonetics and Phonology</vt:lpstr>
      <vt:lpstr>In this lecture, we will study:</vt:lpstr>
      <vt:lpstr>What do we mean by sound?</vt:lpstr>
      <vt:lpstr>the sensation produced by stimulation of the  organs of hearing by vibrations transmitted through the air </vt:lpstr>
      <vt:lpstr>When we speak we produce a continuous stream of sounds</vt:lpstr>
      <vt:lpstr>Segments.  </vt:lpstr>
      <vt:lpstr>Segments. 31 </vt:lpstr>
      <vt:lpstr>Segmentation: problematic cases</vt:lpstr>
      <vt:lpstr>Segmentation: problematic cases</vt:lpstr>
      <vt:lpstr>Segmentation: problematic cases</vt:lpstr>
      <vt:lpstr>How many segment type do we have?</vt:lpstr>
      <vt:lpstr>How many segment type do we have?</vt:lpstr>
      <vt:lpstr>Similar situation: letters of the alphabet</vt:lpstr>
      <vt:lpstr>PowerPoint Presentation</vt:lpstr>
      <vt:lpstr>The phonemes themselves are abstract</vt:lpstr>
      <vt:lpstr>Complementary distribution</vt:lpstr>
      <vt:lpstr>Phonemes Vs Allophnes</vt:lpstr>
      <vt:lpstr>Symbols and transcriptions</vt:lpstr>
      <vt:lpstr>Symbols and transcriptions</vt:lpstr>
      <vt:lpstr>Phonemic vs. Phonetic transcription</vt:lpstr>
      <vt:lpstr>Phonemic vs. Phonetic transcription</vt:lpstr>
      <vt:lpstr>BBC Phonemic System</vt:lpstr>
      <vt:lpstr>BBC Phonemic System</vt:lpstr>
      <vt:lpstr>BBC Phonemic System</vt:lpstr>
      <vt:lpstr>BBC Phonemic System</vt:lpstr>
      <vt:lpstr>BBC Phonemic System</vt:lpstr>
      <vt:lpstr>The study of the phonemic system</vt:lpstr>
      <vt:lpstr>The study of the phonemic system</vt:lpstr>
      <vt:lpstr>The study of the phonemic system</vt:lpstr>
      <vt:lpstr>The study of the phonemic system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Mohammed Alhilal</cp:lastModifiedBy>
  <cp:revision>53</cp:revision>
  <dcterms:created xsi:type="dcterms:W3CDTF">2015-09-10T11:39:03Z</dcterms:created>
  <dcterms:modified xsi:type="dcterms:W3CDTF">2017-11-01T11:06:12Z</dcterms:modified>
</cp:coreProperties>
</file>