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35" r:id="rId2"/>
    <p:sldId id="326" r:id="rId3"/>
    <p:sldId id="415" r:id="rId4"/>
    <p:sldId id="524" r:id="rId5"/>
    <p:sldId id="525" r:id="rId6"/>
    <p:sldId id="526" r:id="rId7"/>
    <p:sldId id="527" r:id="rId8"/>
    <p:sldId id="528" r:id="rId9"/>
    <p:sldId id="529" r:id="rId10"/>
    <p:sldId id="530" r:id="rId11"/>
    <p:sldId id="563" r:id="rId12"/>
    <p:sldId id="532" r:id="rId13"/>
    <p:sldId id="533" r:id="rId14"/>
    <p:sldId id="531" r:id="rId15"/>
    <p:sldId id="564" r:id="rId16"/>
    <p:sldId id="534" r:id="rId17"/>
    <p:sldId id="565" r:id="rId18"/>
    <p:sldId id="566" r:id="rId19"/>
    <p:sldId id="567" r:id="rId20"/>
    <p:sldId id="543" r:id="rId21"/>
    <p:sldId id="544" r:id="rId22"/>
    <p:sldId id="545" r:id="rId23"/>
    <p:sldId id="546" r:id="rId24"/>
    <p:sldId id="550" r:id="rId25"/>
    <p:sldId id="571" r:id="rId26"/>
    <p:sldId id="572" r:id="rId27"/>
    <p:sldId id="580" r:id="rId28"/>
    <p:sldId id="591" r:id="rId29"/>
    <p:sldId id="581" r:id="rId30"/>
    <p:sldId id="590" r:id="rId31"/>
    <p:sldId id="583" r:id="rId32"/>
    <p:sldId id="588" r:id="rId33"/>
    <p:sldId id="589" r:id="rId34"/>
    <p:sldId id="475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00FF"/>
    <a:srgbClr val="F04316"/>
    <a:srgbClr val="313B4A"/>
    <a:srgbClr val="8E6334"/>
    <a:srgbClr val="D98061"/>
    <a:srgbClr val="43A79C"/>
    <a:srgbClr val="EDBD1F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4" autoAdjust="0"/>
  </p:normalViewPr>
  <p:slideViewPr>
    <p:cSldViewPr>
      <p:cViewPr>
        <p:scale>
          <a:sx n="79" d="100"/>
          <a:sy n="79" d="100"/>
        </p:scale>
        <p:origin x="-162" y="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4" name="Rectangle 9"/>
          <p:cNvSpPr/>
          <p:nvPr/>
        </p:nvSpPr>
        <p:spPr>
          <a:xfrm>
            <a:off x="76200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36716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study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807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b="1" dirty="0"/>
              <a:t>Places of Articulation for /w/ and /</a:t>
            </a:r>
            <a:r>
              <a:rPr lang="en-US" sz="2000" b="1" dirty="0" smtClean="0"/>
              <a:t>j/</a:t>
            </a:r>
          </a:p>
          <a:p>
            <a:pPr algn="l" rtl="0">
              <a:lnSpc>
                <a:spcPct val="150000"/>
              </a:lnSpc>
            </a:pPr>
            <a:r>
              <a:rPr lang="en-US" altLang="en-US" sz="2000" b="1" dirty="0" smtClean="0">
                <a:solidFill>
                  <a:srgbClr val="0000FF"/>
                </a:solidFill>
              </a:rPr>
              <a:t>The </a:t>
            </a:r>
            <a:r>
              <a:rPr lang="en-US" altLang="en-US" sz="2000" b="1" dirty="0">
                <a:solidFill>
                  <a:srgbClr val="0000FF"/>
                </a:solidFill>
              </a:rPr>
              <a:t>Syllable. Unit: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8.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Minimum syllable: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zero </a:t>
            </a:r>
            <a:r>
              <a:rPr lang="en-US" sz="2000" b="1" dirty="0">
                <a:solidFill>
                  <a:srgbClr val="7030A0"/>
                </a:solidFill>
              </a:rPr>
              <a:t>coda </a:t>
            </a:r>
            <a:r>
              <a:rPr lang="en-US" sz="2000" b="1" dirty="0" smtClean="0">
                <a:solidFill>
                  <a:srgbClr val="7030A0"/>
                </a:solidFill>
              </a:rPr>
              <a:t>syllable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zero </a:t>
            </a:r>
            <a:r>
              <a:rPr lang="en-US" sz="2000" b="1" dirty="0">
                <a:solidFill>
                  <a:srgbClr val="7030A0"/>
                </a:solidFill>
              </a:rPr>
              <a:t>onset </a:t>
            </a:r>
            <a:r>
              <a:rPr lang="en-US" sz="2000" b="1" dirty="0" smtClean="0">
                <a:solidFill>
                  <a:srgbClr val="7030A0"/>
                </a:solidFill>
              </a:rPr>
              <a:t>syllable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Consonant cluster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Syllabic consonants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Weak syllables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Lateral </a:t>
            </a:r>
            <a:r>
              <a:rPr lang="en-US" sz="2000" b="1" dirty="0">
                <a:solidFill>
                  <a:srgbClr val="FF0000"/>
                </a:solidFill>
              </a:rPr>
              <a:t>release</a:t>
            </a:r>
          </a:p>
          <a:p>
            <a:pPr algn="l" rtl="0">
              <a:lnSpc>
                <a:spcPct val="150000"/>
              </a:lnSpc>
            </a:pPr>
            <a:r>
              <a:rPr lang="en-US" sz="2000" b="1" dirty="0">
                <a:solidFill>
                  <a:srgbClr val="0000FF"/>
                </a:solidFill>
              </a:rPr>
              <a:t>Nasal release</a:t>
            </a:r>
          </a:p>
          <a:p>
            <a:pPr algn="l" rtl="0">
              <a:lnSpc>
                <a:spcPct val="150000"/>
              </a:lnSpc>
            </a:pPr>
            <a:endParaRPr lang="en-US" sz="2000" dirty="0">
              <a:solidFill>
                <a:srgbClr val="00B05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/>
          </a:p>
          <a:p>
            <a:pPr algn="l" rtl="0">
              <a:lnSpc>
                <a:spcPct val="150000"/>
              </a:lnSpc>
            </a:pPr>
            <a:endParaRPr lang="en-US" b="1" dirty="0">
              <a:solidFill>
                <a:srgbClr val="00206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219193"/>
            <a:ext cx="7843775" cy="4935547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They are found at the beginning of words like: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yet /</a:t>
            </a:r>
            <a:r>
              <a:rPr lang="en-US" sz="4400" dirty="0" smtClean="0">
                <a:solidFill>
                  <a:srgbClr val="0000FF"/>
                </a:solidFill>
              </a:rPr>
              <a:t>j</a:t>
            </a:r>
            <a:r>
              <a:rPr lang="en-US" sz="4400" dirty="0" smtClean="0">
                <a:solidFill>
                  <a:srgbClr val="FF0000"/>
                </a:solidFill>
              </a:rPr>
              <a:t>et/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wet /</a:t>
            </a:r>
            <a:r>
              <a:rPr lang="en-US" sz="4400" dirty="0" smtClean="0">
                <a:solidFill>
                  <a:srgbClr val="0000FF"/>
                </a:solidFill>
              </a:rPr>
              <a:t>w</a:t>
            </a:r>
            <a:r>
              <a:rPr lang="en-US" sz="4400" dirty="0" smtClean="0">
                <a:solidFill>
                  <a:srgbClr val="FF0000"/>
                </a:solidFill>
              </a:rPr>
              <a:t>et/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244436"/>
            <a:ext cx="8543925" cy="680223"/>
          </a:xfrm>
          <a:solidFill>
            <a:schemeClr val="accent2"/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3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219193"/>
            <a:ext cx="7843775" cy="4935547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point about /j/ and /w/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rgbClr val="0000FF"/>
                </a:solidFill>
              </a:rPr>
              <a:t>They are </a:t>
            </a:r>
            <a:r>
              <a:rPr lang="en-US" sz="3600" dirty="0" smtClean="0">
                <a:solidFill>
                  <a:srgbClr val="00B050"/>
                </a:solidFill>
              </a:rPr>
              <a:t>phonetically</a:t>
            </a:r>
            <a:r>
              <a:rPr lang="en-US" sz="3600" dirty="0" smtClean="0">
                <a:solidFill>
                  <a:srgbClr val="0000FF"/>
                </a:solidFill>
              </a:rPr>
              <a:t> like vowels, but </a:t>
            </a:r>
            <a:r>
              <a:rPr lang="en-US" sz="3600" dirty="0" smtClean="0">
                <a:solidFill>
                  <a:srgbClr val="00B050"/>
                </a:solidFill>
              </a:rPr>
              <a:t>phonologically</a:t>
            </a:r>
            <a:r>
              <a:rPr lang="en-US" sz="3600" dirty="0" smtClean="0">
                <a:solidFill>
                  <a:srgbClr val="0000FF"/>
                </a:solidFill>
              </a:rPr>
              <a:t> like consonants</a:t>
            </a:r>
          </a:p>
          <a:p>
            <a:pPr eaLnBrk="1" hangingPunct="1">
              <a:buFont typeface="Arial" charset="0"/>
              <a:buNone/>
              <a:defRPr/>
            </a:pPr>
            <a:endParaRPr lang="en-US" sz="4400" dirty="0">
              <a:solidFill>
                <a:srgbClr val="FF0000"/>
              </a:solidFill>
            </a:endParaRPr>
          </a:p>
          <a:p>
            <a:pPr algn="l">
              <a:buNone/>
              <a:defRPr/>
            </a:pPr>
            <a:r>
              <a:rPr lang="en-US" sz="3600" dirty="0">
                <a:solidFill>
                  <a:srgbClr val="0000FF"/>
                </a:solidFill>
              </a:rPr>
              <a:t>In earlier work on phonology, they were called semi-vowels.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244436"/>
            <a:ext cx="8543925" cy="680223"/>
          </a:xfrm>
          <a:solidFill>
            <a:schemeClr val="accent5">
              <a:lumMod val="20000"/>
              <a:lumOff val="80000"/>
            </a:schemeClr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/w/. </a:t>
            </a:r>
            <a:r>
              <a:rPr lang="en-US" altLang="en-US" b="1" dirty="0" err="1" smtClean="0">
                <a:solidFill>
                  <a:srgbClr val="0000FF"/>
                </a:solidFill>
              </a:rPr>
              <a:t>P50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219193"/>
            <a:ext cx="8834870" cy="4935547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point about /j/ and /w/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They are </a:t>
            </a:r>
            <a:r>
              <a:rPr lang="en-US" sz="2800" dirty="0" smtClean="0">
                <a:solidFill>
                  <a:srgbClr val="00B050"/>
                </a:solidFill>
              </a:rPr>
              <a:t>phonetically</a:t>
            </a:r>
            <a:r>
              <a:rPr lang="en-US" sz="2800" dirty="0" smtClean="0">
                <a:solidFill>
                  <a:srgbClr val="0000FF"/>
                </a:solidFill>
              </a:rPr>
              <a:t> like vowels</a:t>
            </a:r>
          </a:p>
          <a:p>
            <a:pPr eaLnBrk="1" hangingPunct="1">
              <a:buFont typeface="Arial" charset="0"/>
              <a:buNone/>
              <a:defRPr/>
            </a:pPr>
            <a:endParaRPr lang="en-US" sz="1600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The /j/ is very similar to the cardinal vowel [</a:t>
            </a:r>
            <a:r>
              <a:rPr lang="en-US" sz="2800" dirty="0" err="1" smtClean="0">
                <a:solidFill>
                  <a:srgbClr val="FF0000"/>
                </a:solidFill>
              </a:rPr>
              <a:t>i</a:t>
            </a:r>
            <a:r>
              <a:rPr lang="en-US" sz="2800" dirty="0" smtClean="0">
                <a:solidFill>
                  <a:srgbClr val="FF0000"/>
                </a:solidFill>
              </a:rPr>
              <a:t>] but it is very short.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244436"/>
            <a:ext cx="8543925" cy="680223"/>
          </a:xfrm>
          <a:solidFill>
            <a:schemeClr val="accent5">
              <a:lumMod val="20000"/>
              <a:lumOff val="80000"/>
            </a:schemeClr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/w/. </a:t>
            </a:r>
            <a:r>
              <a:rPr lang="en-US" altLang="en-US" b="1" dirty="0" err="1" smtClean="0">
                <a:solidFill>
                  <a:srgbClr val="0000FF"/>
                </a:solidFill>
              </a:rPr>
              <a:t>P50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840" y="3810000"/>
            <a:ext cx="330616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8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219193"/>
            <a:ext cx="7843775" cy="4935547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point about /j/ and /w/</a:t>
            </a:r>
          </a:p>
          <a:p>
            <a:pPr eaLnBrk="1" hangingPunct="1">
              <a:buFont typeface="Arial" charset="0"/>
              <a:buNone/>
              <a:defRPr/>
            </a:pPr>
            <a:endParaRPr lang="en-US" sz="1000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They are </a:t>
            </a:r>
            <a:r>
              <a:rPr lang="en-US" dirty="0" smtClean="0">
                <a:solidFill>
                  <a:srgbClr val="00B050"/>
                </a:solidFill>
              </a:rPr>
              <a:t>phonetically</a:t>
            </a:r>
            <a:r>
              <a:rPr lang="en-US" dirty="0" smtClean="0">
                <a:solidFill>
                  <a:srgbClr val="0000FF"/>
                </a:solidFill>
              </a:rPr>
              <a:t> like vowels</a:t>
            </a:r>
          </a:p>
          <a:p>
            <a:pPr eaLnBrk="1" hangingPunct="1">
              <a:buFont typeface="Arial" charset="0"/>
              <a:buNone/>
              <a:defRPr/>
            </a:pPr>
            <a:endParaRPr lang="en-US" sz="600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The /w/ is very similar to the cardinal vowel [w].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244436"/>
            <a:ext cx="8543925" cy="680223"/>
          </a:xfrm>
          <a:solidFill>
            <a:schemeClr val="accent5">
              <a:lumMod val="20000"/>
              <a:lumOff val="80000"/>
            </a:schemeClr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/w/. </a:t>
            </a:r>
            <a:r>
              <a:rPr lang="en-US" altLang="en-US" b="1" dirty="0" err="1" smtClean="0">
                <a:solidFill>
                  <a:srgbClr val="0000FF"/>
                </a:solidFill>
              </a:rPr>
              <a:t>P50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211" y="3962400"/>
            <a:ext cx="3435307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062671"/>
            <a:ext cx="8391946" cy="4935547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/j/ and /w/ consonants or vowels?</a:t>
            </a:r>
          </a:p>
          <a:p>
            <a:pPr algn="l">
              <a:buNone/>
              <a:defRPr/>
            </a:pPr>
            <a:r>
              <a:rPr lang="en-US" dirty="0">
                <a:solidFill>
                  <a:srgbClr val="7030A0"/>
                </a:solidFill>
              </a:rPr>
              <a:t>/j/ and /w</a:t>
            </a:r>
            <a:r>
              <a:rPr lang="en-US" dirty="0" smtClean="0">
                <a:solidFill>
                  <a:srgbClr val="7030A0"/>
                </a:solidFill>
              </a:rPr>
              <a:t>/ are consonants:</a:t>
            </a:r>
          </a:p>
          <a:p>
            <a:pPr algn="l">
              <a:buNone/>
              <a:defRPr/>
            </a:pPr>
            <a:r>
              <a:rPr lang="en-US" dirty="0" smtClean="0">
                <a:solidFill>
                  <a:srgbClr val="7030A0"/>
                </a:solidFill>
              </a:rPr>
              <a:t>1- They occur before a vowel phoneme</a:t>
            </a:r>
          </a:p>
          <a:p>
            <a:pPr algn="l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The indefinite articles test: (a </a:t>
            </a:r>
            <a:r>
              <a:rPr lang="en-US" sz="2000" dirty="0" smtClean="0">
                <a:solidFill>
                  <a:srgbClr val="00B050"/>
                </a:solidFill>
              </a:rPr>
              <a:t>(before consonants)</a:t>
            </a:r>
            <a:r>
              <a:rPr lang="en-US" sz="2400" dirty="0" smtClean="0">
                <a:solidFill>
                  <a:srgbClr val="FF0000"/>
                </a:solidFill>
              </a:rPr>
              <a:t>, an </a:t>
            </a:r>
            <a:r>
              <a:rPr lang="en-US" sz="2000" dirty="0" smtClean="0">
                <a:solidFill>
                  <a:srgbClr val="00B050"/>
                </a:solidFill>
              </a:rPr>
              <a:t>(before vowels)</a:t>
            </a:r>
            <a:r>
              <a:rPr lang="en-US" sz="2400" dirty="0" smtClean="0">
                <a:solidFill>
                  <a:srgbClr val="FF0000"/>
                </a:solidFill>
              </a:rPr>
              <a:t>).</a:t>
            </a:r>
          </a:p>
          <a:p>
            <a:pPr algn="l">
              <a:buNone/>
              <a:defRPr/>
            </a:pPr>
            <a:r>
              <a:rPr lang="en-US" dirty="0" smtClean="0">
                <a:solidFill>
                  <a:srgbClr val="00B050"/>
                </a:solidFill>
              </a:rPr>
              <a:t>EX</a:t>
            </a:r>
            <a:r>
              <a:rPr lang="en-US" dirty="0" smtClean="0">
                <a:solidFill>
                  <a:srgbClr val="7030A0"/>
                </a:solidFill>
              </a:rPr>
              <a:t>. </a:t>
            </a:r>
          </a:p>
          <a:p>
            <a:pPr algn="l"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dirty="0" smtClean="0">
                <a:solidFill>
                  <a:srgbClr val="7030A0"/>
                </a:solidFill>
              </a:rPr>
              <a:t> way. 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an</a:t>
            </a:r>
            <a:r>
              <a:rPr lang="en-US" dirty="0" smtClean="0">
                <a:solidFill>
                  <a:srgbClr val="7030A0"/>
                </a:solidFill>
              </a:rPr>
              <a:t> incident.</a:t>
            </a:r>
          </a:p>
          <a:p>
            <a:pPr algn="l"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dirty="0" smtClean="0">
                <a:solidFill>
                  <a:srgbClr val="7030A0"/>
                </a:solidFill>
              </a:rPr>
              <a:t> year. 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an</a:t>
            </a:r>
            <a:r>
              <a:rPr lang="en-US" dirty="0" smtClean="0">
                <a:solidFill>
                  <a:srgbClr val="7030A0"/>
                </a:solidFill>
              </a:rPr>
              <a:t> orange.</a:t>
            </a:r>
          </a:p>
          <a:p>
            <a:pPr>
              <a:buNone/>
              <a:defRPr/>
            </a:pPr>
            <a:endParaRPr lang="en-US" dirty="0" smtClean="0">
              <a:solidFill>
                <a:srgbClr val="7030A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244436"/>
            <a:ext cx="8543925" cy="680223"/>
          </a:xfrm>
          <a:solidFill>
            <a:schemeClr val="accent5">
              <a:lumMod val="20000"/>
              <a:lumOff val="80000"/>
            </a:schemeClr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/w/. </a:t>
            </a:r>
            <a:r>
              <a:rPr lang="en-US" altLang="en-US" b="1" dirty="0" err="1" smtClean="0">
                <a:solidFill>
                  <a:srgbClr val="0000FF"/>
                </a:solidFill>
              </a:rPr>
              <a:t>P50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1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30" y="1062671"/>
            <a:ext cx="9063470" cy="4935547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/j/ and /w/ consonants or vowels?</a:t>
            </a:r>
          </a:p>
          <a:p>
            <a:pPr algn="l">
              <a:buNone/>
              <a:defRPr/>
            </a:pPr>
            <a:r>
              <a:rPr lang="en-US" sz="2800" dirty="0">
                <a:solidFill>
                  <a:srgbClr val="7030A0"/>
                </a:solidFill>
              </a:rPr>
              <a:t>/j/ and /w</a:t>
            </a:r>
            <a:r>
              <a:rPr lang="en-US" sz="2800" dirty="0" smtClean="0">
                <a:solidFill>
                  <a:srgbClr val="7030A0"/>
                </a:solidFill>
              </a:rPr>
              <a:t>/ are consonants: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rgbClr val="7030A0"/>
                </a:solidFill>
              </a:rPr>
              <a:t>1- They occur before a vowel phoneme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The definite articles test: 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(the:</a:t>
            </a:r>
            <a:r>
              <a:rPr lang="en-US" sz="2800" dirty="0"/>
              <a:t> </a:t>
            </a:r>
            <a:r>
              <a:rPr lang="en-US" sz="2800" dirty="0" smtClean="0"/>
              <a:t>/</a:t>
            </a:r>
            <a:r>
              <a:rPr lang="en-US" sz="2800" dirty="0" err="1" smtClean="0"/>
              <a:t>ðə</a:t>
            </a:r>
            <a:r>
              <a:rPr lang="en-US" sz="2800" dirty="0" smtClean="0"/>
              <a:t>/ before consonants; ex: </a:t>
            </a:r>
            <a:r>
              <a:rPr lang="en-US" sz="2800" dirty="0"/>
              <a:t>/</a:t>
            </a:r>
            <a:r>
              <a:rPr lang="en-US" sz="2800" dirty="0" err="1"/>
              <a:t>ðə</a:t>
            </a:r>
            <a:r>
              <a:rPr lang="en-US" sz="2800" dirty="0"/>
              <a:t>/ </a:t>
            </a:r>
            <a:r>
              <a:rPr lang="en-US" sz="2800" dirty="0" smtClean="0"/>
              <a:t>student</a:t>
            </a:r>
          </a:p>
          <a:p>
            <a:pPr algn="l"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(the</a:t>
            </a:r>
            <a:r>
              <a:rPr lang="en-US" sz="2800" dirty="0" smtClean="0">
                <a:solidFill>
                  <a:srgbClr val="FF0000"/>
                </a:solidFill>
              </a:rPr>
              <a:t>:</a:t>
            </a:r>
            <a:r>
              <a:rPr lang="en-US" sz="2800" dirty="0" smtClean="0"/>
              <a:t> /</a:t>
            </a:r>
            <a:r>
              <a:rPr lang="en-US" sz="2800" dirty="0" err="1" smtClean="0"/>
              <a:t>ði</a:t>
            </a:r>
            <a:r>
              <a:rPr lang="en-US" sz="2800" dirty="0" smtClean="0"/>
              <a:t>/ before vowels, </a:t>
            </a:r>
            <a:r>
              <a:rPr lang="en-US" sz="2800" dirty="0"/>
              <a:t>/</a:t>
            </a:r>
            <a:r>
              <a:rPr lang="en-US" sz="2800" dirty="0" err="1"/>
              <a:t>ði</a:t>
            </a:r>
            <a:r>
              <a:rPr lang="en-US" sz="2800" dirty="0" smtClean="0"/>
              <a:t>/ </a:t>
            </a:r>
            <a:r>
              <a:rPr lang="en-US" sz="2800" dirty="0" err="1" smtClean="0"/>
              <a:t>oldman</a:t>
            </a:r>
            <a:r>
              <a:rPr lang="en-US" sz="2800" dirty="0" smtClean="0">
                <a:solidFill>
                  <a:srgbClr val="FF0000"/>
                </a:solidFill>
              </a:rPr>
              <a:t> ).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EX</a:t>
            </a:r>
            <a:r>
              <a:rPr lang="en-US" sz="2800" dirty="0" smtClean="0">
                <a:solidFill>
                  <a:srgbClr val="7030A0"/>
                </a:solidFill>
              </a:rPr>
              <a:t>. 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2800" dirty="0"/>
              <a:t>/</a:t>
            </a:r>
            <a:r>
              <a:rPr lang="en-US" sz="2800" dirty="0" err="1"/>
              <a:t>ðə</a:t>
            </a:r>
            <a:r>
              <a:rPr lang="en-US" sz="2800" dirty="0"/>
              <a:t>/</a:t>
            </a:r>
            <a:r>
              <a:rPr lang="en-US" sz="2800" dirty="0" smtClean="0">
                <a:solidFill>
                  <a:srgbClr val="7030A0"/>
                </a:solidFill>
              </a:rPr>
              <a:t> way. 	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2800" dirty="0"/>
              <a:t>/</a:t>
            </a:r>
            <a:r>
              <a:rPr lang="en-US" sz="2800" dirty="0" err="1"/>
              <a:t>ði</a:t>
            </a:r>
            <a:r>
              <a:rPr lang="en-US" sz="2800" dirty="0"/>
              <a:t>/ </a:t>
            </a:r>
            <a:r>
              <a:rPr lang="en-US" sz="2800" dirty="0" smtClean="0">
                <a:solidFill>
                  <a:srgbClr val="7030A0"/>
                </a:solidFill>
              </a:rPr>
              <a:t>incident.</a:t>
            </a:r>
          </a:p>
          <a:p>
            <a:pPr algn="l">
              <a:buNone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2800" dirty="0"/>
              <a:t>/</a:t>
            </a:r>
            <a:r>
              <a:rPr lang="en-US" sz="2800" dirty="0" err="1"/>
              <a:t>ðə</a:t>
            </a:r>
            <a:r>
              <a:rPr lang="en-US" sz="2800" dirty="0"/>
              <a:t>/ </a:t>
            </a:r>
            <a:r>
              <a:rPr lang="en-US" sz="2800" dirty="0" smtClean="0">
                <a:solidFill>
                  <a:srgbClr val="7030A0"/>
                </a:solidFill>
              </a:rPr>
              <a:t>year. 	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2800" dirty="0"/>
              <a:t>/</a:t>
            </a:r>
            <a:r>
              <a:rPr lang="en-US" sz="2800" dirty="0" err="1"/>
              <a:t>ði</a:t>
            </a:r>
            <a:r>
              <a:rPr lang="en-US" sz="2800" dirty="0"/>
              <a:t>/ </a:t>
            </a:r>
            <a:r>
              <a:rPr lang="en-US" sz="2800" dirty="0" smtClean="0">
                <a:solidFill>
                  <a:srgbClr val="7030A0"/>
                </a:solidFill>
              </a:rPr>
              <a:t>orange.</a:t>
            </a:r>
            <a:endParaRPr lang="en-US" sz="3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0" y="373365"/>
            <a:ext cx="8543925" cy="422365"/>
          </a:xfrm>
          <a:solidFill>
            <a:schemeClr val="accent5">
              <a:lumMod val="20000"/>
              <a:lumOff val="80000"/>
            </a:schemeClr>
          </a:solidFill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b="1" dirty="0" smtClean="0">
                <a:solidFill>
                  <a:srgbClr val="0000FF"/>
                </a:solidFill>
              </a:rPr>
              <a:t>A</a:t>
            </a:r>
            <a:r>
              <a:rPr lang="et-EE" altLang="en-US" b="1" dirty="0" smtClean="0">
                <a:solidFill>
                  <a:srgbClr val="0000FF"/>
                </a:solidFill>
              </a:rPr>
              <a:t>pproximant /</a:t>
            </a:r>
            <a:r>
              <a:rPr lang="en-US" altLang="en-US" b="1" dirty="0" smtClean="0">
                <a:solidFill>
                  <a:srgbClr val="0000FF"/>
                </a:solidFill>
              </a:rPr>
              <a:t>j</a:t>
            </a:r>
            <a:r>
              <a:rPr lang="et-EE" altLang="en-US" b="1" dirty="0" smtClean="0">
                <a:solidFill>
                  <a:srgbClr val="0000FF"/>
                </a:solidFill>
              </a:rPr>
              <a:t>/</a:t>
            </a:r>
            <a:r>
              <a:rPr lang="en-US" altLang="en-US" b="1" dirty="0" smtClean="0">
                <a:solidFill>
                  <a:srgbClr val="0000FF"/>
                </a:solidFill>
              </a:rPr>
              <a:t> and /w/. P51</a:t>
            </a:r>
            <a:endParaRPr lang="et-EE" alt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1" dirty="0" smtClean="0"/>
              <a:t>Places of Articulation for /w/ and /j/</a:t>
            </a:r>
            <a:endParaRPr lang="ar-M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dirty="0" smtClean="0"/>
              <a:t>/ is bilabial:</a:t>
            </a:r>
          </a:p>
          <a:p>
            <a:pPr algn="l"/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bilabial</a:t>
            </a:r>
            <a:r>
              <a:rPr lang="en-US" dirty="0" smtClean="0"/>
              <a:t> sound is a </a:t>
            </a:r>
            <a:r>
              <a:rPr lang="en-US" dirty="0"/>
              <a:t>sound made with both lips.</a:t>
            </a:r>
            <a:endParaRPr lang="en-US" dirty="0" smtClean="0"/>
          </a:p>
          <a:p>
            <a:pPr algn="l"/>
            <a:endParaRPr lang="a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28" name="Picture 4" descr="نتيجة بحث الصور عن ‪w bilabial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2972"/>
            <a:ext cx="2333625" cy="274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2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Places of Articulation for /w/ and /j/</a:t>
            </a:r>
            <a:endParaRPr lang="ar-M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/</a:t>
            </a:r>
            <a:r>
              <a:rPr lang="en-US" dirty="0" smtClean="0">
                <a:solidFill>
                  <a:srgbClr val="0000FF"/>
                </a:solidFill>
              </a:rPr>
              <a:t>j</a:t>
            </a:r>
            <a:r>
              <a:rPr lang="en-US" dirty="0" smtClean="0"/>
              <a:t>/ is </a:t>
            </a:r>
            <a:r>
              <a:rPr lang="en-US" dirty="0" smtClean="0">
                <a:solidFill>
                  <a:srgbClr val="FF0000"/>
                </a:solidFill>
              </a:rPr>
              <a:t>palatal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Palatal consonants</a:t>
            </a:r>
            <a:r>
              <a:rPr lang="en-US" dirty="0" smtClean="0"/>
              <a:t> are consonants in </a:t>
            </a:r>
            <a:r>
              <a:rPr lang="en-US" dirty="0"/>
              <a:t>which the tongue makes contact with the highest part of the hard </a:t>
            </a:r>
            <a:r>
              <a:rPr lang="en-US" dirty="0" smtClean="0"/>
              <a:t>palate.</a:t>
            </a:r>
            <a:endParaRPr lang="a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505200"/>
            <a:ext cx="26955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151720"/>
              </p:ext>
            </p:extLst>
          </p:nvPr>
        </p:nvGraphicFramePr>
        <p:xfrm>
          <a:off x="457200" y="1600201"/>
          <a:ext cx="9144000" cy="362712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39680"/>
                <a:gridCol w="919780"/>
                <a:gridCol w="942925"/>
                <a:gridCol w="1560423"/>
                <a:gridCol w="1270398"/>
                <a:gridCol w="988540"/>
                <a:gridCol w="1390901"/>
                <a:gridCol w="931353"/>
              </a:tblGrid>
              <a:tr h="441753">
                <a:tc gridSpan="8"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Places of Articulation</a:t>
                      </a:r>
                      <a:endParaRPr lang="ar-MA" b="1" dirty="0"/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ar-MA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glottal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velar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palatal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Post-alveolar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alveolar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Dental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err="1" smtClean="0"/>
                        <a:t>Labio</a:t>
                      </a:r>
                      <a:r>
                        <a:rPr lang="en-US" b="1" dirty="0" smtClean="0"/>
                        <a:t>-dental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bilabial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h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K   g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 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ʒ</a:t>
                      </a:r>
                      <a:endParaRPr lang="ar-MA" b="1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  d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θ 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f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P b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en-US" b="1" dirty="0" smtClean="0">
                          <a:solidFill>
                            <a:srgbClr val="FF000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η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  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d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ʒ</a:t>
                      </a:r>
                      <a:endParaRPr lang="ar-MA" dirty="0" smtClean="0"/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   z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ð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v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m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n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w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78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019552"/>
              </p:ext>
            </p:extLst>
          </p:nvPr>
        </p:nvGraphicFramePr>
        <p:xfrm>
          <a:off x="247653" y="1600200"/>
          <a:ext cx="9163048" cy="452648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40933"/>
                <a:gridCol w="1540933"/>
                <a:gridCol w="1073150"/>
                <a:gridCol w="1210733"/>
                <a:gridCol w="1485900"/>
                <a:gridCol w="2311399"/>
              </a:tblGrid>
              <a:tr h="441753">
                <a:tc gridSpan="6"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Manners of Articulation</a:t>
                      </a:r>
                      <a:endParaRPr lang="ar-MA" b="1" dirty="0"/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/>
                </a:tc>
              </a:tr>
              <a:tr h="625048"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approximant</a:t>
                      </a:r>
                      <a:endParaRPr lang="ar-MA" dirty="0">
                        <a:effectLst/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Lateral approximant</a:t>
                      </a:r>
                      <a:endParaRPr lang="ar-MA" dirty="0" smtClean="0">
                        <a:effectLst/>
                      </a:endParaRPr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Nasal</a:t>
                      </a:r>
                      <a:endParaRPr lang="ar-MA" dirty="0" smtClean="0">
                        <a:effectLst/>
                      </a:endParaRPr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Affricate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Fricative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Plosive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r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l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m  n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  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ʒ</a:t>
                      </a:r>
                      <a:endParaRPr lang="ar-MA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F  v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P b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w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en-US" b="1" dirty="0" smtClean="0">
                          <a:solidFill>
                            <a:srgbClr val="FF000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η</a:t>
                      </a:r>
                      <a:endParaRPr lang="ar-M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dirty="0" smtClean="0"/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S  z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T  d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j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ʒ</a:t>
                      </a:r>
                      <a:endParaRPr lang="ar-MA" b="1" dirty="0" smtClean="0"/>
                    </a:p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K  g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θ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ð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ar-MA" dirty="0" smtClean="0"/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5048"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h</a:t>
                      </a:r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ar-MA" b="1" dirty="0">
                        <a:solidFill>
                          <a:srgbClr val="7030A0"/>
                        </a:solidFill>
                      </a:endParaRPr>
                    </a:p>
                  </a:txBody>
                  <a:tcPr marL="99060" marR="99060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57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794270"/>
              </p:ext>
            </p:extLst>
          </p:nvPr>
        </p:nvGraphicFramePr>
        <p:xfrm>
          <a:off x="2532173" y="459198"/>
          <a:ext cx="7208727" cy="441753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208727"/>
              </a:tblGrid>
              <a:tr h="441753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Places of Articulation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221274"/>
              </p:ext>
            </p:extLst>
          </p:nvPr>
        </p:nvGraphicFramePr>
        <p:xfrm>
          <a:off x="2541484" y="914400"/>
          <a:ext cx="7199416" cy="5791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33425"/>
                <a:gridCol w="677599"/>
                <a:gridCol w="881651"/>
                <a:gridCol w="1039502"/>
                <a:gridCol w="950824"/>
                <a:gridCol w="841350"/>
                <a:gridCol w="1029876"/>
                <a:gridCol w="1045189"/>
              </a:tblGrid>
              <a:tr h="457200"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glottal</a:t>
                      </a:r>
                      <a:endParaRPr lang="ar-MA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velar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palatal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Post-alveolar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alveolar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Dental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</a:rPr>
                        <a:t>Labio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-dental</a:t>
                      </a:r>
                      <a:endParaRPr lang="ar-MA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Bilabial</a:t>
                      </a:r>
                      <a:endParaRPr lang="ar-MA" b="1" dirty="0">
                        <a:solidFill>
                          <a:srgbClr val="FF0000"/>
                        </a:solidFill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495216"/>
              </p:ext>
            </p:extLst>
          </p:nvPr>
        </p:nvGraphicFramePr>
        <p:xfrm>
          <a:off x="330200" y="1524000"/>
          <a:ext cx="577850" cy="3962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77850"/>
              </a:tblGrid>
              <a:tr h="39624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MANNER OF ARTICULATION</a:t>
                      </a:r>
                      <a:endParaRPr lang="ar-MA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 vert="vert2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989799"/>
              </p:ext>
            </p:extLst>
          </p:nvPr>
        </p:nvGraphicFramePr>
        <p:xfrm>
          <a:off x="990600" y="1524000"/>
          <a:ext cx="1541573" cy="3886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41573"/>
              </a:tblGrid>
              <a:tr h="64770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Plosive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  <a:tr h="64770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Fricative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  <a:tr h="64770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Affricate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  <a:tr h="64770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Nasal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  <a:tr h="680085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Lateral approximant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  <a:tr h="615315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approximant</a:t>
                      </a:r>
                      <a:endParaRPr lang="ar-MA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450879"/>
              </p:ext>
            </p:extLst>
          </p:nvPr>
        </p:nvGraphicFramePr>
        <p:xfrm>
          <a:off x="2559050" y="15240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p  b</a:t>
                      </a:r>
                      <a:endParaRPr lang="ar-MA" dirty="0"/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48262"/>
              </p:ext>
            </p:extLst>
          </p:nvPr>
        </p:nvGraphicFramePr>
        <p:xfrm>
          <a:off x="5459819" y="1524000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  d</a:t>
                      </a:r>
                      <a:endParaRPr lang="ar-MA" dirty="0"/>
                    </a:p>
                  </a:txBody>
                  <a:tcPr marL="99060" marR="990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512660"/>
              </p:ext>
            </p:extLst>
          </p:nvPr>
        </p:nvGraphicFramePr>
        <p:xfrm>
          <a:off x="8337550" y="1524000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k  g</a:t>
                      </a:r>
                      <a:endParaRPr lang="ar-MA" dirty="0"/>
                    </a:p>
                  </a:txBody>
                  <a:tcPr marL="99060" marR="990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797733"/>
              </p:ext>
            </p:extLst>
          </p:nvPr>
        </p:nvGraphicFramePr>
        <p:xfrm>
          <a:off x="3616842" y="1524000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542300"/>
              </p:ext>
            </p:extLst>
          </p:nvPr>
        </p:nvGraphicFramePr>
        <p:xfrm>
          <a:off x="4634319" y="15240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300116"/>
              </p:ext>
            </p:extLst>
          </p:nvPr>
        </p:nvGraphicFramePr>
        <p:xfrm>
          <a:off x="6438900" y="15240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315770"/>
              </p:ext>
            </p:extLst>
          </p:nvPr>
        </p:nvGraphicFramePr>
        <p:xfrm>
          <a:off x="7512051" y="15240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98152"/>
              </p:ext>
            </p:extLst>
          </p:nvPr>
        </p:nvGraphicFramePr>
        <p:xfrm>
          <a:off x="9030970" y="1524000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86490"/>
              </p:ext>
            </p:extLst>
          </p:nvPr>
        </p:nvGraphicFramePr>
        <p:xfrm>
          <a:off x="2559050" y="2199167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b="0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259786"/>
              </p:ext>
            </p:extLst>
          </p:nvPr>
        </p:nvGraphicFramePr>
        <p:xfrm>
          <a:off x="5459819" y="2199167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   z</a:t>
                      </a:r>
                      <a:endParaRPr lang="ar-MA" dirty="0"/>
                    </a:p>
                  </a:txBody>
                  <a:tcPr marL="99060" marR="9906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26076"/>
              </p:ext>
            </p:extLst>
          </p:nvPr>
        </p:nvGraphicFramePr>
        <p:xfrm>
          <a:off x="8337550" y="2199167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496470"/>
              </p:ext>
            </p:extLst>
          </p:nvPr>
        </p:nvGraphicFramePr>
        <p:xfrm>
          <a:off x="3616842" y="2199167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     v </a:t>
                      </a:r>
                      <a:endParaRPr lang="ar-MA" dirty="0"/>
                    </a:p>
                  </a:txBody>
                  <a:tcPr marL="99060" marR="9906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347985"/>
              </p:ext>
            </p:extLst>
          </p:nvPr>
        </p:nvGraphicFramePr>
        <p:xfrm>
          <a:off x="4634319" y="2199167"/>
          <a:ext cx="825500" cy="64008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θ  </a:t>
                      </a: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ð</a:t>
                      </a:r>
                      <a:endParaRPr lang="ar-MA" b="1" dirty="0" smtClean="0"/>
                    </a:p>
                    <a:p>
                      <a:pPr rtl="1"/>
                      <a:endParaRPr lang="ar-MA" dirty="0"/>
                    </a:p>
                  </a:txBody>
                  <a:tcPr marL="99060" marR="9906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049370"/>
              </p:ext>
            </p:extLst>
          </p:nvPr>
        </p:nvGraphicFramePr>
        <p:xfrm>
          <a:off x="6438900" y="2199167"/>
          <a:ext cx="990600" cy="64008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q-AL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  ʒ</a:t>
                      </a:r>
                      <a:endParaRPr lang="ar-MA" b="1" dirty="0" smtClean="0"/>
                    </a:p>
                    <a:p>
                      <a:pPr rtl="1"/>
                      <a:endParaRPr lang="ar-MA" dirty="0"/>
                    </a:p>
                  </a:txBody>
                  <a:tcPr marL="99060" marR="9906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62095"/>
              </p:ext>
            </p:extLst>
          </p:nvPr>
        </p:nvGraphicFramePr>
        <p:xfrm>
          <a:off x="7512051" y="2199167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247410"/>
              </p:ext>
            </p:extLst>
          </p:nvPr>
        </p:nvGraphicFramePr>
        <p:xfrm>
          <a:off x="9030970" y="2199167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</a:t>
                      </a:r>
                      <a:endParaRPr lang="ar-MA" dirty="0"/>
                    </a:p>
                  </a:txBody>
                  <a:tcPr marL="99060" marR="9906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682501"/>
              </p:ext>
            </p:extLst>
          </p:nvPr>
        </p:nvGraphicFramePr>
        <p:xfrm>
          <a:off x="2559050" y="28194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698578"/>
              </p:ext>
            </p:extLst>
          </p:nvPr>
        </p:nvGraphicFramePr>
        <p:xfrm>
          <a:off x="5459819" y="2819400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53700"/>
              </p:ext>
            </p:extLst>
          </p:nvPr>
        </p:nvGraphicFramePr>
        <p:xfrm>
          <a:off x="8337550" y="2819400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50566"/>
              </p:ext>
            </p:extLst>
          </p:nvPr>
        </p:nvGraphicFramePr>
        <p:xfrm>
          <a:off x="3616842" y="2819400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664713"/>
              </p:ext>
            </p:extLst>
          </p:nvPr>
        </p:nvGraphicFramePr>
        <p:xfrm>
          <a:off x="4634319" y="28194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10996"/>
              </p:ext>
            </p:extLst>
          </p:nvPr>
        </p:nvGraphicFramePr>
        <p:xfrm>
          <a:off x="6438900" y="2819400"/>
          <a:ext cx="990600" cy="64008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  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sq-AL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ʒ</a:t>
                      </a:r>
                      <a:endParaRPr lang="ar-MA" dirty="0" smtClean="0"/>
                    </a:p>
                    <a:p>
                      <a:pPr rtl="1"/>
                      <a:endParaRPr lang="ar-MA" dirty="0"/>
                    </a:p>
                  </a:txBody>
                  <a:tcPr marL="99060" marR="99060">
                    <a:solidFill>
                      <a:srgbClr val="FF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08629"/>
              </p:ext>
            </p:extLst>
          </p:nvPr>
        </p:nvGraphicFramePr>
        <p:xfrm>
          <a:off x="7512051" y="28194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721905"/>
              </p:ext>
            </p:extLst>
          </p:nvPr>
        </p:nvGraphicFramePr>
        <p:xfrm>
          <a:off x="9030970" y="2819400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082691"/>
              </p:ext>
            </p:extLst>
          </p:nvPr>
        </p:nvGraphicFramePr>
        <p:xfrm>
          <a:off x="2559050" y="34290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m</a:t>
                      </a:r>
                      <a:endParaRPr lang="ar-MA" dirty="0"/>
                    </a:p>
                  </a:txBody>
                  <a:tcPr marL="99060" marR="99060"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681906"/>
              </p:ext>
            </p:extLst>
          </p:nvPr>
        </p:nvGraphicFramePr>
        <p:xfrm>
          <a:off x="5459819" y="3505200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</a:t>
                      </a:r>
                      <a:endParaRPr lang="ar-MA" dirty="0"/>
                    </a:p>
                  </a:txBody>
                  <a:tcPr marL="99060" marR="99060"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198995"/>
              </p:ext>
            </p:extLst>
          </p:nvPr>
        </p:nvGraphicFramePr>
        <p:xfrm>
          <a:off x="8337550" y="3505200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l-GR" altLang="en-US" b="1" dirty="0" smtClean="0">
                          <a:solidFill>
                            <a:srgbClr val="FF000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η</a:t>
                      </a:r>
                      <a:endParaRPr lang="ar-MA" dirty="0"/>
                    </a:p>
                  </a:txBody>
                  <a:tcPr marL="99060" marR="99060"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174509"/>
              </p:ext>
            </p:extLst>
          </p:nvPr>
        </p:nvGraphicFramePr>
        <p:xfrm>
          <a:off x="3616842" y="3505200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625374"/>
              </p:ext>
            </p:extLst>
          </p:nvPr>
        </p:nvGraphicFramePr>
        <p:xfrm>
          <a:off x="4634319" y="35052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15448"/>
              </p:ext>
            </p:extLst>
          </p:nvPr>
        </p:nvGraphicFramePr>
        <p:xfrm>
          <a:off x="6438900" y="35052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982786"/>
              </p:ext>
            </p:extLst>
          </p:nvPr>
        </p:nvGraphicFramePr>
        <p:xfrm>
          <a:off x="7512051" y="35052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044560"/>
              </p:ext>
            </p:extLst>
          </p:nvPr>
        </p:nvGraphicFramePr>
        <p:xfrm>
          <a:off x="9030970" y="3505200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017266"/>
              </p:ext>
            </p:extLst>
          </p:nvPr>
        </p:nvGraphicFramePr>
        <p:xfrm>
          <a:off x="2559050" y="41148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860733"/>
              </p:ext>
            </p:extLst>
          </p:nvPr>
        </p:nvGraphicFramePr>
        <p:xfrm>
          <a:off x="5459819" y="4114800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l</a:t>
                      </a:r>
                      <a:endParaRPr lang="ar-MA" dirty="0"/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446350"/>
              </p:ext>
            </p:extLst>
          </p:nvPr>
        </p:nvGraphicFramePr>
        <p:xfrm>
          <a:off x="8337550" y="4114800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90490"/>
              </p:ext>
            </p:extLst>
          </p:nvPr>
        </p:nvGraphicFramePr>
        <p:xfrm>
          <a:off x="3616842" y="4114800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03206"/>
              </p:ext>
            </p:extLst>
          </p:nvPr>
        </p:nvGraphicFramePr>
        <p:xfrm>
          <a:off x="4634319" y="41148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479113"/>
              </p:ext>
            </p:extLst>
          </p:nvPr>
        </p:nvGraphicFramePr>
        <p:xfrm>
          <a:off x="6438900" y="41148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16743"/>
              </p:ext>
            </p:extLst>
          </p:nvPr>
        </p:nvGraphicFramePr>
        <p:xfrm>
          <a:off x="7512051" y="41148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878375"/>
              </p:ext>
            </p:extLst>
          </p:nvPr>
        </p:nvGraphicFramePr>
        <p:xfrm>
          <a:off x="9030970" y="4114800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235582"/>
              </p:ext>
            </p:extLst>
          </p:nvPr>
        </p:nvGraphicFramePr>
        <p:xfrm>
          <a:off x="2570569" y="48006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</a:t>
                      </a:r>
                      <a:endParaRPr lang="ar-MA" dirty="0"/>
                    </a:p>
                  </a:txBody>
                  <a:tcPr marL="99060" marR="9906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35853"/>
              </p:ext>
            </p:extLst>
          </p:nvPr>
        </p:nvGraphicFramePr>
        <p:xfrm>
          <a:off x="5471338" y="4800600"/>
          <a:ext cx="967562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67562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368299"/>
              </p:ext>
            </p:extLst>
          </p:nvPr>
        </p:nvGraphicFramePr>
        <p:xfrm>
          <a:off x="8349069" y="4800600"/>
          <a:ext cx="6604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6604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3356"/>
              </p:ext>
            </p:extLst>
          </p:nvPr>
        </p:nvGraphicFramePr>
        <p:xfrm>
          <a:off x="3628361" y="4800600"/>
          <a:ext cx="1005958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05958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122133"/>
              </p:ext>
            </p:extLst>
          </p:nvPr>
        </p:nvGraphicFramePr>
        <p:xfrm>
          <a:off x="4645838" y="48006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41450"/>
              </p:ext>
            </p:extLst>
          </p:nvPr>
        </p:nvGraphicFramePr>
        <p:xfrm>
          <a:off x="6450419" y="4800600"/>
          <a:ext cx="9906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990600"/>
              </a:tblGrid>
              <a:tr h="6096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r</a:t>
                      </a:r>
                      <a:endParaRPr lang="ar-MA" dirty="0"/>
                    </a:p>
                  </a:txBody>
                  <a:tcPr marL="99060" marR="9906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661935"/>
              </p:ext>
            </p:extLst>
          </p:nvPr>
        </p:nvGraphicFramePr>
        <p:xfrm>
          <a:off x="7523570" y="4800600"/>
          <a:ext cx="82550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825500"/>
              </a:tblGrid>
              <a:tr h="6096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j</a:t>
                      </a:r>
                      <a:endParaRPr lang="ar-MA" dirty="0"/>
                    </a:p>
                  </a:txBody>
                  <a:tcPr marL="99060" marR="9906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246253"/>
              </p:ext>
            </p:extLst>
          </p:nvPr>
        </p:nvGraphicFramePr>
        <p:xfrm>
          <a:off x="9042489" y="4800600"/>
          <a:ext cx="709930" cy="6096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09930"/>
              </a:tblGrid>
              <a:tr h="609600">
                <a:tc>
                  <a:txBody>
                    <a:bodyPr/>
                    <a:lstStyle/>
                    <a:p>
                      <a:pPr rtl="1"/>
                      <a:endParaRPr lang="ar-MA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7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4320455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Lenis consonants are </a:t>
            </a:r>
            <a:r>
              <a:rPr lang="en-US" b="1" dirty="0" smtClean="0">
                <a:solidFill>
                  <a:srgbClr val="0000FF"/>
                </a:solidFill>
              </a:rPr>
              <a:t>weak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27298" y="497012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b="1" dirty="0" smtClean="0"/>
              <a:t>Fortis consonants are </a:t>
            </a:r>
            <a:r>
              <a:rPr lang="en-US" b="1" dirty="0" smtClean="0">
                <a:solidFill>
                  <a:srgbClr val="0000FF"/>
                </a:solidFill>
              </a:rPr>
              <a:t>strong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1377" y="3951123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Lenis Vs fortis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94491"/>
              </p:ext>
            </p:extLst>
          </p:nvPr>
        </p:nvGraphicFramePr>
        <p:xfrm>
          <a:off x="2514600" y="978961"/>
          <a:ext cx="6248400" cy="2619820"/>
        </p:xfrm>
        <a:graphic>
          <a:graphicData uri="http://schemas.openxmlformats.org/drawingml/2006/table">
            <a:tbl>
              <a:tblPr rtl="1" firstRow="1" firstCol="1" bandRow="1"/>
              <a:tblGrid>
                <a:gridCol w="3071544"/>
                <a:gridCol w="3176856"/>
              </a:tblGrid>
              <a:tr h="56866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/>
                          <a:ea typeface="Calibri"/>
                          <a:cs typeface="Arial"/>
                        </a:rPr>
                        <a:t>voiceless consonants (fortis)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/>
                          <a:ea typeface="Calibri"/>
                          <a:cs typeface="Arial"/>
                        </a:rPr>
                        <a:t>Voiced consonants (lenis)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</a:tr>
              <a:tr h="2615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Arial"/>
                        </a:rPr>
                        <a:t>p, t, 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Arial"/>
                        </a:rPr>
                        <a:t>b, d, g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615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Arial"/>
                        </a:rPr>
                        <a:t>f, s, ʃ, θ, 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Arial"/>
                        </a:rPr>
                        <a:t>v, z, ʒ, ð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615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Arial"/>
                        </a:rPr>
                        <a:t>tʃ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  <a:cs typeface="Arial"/>
                        </a:rPr>
                        <a:t>dʒ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615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Arial"/>
                        </a:rPr>
                        <a:t>m, n, ŋ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6270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Times New Roman"/>
                          <a:ea typeface="Calibri"/>
                          <a:cs typeface="Arial"/>
                        </a:rPr>
                        <a:t>l, r, w, j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70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798011" cy="62484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>
                <a:cs typeface="+mj-cs"/>
              </a:rPr>
              <a:t>Choose the </a:t>
            </a:r>
            <a:r>
              <a:rPr lang="en-US" sz="2400" b="1" dirty="0" smtClean="0">
                <a:solidFill>
                  <a:srgbClr val="FF0000"/>
                </a:solidFill>
                <a:cs typeface="+mj-cs"/>
              </a:rPr>
              <a:t>voiced affricative consonant.</a:t>
            </a:r>
            <a:endParaRPr lang="ar-SA" sz="2400" b="1" dirty="0" smtClean="0">
              <a:solidFill>
                <a:srgbClr val="FF0000"/>
              </a:solidFill>
              <a:cs typeface="+mj-cs"/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  <a:cs typeface="+mj-cs"/>
              </a:rPr>
              <a:t>t</a:t>
            </a:r>
            <a:r>
              <a:rPr lang="sq-AL" sz="2000" dirty="0" smtClean="0">
                <a:solidFill>
                  <a:srgbClr val="FF0000"/>
                </a:solidFill>
                <a:cs typeface="+mj-cs"/>
              </a:rPr>
              <a:t>ʃ</a:t>
            </a:r>
            <a:endParaRPr lang="en-US" sz="2000" dirty="0" smtClean="0">
              <a:solidFill>
                <a:srgbClr val="FF0000"/>
              </a:solidFill>
              <a:cs typeface="+mj-cs"/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FF0000"/>
                </a:solidFill>
                <a:cs typeface="+mj-cs"/>
              </a:rPr>
              <a:t>d</a:t>
            </a:r>
            <a:r>
              <a:rPr lang="sq-AL" sz="2000" dirty="0">
                <a:solidFill>
                  <a:srgbClr val="FF0000"/>
                </a:solidFill>
                <a:cs typeface="+mj-cs"/>
              </a:rPr>
              <a:t>ʒ</a:t>
            </a:r>
            <a:endParaRPr lang="ar-MA" sz="2000" dirty="0">
              <a:solidFill>
                <a:srgbClr val="FF0000"/>
              </a:solidFill>
              <a:cs typeface="+mj-cs"/>
            </a:endParaRPr>
          </a:p>
          <a:p>
            <a:pPr lvl="1" algn="l"/>
            <a:r>
              <a:rPr lang="en-US" sz="2000" dirty="0">
                <a:solidFill>
                  <a:schemeClr val="tx1"/>
                </a:solidFill>
                <a:cs typeface="+mj-cs"/>
              </a:rPr>
              <a:t>d</a:t>
            </a:r>
            <a:endParaRPr lang="en-US" sz="2000" dirty="0" smtClean="0">
              <a:solidFill>
                <a:schemeClr val="tx1"/>
              </a:solidFill>
              <a:cs typeface="+mj-cs"/>
            </a:endParaRPr>
          </a:p>
          <a:p>
            <a:pPr lvl="1" algn="l"/>
            <a:r>
              <a:rPr lang="en-US" sz="2000" dirty="0">
                <a:solidFill>
                  <a:schemeClr val="tx1"/>
                </a:solidFill>
                <a:cs typeface="+mj-cs"/>
              </a:rPr>
              <a:t>k  </a:t>
            </a:r>
            <a:endParaRPr lang="en-US" sz="2000" dirty="0" smtClean="0">
              <a:solidFill>
                <a:schemeClr val="tx1"/>
              </a:solidFill>
              <a:cs typeface="+mj-cs"/>
            </a:endParaRPr>
          </a:p>
          <a:p>
            <a:pPr lvl="1" algn="l"/>
            <a:r>
              <a:rPr lang="en-US" sz="2000" dirty="0" smtClean="0">
                <a:solidFill>
                  <a:schemeClr val="tx1"/>
                </a:solidFill>
                <a:cs typeface="+mj-cs"/>
              </a:rPr>
              <a:t>g</a:t>
            </a:r>
            <a:endParaRPr lang="ar-MA" sz="2000" dirty="0">
              <a:solidFill>
                <a:schemeClr val="tx1"/>
              </a:solidFill>
              <a:cs typeface="+mj-cs"/>
            </a:endParaRPr>
          </a:p>
          <a:p>
            <a:pPr algn="l"/>
            <a:endParaRPr lang="en-US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The consonant /</a:t>
            </a:r>
            <a:r>
              <a:rPr lang="en-US" sz="2400" b="1" dirty="0" smtClean="0">
                <a:solidFill>
                  <a:srgbClr val="FF0000"/>
                </a:solidFill>
              </a:rPr>
              <a:t>d</a:t>
            </a:r>
            <a:r>
              <a:rPr lang="sq-AL" sz="2400" b="1" dirty="0" smtClean="0">
                <a:solidFill>
                  <a:srgbClr val="FF0000"/>
                </a:solidFill>
              </a:rPr>
              <a:t>ʒ</a:t>
            </a:r>
            <a:r>
              <a:rPr lang="en-US" sz="2400" b="1" dirty="0" smtClean="0">
                <a:solidFill>
                  <a:srgbClr val="FF0000"/>
                </a:solidFill>
              </a:rPr>
              <a:t>/ is ……..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voiced fricative consonant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fortis affricate consonants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plosive alveolar consonant</a:t>
            </a:r>
          </a:p>
          <a:p>
            <a:pPr lvl="1" algn="l"/>
            <a:r>
              <a:rPr lang="en-US" sz="2000" dirty="0" smtClean="0">
                <a:solidFill>
                  <a:srgbClr val="FF0000"/>
                </a:solidFill>
              </a:rPr>
              <a:t>A voiced affricate consonant.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An alveolar lateral approximant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48400" y="1066800"/>
            <a:ext cx="268535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en-US" b="1" dirty="0" smtClean="0"/>
              <a:t>Sample exam question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4302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798011" cy="62484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>
                <a:cs typeface="+mj-cs"/>
              </a:rPr>
              <a:t>Choose the </a:t>
            </a:r>
            <a:r>
              <a:rPr lang="en-US" sz="2400" b="1" dirty="0" smtClean="0">
                <a:solidFill>
                  <a:srgbClr val="FF0000"/>
                </a:solidFill>
                <a:cs typeface="+mj-cs"/>
              </a:rPr>
              <a:t>fortis plosive alveolar </a:t>
            </a:r>
            <a:r>
              <a:rPr lang="en-US" sz="2400" b="1" dirty="0" smtClean="0">
                <a:cs typeface="+mj-cs"/>
              </a:rPr>
              <a:t>consonant.</a:t>
            </a:r>
            <a:endParaRPr lang="ar-SA" sz="2400" b="1" dirty="0" smtClean="0">
              <a:cs typeface="+mj-cs"/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cs typeface="+mj-cs"/>
              </a:rPr>
              <a:t>t</a:t>
            </a:r>
            <a:r>
              <a:rPr lang="sq-AL" sz="2400" dirty="0" smtClean="0">
                <a:solidFill>
                  <a:schemeClr val="tx1"/>
                </a:solidFill>
                <a:cs typeface="+mj-cs"/>
              </a:rPr>
              <a:t>ʃ</a:t>
            </a:r>
            <a:endParaRPr lang="en-US" sz="2400" dirty="0" smtClean="0">
              <a:solidFill>
                <a:schemeClr val="tx1"/>
              </a:solidFill>
              <a:cs typeface="+mj-cs"/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cs typeface="+mj-cs"/>
              </a:rPr>
              <a:t>d</a:t>
            </a:r>
            <a:r>
              <a:rPr lang="sq-AL" sz="2400" dirty="0">
                <a:solidFill>
                  <a:schemeClr val="tx1"/>
                </a:solidFill>
                <a:cs typeface="+mj-cs"/>
              </a:rPr>
              <a:t>ʒ</a:t>
            </a:r>
            <a:endParaRPr lang="ar-MA" sz="2400" dirty="0">
              <a:solidFill>
                <a:schemeClr val="tx1"/>
              </a:solidFill>
              <a:cs typeface="+mj-cs"/>
            </a:endParaRPr>
          </a:p>
          <a:p>
            <a:pPr lvl="1" algn="l"/>
            <a:r>
              <a:rPr lang="en-US" sz="2400" dirty="0" smtClean="0">
                <a:solidFill>
                  <a:schemeClr val="tx1"/>
                </a:solidFill>
                <a:cs typeface="+mj-cs"/>
              </a:rPr>
              <a:t>d</a:t>
            </a:r>
          </a:p>
          <a:p>
            <a:pPr lvl="1" algn="l"/>
            <a:r>
              <a:rPr lang="en-US" sz="2400" dirty="0" smtClean="0">
                <a:solidFill>
                  <a:srgbClr val="FF0000"/>
                </a:solidFill>
                <a:cs typeface="+mj-cs"/>
              </a:rPr>
              <a:t>t</a:t>
            </a:r>
          </a:p>
          <a:p>
            <a:pPr lvl="1" algn="l"/>
            <a:r>
              <a:rPr lang="en-US" sz="2400" dirty="0" smtClean="0">
                <a:solidFill>
                  <a:schemeClr val="tx1"/>
                </a:solidFill>
                <a:cs typeface="+mj-cs"/>
              </a:rPr>
              <a:t>g</a:t>
            </a:r>
            <a:endParaRPr lang="ar-MA" sz="2400" dirty="0">
              <a:solidFill>
                <a:schemeClr val="tx1"/>
              </a:solidFill>
              <a:cs typeface="+mj-cs"/>
            </a:endParaRPr>
          </a:p>
          <a:p>
            <a:pPr algn="l"/>
            <a:endParaRPr lang="en-US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The consonant /t</a:t>
            </a:r>
            <a:r>
              <a:rPr lang="en-US" sz="2400" b="1" dirty="0" smtClean="0">
                <a:solidFill>
                  <a:srgbClr val="FF0000"/>
                </a:solidFill>
              </a:rPr>
              <a:t>/ is ……..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voiced approximant consonant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fortis affricate consonants</a:t>
            </a:r>
          </a:p>
          <a:p>
            <a:pPr lvl="1" algn="l"/>
            <a:r>
              <a:rPr lang="en-US" sz="2000" dirty="0" smtClean="0">
                <a:solidFill>
                  <a:schemeClr val="tx1"/>
                </a:solidFill>
              </a:rPr>
              <a:t>A fricative alveolar consonant</a:t>
            </a:r>
          </a:p>
          <a:p>
            <a:pPr lvl="1" algn="l"/>
            <a:r>
              <a:rPr lang="en-US" sz="2000" dirty="0" smtClean="0">
                <a:solidFill>
                  <a:srgbClr val="FF0000"/>
                </a:solidFill>
              </a:rPr>
              <a:t>A </a:t>
            </a:r>
            <a:r>
              <a:rPr lang="en-US" sz="2000" dirty="0">
                <a:solidFill>
                  <a:srgbClr val="FF0000"/>
                </a:solidFill>
              </a:rPr>
              <a:t>fortis plosive alveolar </a:t>
            </a:r>
            <a:r>
              <a:rPr lang="en-US" sz="2000" dirty="0" smtClean="0">
                <a:solidFill>
                  <a:srgbClr val="FF0000"/>
                </a:solidFill>
              </a:rPr>
              <a:t>consonant.</a:t>
            </a:r>
          </a:p>
          <a:p>
            <a:pPr lvl="1" algn="l"/>
            <a:r>
              <a:rPr lang="en-US" sz="2000" dirty="0">
                <a:solidFill>
                  <a:schemeClr val="tx1"/>
                </a:solidFill>
              </a:rPr>
              <a:t>A </a:t>
            </a:r>
            <a:r>
              <a:rPr lang="en-US" sz="2000" dirty="0" smtClean="0">
                <a:solidFill>
                  <a:schemeClr val="tx1"/>
                </a:solidFill>
              </a:rPr>
              <a:t>lenis plosive </a:t>
            </a:r>
            <a:r>
              <a:rPr lang="en-US" sz="2000" dirty="0">
                <a:solidFill>
                  <a:schemeClr val="tx1"/>
                </a:solidFill>
              </a:rPr>
              <a:t>alveolar consonant.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61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798011" cy="62484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cs typeface="+mj-cs"/>
              </a:rPr>
              <a:t>The place of articulation for /</a:t>
            </a:r>
            <a:r>
              <a:rPr lang="sq-AL" sz="2400" b="1" dirty="0">
                <a:solidFill>
                  <a:srgbClr val="FF0000"/>
                </a:solidFill>
              </a:rPr>
              <a:t> ʃ </a:t>
            </a:r>
            <a:r>
              <a:rPr lang="en-US" sz="2000" b="1" dirty="0" smtClean="0">
                <a:solidFill>
                  <a:srgbClr val="0000FF"/>
                </a:solidFill>
                <a:cs typeface="+mj-cs"/>
              </a:rPr>
              <a:t>/ is . . . . . . .</a:t>
            </a:r>
          </a:p>
          <a:p>
            <a:pPr lvl="1" algn="l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Velar</a:t>
            </a:r>
          </a:p>
          <a:p>
            <a:pPr lvl="1" algn="l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Alveolar</a:t>
            </a:r>
          </a:p>
          <a:p>
            <a:pPr lvl="1" algn="l"/>
            <a:r>
              <a:rPr lang="en-US" b="1" dirty="0" smtClean="0">
                <a:solidFill>
                  <a:srgbClr val="FF0000"/>
                </a:solidFill>
                <a:cs typeface="+mj-cs"/>
              </a:rPr>
              <a:t>Post-alveolar</a:t>
            </a:r>
          </a:p>
          <a:p>
            <a:pPr lvl="1" algn="l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Bilabial</a:t>
            </a:r>
          </a:p>
          <a:p>
            <a:pPr lvl="1" algn="l"/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Labio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-dental </a:t>
            </a:r>
            <a:endParaRPr lang="ar-SA" b="1" dirty="0" smtClean="0">
              <a:solidFill>
                <a:schemeClr val="tx1">
                  <a:lumMod val="95000"/>
                  <a:lumOff val="5000"/>
                </a:schemeClr>
              </a:solidFill>
              <a:cs typeface="+mj-cs"/>
            </a:endParaRPr>
          </a:p>
          <a:p>
            <a:pPr algn="l"/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The consonant /. . . . . . </a:t>
            </a:r>
            <a:r>
              <a:rPr lang="sq-AL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/ has a post-alveolar place of articulation.</a:t>
            </a: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sq-AL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ʃ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  <a:r>
              <a:rPr lang="sq-AL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ʒ</a:t>
            </a:r>
            <a:endParaRPr lang="ar-MA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l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  <a:p>
            <a:pPr lvl="1" algn="l"/>
            <a:r>
              <a:rPr lang="sq-AL" sz="2400" b="1" dirty="0">
                <a:solidFill>
                  <a:srgbClr val="FF0000"/>
                </a:solidFill>
              </a:rPr>
              <a:t>ʃ </a:t>
            </a:r>
            <a:endParaRPr lang="en-US" sz="2400" b="1" dirty="0">
              <a:solidFill>
                <a:srgbClr val="FF0000"/>
              </a:solidFill>
            </a:endParaRPr>
          </a:p>
          <a:p>
            <a:pPr lvl="1" algn="l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  <a:endParaRPr lang="ar-MA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4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798011" cy="62484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cs typeface="+mj-cs"/>
              </a:rPr>
              <a:t>The manner of articulation for /</a:t>
            </a:r>
            <a:r>
              <a:rPr lang="sq-AL" sz="2000" dirty="0">
                <a:solidFill>
                  <a:srgbClr val="0000FF"/>
                </a:solidFill>
              </a:rPr>
              <a:t> </a:t>
            </a:r>
            <a:r>
              <a:rPr lang="sq-AL" sz="2800" dirty="0">
                <a:solidFill>
                  <a:srgbClr val="0000FF"/>
                </a:solidFill>
              </a:rPr>
              <a:t>ʃ</a:t>
            </a:r>
            <a:r>
              <a:rPr lang="sq-AL" sz="2000" dirty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cs typeface="+mj-cs"/>
              </a:rPr>
              <a:t>/ is . . . . . . .</a:t>
            </a:r>
          </a:p>
          <a:p>
            <a:pPr algn="l"/>
            <a:r>
              <a:rPr lang="en-US" sz="2000" b="1" dirty="0" smtClean="0">
                <a:cs typeface="+mj-cs"/>
              </a:rPr>
              <a:t>plosive</a:t>
            </a:r>
          </a:p>
          <a:p>
            <a:pPr algn="l"/>
            <a:r>
              <a:rPr lang="en-US" sz="2000" b="1" dirty="0" smtClean="0">
                <a:cs typeface="+mj-cs"/>
              </a:rPr>
              <a:t>affricate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+mj-cs"/>
              </a:rPr>
              <a:t>fricative</a:t>
            </a:r>
          </a:p>
          <a:p>
            <a:pPr algn="l"/>
            <a:r>
              <a:rPr lang="en-US" sz="2000" b="1" dirty="0" smtClean="0">
                <a:cs typeface="+mj-cs"/>
              </a:rPr>
              <a:t>nasal</a:t>
            </a:r>
          </a:p>
          <a:p>
            <a:pPr algn="l"/>
            <a:r>
              <a:rPr lang="en-US" sz="2000" b="1" dirty="0" smtClean="0">
                <a:cs typeface="+mj-cs"/>
              </a:rPr>
              <a:t>approximant</a:t>
            </a:r>
            <a:endParaRPr lang="ar-SA" sz="2000" b="1" dirty="0" smtClean="0">
              <a:cs typeface="+mj-cs"/>
            </a:endParaRPr>
          </a:p>
          <a:p>
            <a:pPr algn="l"/>
            <a:endParaRPr lang="en-US" dirty="0" smtClean="0"/>
          </a:p>
          <a:p>
            <a:pPr algn="l"/>
            <a:r>
              <a:rPr lang="en-US" sz="2400" b="1" dirty="0" smtClean="0">
                <a:solidFill>
                  <a:srgbClr val="0000FF"/>
                </a:solidFill>
              </a:rPr>
              <a:t>The consonant /. . . . . . </a:t>
            </a:r>
            <a:r>
              <a:rPr lang="sq-AL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/ has a fricative manner of articulation.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t</a:t>
            </a:r>
            <a:r>
              <a:rPr lang="sq-AL" sz="2400" b="1" dirty="0">
                <a:solidFill>
                  <a:schemeClr val="tx1"/>
                </a:solidFill>
              </a:rPr>
              <a:t>ʃ</a:t>
            </a:r>
            <a:endParaRPr lang="en-US" sz="24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d</a:t>
            </a:r>
            <a:r>
              <a:rPr lang="sq-AL" sz="2400" b="1" dirty="0"/>
              <a:t>ʒ</a:t>
            </a:r>
            <a:endParaRPr lang="ar-MA" sz="2400" b="1" dirty="0"/>
          </a:p>
          <a:p>
            <a:pPr algn="l"/>
            <a:r>
              <a:rPr lang="en-US" sz="2400" b="1" dirty="0"/>
              <a:t>d</a:t>
            </a:r>
          </a:p>
          <a:p>
            <a:pPr algn="l"/>
            <a:r>
              <a:rPr lang="sq-AL" sz="2400" b="1" dirty="0">
                <a:solidFill>
                  <a:srgbClr val="FF0000"/>
                </a:solidFill>
              </a:rPr>
              <a:t>ʃ </a:t>
            </a:r>
            <a:endParaRPr lang="en-US" sz="2400" b="1" dirty="0">
              <a:solidFill>
                <a:srgbClr val="FF0000"/>
              </a:solidFill>
            </a:endParaRPr>
          </a:p>
          <a:p>
            <a:pPr algn="l"/>
            <a:r>
              <a:rPr lang="en-US" sz="2400" b="1" dirty="0"/>
              <a:t>g</a:t>
            </a:r>
            <a:endParaRPr lang="ar-MA" sz="2400" b="1" dirty="0"/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5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72" y="965685"/>
            <a:ext cx="8363817" cy="5185735"/>
          </a:xfrm>
        </p:spPr>
        <p:txBody>
          <a:bodyPr>
            <a:normAutofit/>
          </a:bodyPr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Components of a syllable:</a:t>
            </a:r>
          </a:p>
          <a:p>
            <a:pPr algn="l">
              <a:defRPr/>
            </a:pPr>
            <a:r>
              <a:rPr lang="en-US" b="1" dirty="0">
                <a:solidFill>
                  <a:srgbClr val="FF0000"/>
                </a:solidFill>
              </a:rPr>
              <a:t>1- an onset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>
                <a:solidFill>
                  <a:srgbClr val="00B050"/>
                </a:solidFill>
              </a:rPr>
              <a:t>2- A center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/>
              <a:t>3- a coda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Ex</a:t>
            </a:r>
            <a:r>
              <a:rPr lang="en-US" dirty="0" smtClean="0"/>
              <a:t>:</a:t>
            </a:r>
          </a:p>
          <a:p>
            <a:pPr algn="l">
              <a:buNone/>
              <a:defRPr/>
            </a:pPr>
            <a:r>
              <a:rPr lang="en-US" sz="3600" dirty="0" smtClean="0"/>
              <a:t>ran 		/</a:t>
            </a:r>
            <a:r>
              <a:rPr lang="en-US" sz="3600" b="1" dirty="0" err="1" smtClean="0">
                <a:solidFill>
                  <a:srgbClr val="FF0000"/>
                </a:solidFill>
              </a:rPr>
              <a:t>r</a:t>
            </a:r>
            <a:r>
              <a:rPr lang="en-US" sz="3600" b="1" dirty="0" err="1" smtClean="0">
                <a:solidFill>
                  <a:srgbClr val="00B050"/>
                </a:solidFill>
              </a:rPr>
              <a:t>æ</a:t>
            </a:r>
            <a:r>
              <a:rPr lang="en-US" sz="3600" b="1" dirty="0" err="1" smtClean="0"/>
              <a:t>n</a:t>
            </a:r>
            <a:r>
              <a:rPr lang="en-US" sz="3600" dirty="0" smtClean="0"/>
              <a:t>/</a:t>
            </a:r>
          </a:p>
          <a:p>
            <a:pPr algn="l">
              <a:buNone/>
              <a:defRPr/>
            </a:pPr>
            <a:r>
              <a:rPr lang="en-US" sz="3600" dirty="0" smtClean="0"/>
              <a:t>sat		 /</a:t>
            </a:r>
            <a:r>
              <a:rPr lang="en-US" sz="3600" b="1" dirty="0" err="1" smtClean="0">
                <a:solidFill>
                  <a:srgbClr val="FF0000"/>
                </a:solidFill>
              </a:rPr>
              <a:t>s</a:t>
            </a:r>
            <a:r>
              <a:rPr lang="en-US" sz="3600" b="1" dirty="0" err="1" smtClean="0">
                <a:solidFill>
                  <a:srgbClr val="00B050"/>
                </a:solidFill>
              </a:rPr>
              <a:t>æ</a:t>
            </a:r>
            <a:r>
              <a:rPr lang="en-US" sz="3600" b="1" dirty="0" err="1" smtClean="0"/>
              <a:t>t</a:t>
            </a:r>
            <a:r>
              <a:rPr lang="en-US" sz="3600" dirty="0" smtClean="0"/>
              <a:t>/</a:t>
            </a:r>
          </a:p>
          <a:p>
            <a:pPr algn="l">
              <a:buNone/>
              <a:defRPr/>
            </a:pPr>
            <a:r>
              <a:rPr lang="en-US" sz="3600" dirty="0" smtClean="0"/>
              <a:t>fill 		/</a:t>
            </a:r>
            <a:r>
              <a:rPr lang="en-US" sz="3600" b="1" dirty="0" err="1" smtClean="0">
                <a:solidFill>
                  <a:srgbClr val="FF0000"/>
                </a:solidFill>
              </a:rPr>
              <a:t>f</a:t>
            </a:r>
            <a:r>
              <a:rPr lang="en-US" sz="3600" b="1" dirty="0" err="1" smtClean="0">
                <a:solidFill>
                  <a:srgbClr val="00B050"/>
                </a:solidFill>
              </a:rPr>
              <a:t>ɪ</a:t>
            </a:r>
            <a:r>
              <a:rPr lang="en-US" sz="3600" b="1" dirty="0" err="1" smtClean="0"/>
              <a:t>l</a:t>
            </a:r>
            <a:r>
              <a:rPr lang="en-US" sz="3600" dirty="0" smtClean="0"/>
              <a:t>/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1" y="373366"/>
            <a:ext cx="8543925" cy="422365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altLang="en-US" b="1" dirty="0">
                <a:solidFill>
                  <a:srgbClr val="0000FF"/>
                </a:solidFill>
              </a:rPr>
              <a:t>The Syllable. Unit: 8. Page 56.</a:t>
            </a:r>
            <a:endParaRPr lang="et-EE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4326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03" y="1371600"/>
            <a:ext cx="8363817" cy="518573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800" b="1" dirty="0">
                <a:solidFill>
                  <a:srgbClr val="7030A0"/>
                </a:solidFill>
              </a:rPr>
              <a:t>Minimum </a:t>
            </a:r>
            <a:r>
              <a:rPr lang="en-US" sz="2800" b="1" dirty="0" smtClean="0">
                <a:solidFill>
                  <a:srgbClr val="7030A0"/>
                </a:solidFill>
              </a:rPr>
              <a:t>syllable: </a:t>
            </a:r>
            <a:r>
              <a:rPr lang="en-US" sz="3600" dirty="0" smtClean="0"/>
              <a:t>It is a single vowel in isolation. It is followed and preceded by silence.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Ex: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l">
              <a:buNone/>
              <a:defRPr/>
            </a:pPr>
            <a:r>
              <a:rPr lang="en-US" sz="4800" dirty="0" smtClean="0"/>
              <a:t>are /</a:t>
            </a:r>
            <a:r>
              <a:rPr lang="en-US" sz="4800" dirty="0" smtClean="0">
                <a:solidFill>
                  <a:srgbClr val="FF0000"/>
                </a:solidFill>
              </a:rPr>
              <a:t>ɑː</a:t>
            </a:r>
            <a:r>
              <a:rPr lang="en-US" sz="4800" dirty="0" smtClean="0"/>
              <a:t>/		or /</a:t>
            </a:r>
            <a:r>
              <a:rPr lang="vi-VN" sz="4800" dirty="0">
                <a:solidFill>
                  <a:srgbClr val="FF0000"/>
                </a:solidFill>
              </a:rPr>
              <a:t>ɔ</a:t>
            </a:r>
            <a:r>
              <a:rPr lang="en-US" sz="4800" dirty="0" smtClean="0">
                <a:solidFill>
                  <a:srgbClr val="FF0000"/>
                </a:solidFill>
              </a:rPr>
              <a:t>ː</a:t>
            </a:r>
            <a:r>
              <a:rPr lang="en-US" sz="4800" dirty="0" smtClean="0"/>
              <a:t>/		err /</a:t>
            </a:r>
            <a:r>
              <a:rPr lang="en-US" sz="4800" dirty="0" smtClean="0">
                <a:solidFill>
                  <a:srgbClr val="FF0000"/>
                </a:solidFill>
              </a:rPr>
              <a:t>ɜː</a:t>
            </a:r>
            <a:r>
              <a:rPr lang="en-US" sz="4800" dirty="0" smtClean="0"/>
              <a:t>/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5584" y="343869"/>
            <a:ext cx="8543925" cy="422365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>
                <a:solidFill>
                  <a:srgbClr val="7030A0"/>
                </a:solidFill>
              </a:rPr>
              <a:t>Minimum syllable:</a:t>
            </a:r>
          </a:p>
        </p:txBody>
      </p:sp>
    </p:spTree>
    <p:extLst>
      <p:ext uri="{BB962C8B-B14F-4D97-AF65-F5344CB8AC3E}">
        <p14:creationId xmlns:p14="http://schemas.microsoft.com/office/powerpoint/2010/main" val="23955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33" y="965685"/>
            <a:ext cx="8510154" cy="5185735"/>
          </a:xfrm>
        </p:spPr>
        <p:txBody>
          <a:bodyPr>
            <a:normAutofit fontScale="85000" lnSpcReduction="20000"/>
          </a:bodyPr>
          <a:lstStyle/>
          <a:p>
            <a:pPr algn="l" eaLnBrk="1" hangingPunct="1">
              <a:buFont typeface="Arial" charset="0"/>
              <a:buNone/>
              <a:defRPr/>
            </a:pPr>
            <a:endParaRPr lang="en-US" sz="3600" b="1" dirty="0" smtClean="0">
              <a:solidFill>
                <a:srgbClr val="7030A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Onset + </a:t>
            </a:r>
            <a:r>
              <a:rPr lang="en-US" sz="3600" b="1" dirty="0" err="1" smtClean="0">
                <a:solidFill>
                  <a:srgbClr val="7030A0"/>
                </a:solidFill>
              </a:rPr>
              <a:t>centre</a:t>
            </a:r>
            <a:r>
              <a:rPr lang="en-US" sz="3600" b="1" dirty="0" smtClean="0">
                <a:solidFill>
                  <a:srgbClr val="7030A0"/>
                </a:solidFill>
              </a:rPr>
              <a:t> syllable:</a:t>
            </a:r>
            <a:endParaRPr lang="en-US" sz="1200" dirty="0" smtClean="0">
              <a:solidFill>
                <a:srgbClr val="00B05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Definition (1)</a:t>
            </a:r>
          </a:p>
          <a:p>
            <a:pPr algn="l">
              <a:defRPr/>
            </a:pPr>
            <a:r>
              <a:rPr lang="en-US" b="1" dirty="0">
                <a:solidFill>
                  <a:srgbClr val="7030A0"/>
                </a:solidFill>
              </a:rPr>
              <a:t>zero coda </a:t>
            </a:r>
            <a:r>
              <a:rPr lang="en-US" b="1" dirty="0" smtClean="0">
                <a:solidFill>
                  <a:srgbClr val="7030A0"/>
                </a:solidFill>
              </a:rPr>
              <a:t>syllable: </a:t>
            </a:r>
            <a:r>
              <a:rPr lang="en-US" dirty="0" smtClean="0">
                <a:solidFill>
                  <a:srgbClr val="00B050"/>
                </a:solidFill>
              </a:rPr>
              <a:t>A syllable that has one or more consonants preceding the </a:t>
            </a:r>
            <a:r>
              <a:rPr lang="en-US" dirty="0" err="1" smtClean="0">
                <a:solidFill>
                  <a:srgbClr val="00B050"/>
                </a:solidFill>
              </a:rPr>
              <a:t>centre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00B050"/>
                </a:solidFill>
              </a:rPr>
              <a:t>Or    </a:t>
            </a:r>
          </a:p>
          <a:p>
            <a:pPr algn="l"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00B050"/>
                </a:solidFill>
              </a:rPr>
              <a:t>A syllable that does not have a final consonant.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sz="1900" dirty="0" smtClean="0">
              <a:solidFill>
                <a:srgbClr val="00B05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Ex:</a:t>
            </a:r>
          </a:p>
          <a:p>
            <a:pPr algn="l">
              <a:buNone/>
              <a:defRPr/>
            </a:pPr>
            <a:r>
              <a:rPr lang="en-US" dirty="0" smtClean="0"/>
              <a:t>bar 	/</a:t>
            </a:r>
            <a:r>
              <a:rPr lang="en-US" dirty="0" err="1" smtClean="0">
                <a:solidFill>
                  <a:srgbClr val="0000FF"/>
                </a:solidFill>
              </a:rPr>
              <a:t>bɑ</a:t>
            </a:r>
            <a:r>
              <a:rPr lang="en-US" dirty="0" smtClean="0">
                <a:solidFill>
                  <a:srgbClr val="0000FF"/>
                </a:solidFill>
              </a:rPr>
              <a:t>ː</a:t>
            </a:r>
            <a:r>
              <a:rPr lang="en-US" dirty="0" smtClean="0"/>
              <a:t>/</a:t>
            </a:r>
          </a:p>
          <a:p>
            <a:pPr algn="l">
              <a:buNone/>
              <a:defRPr/>
            </a:pPr>
            <a:r>
              <a:rPr lang="en-US" dirty="0" smtClean="0"/>
              <a:t>key 	/</a:t>
            </a:r>
            <a:r>
              <a:rPr lang="en-US" dirty="0" err="1" smtClean="0">
                <a:solidFill>
                  <a:srgbClr val="0000FF"/>
                </a:solidFill>
              </a:rPr>
              <a:t>ki</a:t>
            </a:r>
            <a:r>
              <a:rPr lang="en-US" dirty="0" smtClean="0">
                <a:solidFill>
                  <a:srgbClr val="0000FF"/>
                </a:solidFill>
              </a:rPr>
              <a:t>ː</a:t>
            </a:r>
            <a:r>
              <a:rPr lang="en-US" dirty="0" smtClean="0"/>
              <a:t>/</a:t>
            </a:r>
          </a:p>
          <a:p>
            <a:pPr algn="l">
              <a:buNone/>
              <a:defRPr/>
            </a:pPr>
            <a:r>
              <a:rPr lang="en-US" dirty="0" smtClean="0"/>
              <a:t>More	/</a:t>
            </a:r>
            <a:r>
              <a:rPr lang="en-US" dirty="0" err="1" smtClean="0">
                <a:solidFill>
                  <a:srgbClr val="0000FF"/>
                </a:solidFill>
              </a:rPr>
              <a:t>mɔ</a:t>
            </a:r>
            <a:r>
              <a:rPr lang="en-US" dirty="0" smtClean="0">
                <a:solidFill>
                  <a:srgbClr val="0000FF"/>
                </a:solidFill>
              </a:rPr>
              <a:t>ː</a:t>
            </a:r>
            <a:r>
              <a:rPr lang="en-US" dirty="0" smtClean="0"/>
              <a:t>/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b="1" dirty="0" smtClean="0">
              <a:solidFill>
                <a:srgbClr val="7030A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1" y="373366"/>
            <a:ext cx="8887270" cy="422365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>
              <a:defRPr/>
            </a:pPr>
            <a:r>
              <a:rPr lang="en-US" sz="3600" b="1" dirty="0">
                <a:solidFill>
                  <a:srgbClr val="7030A0"/>
                </a:solidFill>
              </a:rPr>
              <a:t>zero coda syllable</a:t>
            </a:r>
          </a:p>
        </p:txBody>
      </p:sp>
    </p:spTree>
    <p:extLst>
      <p:ext uri="{BB962C8B-B14F-4D97-AF65-F5344CB8AC3E}">
        <p14:creationId xmlns:p14="http://schemas.microsoft.com/office/powerpoint/2010/main" val="29975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32" y="1034951"/>
            <a:ext cx="8510154" cy="5379699"/>
          </a:xfrm>
        </p:spPr>
        <p:txBody>
          <a:bodyPr>
            <a:normAutofit fontScale="85000" lnSpcReduction="20000"/>
          </a:bodyPr>
          <a:lstStyle/>
          <a:p>
            <a:pPr algn="l">
              <a:defRPr/>
            </a:pPr>
            <a:r>
              <a:rPr lang="en-US" b="1" dirty="0" smtClean="0">
                <a:solidFill>
                  <a:srgbClr val="7030A0"/>
                </a:solidFill>
              </a:rPr>
              <a:t>Centre + coda syllable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= </a:t>
            </a:r>
            <a:r>
              <a:rPr lang="en-US" b="1" dirty="0">
                <a:solidFill>
                  <a:srgbClr val="7030A0"/>
                </a:solidFill>
              </a:rPr>
              <a:t>zero onset syllable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/>
              <a:t>Features:</a:t>
            </a:r>
          </a:p>
          <a:p>
            <a:pPr algn="l">
              <a:defRPr/>
            </a:pPr>
            <a:r>
              <a:rPr lang="en-US" b="1" dirty="0" smtClean="0">
                <a:solidFill>
                  <a:srgbClr val="00B050"/>
                </a:solidFill>
              </a:rPr>
              <a:t>It is a syllable that ends with one or more consonants. 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b="1" dirty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en-US" b="1" dirty="0">
                <a:solidFill>
                  <a:srgbClr val="00B050"/>
                </a:solidFill>
              </a:rPr>
              <a:t>It is a </a:t>
            </a:r>
            <a:r>
              <a:rPr lang="en-US" b="1" dirty="0" smtClean="0">
                <a:solidFill>
                  <a:srgbClr val="00B050"/>
                </a:solidFill>
              </a:rPr>
              <a:t>syllable in which there is no consonant preceding the centre.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en-US" b="1" dirty="0">
                <a:solidFill>
                  <a:srgbClr val="00B050"/>
                </a:solidFill>
              </a:rPr>
              <a:t>It is a </a:t>
            </a:r>
            <a:r>
              <a:rPr lang="en-US" b="1" dirty="0" smtClean="0">
                <a:solidFill>
                  <a:srgbClr val="00B050"/>
                </a:solidFill>
              </a:rPr>
              <a:t>syllable that begins with a vowel. </a:t>
            </a:r>
          </a:p>
          <a:p>
            <a:pPr algn="l">
              <a:defRPr/>
            </a:pPr>
            <a:r>
              <a:rPr lang="en-US" b="1" dirty="0" smtClean="0">
                <a:solidFill>
                  <a:srgbClr val="FF0000"/>
                </a:solidFill>
              </a:rPr>
              <a:t>Ex:</a:t>
            </a:r>
          </a:p>
          <a:p>
            <a:pPr algn="l">
              <a:buNone/>
              <a:defRPr/>
            </a:pPr>
            <a:r>
              <a:rPr lang="en-US" sz="3900" dirty="0" smtClean="0"/>
              <a:t>am		/</a:t>
            </a:r>
            <a:r>
              <a:rPr lang="en-US" sz="3900" dirty="0" err="1">
                <a:solidFill>
                  <a:srgbClr val="0000FF"/>
                </a:solidFill>
              </a:rPr>
              <a:t>æ</a:t>
            </a:r>
            <a:r>
              <a:rPr lang="en-US" sz="3900" dirty="0" err="1" smtClean="0">
                <a:solidFill>
                  <a:srgbClr val="0000FF"/>
                </a:solidFill>
              </a:rPr>
              <a:t>m</a:t>
            </a:r>
            <a:r>
              <a:rPr lang="en-US" sz="3900" dirty="0" smtClean="0"/>
              <a:t>/</a:t>
            </a:r>
          </a:p>
          <a:p>
            <a:pPr algn="l">
              <a:buNone/>
              <a:defRPr/>
            </a:pPr>
            <a:r>
              <a:rPr lang="en-US" sz="3900" dirty="0" smtClean="0"/>
              <a:t>ought 	/</a:t>
            </a:r>
            <a:r>
              <a:rPr lang="en-US" sz="3900" dirty="0" err="1" smtClean="0">
                <a:solidFill>
                  <a:srgbClr val="0000FF"/>
                </a:solidFill>
              </a:rPr>
              <a:t>ɔːt</a:t>
            </a:r>
            <a:r>
              <a:rPr lang="en-US" sz="3900" dirty="0" smtClean="0"/>
              <a:t>/</a:t>
            </a:r>
          </a:p>
          <a:p>
            <a:pPr algn="l">
              <a:buNone/>
              <a:defRPr/>
            </a:pPr>
            <a:r>
              <a:rPr lang="en-US" sz="3900" dirty="0" smtClean="0"/>
              <a:t>ease 		/</a:t>
            </a:r>
            <a:r>
              <a:rPr lang="en-US" sz="3900" dirty="0" err="1" smtClean="0">
                <a:solidFill>
                  <a:srgbClr val="0000FF"/>
                </a:solidFill>
              </a:rPr>
              <a:t>iːz</a:t>
            </a:r>
            <a:r>
              <a:rPr lang="en-US" sz="3900" dirty="0" smtClean="0"/>
              <a:t>/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b="1" dirty="0" smtClean="0">
              <a:solidFill>
                <a:srgbClr val="7030A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1" y="373366"/>
            <a:ext cx="8887270" cy="422365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rgbClr val="7030A0"/>
                </a:solidFill>
              </a:rPr>
              <a:t>zero onset syllable</a:t>
            </a:r>
            <a:endParaRPr lang="et-EE" alt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94789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33" y="965685"/>
            <a:ext cx="8510154" cy="5185735"/>
          </a:xfrm>
        </p:spPr>
        <p:txBody>
          <a:bodyPr>
            <a:normAutofit/>
          </a:bodyPr>
          <a:lstStyle/>
          <a:p>
            <a:pPr algn="l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Consonant cluster</a:t>
            </a:r>
            <a:r>
              <a:rPr lang="en-US" b="1" dirty="0" smtClean="0">
                <a:solidFill>
                  <a:srgbClr val="002060"/>
                </a:solidFill>
              </a:rPr>
              <a:t>: </a:t>
            </a:r>
            <a:r>
              <a:rPr lang="en-US" dirty="0" smtClean="0">
                <a:solidFill>
                  <a:srgbClr val="0000FF"/>
                </a:solidFill>
              </a:rPr>
              <a:t>when we have two or more consonants together, without any intervening vowels between these consonants.</a:t>
            </a: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algn="l">
              <a:defRPr/>
            </a:pPr>
            <a:r>
              <a:rPr lang="en-US" dirty="0">
                <a:solidFill>
                  <a:srgbClr val="FF0000"/>
                </a:solidFill>
              </a:rPr>
              <a:t>consonant </a:t>
            </a:r>
            <a:r>
              <a:rPr lang="en-US" dirty="0" smtClean="0">
                <a:solidFill>
                  <a:srgbClr val="FF0000"/>
                </a:solidFill>
              </a:rPr>
              <a:t>cluster</a:t>
            </a:r>
            <a:r>
              <a:rPr lang="en-US" dirty="0" smtClean="0"/>
              <a:t>: </a:t>
            </a:r>
            <a:r>
              <a:rPr lang="en-US" dirty="0"/>
              <a:t>A group of consonants at the beginning or end of a </a:t>
            </a:r>
            <a:r>
              <a:rPr lang="en-US" dirty="0" smtClean="0"/>
              <a:t>syllable.</a:t>
            </a:r>
            <a:endParaRPr lang="en-US" dirty="0"/>
          </a:p>
          <a:p>
            <a:pPr algn="l"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str</a:t>
            </a:r>
            <a:r>
              <a:rPr lang="en-US" dirty="0" smtClean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ng</a:t>
            </a:r>
            <a:endParaRPr lang="en-US" dirty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rgbClr val="F04316"/>
                </a:solidFill>
              </a:rPr>
              <a:t>pr</a:t>
            </a:r>
            <a:r>
              <a:rPr lang="en-US" dirty="0" smtClean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F04316"/>
                </a:solidFill>
              </a:rPr>
              <a:t>mpt</a:t>
            </a:r>
            <a:endParaRPr lang="en-US" dirty="0" smtClean="0">
              <a:solidFill>
                <a:srgbClr val="0000FF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algn="l">
              <a:buNone/>
              <a:defRPr/>
            </a:pPr>
            <a:endParaRPr lang="en-US" b="1" dirty="0" smtClean="0"/>
          </a:p>
          <a:p>
            <a:pPr algn="l">
              <a:buNone/>
              <a:defRPr/>
            </a:pPr>
            <a:endParaRPr lang="en-US" dirty="0" smtClean="0"/>
          </a:p>
          <a:p>
            <a:pPr algn="l"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algn="l" eaLnBrk="1" hangingPunct="1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9551" y="373366"/>
            <a:ext cx="8887270" cy="422365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1001">
            <a:schemeClr val="dk1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Consonant cluster</a:t>
            </a:r>
            <a:endParaRPr lang="et-EE" altLang="en-US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1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152400"/>
            <a:ext cx="9064777" cy="5334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Syllabic consonants</a:t>
            </a:r>
            <a:r>
              <a:rPr lang="en-US" dirty="0" smtClean="0"/>
              <a:t>	P: 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80500" cy="4800600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Ex</a:t>
            </a:r>
            <a:r>
              <a:rPr lang="en-US" sz="2000" dirty="0" smtClean="0"/>
              <a:t>.      </a:t>
            </a:r>
            <a:r>
              <a:rPr lang="en-US" sz="2800" dirty="0" smtClean="0">
                <a:solidFill>
                  <a:srgbClr val="0000FF"/>
                </a:solidFill>
              </a:rPr>
              <a:t>Bottle</a:t>
            </a:r>
            <a:r>
              <a:rPr lang="en-US" sz="2800" dirty="0" smtClean="0"/>
              <a:t> </a:t>
            </a:r>
            <a:r>
              <a:rPr lang="en-US" sz="1800" dirty="0" smtClean="0"/>
              <a:t>	</a:t>
            </a:r>
            <a:r>
              <a:rPr lang="en-US" dirty="0" smtClean="0"/>
              <a:t>[</a:t>
            </a:r>
            <a:r>
              <a:rPr lang="en-US" dirty="0" err="1" smtClean="0"/>
              <a:t>bɒt</a:t>
            </a:r>
            <a:r>
              <a:rPr lang="en-US" sz="1050" dirty="0" smtClean="0">
                <a:solidFill>
                  <a:schemeClr val="bg1"/>
                </a:solidFill>
              </a:rPr>
              <a:t>[</a:t>
            </a:r>
            <a:r>
              <a:rPr lang="en-US" dirty="0" smtClean="0"/>
              <a:t>l̩</a:t>
            </a:r>
            <a:r>
              <a:rPr lang="en-US" sz="1100" dirty="0" smtClean="0">
                <a:solidFill>
                  <a:schemeClr val="bg1"/>
                </a:solidFill>
              </a:rPr>
              <a:t>]</a:t>
            </a:r>
            <a:r>
              <a:rPr lang="en-US" dirty="0" smtClean="0"/>
              <a:t>]</a:t>
            </a:r>
          </a:p>
          <a:p>
            <a:pPr algn="l">
              <a:lnSpc>
                <a:spcPct val="120000"/>
              </a:lnSpc>
            </a:pPr>
            <a:r>
              <a:rPr lang="en-US" sz="2800" dirty="0" smtClean="0"/>
              <a:t>The second syllable is  </a:t>
            </a:r>
            <a:r>
              <a:rPr lang="en-US" sz="2800" dirty="0" smtClean="0">
                <a:solidFill>
                  <a:srgbClr val="FF0000"/>
                </a:solidFill>
              </a:rPr>
              <a:t>weak</a:t>
            </a:r>
          </a:p>
          <a:p>
            <a:pPr algn="l">
              <a:lnSpc>
                <a:spcPct val="120000"/>
              </a:lnSpc>
            </a:pPr>
            <a:r>
              <a:rPr lang="en-US" sz="2800" dirty="0" smtClean="0"/>
              <a:t>The second syllable </a:t>
            </a:r>
            <a:r>
              <a:rPr lang="en-US" sz="2800" dirty="0">
                <a:solidFill>
                  <a:srgbClr val="FF0000"/>
                </a:solidFill>
              </a:rPr>
              <a:t>contains no vowel at all</a:t>
            </a:r>
            <a:r>
              <a:rPr lang="en-US" sz="2800" dirty="0"/>
              <a:t>, </a:t>
            </a:r>
            <a:endParaRPr lang="en-US" sz="2800" dirty="0" smtClean="0"/>
          </a:p>
          <a:p>
            <a:pPr algn="l">
              <a:lnSpc>
                <a:spcPct val="120000"/>
              </a:lnSpc>
            </a:pPr>
            <a:r>
              <a:rPr lang="en-US" sz="2800" dirty="0" smtClean="0"/>
              <a:t>The second syllable </a:t>
            </a:r>
            <a:r>
              <a:rPr lang="en-US" sz="2800" dirty="0" smtClean="0">
                <a:solidFill>
                  <a:srgbClr val="FF0000"/>
                </a:solidFill>
              </a:rPr>
              <a:t>consists entirely of the </a:t>
            </a:r>
            <a:r>
              <a:rPr lang="en-US" sz="2800" dirty="0">
                <a:solidFill>
                  <a:srgbClr val="FF0000"/>
                </a:solidFill>
              </a:rPr>
              <a:t>consonant [l̩</a:t>
            </a:r>
            <a:r>
              <a:rPr lang="en-US" sz="2800" dirty="0" smtClean="0">
                <a:solidFill>
                  <a:srgbClr val="FF0000"/>
                </a:solidFill>
              </a:rPr>
              <a:t>]</a:t>
            </a:r>
          </a:p>
          <a:p>
            <a:pPr algn="l">
              <a:lnSpc>
                <a:spcPct val="120000"/>
              </a:lnSpc>
            </a:pPr>
            <a:r>
              <a:rPr lang="en-US" sz="3600" b="1" u="sng" dirty="0" smtClean="0">
                <a:solidFill>
                  <a:srgbClr val="00B050"/>
                </a:solidFill>
              </a:rPr>
              <a:t>A syllabic consonant </a:t>
            </a:r>
            <a:r>
              <a:rPr lang="en-US" sz="3600" dirty="0" smtClean="0">
                <a:solidFill>
                  <a:srgbClr val="0000FF"/>
                </a:solidFill>
              </a:rPr>
              <a:t>is a weak syllable that contains no vowel at all and it consists entirely of </a:t>
            </a:r>
            <a:r>
              <a:rPr lang="en-US" sz="3600" dirty="0">
                <a:solidFill>
                  <a:srgbClr val="0000FF"/>
                </a:solidFill>
              </a:rPr>
              <a:t>the </a:t>
            </a:r>
            <a:r>
              <a:rPr lang="en-US" sz="3600" dirty="0" smtClean="0">
                <a:solidFill>
                  <a:srgbClr val="0000FF"/>
                </a:solidFill>
              </a:rPr>
              <a:t>consonants. </a:t>
            </a:r>
          </a:p>
        </p:txBody>
      </p:sp>
    </p:spTree>
    <p:extLst>
      <p:ext uri="{BB962C8B-B14F-4D97-AF65-F5344CB8AC3E}">
        <p14:creationId xmlns:p14="http://schemas.microsoft.com/office/powerpoint/2010/main" val="64657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4800" b="1" dirty="0" smtClean="0">
                <a:solidFill>
                  <a:srgbClr val="7030A0"/>
                </a:solidFill>
              </a:rPr>
              <a:t>Weak syllables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19201"/>
            <a:ext cx="8915400" cy="45259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</a:t>
            </a:r>
            <a:r>
              <a:rPr lang="en-US" b="1" dirty="0"/>
              <a:t>vowel in a weak syllable tends to </a:t>
            </a:r>
            <a:r>
              <a:rPr lang="en-US" b="1" dirty="0" smtClean="0"/>
              <a:t>be: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shorter</a:t>
            </a:r>
            <a:r>
              <a:rPr lang="en-US" dirty="0"/>
              <a:t>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of lower intensity (loudness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and </a:t>
            </a:r>
            <a:r>
              <a:rPr lang="en-US" dirty="0">
                <a:solidFill>
                  <a:srgbClr val="0000FF"/>
                </a:solidFill>
              </a:rPr>
              <a:t>different in </a:t>
            </a:r>
            <a:r>
              <a:rPr lang="en-US" dirty="0" smtClean="0">
                <a:solidFill>
                  <a:srgbClr val="0000FF"/>
                </a:solidFill>
              </a:rPr>
              <a:t>quality .</a:t>
            </a:r>
          </a:p>
          <a:p>
            <a:pPr algn="l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92" y="3429000"/>
            <a:ext cx="4648108" cy="305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05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</a:rPr>
              <a:t>Syllabic consonants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19201"/>
            <a:ext cx="8915400" cy="4525963"/>
          </a:xfrm>
        </p:spPr>
        <p:txBody>
          <a:bodyPr>
            <a:normAutofit/>
          </a:bodyPr>
          <a:lstStyle/>
          <a:p>
            <a:pPr algn="l"/>
            <a:endParaRPr lang="en-US" dirty="0" smtClean="0">
              <a:solidFill>
                <a:srgbClr val="7030A0"/>
              </a:solidFill>
            </a:endParaRPr>
          </a:p>
          <a:p>
            <a:pPr algn="l"/>
            <a:r>
              <a:rPr lang="en-US" dirty="0" smtClean="0">
                <a:solidFill>
                  <a:srgbClr val="7030A0"/>
                </a:solidFill>
              </a:rPr>
              <a:t>It </a:t>
            </a:r>
            <a:r>
              <a:rPr lang="en-US" dirty="0">
                <a:solidFill>
                  <a:srgbClr val="7030A0"/>
                </a:solidFill>
              </a:rPr>
              <a:t>is usual to </a:t>
            </a:r>
            <a:r>
              <a:rPr lang="en-US" dirty="0" smtClean="0">
                <a:solidFill>
                  <a:srgbClr val="7030A0"/>
                </a:solidFill>
              </a:rPr>
              <a:t>indicate that </a:t>
            </a:r>
            <a:r>
              <a:rPr lang="en-US" dirty="0">
                <a:solidFill>
                  <a:srgbClr val="7030A0"/>
                </a:solidFill>
              </a:rPr>
              <a:t>a consonant is syllabic by means of a small vertical mark </a:t>
            </a:r>
            <a:r>
              <a:rPr lang="en-US" dirty="0" smtClean="0">
                <a:solidFill>
                  <a:srgbClr val="7030A0"/>
                </a:solidFill>
              </a:rPr>
              <a:t>[</a:t>
            </a:r>
            <a:r>
              <a:rPr lang="ar-SA" sz="4400" dirty="0" smtClean="0">
                <a:solidFill>
                  <a:srgbClr val="7030A0"/>
                </a:solidFill>
              </a:rPr>
              <a:t>ˌ</a:t>
            </a:r>
            <a:r>
              <a:rPr lang="en-US" dirty="0" smtClean="0">
                <a:solidFill>
                  <a:srgbClr val="7030A0"/>
                </a:solidFill>
              </a:rPr>
              <a:t>] </a:t>
            </a:r>
            <a:r>
              <a:rPr lang="en-US" sz="3600" dirty="0" smtClean="0">
                <a:solidFill>
                  <a:srgbClr val="7030A0"/>
                </a:solidFill>
              </a:rPr>
              <a:t>that goes below the lateral /l/.</a:t>
            </a:r>
          </a:p>
          <a:p>
            <a:pPr algn="l"/>
            <a:endParaRPr lang="en-US" sz="3600" b="1" dirty="0">
              <a:solidFill>
                <a:srgbClr val="FF0000"/>
              </a:solidFill>
            </a:endParaRP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Example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‘cattle </a:t>
            </a:r>
            <a:r>
              <a:rPr lang="en-US" sz="3600" b="1" dirty="0">
                <a:solidFill>
                  <a:srgbClr val="FF0000"/>
                </a:solidFill>
              </a:rPr>
              <a:t>[</a:t>
            </a:r>
            <a:r>
              <a:rPr lang="en-US" sz="3600" b="1" dirty="0" err="1" smtClean="0">
                <a:solidFill>
                  <a:srgbClr val="0000FF"/>
                </a:solidFill>
              </a:rPr>
              <a:t>kæt</a:t>
            </a:r>
            <a:r>
              <a:rPr lang="sq-AL" sz="3600" b="1" dirty="0" smtClean="0">
                <a:solidFill>
                  <a:srgbClr val="0000FF"/>
                </a:solidFill>
              </a:rPr>
              <a:t>l</a:t>
            </a:r>
            <a:r>
              <a:rPr lang="sq-AL" sz="3600" dirty="0" smtClean="0"/>
              <a:t>̩</a:t>
            </a:r>
            <a:r>
              <a:rPr lang="en-US" sz="3600" b="1" dirty="0">
                <a:solidFill>
                  <a:srgbClr val="FF0000"/>
                </a:solidFill>
              </a:rPr>
              <a:t>]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32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297364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Lateral release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r>
              <a:rPr lang="en-US" dirty="0" smtClean="0">
                <a:solidFill>
                  <a:srgbClr val="00B050"/>
                </a:solidFill>
              </a:rPr>
              <a:t>When we have a plosive followed by a lateral /l/, the plosive is released through the sides of the tongue. We call this lateral release of the plosive.</a:t>
            </a:r>
          </a:p>
          <a:p>
            <a:pPr algn="l"/>
            <a:endParaRPr lang="en-US" dirty="0">
              <a:solidFill>
                <a:srgbClr val="00B050"/>
              </a:solidFill>
            </a:endParaRPr>
          </a:p>
          <a:p>
            <a:pPr algn="l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96" y="4000500"/>
            <a:ext cx="1898650" cy="2857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33800" y="4038600"/>
            <a:ext cx="365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‘</a:t>
            </a:r>
            <a:r>
              <a:rPr lang="en-US" sz="3200" dirty="0">
                <a:solidFill>
                  <a:srgbClr val="FF0000"/>
                </a:solidFill>
              </a:rPr>
              <a:t>muddle</a:t>
            </a:r>
            <a:r>
              <a:rPr lang="en-US" sz="3200" dirty="0"/>
              <a:t>’ [</a:t>
            </a:r>
            <a:r>
              <a:rPr lang="en-US" sz="3200" dirty="0" err="1" smtClean="0">
                <a:solidFill>
                  <a:srgbClr val="0000FF"/>
                </a:solidFill>
              </a:rPr>
              <a:t>mʌd</a:t>
            </a:r>
            <a:r>
              <a:rPr lang="sq-AL" sz="3200" dirty="0"/>
              <a:t>l̩</a:t>
            </a:r>
            <a:r>
              <a:rPr lang="en-US" sz="3200" dirty="0" smtClean="0"/>
              <a:t>]</a:t>
            </a:r>
            <a:endParaRPr lang="en-US" sz="3200" dirty="0"/>
          </a:p>
        </p:txBody>
      </p:sp>
      <p:pic>
        <p:nvPicPr>
          <p:cNvPr id="6" name="mud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59700" y="4038600"/>
            <a:ext cx="660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97950" cy="5257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B050"/>
                </a:solidFill>
              </a:rPr>
              <a:t>Syllabic [</a:t>
            </a:r>
            <a:r>
              <a:rPr lang="sq-AL" b="1" dirty="0"/>
              <a:t>l̩</a:t>
            </a:r>
            <a:r>
              <a:rPr lang="en-US" b="1" dirty="0" smtClean="0">
                <a:solidFill>
                  <a:srgbClr val="00B050"/>
                </a:solidFill>
              </a:rPr>
              <a:t>]</a:t>
            </a:r>
            <a:endParaRPr lang="en-US" b="1" dirty="0">
              <a:solidFill>
                <a:srgbClr val="00B050"/>
              </a:solidFill>
            </a:endParaRPr>
          </a:p>
          <a:p>
            <a:pPr algn="l"/>
            <a:r>
              <a:rPr lang="en-US" dirty="0" smtClean="0"/>
              <a:t>It </a:t>
            </a:r>
            <a:r>
              <a:rPr lang="en-US" dirty="0"/>
              <a:t>occurs after </a:t>
            </a:r>
            <a:r>
              <a:rPr lang="en-US" dirty="0" smtClean="0"/>
              <a:t>another consonant</a:t>
            </a:r>
          </a:p>
          <a:p>
            <a:pPr algn="l"/>
            <a:r>
              <a:rPr lang="en-US" dirty="0"/>
              <a:t>‘</a:t>
            </a:r>
            <a:r>
              <a:rPr lang="en-US" dirty="0" smtClean="0">
                <a:solidFill>
                  <a:srgbClr val="FF0000"/>
                </a:solidFill>
              </a:rPr>
              <a:t>bottle</a:t>
            </a:r>
            <a:r>
              <a:rPr lang="en-US" dirty="0" smtClean="0"/>
              <a:t> [</a:t>
            </a:r>
            <a:r>
              <a:rPr lang="en-US" dirty="0" err="1" smtClean="0">
                <a:solidFill>
                  <a:srgbClr val="0000FF"/>
                </a:solidFill>
              </a:rPr>
              <a:t>bɒt</a:t>
            </a:r>
            <a:r>
              <a:rPr lang="sq-AL" dirty="0"/>
              <a:t>l̩</a:t>
            </a:r>
            <a:r>
              <a:rPr lang="en-US" dirty="0" smtClean="0"/>
              <a:t>]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3600" b="1" dirty="0" smtClean="0">
                <a:solidFill>
                  <a:srgbClr val="0000FF"/>
                </a:solidFill>
              </a:rPr>
              <a:t>Lateral release</a:t>
            </a:r>
          </a:p>
          <a:p>
            <a:pPr algn="l"/>
            <a:r>
              <a:rPr lang="en-US" dirty="0" smtClean="0"/>
              <a:t>The plosive /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/ in </a:t>
            </a:r>
            <a:r>
              <a:rPr lang="en-US" b="1" i="1" dirty="0" smtClean="0">
                <a:solidFill>
                  <a:srgbClr val="0000FF"/>
                </a:solidFill>
              </a:rPr>
              <a:t>bottle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/>
              <a:t>[</a:t>
            </a:r>
            <a:r>
              <a:rPr lang="en-US" dirty="0" err="1">
                <a:solidFill>
                  <a:srgbClr val="0000FF"/>
                </a:solidFill>
              </a:rPr>
              <a:t>bɒt</a:t>
            </a:r>
            <a:r>
              <a:rPr lang="sq-AL" dirty="0">
                <a:solidFill>
                  <a:srgbClr val="0000FF"/>
                </a:solidFill>
              </a:rPr>
              <a:t>l̩</a:t>
            </a:r>
            <a:r>
              <a:rPr lang="en-US" dirty="0" smtClean="0"/>
              <a:t>] is laterally released through the sides of the tongue. The centre of the tongue is still in contact with the alveolar when /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/>
              <a:t>/ is released: only the sides of the tongue are lowered.</a:t>
            </a:r>
          </a:p>
        </p:txBody>
      </p:sp>
      <p:pic>
        <p:nvPicPr>
          <p:cNvPr id="4" name="bot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59700" y="2400300"/>
            <a:ext cx="660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97950" cy="52578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Syllabic [</a:t>
            </a:r>
            <a:r>
              <a:rPr lang="sq-AL" dirty="0"/>
              <a:t>l̩</a:t>
            </a:r>
            <a:r>
              <a:rPr lang="en-US" dirty="0" smtClean="0">
                <a:solidFill>
                  <a:srgbClr val="00B050"/>
                </a:solidFill>
              </a:rPr>
              <a:t>]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endParaRPr lang="en-US" sz="1400" dirty="0" smtClean="0"/>
          </a:p>
          <a:p>
            <a:pPr algn="l"/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>
                <a:solidFill>
                  <a:srgbClr val="FF0000"/>
                </a:solidFill>
              </a:rPr>
              <a:t>muddle</a:t>
            </a:r>
            <a:r>
              <a:rPr lang="en-US" dirty="0"/>
              <a:t>’ </a:t>
            </a: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 smtClean="0">
                <a:solidFill>
                  <a:srgbClr val="0000FF"/>
                </a:solidFill>
              </a:rPr>
              <a:t>mʌd</a:t>
            </a:r>
            <a:r>
              <a:rPr lang="sq-AL" dirty="0">
                <a:solidFill>
                  <a:srgbClr val="0000FF"/>
                </a:solidFill>
              </a:rPr>
              <a:t>l̩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</a:p>
          <a:p>
            <a:pPr algn="l"/>
            <a:r>
              <a:rPr lang="en-US" b="1" dirty="0">
                <a:solidFill>
                  <a:srgbClr val="0000FF"/>
                </a:solidFill>
              </a:rPr>
              <a:t>Lateral release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</p:txBody>
      </p:sp>
      <p:pic>
        <p:nvPicPr>
          <p:cNvPr id="5" name="mud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2400" y="2720725"/>
            <a:ext cx="660400" cy="609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800" y="3581400"/>
            <a:ext cx="838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800" dirty="0"/>
              <a:t>The plosive </a:t>
            </a:r>
            <a:r>
              <a:rPr lang="en-US" sz="2800" dirty="0" smtClean="0"/>
              <a:t>/</a:t>
            </a:r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dirty="0" smtClean="0"/>
              <a:t>/ </a:t>
            </a:r>
            <a:r>
              <a:rPr lang="en-US" sz="2800" dirty="0"/>
              <a:t>in </a:t>
            </a:r>
            <a:r>
              <a:rPr lang="en-US" sz="2800" b="1" i="1" dirty="0" smtClean="0">
                <a:solidFill>
                  <a:srgbClr val="0000FF"/>
                </a:solidFill>
              </a:rPr>
              <a:t>muddle </a:t>
            </a:r>
            <a:r>
              <a:rPr lang="en-US" sz="2800" dirty="0">
                <a:solidFill>
                  <a:srgbClr val="0000FF"/>
                </a:solidFill>
              </a:rPr>
              <a:t>[</a:t>
            </a:r>
            <a:r>
              <a:rPr lang="en-US" sz="2800" dirty="0" err="1">
                <a:solidFill>
                  <a:srgbClr val="0000FF"/>
                </a:solidFill>
              </a:rPr>
              <a:t>mʌd</a:t>
            </a:r>
            <a:r>
              <a:rPr lang="sq-AL" sz="2800" dirty="0">
                <a:solidFill>
                  <a:srgbClr val="0000FF"/>
                </a:solidFill>
              </a:rPr>
              <a:t>l̩</a:t>
            </a:r>
            <a:r>
              <a:rPr lang="en-US" sz="2800" dirty="0">
                <a:solidFill>
                  <a:srgbClr val="0000FF"/>
                </a:solidFill>
              </a:rPr>
              <a:t>] </a:t>
            </a:r>
            <a:r>
              <a:rPr lang="en-US" sz="2800" dirty="0" smtClean="0"/>
              <a:t>is </a:t>
            </a:r>
            <a:r>
              <a:rPr lang="en-US" sz="2800" dirty="0"/>
              <a:t>laterally released through the sides of the tongue. The centre of the tongue is still in contact with the alveolar when </a:t>
            </a:r>
            <a:r>
              <a:rPr lang="en-US" sz="2800" dirty="0" smtClean="0"/>
              <a:t>/</a:t>
            </a:r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dirty="0" smtClean="0"/>
              <a:t>/ </a:t>
            </a:r>
            <a:r>
              <a:rPr lang="en-US" sz="2800" dirty="0"/>
              <a:t>is released: only the sides of the tongue are lowered.</a:t>
            </a:r>
          </a:p>
        </p:txBody>
      </p:sp>
    </p:spTree>
    <p:extLst>
      <p:ext uri="{BB962C8B-B14F-4D97-AF65-F5344CB8AC3E}">
        <p14:creationId xmlns:p14="http://schemas.microsoft.com/office/powerpoint/2010/main" val="16506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054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Where </a:t>
            </a:r>
            <a:r>
              <a:rPr lang="en-US" sz="2800" dirty="0">
                <a:solidFill>
                  <a:srgbClr val="FF0000"/>
                </a:solidFill>
              </a:rPr>
              <a:t>do we find syllabic </a:t>
            </a:r>
            <a:r>
              <a:rPr lang="en-US" sz="2800" dirty="0" smtClean="0">
                <a:solidFill>
                  <a:srgbClr val="FF0000"/>
                </a:solidFill>
              </a:rPr>
              <a:t>[</a:t>
            </a:r>
            <a:r>
              <a:rPr lang="sq-AL" sz="2800" dirty="0"/>
              <a:t>l̩</a:t>
            </a:r>
            <a:r>
              <a:rPr lang="en-US" sz="2800" dirty="0" smtClean="0">
                <a:solidFill>
                  <a:srgbClr val="FF0000"/>
                </a:solidFill>
              </a:rPr>
              <a:t>] </a:t>
            </a:r>
            <a:r>
              <a:rPr lang="en-US" sz="2800" dirty="0">
                <a:solidFill>
                  <a:srgbClr val="FF0000"/>
                </a:solidFill>
              </a:rPr>
              <a:t>in the BBC accent</a:t>
            </a:r>
            <a:r>
              <a:rPr lang="en-US" sz="2800" dirty="0" smtClean="0">
                <a:solidFill>
                  <a:srgbClr val="FF0000"/>
                </a:solidFill>
              </a:rPr>
              <a:t>? </a:t>
            </a:r>
          </a:p>
          <a:p>
            <a:r>
              <a:rPr lang="en-US" sz="2400" dirty="0" smtClean="0"/>
              <a:t>’</a:t>
            </a:r>
          </a:p>
          <a:p>
            <a:endParaRPr lang="en-US" sz="2400" dirty="0"/>
          </a:p>
          <a:p>
            <a:pPr algn="l"/>
            <a:r>
              <a:rPr lang="en-US" sz="2800" dirty="0" smtClean="0"/>
              <a:t>Cat</a:t>
            </a:r>
            <a:r>
              <a:rPr lang="en-US" sz="2800" dirty="0" smtClean="0">
                <a:solidFill>
                  <a:srgbClr val="FF0000"/>
                </a:solidFill>
              </a:rPr>
              <a:t>t</a:t>
            </a:r>
            <a:r>
              <a:rPr lang="en-US" sz="2800" dirty="0" smtClean="0">
                <a:solidFill>
                  <a:srgbClr val="0000FF"/>
                </a:solidFill>
              </a:rPr>
              <a:t>le</a:t>
            </a:r>
            <a:r>
              <a:rPr lang="en-US" sz="2800" dirty="0" smtClean="0"/>
              <a:t> [</a:t>
            </a:r>
            <a:r>
              <a:rPr lang="en-US" sz="2800" dirty="0" err="1" smtClean="0"/>
              <a:t>kæ</a:t>
            </a:r>
            <a:r>
              <a:rPr lang="en-US" sz="2800" dirty="0" err="1" smtClean="0">
                <a:solidFill>
                  <a:srgbClr val="FF0000"/>
                </a:solidFill>
              </a:rPr>
              <a:t>t</a:t>
            </a:r>
            <a:r>
              <a:rPr lang="sq-AL" sz="2800" dirty="0"/>
              <a:t>l̩</a:t>
            </a:r>
            <a:r>
              <a:rPr lang="en-US" sz="2800" dirty="0" smtClean="0"/>
              <a:t>] </a:t>
            </a:r>
          </a:p>
          <a:p>
            <a:pPr algn="l"/>
            <a:r>
              <a:rPr lang="en-US" sz="2800" dirty="0" smtClean="0"/>
              <a:t>Bot</a:t>
            </a:r>
            <a:r>
              <a:rPr lang="en-US" sz="2800" dirty="0" smtClean="0">
                <a:solidFill>
                  <a:srgbClr val="FF0000"/>
                </a:solidFill>
              </a:rPr>
              <a:t>t</a:t>
            </a:r>
            <a:r>
              <a:rPr lang="en-US" sz="2800" dirty="0" smtClean="0">
                <a:solidFill>
                  <a:srgbClr val="0000FF"/>
                </a:solidFill>
              </a:rPr>
              <a:t>le</a:t>
            </a:r>
            <a:r>
              <a:rPr lang="en-US" sz="2800" dirty="0" smtClean="0"/>
              <a:t> [</a:t>
            </a:r>
            <a:r>
              <a:rPr lang="en-US" sz="2800" dirty="0" err="1" smtClean="0"/>
              <a:t>bɒ</a:t>
            </a:r>
            <a:r>
              <a:rPr lang="en-US" sz="2800" dirty="0" err="1" smtClean="0">
                <a:solidFill>
                  <a:srgbClr val="FF0000"/>
                </a:solidFill>
              </a:rPr>
              <a:t>t</a:t>
            </a:r>
            <a:r>
              <a:rPr lang="sq-AL" sz="2800" dirty="0"/>
              <a:t>l̩</a:t>
            </a:r>
            <a:r>
              <a:rPr lang="en-US" sz="2800" dirty="0" smtClean="0"/>
              <a:t>]</a:t>
            </a:r>
          </a:p>
          <a:p>
            <a:pPr algn="l"/>
            <a:r>
              <a:rPr lang="en-US" sz="2800" dirty="0" smtClean="0"/>
              <a:t>Mud</a:t>
            </a:r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dirty="0" smtClean="0">
                <a:solidFill>
                  <a:srgbClr val="0000FF"/>
                </a:solidFill>
              </a:rPr>
              <a:t>le</a:t>
            </a:r>
            <a:r>
              <a:rPr lang="en-US" sz="2800" dirty="0" smtClean="0"/>
              <a:t> [</a:t>
            </a:r>
            <a:r>
              <a:rPr lang="en-US" sz="2800" dirty="0" err="1" smtClean="0"/>
              <a:t>mʌd</a:t>
            </a:r>
            <a:r>
              <a:rPr lang="sq-AL" sz="2800" dirty="0">
                <a:solidFill>
                  <a:srgbClr val="0000FF"/>
                </a:solidFill>
              </a:rPr>
              <a:t>l̩</a:t>
            </a:r>
            <a:r>
              <a:rPr lang="en-US" sz="2800" dirty="0" smtClean="0"/>
              <a:t>]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5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05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Syllabi [</a:t>
            </a:r>
            <a:r>
              <a:rPr lang="sq-AL" dirty="0">
                <a:solidFill>
                  <a:srgbClr val="0000FF"/>
                </a:solidFill>
              </a:rPr>
              <a:t>n̩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</a:p>
          <a:p>
            <a:pPr algn="l"/>
            <a:r>
              <a:rPr lang="en-US" dirty="0"/>
              <a:t>Syllabic </a:t>
            </a:r>
            <a:r>
              <a:rPr lang="en-US" dirty="0" smtClean="0"/>
              <a:t>[</a:t>
            </a:r>
            <a:r>
              <a:rPr lang="sq-AL" dirty="0" smtClean="0"/>
              <a:t>n̩</a:t>
            </a:r>
            <a:r>
              <a:rPr lang="en-US" dirty="0" smtClean="0"/>
              <a:t>] </a:t>
            </a:r>
            <a:r>
              <a:rPr lang="en-US" dirty="0"/>
              <a:t>is most common after alveolar plosives and </a:t>
            </a:r>
            <a:r>
              <a:rPr lang="en-US" dirty="0" smtClean="0"/>
              <a:t>alveolar fricatives.</a:t>
            </a:r>
          </a:p>
          <a:p>
            <a:pPr algn="l"/>
            <a:r>
              <a:rPr lang="en-US" dirty="0" smtClean="0"/>
              <a:t>t, d</a:t>
            </a:r>
            <a:r>
              <a:rPr lang="en-US" dirty="0"/>
              <a:t>, s, </a:t>
            </a:r>
            <a:r>
              <a:rPr lang="en-US" dirty="0" smtClean="0"/>
              <a:t>z</a:t>
            </a:r>
          </a:p>
          <a:p>
            <a:endParaRPr lang="en-US" dirty="0"/>
          </a:p>
          <a:p>
            <a:pPr algn="l"/>
            <a:r>
              <a:rPr lang="en-US" dirty="0" smtClean="0"/>
              <a:t>‘eaten’ [</a:t>
            </a:r>
            <a:r>
              <a:rPr lang="en-US" dirty="0" err="1" smtClean="0"/>
              <a:t>i:t</a:t>
            </a:r>
            <a:r>
              <a:rPr lang="sq-AL" dirty="0"/>
              <a:t>n̩</a:t>
            </a:r>
            <a:r>
              <a:rPr lang="en-US" dirty="0" smtClean="0"/>
              <a:t>]</a:t>
            </a:r>
          </a:p>
          <a:p>
            <a:pPr algn="l"/>
            <a:r>
              <a:rPr lang="en-US" dirty="0" smtClean="0"/>
              <a:t>Sudden [s</a:t>
            </a:r>
            <a:r>
              <a:rPr lang="sq-AL" dirty="0"/>
              <a:t>ʌdn</a:t>
            </a:r>
            <a:r>
              <a:rPr lang="sq-AL" dirty="0" smtClean="0"/>
              <a:t>̩</a:t>
            </a:r>
            <a:r>
              <a:rPr lang="en-US" dirty="0" smtClean="0"/>
              <a:t>]</a:t>
            </a:r>
          </a:p>
          <a:p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473" y="228600"/>
            <a:ext cx="9064777" cy="68580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/>
              <a:t>Syllabic consonants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143000"/>
            <a:ext cx="8915400" cy="5410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0000FF"/>
                </a:solidFill>
              </a:rPr>
              <a:t>Syllabi [</a:t>
            </a:r>
            <a:r>
              <a:rPr lang="sq-AL" b="1" dirty="0">
                <a:solidFill>
                  <a:srgbClr val="0000FF"/>
                </a:solidFill>
              </a:rPr>
              <a:t>n̩</a:t>
            </a:r>
            <a:r>
              <a:rPr lang="en-US" b="1" dirty="0" smtClean="0">
                <a:solidFill>
                  <a:srgbClr val="0000FF"/>
                </a:solidFill>
              </a:rPr>
              <a:t>]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Nasal release</a:t>
            </a:r>
          </a:p>
          <a:p>
            <a:pPr algn="l"/>
            <a:endParaRPr lang="en-US" sz="1800" dirty="0"/>
          </a:p>
          <a:p>
            <a:pPr algn="l"/>
            <a:r>
              <a:rPr lang="en-US" dirty="0">
                <a:solidFill>
                  <a:srgbClr val="F04316"/>
                </a:solidFill>
              </a:rPr>
              <a:t>‘eaten’ </a:t>
            </a:r>
            <a:r>
              <a:rPr lang="en-US" dirty="0" smtClean="0">
                <a:solidFill>
                  <a:srgbClr val="F04316"/>
                </a:solidFill>
              </a:rPr>
              <a:t>[</a:t>
            </a:r>
            <a:r>
              <a:rPr lang="en-US" dirty="0" err="1" smtClean="0">
                <a:solidFill>
                  <a:srgbClr val="F04316"/>
                </a:solidFill>
              </a:rPr>
              <a:t>i:t</a:t>
            </a:r>
            <a:r>
              <a:rPr lang="sq-AL" dirty="0" smtClean="0">
                <a:solidFill>
                  <a:srgbClr val="F04316"/>
                </a:solidFill>
              </a:rPr>
              <a:t>n</a:t>
            </a:r>
            <a:r>
              <a:rPr lang="sq-AL" dirty="0">
                <a:solidFill>
                  <a:srgbClr val="F04316"/>
                </a:solidFill>
              </a:rPr>
              <a:t>̩</a:t>
            </a:r>
            <a:r>
              <a:rPr lang="en-US" dirty="0" smtClean="0">
                <a:solidFill>
                  <a:srgbClr val="F04316"/>
                </a:solidFill>
              </a:rPr>
              <a:t>]</a:t>
            </a:r>
            <a:endParaRPr lang="en-US" dirty="0">
              <a:solidFill>
                <a:srgbClr val="F04316"/>
              </a:solidFill>
            </a:endParaRPr>
          </a:p>
          <a:p>
            <a:pPr algn="l"/>
            <a:r>
              <a:rPr lang="en-US" dirty="0" smtClean="0"/>
              <a:t>the </a:t>
            </a:r>
            <a:r>
              <a:rPr lang="en-US" dirty="0"/>
              <a:t>plosive </a:t>
            </a:r>
            <a:r>
              <a:rPr lang="en-US" dirty="0" smtClean="0"/>
              <a:t>can be nasally </a:t>
            </a:r>
            <a:r>
              <a:rPr lang="en-US" dirty="0"/>
              <a:t>released </a:t>
            </a:r>
            <a:r>
              <a:rPr lang="en-US" u="sng" dirty="0">
                <a:solidFill>
                  <a:srgbClr val="0000FF"/>
                </a:solidFill>
              </a:rPr>
              <a:t>by lowering the soft palate</a:t>
            </a:r>
            <a:r>
              <a:rPr lang="en-US" dirty="0"/>
              <a:t>, so that in the word ‘</a:t>
            </a:r>
            <a:r>
              <a:rPr lang="en-US" dirty="0">
                <a:solidFill>
                  <a:srgbClr val="FF0000"/>
                </a:solidFill>
              </a:rPr>
              <a:t>eaten</a:t>
            </a:r>
            <a:r>
              <a:rPr lang="en-US" dirty="0"/>
              <a:t>’ </a:t>
            </a:r>
            <a:r>
              <a:rPr lang="en-US" dirty="0" smtClean="0"/>
              <a:t>[</a:t>
            </a:r>
            <a:r>
              <a:rPr lang="en-US" dirty="0" err="1" smtClean="0">
                <a:solidFill>
                  <a:srgbClr val="0000FF"/>
                </a:solidFill>
              </a:rPr>
              <a:t>i:t</a:t>
            </a:r>
            <a:r>
              <a:rPr lang="sq-AL" dirty="0" smtClean="0">
                <a:solidFill>
                  <a:srgbClr val="0000FF"/>
                </a:solidFill>
              </a:rPr>
              <a:t>n</a:t>
            </a:r>
            <a:r>
              <a:rPr lang="sq-AL" dirty="0">
                <a:solidFill>
                  <a:srgbClr val="0000FF"/>
                </a:solidFill>
              </a:rPr>
              <a:t>̩</a:t>
            </a:r>
            <a:r>
              <a:rPr lang="en-US" dirty="0" smtClean="0"/>
              <a:t>] the </a:t>
            </a:r>
            <a:r>
              <a:rPr lang="en-US" dirty="0"/>
              <a:t>tongue does not move in the </a:t>
            </a:r>
            <a:r>
              <a:rPr lang="en-US" dirty="0" smtClean="0"/>
              <a:t>/</a:t>
            </a:r>
            <a:r>
              <a:rPr lang="en-US" dirty="0" err="1" smtClean="0"/>
              <a:t>tn</a:t>
            </a:r>
            <a:r>
              <a:rPr lang="en-US" dirty="0" smtClean="0"/>
              <a:t>/ </a:t>
            </a:r>
            <a:r>
              <a:rPr lang="en-US" dirty="0"/>
              <a:t>sequence but the soft palate is lowered at the end of </a:t>
            </a:r>
            <a:r>
              <a:rPr lang="en-US" dirty="0" smtClean="0"/>
              <a:t>/t/ </a:t>
            </a:r>
            <a:r>
              <a:rPr lang="en-US" dirty="0"/>
              <a:t>so that </a:t>
            </a:r>
            <a:r>
              <a:rPr lang="en-US" dirty="0" smtClean="0"/>
              <a:t>the compressed </a:t>
            </a:r>
            <a:r>
              <a:rPr lang="en-US" dirty="0"/>
              <a:t>air escapes through the nose</a:t>
            </a:r>
            <a:r>
              <a:rPr lang="en-US" dirty="0" smtClean="0"/>
              <a:t>. We call this nasal release.</a:t>
            </a:r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2463</TotalTime>
  <Words>1379</Words>
  <Application>Microsoft Office PowerPoint</Application>
  <PresentationFormat>A4 Paper (210x297 mm)</PresentationFormat>
  <Paragraphs>333</Paragraphs>
  <Slides>34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Lecture 13</vt:lpstr>
      <vt:lpstr>In this lecture, we will study</vt:lpstr>
      <vt:lpstr>Approximant /j/ and /w/</vt:lpstr>
      <vt:lpstr>Approximant /j/ and /w/. P50</vt:lpstr>
      <vt:lpstr>Approximant /j/ and /w/. P50</vt:lpstr>
      <vt:lpstr>Approximant /j/ and /w/. P50</vt:lpstr>
      <vt:lpstr>Approximant /j/ and /w/. P50</vt:lpstr>
      <vt:lpstr>Approximant /j/ and /w/. P51</vt:lpstr>
      <vt:lpstr>Places of Articulation for /w/ and /j/</vt:lpstr>
      <vt:lpstr>Places of Articulation for /w/ and /j/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Syllable. Unit: 8. Page 56.</vt:lpstr>
      <vt:lpstr>Minimum syllable:</vt:lpstr>
      <vt:lpstr>zero coda syllable</vt:lpstr>
      <vt:lpstr>zero onset syllable</vt:lpstr>
      <vt:lpstr>Consonant cluster</vt:lpstr>
      <vt:lpstr>Syllabic consonants P: 64</vt:lpstr>
      <vt:lpstr>Weak syllables</vt:lpstr>
      <vt:lpstr>Syllabic consonants</vt:lpstr>
      <vt:lpstr>Syllabic consonants</vt:lpstr>
      <vt:lpstr>Syllabic consonants</vt:lpstr>
      <vt:lpstr>Syllabic consonants</vt:lpstr>
      <vt:lpstr>Syllabic consonants</vt:lpstr>
      <vt:lpstr>Syllabic consonants</vt:lpstr>
      <vt:lpstr>Syllabic consonants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CITPC</cp:lastModifiedBy>
  <cp:revision>123</cp:revision>
  <dcterms:created xsi:type="dcterms:W3CDTF">2015-09-10T11:39:03Z</dcterms:created>
  <dcterms:modified xsi:type="dcterms:W3CDTF">2017-11-28T04:16:32Z</dcterms:modified>
</cp:coreProperties>
</file>