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35" r:id="rId2"/>
    <p:sldId id="326" r:id="rId3"/>
    <p:sldId id="415" r:id="rId4"/>
    <p:sldId id="488" r:id="rId5"/>
    <p:sldId id="483" r:id="rId6"/>
    <p:sldId id="484" r:id="rId7"/>
    <p:sldId id="485" r:id="rId8"/>
    <p:sldId id="486" r:id="rId9"/>
    <p:sldId id="487" r:id="rId10"/>
    <p:sldId id="470" r:id="rId11"/>
    <p:sldId id="471" r:id="rId12"/>
    <p:sldId id="472" r:id="rId13"/>
    <p:sldId id="473" r:id="rId14"/>
    <p:sldId id="474" r:id="rId15"/>
    <p:sldId id="475" r:id="rId16"/>
    <p:sldId id="463" r:id="rId17"/>
    <p:sldId id="464" r:id="rId18"/>
    <p:sldId id="461" r:id="rId19"/>
    <p:sldId id="465" r:id="rId20"/>
    <p:sldId id="467" r:id="rId21"/>
    <p:sldId id="468" r:id="rId22"/>
    <p:sldId id="489" r:id="rId23"/>
    <p:sldId id="458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E6334"/>
    <a:srgbClr val="D98061"/>
    <a:srgbClr val="313B4A"/>
    <a:srgbClr val="43A79C"/>
    <a:srgbClr val="EDBD1F"/>
    <a:srgbClr val="F04316"/>
    <a:srgbClr val="81AA52"/>
    <a:srgbClr val="0E478A"/>
    <a:srgbClr val="ECA0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4" autoAdjust="0"/>
  </p:normalViewPr>
  <p:slideViewPr>
    <p:cSldViewPr>
      <p:cViewPr varScale="1">
        <p:scale>
          <a:sx n="86" d="100"/>
          <a:sy n="86" d="100"/>
        </p:scale>
        <p:origin x="672" y="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11/9/2017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150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0F7330-3DF7-438A-9071-FA437D689AF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302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0F7330-3DF7-438A-9071-FA437D689AF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339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0F7330-3DF7-438A-9071-FA437D689AF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8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0F7330-3DF7-438A-9071-FA437D689AF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23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799"/>
            <a:ext cx="509905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800" b="1" dirty="0" smtClean="0">
                <a:solidFill>
                  <a:srgbClr val="0000FF"/>
                </a:solidFill>
                <a:latin typeface="AYM Wadiy S_U normal."/>
                <a:cs typeface="Times New Roman" pitchFamily="18" charset="0"/>
              </a:rPr>
              <a:t>Phonetics and Phonology</a:t>
            </a:r>
            <a:endParaRPr lang="ar-SA" sz="2800" b="1" dirty="0">
              <a:solidFill>
                <a:srgbClr val="0000FF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Dr. Mohammed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Al-</a:t>
            </a:r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Hilal</a:t>
            </a:r>
            <a:endParaRPr lang="en-U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002060"/>
                </a:solidFill>
              </a:rPr>
              <a:t>مقرر </a:t>
            </a:r>
            <a:r>
              <a:rPr lang="ar-SA" sz="2800" b="1" dirty="0" smtClean="0">
                <a:solidFill>
                  <a:srgbClr val="002060"/>
                </a:solidFill>
              </a:rPr>
              <a:t>الصوتيات والنظام الصوتي</a:t>
            </a:r>
            <a:endParaRPr lang="ar-SA" sz="2800" b="1" dirty="0">
              <a:solidFill>
                <a:srgbClr val="002060"/>
              </a:solidFill>
            </a:endParaRPr>
          </a:p>
          <a:p>
            <a:pPr algn="ctr"/>
            <a:r>
              <a:rPr lang="ar-SA" sz="3200" b="1" baseline="-25000" dirty="0" smtClean="0">
                <a:solidFill>
                  <a:srgbClr val="00B050"/>
                </a:solidFill>
              </a:rPr>
              <a:t>قسم اللغة الإنجليزية</a:t>
            </a:r>
            <a:endParaRPr lang="en-US" sz="3200" b="1" baseline="-25000" dirty="0">
              <a:solidFill>
                <a:srgbClr val="00B050"/>
              </a:solidFill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52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14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Phonetics and Phonology</a:t>
            </a:r>
            <a:endParaRPr lang="en-US" dirty="0"/>
          </a:p>
        </p:txBody>
      </p:sp>
      <p:sp>
        <p:nvSpPr>
          <p:cNvPr id="4" name="Rectangle 9"/>
          <p:cNvSpPr/>
          <p:nvPr/>
        </p:nvSpPr>
        <p:spPr>
          <a:xfrm>
            <a:off x="76200" y="2864224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36716" y="2864224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55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3600" dirty="0" smtClean="0"/>
              <a:t>In this lecture, we will study</a:t>
            </a:r>
            <a:endParaRPr lang="ar-SA" sz="3600" dirty="0"/>
          </a:p>
        </p:txBody>
      </p:sp>
      <p:sp>
        <p:nvSpPr>
          <p:cNvPr id="4" name="Rectangle 3"/>
          <p:cNvSpPr/>
          <p:nvPr/>
        </p:nvSpPr>
        <p:spPr>
          <a:xfrm>
            <a:off x="800438" y="1301234"/>
            <a:ext cx="872456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sz="2000" dirty="0"/>
              <a:t>Weak </a:t>
            </a:r>
            <a:r>
              <a:rPr lang="en-US" sz="2000" dirty="0" smtClean="0"/>
              <a:t>forms</a:t>
            </a:r>
          </a:p>
          <a:p>
            <a:pPr algn="l" rtl="0">
              <a:lnSpc>
                <a:spcPct val="150000"/>
              </a:lnSpc>
            </a:pPr>
            <a:r>
              <a:rPr lang="en-US" sz="2000" b="1" dirty="0">
                <a:solidFill>
                  <a:srgbClr val="0000FF"/>
                </a:solidFill>
              </a:rPr>
              <a:t>The most common weak-form </a:t>
            </a:r>
            <a:r>
              <a:rPr lang="en-US" sz="2000" b="1" dirty="0" smtClean="0">
                <a:solidFill>
                  <a:srgbClr val="0000FF"/>
                </a:solidFill>
              </a:rPr>
              <a:t>words</a:t>
            </a:r>
          </a:p>
          <a:p>
            <a:pPr algn="l" rtl="0">
              <a:lnSpc>
                <a:spcPct val="150000"/>
              </a:lnSpc>
            </a:pPr>
            <a:r>
              <a:rPr lang="en-US" sz="2000" b="1" dirty="0" smtClean="0">
                <a:solidFill>
                  <a:srgbClr val="0000FF"/>
                </a:solidFill>
              </a:rPr>
              <a:t>Linking</a:t>
            </a:r>
          </a:p>
          <a:p>
            <a:pPr algn="l" rtl="0">
              <a:lnSpc>
                <a:spcPct val="150000"/>
              </a:lnSpc>
            </a:pPr>
            <a:r>
              <a:rPr lang="hr-HR" altLang="ar-SA" sz="2000" b="1" dirty="0">
                <a:solidFill>
                  <a:srgbClr val="7030A0"/>
                </a:solidFill>
              </a:rPr>
              <a:t>Assimilation</a:t>
            </a:r>
            <a:endParaRPr lang="en-US" sz="2000" b="1" dirty="0" smtClean="0">
              <a:solidFill>
                <a:srgbClr val="0000FF"/>
              </a:solidFill>
            </a:endParaRPr>
          </a:p>
          <a:p>
            <a:pPr algn="l" rtl="0">
              <a:lnSpc>
                <a:spcPct val="150000"/>
              </a:lnSpc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48730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915400" cy="5745163"/>
          </a:xfrm>
        </p:spPr>
        <p:txBody>
          <a:bodyPr>
            <a:normAutofit/>
          </a:bodyPr>
          <a:lstStyle/>
          <a:p>
            <a:pPr algn="l"/>
            <a:r>
              <a:rPr lang="en-US" sz="4400" dirty="0">
                <a:solidFill>
                  <a:srgbClr val="00B0F0"/>
                </a:solidFill>
              </a:rPr>
              <a:t>Most native speakers of English find an “all-strong form” pronunciation </a:t>
            </a:r>
            <a:r>
              <a:rPr lang="en-US" sz="4400" dirty="0"/>
              <a:t>unnatural</a:t>
            </a:r>
            <a:r>
              <a:rPr lang="en-US" sz="4400" dirty="0">
                <a:solidFill>
                  <a:srgbClr val="00B0F0"/>
                </a:solidFill>
              </a:rPr>
              <a:t> and foreign-sounding, something that most learners would wish to avoid</a:t>
            </a:r>
            <a:r>
              <a:rPr lang="en-US" sz="4400" dirty="0" smtClean="0">
                <a:solidFill>
                  <a:srgbClr val="00B0F0"/>
                </a:solidFill>
              </a:rPr>
              <a:t>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39762"/>
          </a:xfrm>
          <a:solidFill>
            <a:srgbClr val="FFFFFF"/>
          </a:solidFill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en-US" sz="3600" b="1" dirty="0" smtClean="0">
                <a:solidFill>
                  <a:srgbClr val="0000FF"/>
                </a:solidFill>
              </a:rPr>
              <a:t>WHY DO WE USE WEAK FORMS?</a:t>
            </a:r>
            <a:endParaRPr lang="en-US" sz="36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27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915400" cy="5745163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speakers </a:t>
            </a:r>
            <a:r>
              <a:rPr lang="en-US" dirty="0"/>
              <a:t>who are not familiar with the use of weak forms are likely to have </a:t>
            </a:r>
            <a:r>
              <a:rPr lang="en-US" dirty="0">
                <a:solidFill>
                  <a:srgbClr val="0000FF"/>
                </a:solidFill>
              </a:rPr>
              <a:t>difficulty</a:t>
            </a:r>
            <a:r>
              <a:rPr lang="en-US" dirty="0"/>
              <a:t> understanding speakers who do use weak forms</a:t>
            </a:r>
            <a:r>
              <a:rPr lang="en-US" dirty="0" smtClean="0"/>
              <a:t>;</a:t>
            </a:r>
          </a:p>
          <a:p>
            <a:pPr algn="l"/>
            <a:endParaRPr lang="en-US" dirty="0"/>
          </a:p>
          <a:p>
            <a:pPr algn="l"/>
            <a:r>
              <a:rPr lang="en-US" b="1" dirty="0">
                <a:solidFill>
                  <a:srgbClr val="00B050"/>
                </a:solidFill>
              </a:rPr>
              <a:t>learners of the language need to learn about these weak forms to help them to understand what they hear.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39762"/>
          </a:xfrm>
          <a:solidFill>
            <a:srgbClr val="FFFFFF"/>
          </a:solidFill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en-US" sz="3600" b="1" dirty="0" smtClean="0">
                <a:solidFill>
                  <a:srgbClr val="0000FF"/>
                </a:solidFill>
              </a:rPr>
              <a:t>WHY DO WE USE WEAK FORMS?</a:t>
            </a:r>
            <a:endParaRPr lang="en-US" sz="36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39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915400" cy="639762"/>
          </a:xfrm>
          <a:solidFill>
            <a:srgbClr val="FFFFFF"/>
          </a:solidFill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en-US" sz="3600" b="1" dirty="0" smtClean="0">
                <a:solidFill>
                  <a:srgbClr val="0000FF"/>
                </a:solidFill>
              </a:rPr>
              <a:t>The most common weak-form words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915400" cy="4114800"/>
          </a:xfrm>
        </p:spPr>
        <p:txBody>
          <a:bodyPr/>
          <a:lstStyle/>
          <a:p>
            <a:pPr lvl="0" algn="l"/>
            <a:r>
              <a:rPr lang="en-US" sz="3600" dirty="0"/>
              <a:t>The </a:t>
            </a:r>
          </a:p>
          <a:p>
            <a:pPr algn="l"/>
            <a:r>
              <a:rPr lang="en-US" sz="3600" dirty="0">
                <a:solidFill>
                  <a:srgbClr val="00B0F0"/>
                </a:solidFill>
              </a:rPr>
              <a:t>Strong /</a:t>
            </a:r>
            <a:r>
              <a:rPr lang="en-US" sz="3600" dirty="0" err="1">
                <a:solidFill>
                  <a:srgbClr val="00B0F0"/>
                </a:solidFill>
              </a:rPr>
              <a:t>ðə</a:t>
            </a:r>
            <a:r>
              <a:rPr lang="en-US" sz="3600" dirty="0">
                <a:solidFill>
                  <a:srgbClr val="00B0F0"/>
                </a:solidFill>
              </a:rPr>
              <a:t>/		weak /</a:t>
            </a:r>
            <a:r>
              <a:rPr lang="en-US" sz="3600" dirty="0" err="1">
                <a:solidFill>
                  <a:srgbClr val="00B0F0"/>
                </a:solidFill>
              </a:rPr>
              <a:t>ði</a:t>
            </a:r>
            <a:r>
              <a:rPr lang="en-US" sz="3600" dirty="0">
                <a:solidFill>
                  <a:srgbClr val="00B0F0"/>
                </a:solidFill>
              </a:rPr>
              <a:t>/</a:t>
            </a:r>
          </a:p>
          <a:p>
            <a:pPr algn="l"/>
            <a:endParaRPr lang="en-US" sz="2800" b="1" dirty="0" smtClean="0">
              <a:solidFill>
                <a:srgbClr val="00B050"/>
              </a:solidFill>
            </a:endParaRPr>
          </a:p>
          <a:p>
            <a:pPr algn="l"/>
            <a:r>
              <a:rPr lang="en-US" sz="2800" b="1" dirty="0" smtClean="0">
                <a:solidFill>
                  <a:srgbClr val="00B050"/>
                </a:solidFill>
              </a:rPr>
              <a:t>-</a:t>
            </a:r>
            <a:r>
              <a:rPr lang="en-US" sz="2800" b="1" dirty="0">
                <a:solidFill>
                  <a:srgbClr val="00B050"/>
                </a:solidFill>
              </a:rPr>
              <a:t>Strong /</a:t>
            </a:r>
            <a:r>
              <a:rPr lang="en-US" sz="2800" b="1" dirty="0" err="1">
                <a:solidFill>
                  <a:srgbClr val="00B050"/>
                </a:solidFill>
              </a:rPr>
              <a:t>ðə</a:t>
            </a:r>
            <a:r>
              <a:rPr lang="en-US" sz="2800" b="1" dirty="0">
                <a:solidFill>
                  <a:srgbClr val="00B050"/>
                </a:solidFill>
              </a:rPr>
              <a:t>/. </a:t>
            </a:r>
            <a:endParaRPr lang="en-US" sz="2800" b="1" dirty="0" smtClean="0">
              <a:solidFill>
                <a:srgbClr val="00B050"/>
              </a:solidFill>
            </a:endParaRPr>
          </a:p>
          <a:p>
            <a:pPr algn="l"/>
            <a:r>
              <a:rPr lang="en-US" sz="2800" b="1" dirty="0" smtClean="0">
                <a:solidFill>
                  <a:srgbClr val="00B050"/>
                </a:solidFill>
              </a:rPr>
              <a:t>It </a:t>
            </a:r>
            <a:r>
              <a:rPr lang="en-US" sz="2800" b="1" dirty="0">
                <a:solidFill>
                  <a:srgbClr val="00B050"/>
                </a:solidFill>
              </a:rPr>
              <a:t>occurs before consonants.  </a:t>
            </a:r>
            <a:endParaRPr lang="en-US" sz="2800" dirty="0">
              <a:solidFill>
                <a:srgbClr val="00B050"/>
              </a:solidFill>
            </a:endParaRPr>
          </a:p>
          <a:p>
            <a:pPr algn="l"/>
            <a:r>
              <a:rPr lang="en-US" sz="3600" dirty="0">
                <a:solidFill>
                  <a:srgbClr val="002060"/>
                </a:solidFill>
              </a:rPr>
              <a:t>The classroom. /</a:t>
            </a:r>
            <a:r>
              <a:rPr lang="en-US" sz="3600" dirty="0" err="1">
                <a:solidFill>
                  <a:srgbClr val="002060"/>
                </a:solidFill>
              </a:rPr>
              <a:t>ðə</a:t>
            </a:r>
            <a:r>
              <a:rPr lang="en-US" sz="3600" dirty="0">
                <a:solidFill>
                  <a:srgbClr val="002060"/>
                </a:solidFill>
              </a:rPr>
              <a:t>/ classroom</a:t>
            </a:r>
          </a:p>
          <a:p>
            <a:pPr algn="l"/>
            <a:r>
              <a:rPr lang="en-US" sz="3600" dirty="0">
                <a:solidFill>
                  <a:srgbClr val="FF0000"/>
                </a:solidFill>
              </a:rPr>
              <a:t>Shut the door.  shut /</a:t>
            </a:r>
            <a:r>
              <a:rPr lang="en-US" sz="3600" dirty="0" err="1">
                <a:solidFill>
                  <a:srgbClr val="FF0000"/>
                </a:solidFill>
              </a:rPr>
              <a:t>ðə</a:t>
            </a:r>
            <a:r>
              <a:rPr lang="en-US" sz="3600" dirty="0">
                <a:solidFill>
                  <a:srgbClr val="FF0000"/>
                </a:solidFill>
              </a:rPr>
              <a:t>/ </a:t>
            </a:r>
            <a:r>
              <a:rPr lang="en-US" sz="3600" dirty="0" smtClean="0">
                <a:solidFill>
                  <a:srgbClr val="FF0000"/>
                </a:solidFill>
              </a:rPr>
              <a:t>door.</a:t>
            </a:r>
          </a:p>
          <a:p>
            <a:pPr algn="l"/>
            <a:endParaRPr lang="en-US" sz="3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22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39762"/>
          </a:xfrm>
          <a:solidFill>
            <a:srgbClr val="FFFFFF"/>
          </a:solidFill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en-US" sz="3600" b="1" dirty="0" smtClean="0">
                <a:solidFill>
                  <a:srgbClr val="0000FF"/>
                </a:solidFill>
              </a:rPr>
              <a:t>The most common weak-form words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990600"/>
            <a:ext cx="8915400" cy="5410200"/>
          </a:xfrm>
        </p:spPr>
        <p:txBody>
          <a:bodyPr/>
          <a:lstStyle/>
          <a:p>
            <a:pPr lvl="0" algn="l"/>
            <a:endParaRPr lang="en-US" sz="3600" dirty="0" smtClean="0">
              <a:solidFill>
                <a:srgbClr val="0000FF"/>
              </a:solidFill>
            </a:endParaRPr>
          </a:p>
          <a:p>
            <a:pPr lvl="0" algn="l"/>
            <a:r>
              <a:rPr lang="en-US" sz="3600" dirty="0" smtClean="0">
                <a:solidFill>
                  <a:srgbClr val="0000FF"/>
                </a:solidFill>
              </a:rPr>
              <a:t>The</a:t>
            </a:r>
            <a:r>
              <a:rPr lang="en-US" sz="3600" dirty="0" smtClean="0"/>
              <a:t> </a:t>
            </a:r>
            <a:endParaRPr lang="en-US" sz="3600" dirty="0"/>
          </a:p>
          <a:p>
            <a:pPr algn="l"/>
            <a:r>
              <a:rPr lang="en-US" sz="3600" b="1" dirty="0">
                <a:solidFill>
                  <a:srgbClr val="7030A0"/>
                </a:solidFill>
              </a:rPr>
              <a:t>Weak /</a:t>
            </a:r>
            <a:r>
              <a:rPr lang="en-US" sz="3600" b="1" dirty="0" err="1">
                <a:solidFill>
                  <a:srgbClr val="7030A0"/>
                </a:solidFill>
              </a:rPr>
              <a:t>ði</a:t>
            </a:r>
            <a:r>
              <a:rPr lang="en-US" sz="3600" b="1" dirty="0">
                <a:solidFill>
                  <a:srgbClr val="7030A0"/>
                </a:solidFill>
              </a:rPr>
              <a:t>/ </a:t>
            </a:r>
            <a:r>
              <a:rPr lang="en-US" sz="3600" b="1" dirty="0" smtClean="0">
                <a:solidFill>
                  <a:srgbClr val="7030A0"/>
                </a:solidFill>
              </a:rPr>
              <a:t>.</a:t>
            </a:r>
          </a:p>
          <a:p>
            <a:pPr algn="l"/>
            <a:r>
              <a:rPr lang="en-US" sz="3600" b="1" dirty="0" smtClean="0">
                <a:solidFill>
                  <a:srgbClr val="7030A0"/>
                </a:solidFill>
              </a:rPr>
              <a:t>it </a:t>
            </a:r>
            <a:r>
              <a:rPr lang="en-US" sz="3600" b="1" dirty="0">
                <a:solidFill>
                  <a:srgbClr val="7030A0"/>
                </a:solidFill>
              </a:rPr>
              <a:t>occurs before vowels.</a:t>
            </a:r>
            <a:endParaRPr lang="en-US" sz="3600" dirty="0">
              <a:solidFill>
                <a:srgbClr val="7030A0"/>
              </a:solidFill>
            </a:endParaRPr>
          </a:p>
          <a:p>
            <a:pPr algn="l"/>
            <a:r>
              <a:rPr lang="en-US" sz="3600" b="1" dirty="0">
                <a:solidFill>
                  <a:srgbClr val="00B0F0"/>
                </a:solidFill>
              </a:rPr>
              <a:t>the </a:t>
            </a:r>
            <a:r>
              <a:rPr lang="en-US" sz="3600" b="1" dirty="0">
                <a:solidFill>
                  <a:srgbClr val="00B050"/>
                </a:solidFill>
              </a:rPr>
              <a:t>e</a:t>
            </a:r>
            <a:r>
              <a:rPr lang="en-US" sz="3600" b="1" dirty="0">
                <a:solidFill>
                  <a:srgbClr val="00B0F0"/>
                </a:solidFill>
              </a:rPr>
              <a:t>nd.</a:t>
            </a:r>
            <a:r>
              <a:rPr lang="en-US" sz="3600" dirty="0">
                <a:solidFill>
                  <a:srgbClr val="00B0F0"/>
                </a:solidFill>
              </a:rPr>
              <a:t> /</a:t>
            </a:r>
            <a:r>
              <a:rPr lang="en-US" sz="3600" dirty="0" err="1">
                <a:solidFill>
                  <a:srgbClr val="00B0F0"/>
                </a:solidFill>
              </a:rPr>
              <a:t>ði</a:t>
            </a:r>
            <a:r>
              <a:rPr lang="en-US" sz="3600" dirty="0">
                <a:solidFill>
                  <a:srgbClr val="00B0F0"/>
                </a:solidFill>
              </a:rPr>
              <a:t>/ end</a:t>
            </a:r>
          </a:p>
          <a:p>
            <a:pPr algn="l"/>
            <a:r>
              <a:rPr lang="en-US" sz="3600" b="1" dirty="0"/>
              <a:t>The </a:t>
            </a:r>
            <a:r>
              <a:rPr lang="en-US" sz="3600" b="1" dirty="0">
                <a:solidFill>
                  <a:srgbClr val="00B050"/>
                </a:solidFill>
              </a:rPr>
              <a:t>o</a:t>
            </a:r>
            <a:r>
              <a:rPr lang="en-US" sz="3600" b="1" dirty="0"/>
              <a:t>ld man.</a:t>
            </a:r>
            <a:r>
              <a:rPr lang="en-US" sz="3600" dirty="0"/>
              <a:t> /</a:t>
            </a:r>
            <a:r>
              <a:rPr lang="en-US" sz="3600" dirty="0" err="1"/>
              <a:t>ði</a:t>
            </a:r>
            <a:r>
              <a:rPr lang="en-US" sz="3600" dirty="0"/>
              <a:t>/ </a:t>
            </a:r>
            <a:r>
              <a:rPr lang="en-US" sz="3600" dirty="0">
                <a:solidFill>
                  <a:srgbClr val="00B050"/>
                </a:solidFill>
              </a:rPr>
              <a:t>o</a:t>
            </a:r>
            <a:r>
              <a:rPr lang="en-US" sz="3600" dirty="0"/>
              <a:t>ld man</a:t>
            </a:r>
          </a:p>
          <a:p>
            <a:pPr algn="l"/>
            <a:r>
              <a:rPr lang="en-US" sz="3600" b="1" dirty="0">
                <a:solidFill>
                  <a:srgbClr val="FF0000"/>
                </a:solidFill>
              </a:rPr>
              <a:t>The </a:t>
            </a:r>
            <a:r>
              <a:rPr lang="en-US" sz="3600" b="1" dirty="0">
                <a:solidFill>
                  <a:srgbClr val="00B050"/>
                </a:solidFill>
              </a:rPr>
              <a:t>a</a:t>
            </a:r>
            <a:r>
              <a:rPr lang="en-US" sz="3600" b="1" dirty="0">
                <a:solidFill>
                  <a:srgbClr val="FF0000"/>
                </a:solidFill>
              </a:rPr>
              <a:t>pple. </a:t>
            </a:r>
            <a:r>
              <a:rPr lang="en-US" sz="3600" dirty="0">
                <a:solidFill>
                  <a:srgbClr val="FF0000"/>
                </a:solidFill>
              </a:rPr>
              <a:t>/</a:t>
            </a:r>
            <a:r>
              <a:rPr lang="en-US" sz="3600" dirty="0" err="1">
                <a:solidFill>
                  <a:srgbClr val="FF0000"/>
                </a:solidFill>
              </a:rPr>
              <a:t>ði</a:t>
            </a:r>
            <a:r>
              <a:rPr lang="en-US" sz="3600" dirty="0">
                <a:solidFill>
                  <a:srgbClr val="FF0000"/>
                </a:solidFill>
              </a:rPr>
              <a:t>/ </a:t>
            </a:r>
            <a:r>
              <a:rPr lang="en-US" sz="3600" dirty="0">
                <a:solidFill>
                  <a:srgbClr val="00B050"/>
                </a:solidFill>
              </a:rPr>
              <a:t>a</a:t>
            </a:r>
            <a:r>
              <a:rPr lang="en-US" sz="3600" dirty="0">
                <a:solidFill>
                  <a:srgbClr val="FF0000"/>
                </a:solidFill>
              </a:rPr>
              <a:t>pple.</a:t>
            </a:r>
          </a:p>
          <a:p>
            <a:pPr algn="l"/>
            <a:endParaRPr lang="en-US" sz="3600" dirty="0">
              <a:solidFill>
                <a:srgbClr val="7030A0"/>
              </a:solidFill>
            </a:endParaRPr>
          </a:p>
          <a:p>
            <a:pPr algn="l"/>
            <a:endParaRPr lang="en-US" sz="3600" dirty="0" smtClean="0"/>
          </a:p>
          <a:p>
            <a:pPr algn="l"/>
            <a:endParaRPr lang="en-US" sz="3600" dirty="0"/>
          </a:p>
          <a:p>
            <a:pPr algn="l"/>
            <a:endParaRPr lang="en-US" sz="3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48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39762"/>
          </a:xfrm>
          <a:solidFill>
            <a:srgbClr val="FFFFFF"/>
          </a:solidFill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en-US" sz="3600" b="1" dirty="0" smtClean="0">
                <a:solidFill>
                  <a:srgbClr val="0000FF"/>
                </a:solidFill>
              </a:rPr>
              <a:t>The most common weak-form words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990600"/>
            <a:ext cx="9163050" cy="5410200"/>
          </a:xfrm>
        </p:spPr>
        <p:txBody>
          <a:bodyPr>
            <a:normAutofit fontScale="85000" lnSpcReduction="20000"/>
          </a:bodyPr>
          <a:lstStyle/>
          <a:p>
            <a:pPr lvl="0" algn="l"/>
            <a:r>
              <a:rPr lang="en-US" sz="3600" dirty="0" smtClean="0">
                <a:solidFill>
                  <a:srgbClr val="FF0000"/>
                </a:solidFill>
              </a:rPr>
              <a:t>That</a:t>
            </a:r>
            <a:endParaRPr lang="en-US" sz="3600" dirty="0">
              <a:solidFill>
                <a:srgbClr val="FF0000"/>
              </a:solidFill>
            </a:endParaRPr>
          </a:p>
          <a:p>
            <a:pPr algn="l"/>
            <a:r>
              <a:rPr lang="en-US" sz="3600" b="1" dirty="0">
                <a:solidFill>
                  <a:srgbClr val="00B050"/>
                </a:solidFill>
              </a:rPr>
              <a:t>Strong form /</a:t>
            </a:r>
            <a:r>
              <a:rPr lang="en-US" sz="3600" b="1" dirty="0" err="1">
                <a:solidFill>
                  <a:srgbClr val="00B050"/>
                </a:solidFill>
              </a:rPr>
              <a:t>ðæt</a:t>
            </a:r>
            <a:r>
              <a:rPr lang="en-US" sz="3600" b="1" dirty="0">
                <a:solidFill>
                  <a:srgbClr val="00B050"/>
                </a:solidFill>
              </a:rPr>
              <a:t>/. Weak form /</a:t>
            </a:r>
            <a:r>
              <a:rPr lang="en-US" sz="3600" b="1" dirty="0" err="1">
                <a:solidFill>
                  <a:srgbClr val="00B050"/>
                </a:solidFill>
              </a:rPr>
              <a:t>ðət</a:t>
            </a:r>
            <a:r>
              <a:rPr lang="en-US" sz="3600" b="1" dirty="0">
                <a:solidFill>
                  <a:srgbClr val="00B050"/>
                </a:solidFill>
              </a:rPr>
              <a:t>/.</a:t>
            </a:r>
            <a:endParaRPr lang="en-US" sz="3600" dirty="0">
              <a:solidFill>
                <a:srgbClr val="00B050"/>
              </a:solidFill>
            </a:endParaRPr>
          </a:p>
          <a:p>
            <a:endParaRPr lang="en-US" sz="3600" dirty="0"/>
          </a:p>
          <a:p>
            <a:pPr algn="l"/>
            <a:r>
              <a:rPr lang="en-US" sz="3600" b="1" dirty="0">
                <a:solidFill>
                  <a:srgbClr val="7030A0"/>
                </a:solidFill>
              </a:rPr>
              <a:t>Strong form /</a:t>
            </a:r>
            <a:r>
              <a:rPr lang="en-US" sz="3600" b="1" dirty="0" err="1">
                <a:solidFill>
                  <a:srgbClr val="7030A0"/>
                </a:solidFill>
              </a:rPr>
              <a:t>ðæt</a:t>
            </a:r>
            <a:r>
              <a:rPr lang="en-US" sz="3600" b="1" dirty="0">
                <a:solidFill>
                  <a:srgbClr val="7030A0"/>
                </a:solidFill>
              </a:rPr>
              <a:t>/</a:t>
            </a:r>
            <a:r>
              <a:rPr lang="en-US" sz="3600" dirty="0">
                <a:solidFill>
                  <a:srgbClr val="7030A0"/>
                </a:solidFill>
              </a:rPr>
              <a:t> : </a:t>
            </a:r>
            <a:endParaRPr lang="en-US" sz="3600" dirty="0" smtClean="0">
              <a:solidFill>
                <a:srgbClr val="7030A0"/>
              </a:solidFill>
            </a:endParaRPr>
          </a:p>
          <a:p>
            <a:pPr algn="l"/>
            <a:r>
              <a:rPr lang="en-US" sz="3600" dirty="0" smtClean="0">
                <a:solidFill>
                  <a:srgbClr val="7030A0"/>
                </a:solidFill>
              </a:rPr>
              <a:t>when </a:t>
            </a:r>
            <a:r>
              <a:rPr lang="en-US" sz="3600" i="1" dirty="0" smtClean="0">
                <a:solidFill>
                  <a:srgbClr val="7030A0"/>
                </a:solidFill>
              </a:rPr>
              <a:t> </a:t>
            </a:r>
            <a:r>
              <a:rPr lang="en-US" sz="3600" i="1" dirty="0">
                <a:solidFill>
                  <a:srgbClr val="00B050"/>
                </a:solidFill>
              </a:rPr>
              <a:t>that</a:t>
            </a:r>
            <a:r>
              <a:rPr lang="en-US" sz="3600" i="1" dirty="0">
                <a:solidFill>
                  <a:srgbClr val="7030A0"/>
                </a:solidFill>
              </a:rPr>
              <a:t> is </a:t>
            </a:r>
            <a:r>
              <a:rPr lang="en-US" sz="3600" dirty="0">
                <a:solidFill>
                  <a:srgbClr val="7030A0"/>
                </a:solidFill>
              </a:rPr>
              <a:t>sentence-initial and when it is used with a demonstrative sense.</a:t>
            </a:r>
          </a:p>
          <a:p>
            <a:endParaRPr lang="en-US" sz="3600" dirty="0"/>
          </a:p>
          <a:p>
            <a:pPr algn="l"/>
            <a:r>
              <a:rPr lang="en-US" sz="3600" dirty="0">
                <a:solidFill>
                  <a:srgbClr val="00B050"/>
                </a:solidFill>
              </a:rPr>
              <a:t>That</a:t>
            </a:r>
            <a:r>
              <a:rPr lang="en-US" sz="3600" dirty="0"/>
              <a:t> girl.		</a:t>
            </a:r>
            <a:r>
              <a:rPr lang="en-US" sz="3600" b="1" dirty="0"/>
              <a:t>/</a:t>
            </a:r>
            <a:r>
              <a:rPr lang="en-US" sz="3600" b="1" dirty="0" err="1"/>
              <a:t>ðæt</a:t>
            </a:r>
            <a:r>
              <a:rPr lang="en-US" sz="3600" b="1" dirty="0"/>
              <a:t>/ girl.</a:t>
            </a:r>
            <a:endParaRPr lang="en-US" sz="3600" dirty="0"/>
          </a:p>
          <a:p>
            <a:pPr algn="l"/>
            <a:r>
              <a:rPr lang="en-US" sz="3600" dirty="0">
                <a:solidFill>
                  <a:srgbClr val="00B050"/>
                </a:solidFill>
              </a:rPr>
              <a:t>That</a:t>
            </a:r>
            <a:r>
              <a:rPr lang="en-US" sz="3600" dirty="0"/>
              <a:t> apple		</a:t>
            </a:r>
            <a:r>
              <a:rPr lang="en-US" sz="3600" b="1" dirty="0"/>
              <a:t>/</a:t>
            </a:r>
            <a:r>
              <a:rPr lang="en-US" sz="3600" b="1" dirty="0" err="1"/>
              <a:t>ðæt</a:t>
            </a:r>
            <a:r>
              <a:rPr lang="en-US" sz="3600" b="1" dirty="0"/>
              <a:t>/ apple.</a:t>
            </a:r>
            <a:endParaRPr lang="en-US" sz="3600" dirty="0"/>
          </a:p>
          <a:p>
            <a:pPr algn="l"/>
            <a:r>
              <a:rPr lang="en-US" sz="3600" dirty="0">
                <a:solidFill>
                  <a:srgbClr val="0000FF"/>
                </a:solidFill>
              </a:rPr>
              <a:t>That she was clever made them employ her</a:t>
            </a:r>
            <a:r>
              <a:rPr lang="en-US" sz="3600" dirty="0" smtClean="0">
                <a:solidFill>
                  <a:srgbClr val="0000FF"/>
                </a:solidFill>
              </a:rPr>
              <a:t>.</a:t>
            </a:r>
          </a:p>
          <a:p>
            <a:pPr marL="0" indent="0" algn="l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/</a:t>
            </a:r>
            <a:r>
              <a:rPr lang="en-US" sz="3600" b="1" dirty="0" err="1">
                <a:solidFill>
                  <a:srgbClr val="FF0000"/>
                </a:solidFill>
              </a:rPr>
              <a:t>ðæt</a:t>
            </a:r>
            <a:r>
              <a:rPr lang="en-US" sz="3600" b="1" dirty="0">
                <a:solidFill>
                  <a:srgbClr val="FF0000"/>
                </a:solidFill>
              </a:rPr>
              <a:t>/ </a:t>
            </a:r>
            <a:r>
              <a:rPr lang="en-US" sz="3600" dirty="0">
                <a:solidFill>
                  <a:srgbClr val="FF0000"/>
                </a:solidFill>
              </a:rPr>
              <a:t>she was clever made them employ her.</a:t>
            </a:r>
          </a:p>
          <a:p>
            <a:endParaRPr lang="en-US" sz="3600" dirty="0">
              <a:solidFill>
                <a:srgbClr val="7030A0"/>
              </a:solidFill>
            </a:endParaRPr>
          </a:p>
          <a:p>
            <a:endParaRPr lang="en-US" sz="3600" dirty="0" smtClean="0"/>
          </a:p>
          <a:p>
            <a:endParaRPr lang="en-US" sz="3600" dirty="0"/>
          </a:p>
          <a:p>
            <a:endParaRPr lang="en-US" sz="3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26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39762"/>
          </a:xfrm>
          <a:solidFill>
            <a:srgbClr val="FFFFFF"/>
          </a:solidFill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en-US" sz="3600" b="1" dirty="0" smtClean="0">
                <a:solidFill>
                  <a:srgbClr val="0000FF"/>
                </a:solidFill>
              </a:rPr>
              <a:t>The most common weak-form words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3318"/>
            <a:ext cx="9163050" cy="4652682"/>
          </a:xfrm>
        </p:spPr>
        <p:txBody>
          <a:bodyPr>
            <a:normAutofit/>
          </a:bodyPr>
          <a:lstStyle/>
          <a:p>
            <a:pPr lvl="0" algn="l"/>
            <a:r>
              <a:rPr lang="en-US" sz="3600" dirty="0" smtClean="0">
                <a:solidFill>
                  <a:srgbClr val="FF0000"/>
                </a:solidFill>
              </a:rPr>
              <a:t>That</a:t>
            </a:r>
            <a:endParaRPr lang="en-US" sz="3600" dirty="0">
              <a:solidFill>
                <a:srgbClr val="FF0000"/>
              </a:solidFill>
            </a:endParaRPr>
          </a:p>
          <a:p>
            <a:pPr algn="l"/>
            <a:r>
              <a:rPr lang="en-US" sz="2800" b="1" dirty="0"/>
              <a:t>Weak form /</a:t>
            </a:r>
            <a:r>
              <a:rPr lang="en-US" sz="2800" b="1" dirty="0" err="1">
                <a:solidFill>
                  <a:srgbClr val="FF0000"/>
                </a:solidFill>
              </a:rPr>
              <a:t>ðət</a:t>
            </a:r>
            <a:r>
              <a:rPr lang="en-US" sz="2800" b="1" dirty="0"/>
              <a:t>/:</a:t>
            </a:r>
            <a:r>
              <a:rPr lang="en-US" sz="2800" dirty="0"/>
              <a:t> only when used as a relative pronoun</a:t>
            </a:r>
            <a:r>
              <a:rPr lang="en-US" sz="2800" dirty="0" smtClean="0"/>
              <a:t>.</a:t>
            </a:r>
          </a:p>
          <a:p>
            <a:pPr algn="l"/>
            <a:r>
              <a:rPr lang="en-US" sz="2800" dirty="0" smtClean="0">
                <a:solidFill>
                  <a:srgbClr val="FF0000"/>
                </a:solidFill>
              </a:rPr>
              <a:t>Ex</a:t>
            </a:r>
            <a:r>
              <a:rPr lang="en-US" sz="2800" dirty="0" smtClean="0"/>
              <a:t>.</a:t>
            </a:r>
            <a:endParaRPr lang="en-US" sz="2800" dirty="0"/>
          </a:p>
          <a:p>
            <a:pPr algn="l"/>
            <a:r>
              <a:rPr lang="en-US" sz="2800" dirty="0">
                <a:solidFill>
                  <a:srgbClr val="00B050"/>
                </a:solidFill>
              </a:rPr>
              <a:t>This is the book </a:t>
            </a:r>
            <a:r>
              <a:rPr lang="en-US" sz="2800" dirty="0">
                <a:solidFill>
                  <a:srgbClr val="0000FF"/>
                </a:solidFill>
              </a:rPr>
              <a:t>that</a:t>
            </a:r>
            <a:r>
              <a:rPr lang="en-US" sz="2800" dirty="0">
                <a:solidFill>
                  <a:srgbClr val="00B050"/>
                </a:solidFill>
              </a:rPr>
              <a:t> Sally bought</a:t>
            </a:r>
            <a:r>
              <a:rPr lang="en-US" sz="2800" dirty="0" smtClean="0">
                <a:solidFill>
                  <a:srgbClr val="00B050"/>
                </a:solidFill>
              </a:rPr>
              <a:t>.</a:t>
            </a:r>
          </a:p>
          <a:p>
            <a:pPr marL="0" indent="0" algn="l">
              <a:buNone/>
            </a:pPr>
            <a:r>
              <a:rPr lang="en-US" sz="2800" dirty="0" smtClean="0">
                <a:solidFill>
                  <a:srgbClr val="00B050"/>
                </a:solidFill>
              </a:rPr>
              <a:t>This </a:t>
            </a:r>
            <a:r>
              <a:rPr lang="en-US" sz="2800" dirty="0">
                <a:solidFill>
                  <a:srgbClr val="00B050"/>
                </a:solidFill>
              </a:rPr>
              <a:t>is the book </a:t>
            </a:r>
            <a:r>
              <a:rPr lang="en-US" sz="2800" b="1" dirty="0">
                <a:solidFill>
                  <a:srgbClr val="00B050"/>
                </a:solidFill>
              </a:rPr>
              <a:t>/</a:t>
            </a:r>
            <a:r>
              <a:rPr lang="en-US" sz="2800" b="1" dirty="0" err="1">
                <a:solidFill>
                  <a:srgbClr val="00B050"/>
                </a:solidFill>
              </a:rPr>
              <a:t>ð</a:t>
            </a:r>
            <a:r>
              <a:rPr lang="en-US" sz="2800" b="1" dirty="0" err="1">
                <a:solidFill>
                  <a:srgbClr val="0000FF"/>
                </a:solidFill>
              </a:rPr>
              <a:t>ə</a:t>
            </a:r>
            <a:r>
              <a:rPr lang="en-US" sz="2800" b="1" dirty="0" err="1">
                <a:solidFill>
                  <a:srgbClr val="00B050"/>
                </a:solidFill>
              </a:rPr>
              <a:t>t</a:t>
            </a:r>
            <a:r>
              <a:rPr lang="en-US" sz="2800" b="1" dirty="0">
                <a:solidFill>
                  <a:srgbClr val="00B050"/>
                </a:solidFill>
              </a:rPr>
              <a:t>/ </a:t>
            </a:r>
            <a:r>
              <a:rPr lang="en-US" sz="2800" dirty="0">
                <a:solidFill>
                  <a:srgbClr val="00B050"/>
                </a:solidFill>
              </a:rPr>
              <a:t>Sally bought</a:t>
            </a:r>
            <a:r>
              <a:rPr lang="en-US" sz="2800" dirty="0" smtClean="0">
                <a:solidFill>
                  <a:srgbClr val="00B050"/>
                </a:solidFill>
              </a:rPr>
              <a:t>.</a:t>
            </a:r>
          </a:p>
          <a:p>
            <a:pPr marL="0" indent="0" algn="l">
              <a:buNone/>
            </a:pPr>
            <a:endParaRPr lang="en-US" sz="2800" dirty="0">
              <a:solidFill>
                <a:srgbClr val="7030A0"/>
              </a:solidFill>
            </a:endParaRPr>
          </a:p>
          <a:p>
            <a:pPr algn="l"/>
            <a:r>
              <a:rPr lang="en-US" sz="2800" dirty="0">
                <a:solidFill>
                  <a:srgbClr val="7030A0"/>
                </a:solidFill>
              </a:rPr>
              <a:t>This is the book </a:t>
            </a:r>
            <a:r>
              <a:rPr lang="en-US" sz="2800" dirty="0">
                <a:solidFill>
                  <a:srgbClr val="0000FF"/>
                </a:solidFill>
              </a:rPr>
              <a:t>that</a:t>
            </a:r>
            <a:r>
              <a:rPr lang="en-US" sz="2800" dirty="0">
                <a:solidFill>
                  <a:srgbClr val="7030A0"/>
                </a:solidFill>
              </a:rPr>
              <a:t> I </a:t>
            </a:r>
            <a:r>
              <a:rPr lang="en-US" sz="2800" dirty="0" smtClean="0">
                <a:solidFill>
                  <a:srgbClr val="7030A0"/>
                </a:solidFill>
              </a:rPr>
              <a:t>bought.</a:t>
            </a:r>
          </a:p>
          <a:p>
            <a:pPr marL="0" indent="0" algn="l">
              <a:buNone/>
            </a:pPr>
            <a:r>
              <a:rPr lang="en-US" sz="2800" dirty="0" smtClean="0">
                <a:solidFill>
                  <a:srgbClr val="7030A0"/>
                </a:solidFill>
              </a:rPr>
              <a:t>This </a:t>
            </a:r>
            <a:r>
              <a:rPr lang="en-US" sz="2800" dirty="0">
                <a:solidFill>
                  <a:srgbClr val="7030A0"/>
                </a:solidFill>
              </a:rPr>
              <a:t>is the book </a:t>
            </a:r>
            <a:r>
              <a:rPr lang="en-US" sz="2800" b="1" dirty="0">
                <a:solidFill>
                  <a:srgbClr val="7030A0"/>
                </a:solidFill>
              </a:rPr>
              <a:t>/</a:t>
            </a:r>
            <a:r>
              <a:rPr lang="en-US" sz="2800" b="1" dirty="0" err="1">
                <a:solidFill>
                  <a:srgbClr val="7030A0"/>
                </a:solidFill>
              </a:rPr>
              <a:t>ð</a:t>
            </a:r>
            <a:r>
              <a:rPr lang="en-US" sz="2800" b="1" dirty="0" err="1">
                <a:solidFill>
                  <a:srgbClr val="0000FF"/>
                </a:solidFill>
              </a:rPr>
              <a:t>ə</a:t>
            </a:r>
            <a:r>
              <a:rPr lang="en-US" sz="2800" b="1" dirty="0" err="1">
                <a:solidFill>
                  <a:srgbClr val="7030A0"/>
                </a:solidFill>
              </a:rPr>
              <a:t>t</a:t>
            </a:r>
            <a:r>
              <a:rPr lang="en-US" sz="2800" b="1" dirty="0">
                <a:solidFill>
                  <a:srgbClr val="7030A0"/>
                </a:solidFill>
              </a:rPr>
              <a:t>/ </a:t>
            </a:r>
            <a:r>
              <a:rPr lang="en-US" sz="2800" dirty="0">
                <a:solidFill>
                  <a:srgbClr val="7030A0"/>
                </a:solidFill>
              </a:rPr>
              <a:t>I bought</a:t>
            </a:r>
            <a:r>
              <a:rPr lang="en-US" sz="2800" dirty="0" smtClean="0">
                <a:solidFill>
                  <a:srgbClr val="7030A0"/>
                </a:solidFill>
              </a:rPr>
              <a:t>.</a:t>
            </a:r>
            <a:endParaRPr lang="en-US" sz="3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565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473" y="228600"/>
            <a:ext cx="9064777" cy="685800"/>
          </a:xfr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sz="4800" b="1" dirty="0" smtClean="0">
                <a:solidFill>
                  <a:srgbClr val="7030A0"/>
                </a:solidFill>
              </a:rPr>
              <a:t>Linking 115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65238"/>
            <a:ext cx="9220200" cy="4525963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liaison (from French)</a:t>
            </a:r>
          </a:p>
          <a:p>
            <a:pPr algn="l"/>
            <a:r>
              <a:rPr lang="en-US" dirty="0"/>
              <a:t>“Linking” or “joining together”</a:t>
            </a:r>
          </a:p>
          <a:p>
            <a:pPr algn="l"/>
            <a:endParaRPr lang="en-US" dirty="0"/>
          </a:p>
          <a:p>
            <a:pPr algn="l"/>
            <a:r>
              <a:rPr lang="en-US" b="1" dirty="0" smtClean="0">
                <a:solidFill>
                  <a:srgbClr val="7030A0"/>
                </a:solidFill>
              </a:rPr>
              <a:t>Linking: </a:t>
            </a:r>
            <a:r>
              <a:rPr lang="en-US" dirty="0" smtClean="0"/>
              <a:t>The </a:t>
            </a:r>
            <a:r>
              <a:rPr lang="en-US" dirty="0"/>
              <a:t>way the end of one word is joined on to the beginning of the following word.</a:t>
            </a:r>
          </a:p>
          <a:p>
            <a:pPr algn="l"/>
            <a:endParaRPr lang="en-US" b="1" dirty="0" smtClean="0">
              <a:solidFill>
                <a:srgbClr val="0000FF"/>
              </a:solidFill>
            </a:endParaRPr>
          </a:p>
          <a:p>
            <a:pPr algn="l"/>
            <a:r>
              <a:rPr lang="en-US" b="1" dirty="0" smtClean="0">
                <a:solidFill>
                  <a:srgbClr val="0000FF"/>
                </a:solidFill>
              </a:rPr>
              <a:t>In real connected speech, we link words together in in a number of ways.</a:t>
            </a:r>
          </a:p>
          <a:p>
            <a:pPr algn="l"/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78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473" y="228600"/>
            <a:ext cx="9064777" cy="685800"/>
          </a:xfr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sz="4800" b="1" dirty="0" smtClean="0">
                <a:solidFill>
                  <a:srgbClr val="7030A0"/>
                </a:solidFill>
              </a:rPr>
              <a:t>Linking 115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400" y="1265238"/>
            <a:ext cx="8915400" cy="4525963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rgbClr val="00B050"/>
                </a:solidFill>
              </a:rPr>
              <a:t>Linking /r/ and 	intrusive /r/</a:t>
            </a:r>
          </a:p>
          <a:p>
            <a:pPr algn="l"/>
            <a:r>
              <a:rPr lang="en-US" b="1" dirty="0" smtClean="0">
                <a:solidFill>
                  <a:srgbClr val="0000FF"/>
                </a:solidFill>
              </a:rPr>
              <a:t>Linking /r/</a:t>
            </a:r>
            <a:endParaRPr lang="en-US" b="1" dirty="0">
              <a:solidFill>
                <a:srgbClr val="0000FF"/>
              </a:solidFill>
            </a:endParaRPr>
          </a:p>
          <a:p>
            <a:pPr algn="l"/>
            <a:r>
              <a:rPr lang="en-US" b="1" dirty="0">
                <a:solidFill>
                  <a:srgbClr val="0000FF"/>
                </a:solidFill>
              </a:rPr>
              <a:t>BBC is non-</a:t>
            </a:r>
            <a:r>
              <a:rPr lang="en-US" b="1" dirty="0" err="1">
                <a:solidFill>
                  <a:srgbClr val="0000FF"/>
                </a:solidFill>
              </a:rPr>
              <a:t>Rhotic</a:t>
            </a:r>
            <a:r>
              <a:rPr lang="en-US" b="1" dirty="0">
                <a:solidFill>
                  <a:srgbClr val="0000FF"/>
                </a:solidFill>
              </a:rPr>
              <a:t> = no /r/ in syllable final </a:t>
            </a:r>
            <a:r>
              <a:rPr lang="en-US" b="1" dirty="0" smtClean="0">
                <a:solidFill>
                  <a:srgbClr val="0000FF"/>
                </a:solidFill>
              </a:rPr>
              <a:t>position.</a:t>
            </a:r>
          </a:p>
          <a:p>
            <a:pPr algn="l"/>
            <a:r>
              <a:rPr lang="en-US" dirty="0"/>
              <a:t>here /</a:t>
            </a:r>
            <a:r>
              <a:rPr lang="en-US" dirty="0" err="1"/>
              <a:t>hɪə</a:t>
            </a:r>
            <a:r>
              <a:rPr lang="en-US" dirty="0"/>
              <a:t>/    </a:t>
            </a:r>
            <a:endParaRPr lang="en-US" dirty="0" smtClean="0"/>
          </a:p>
          <a:p>
            <a:pPr algn="l"/>
            <a:r>
              <a:rPr lang="en-US" dirty="0" smtClean="0"/>
              <a:t>four </a:t>
            </a:r>
            <a:r>
              <a:rPr lang="en-US" dirty="0"/>
              <a:t>/</a:t>
            </a:r>
            <a:r>
              <a:rPr lang="en-US" dirty="0" err="1"/>
              <a:t>fɔ</a:t>
            </a:r>
            <a:r>
              <a:rPr lang="en-US" dirty="0"/>
              <a:t>ː/     </a:t>
            </a:r>
            <a:endParaRPr lang="en-US" b="1" dirty="0">
              <a:solidFill>
                <a:srgbClr val="0000FF"/>
              </a:solidFill>
            </a:endParaRPr>
          </a:p>
          <a:p>
            <a:pPr algn="l"/>
            <a:r>
              <a:rPr lang="en-US" dirty="0" smtClean="0"/>
              <a:t>Car  /</a:t>
            </a:r>
            <a:r>
              <a:rPr lang="en-US" dirty="0" err="1" smtClean="0"/>
              <a:t>kɑ</a:t>
            </a:r>
            <a:r>
              <a:rPr lang="en-US" dirty="0" smtClean="0"/>
              <a:t>ː/</a:t>
            </a:r>
            <a:endParaRPr lang="en-US" dirty="0"/>
          </a:p>
          <a:p>
            <a:pPr algn="l"/>
            <a:endParaRPr lang="en-US" b="1" dirty="0">
              <a:solidFill>
                <a:srgbClr val="00B050"/>
              </a:solidFill>
            </a:endParaRPr>
          </a:p>
          <a:p>
            <a:pPr algn="l"/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76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473" y="228600"/>
            <a:ext cx="9064777" cy="685800"/>
          </a:xfr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sz="4800" b="1" dirty="0" smtClean="0">
                <a:solidFill>
                  <a:srgbClr val="7030A0"/>
                </a:solidFill>
              </a:rPr>
              <a:t>Linking 115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400" y="1265238"/>
            <a:ext cx="8915400" cy="5745163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Linking /r/</a:t>
            </a:r>
            <a:endParaRPr lang="en-US" b="1" dirty="0">
              <a:solidFill>
                <a:srgbClr val="FF0000"/>
              </a:solidFill>
            </a:endParaRPr>
          </a:p>
          <a:p>
            <a:pPr algn="l"/>
            <a:r>
              <a:rPr lang="en-US" sz="3600" b="1" dirty="0" smtClean="0">
                <a:solidFill>
                  <a:srgbClr val="0000FF"/>
                </a:solidFill>
              </a:rPr>
              <a:t>when when a word ends with /r/ is followed by a word that begins with a vowel, /r/ is PRONOUNCED.</a:t>
            </a:r>
          </a:p>
          <a:p>
            <a:pPr algn="l"/>
            <a:endParaRPr lang="en-US" b="1" dirty="0">
              <a:solidFill>
                <a:srgbClr val="00B050"/>
              </a:solidFill>
            </a:endParaRPr>
          </a:p>
          <a:p>
            <a:pPr algn="l"/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0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473" y="228600"/>
            <a:ext cx="9064777" cy="685800"/>
          </a:xfr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sz="4800" b="1" dirty="0" smtClean="0">
                <a:solidFill>
                  <a:srgbClr val="7030A0"/>
                </a:solidFill>
              </a:rPr>
              <a:t>Linking 115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750" y="990601"/>
            <a:ext cx="9080500" cy="5745163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rgbClr val="0000FF"/>
                </a:solidFill>
              </a:rPr>
              <a:t>Linking /r/. Examples:</a:t>
            </a:r>
          </a:p>
          <a:p>
            <a:pPr algn="l"/>
            <a:r>
              <a:rPr lang="en-US" dirty="0">
                <a:solidFill>
                  <a:srgbClr val="0000FF"/>
                </a:solidFill>
              </a:rPr>
              <a:t>here</a:t>
            </a:r>
            <a:r>
              <a:rPr lang="en-US" dirty="0"/>
              <a:t> /</a:t>
            </a:r>
            <a:r>
              <a:rPr lang="en-US" dirty="0" err="1">
                <a:solidFill>
                  <a:srgbClr val="00B050"/>
                </a:solidFill>
              </a:rPr>
              <a:t>hɪə</a:t>
            </a:r>
            <a:r>
              <a:rPr lang="en-US" dirty="0" smtClean="0"/>
              <a:t>/. </a:t>
            </a:r>
            <a:r>
              <a:rPr lang="en-US" dirty="0"/>
              <a:t>   </a:t>
            </a:r>
            <a:r>
              <a:rPr lang="en-US" dirty="0">
                <a:solidFill>
                  <a:srgbClr val="FF0000"/>
                </a:solidFill>
              </a:rPr>
              <a:t>here is </a:t>
            </a:r>
            <a:r>
              <a:rPr lang="en-US" dirty="0" smtClean="0"/>
              <a:t>/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hɪə</a:t>
            </a:r>
            <a:r>
              <a:rPr lang="en-US" dirty="0" err="1" smtClean="0">
                <a:solidFill>
                  <a:srgbClr val="FF0000"/>
                </a:solidFill>
              </a:rPr>
              <a:t>r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ɪz</a:t>
            </a:r>
            <a:r>
              <a:rPr lang="en-US" dirty="0" smtClean="0"/>
              <a:t>/   </a:t>
            </a:r>
            <a:r>
              <a:rPr lang="en-US" dirty="0" smtClean="0">
                <a:solidFill>
                  <a:srgbClr val="FF0000"/>
                </a:solidFill>
              </a:rPr>
              <a:t>*</a:t>
            </a:r>
            <a:r>
              <a:rPr lang="en-US" dirty="0"/>
              <a:t>/</a:t>
            </a:r>
            <a:r>
              <a:rPr lang="en-US" dirty="0" err="1" smtClean="0"/>
              <a:t>hɪə</a:t>
            </a:r>
            <a:r>
              <a:rPr lang="en-US" dirty="0" smtClean="0"/>
              <a:t> </a:t>
            </a:r>
            <a:r>
              <a:rPr lang="en-US" dirty="0" err="1"/>
              <a:t>ɪz</a:t>
            </a:r>
            <a:r>
              <a:rPr lang="en-US" dirty="0"/>
              <a:t>/ </a:t>
            </a:r>
          </a:p>
          <a:p>
            <a:pPr algn="l"/>
            <a:endParaRPr lang="en-US" dirty="0"/>
          </a:p>
          <a:p>
            <a:pPr algn="l"/>
            <a:r>
              <a:rPr lang="en-US" dirty="0">
                <a:solidFill>
                  <a:srgbClr val="0000FF"/>
                </a:solidFill>
              </a:rPr>
              <a:t>four</a:t>
            </a:r>
            <a:r>
              <a:rPr lang="en-US" dirty="0"/>
              <a:t> /</a:t>
            </a:r>
            <a:r>
              <a:rPr lang="en-US" dirty="0" err="1">
                <a:solidFill>
                  <a:srgbClr val="00B050"/>
                </a:solidFill>
              </a:rPr>
              <a:t>fɔ</a:t>
            </a:r>
            <a:r>
              <a:rPr lang="en-US" dirty="0">
                <a:solidFill>
                  <a:srgbClr val="00B050"/>
                </a:solidFill>
              </a:rPr>
              <a:t>ː</a:t>
            </a:r>
            <a:r>
              <a:rPr lang="en-US" dirty="0" smtClean="0"/>
              <a:t>/. </a:t>
            </a:r>
            <a:r>
              <a:rPr lang="en-US" dirty="0"/>
              <a:t>    </a:t>
            </a:r>
            <a:r>
              <a:rPr lang="en-US" dirty="0">
                <a:solidFill>
                  <a:srgbClr val="FF0000"/>
                </a:solidFill>
              </a:rPr>
              <a:t>four eggs</a:t>
            </a:r>
            <a:r>
              <a:rPr lang="en-US" dirty="0"/>
              <a:t> /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fɔː</a:t>
            </a:r>
            <a:r>
              <a:rPr lang="en-US" dirty="0" err="1">
                <a:solidFill>
                  <a:srgbClr val="FF0000"/>
                </a:solidFill>
              </a:rPr>
              <a:t>r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egz</a:t>
            </a:r>
            <a:r>
              <a:rPr lang="en-US" dirty="0" smtClean="0"/>
              <a:t>/  </a:t>
            </a:r>
            <a:r>
              <a:rPr lang="en-US" dirty="0" smtClean="0">
                <a:solidFill>
                  <a:srgbClr val="FF0000"/>
                </a:solidFill>
              </a:rPr>
              <a:t>*</a:t>
            </a:r>
            <a:r>
              <a:rPr lang="en-US" dirty="0" smtClean="0"/>
              <a:t>/</a:t>
            </a:r>
            <a:r>
              <a:rPr lang="en-US" dirty="0" err="1" smtClean="0"/>
              <a:t>fɔ</a:t>
            </a:r>
            <a:r>
              <a:rPr lang="en-US" dirty="0" smtClean="0"/>
              <a:t>ː </a:t>
            </a:r>
            <a:r>
              <a:rPr lang="en-US" dirty="0" err="1"/>
              <a:t>egz</a:t>
            </a:r>
            <a:r>
              <a:rPr lang="en-US" dirty="0"/>
              <a:t>/</a:t>
            </a:r>
          </a:p>
          <a:p>
            <a:pPr algn="l"/>
            <a:endParaRPr lang="en-US" dirty="0"/>
          </a:p>
          <a:p>
            <a:pPr algn="l"/>
            <a:r>
              <a:rPr lang="en-US" dirty="0" smtClean="0">
                <a:solidFill>
                  <a:srgbClr val="0000FF"/>
                </a:solidFill>
              </a:rPr>
              <a:t>Car</a:t>
            </a:r>
            <a:r>
              <a:rPr lang="en-US" dirty="0" smtClean="0"/>
              <a:t> /</a:t>
            </a:r>
            <a:r>
              <a:rPr lang="en-US" dirty="0"/>
              <a:t> </a:t>
            </a:r>
            <a:r>
              <a:rPr lang="en-US" dirty="0" err="1" smtClean="0">
                <a:solidFill>
                  <a:srgbClr val="00B050"/>
                </a:solidFill>
              </a:rPr>
              <a:t>kɑ</a:t>
            </a:r>
            <a:r>
              <a:rPr lang="en-US" dirty="0" smtClean="0">
                <a:solidFill>
                  <a:srgbClr val="00B050"/>
                </a:solidFill>
              </a:rPr>
              <a:t>ː</a:t>
            </a:r>
            <a:r>
              <a:rPr lang="en-US" dirty="0" smtClean="0"/>
              <a:t>/.  </a:t>
            </a:r>
            <a:r>
              <a:rPr lang="en-US" dirty="0" smtClean="0">
                <a:solidFill>
                  <a:srgbClr val="FF0000"/>
                </a:solidFill>
              </a:rPr>
              <a:t>the care is </a:t>
            </a:r>
            <a:r>
              <a:rPr lang="en-US" dirty="0" smtClean="0"/>
              <a:t>/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ðə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kɑː</a:t>
            </a:r>
            <a:r>
              <a:rPr lang="en-US" dirty="0" err="1">
                <a:solidFill>
                  <a:srgbClr val="FF0000"/>
                </a:solidFill>
              </a:rPr>
              <a:t>r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ɪz</a:t>
            </a:r>
            <a:r>
              <a:rPr lang="en-US" dirty="0" smtClean="0"/>
              <a:t>/   </a:t>
            </a:r>
            <a:r>
              <a:rPr lang="en-US" sz="2800" dirty="0" smtClean="0">
                <a:solidFill>
                  <a:srgbClr val="FF0000"/>
                </a:solidFill>
              </a:rPr>
              <a:t>*</a:t>
            </a:r>
            <a:r>
              <a:rPr lang="en-US" sz="2800" dirty="0" smtClean="0"/>
              <a:t>/</a:t>
            </a:r>
            <a:r>
              <a:rPr lang="en-US" sz="2800" dirty="0" err="1" smtClean="0"/>
              <a:t>ðə</a:t>
            </a:r>
            <a:r>
              <a:rPr lang="en-US" sz="2800" dirty="0" smtClean="0"/>
              <a:t> </a:t>
            </a:r>
            <a:r>
              <a:rPr lang="en-US" sz="2800" dirty="0" err="1" smtClean="0"/>
              <a:t>kɑ</a:t>
            </a:r>
            <a:r>
              <a:rPr lang="en-US" sz="2800" dirty="0" smtClean="0"/>
              <a:t>ː </a:t>
            </a:r>
            <a:r>
              <a:rPr lang="en-US" sz="2800" dirty="0" err="1"/>
              <a:t>ɪz</a:t>
            </a:r>
            <a:r>
              <a:rPr lang="en-US" sz="2800" dirty="0" smtClean="0"/>
              <a:t>/</a:t>
            </a:r>
            <a:endParaRPr lang="en-US" dirty="0" smtClean="0"/>
          </a:p>
          <a:p>
            <a:pPr algn="l"/>
            <a:endParaRPr lang="en-US" sz="1900" dirty="0"/>
          </a:p>
          <a:p>
            <a:pPr algn="l"/>
            <a:r>
              <a:rPr lang="en-US" dirty="0"/>
              <a:t>this is done to link </a:t>
            </a:r>
            <a:r>
              <a:rPr lang="en-US" dirty="0" smtClean="0"/>
              <a:t>the words </a:t>
            </a:r>
            <a:r>
              <a:rPr lang="en-US" dirty="0"/>
              <a:t>without sliding the two vowels together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70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473" y="228600"/>
            <a:ext cx="9064777" cy="685800"/>
          </a:xfr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sz="4800" b="1" dirty="0" smtClean="0">
                <a:solidFill>
                  <a:srgbClr val="7030A0"/>
                </a:solidFill>
              </a:rPr>
              <a:t>Linking 115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9080500" cy="5287963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rgbClr val="0000FF"/>
                </a:solidFill>
              </a:rPr>
              <a:t>Intrusive /r/.</a:t>
            </a:r>
          </a:p>
          <a:p>
            <a:pPr algn="l"/>
            <a:r>
              <a:rPr lang="en-US" dirty="0" smtClean="0">
                <a:latin typeface="Times New Roman" panose="02020603050405020304" pitchFamily="18" charset="0"/>
              </a:rPr>
              <a:t>speakers </a:t>
            </a:r>
            <a:r>
              <a:rPr lang="en-US" dirty="0">
                <a:latin typeface="Times New Roman" panose="02020603050405020304" pitchFamily="18" charset="0"/>
              </a:rPr>
              <a:t>often use </a:t>
            </a:r>
            <a:r>
              <a:rPr lang="en-US" dirty="0" smtClean="0">
                <a:latin typeface="Times New Roman" panose="02020603050405020304" pitchFamily="18" charset="0"/>
              </a:rPr>
              <a:t>/r/ </a:t>
            </a:r>
            <a:r>
              <a:rPr lang="en-US" dirty="0">
                <a:latin typeface="Times New Roman" panose="02020603050405020304" pitchFamily="18" charset="0"/>
              </a:rPr>
              <a:t>in a similar way to link words ending with a vowel, even </a:t>
            </a:r>
            <a:r>
              <a:rPr lang="en-US" dirty="0" smtClean="0">
                <a:latin typeface="Times New Roman" panose="02020603050405020304" pitchFamily="18" charset="0"/>
              </a:rPr>
              <a:t>when there </a:t>
            </a:r>
            <a:r>
              <a:rPr lang="en-US" dirty="0">
                <a:latin typeface="Times New Roman" panose="02020603050405020304" pitchFamily="18" charset="0"/>
              </a:rPr>
              <a:t>is no “justification” from the </a:t>
            </a:r>
            <a:r>
              <a:rPr lang="en-US" dirty="0" smtClean="0">
                <a:latin typeface="Times New Roman" panose="02020603050405020304" pitchFamily="18" charset="0"/>
              </a:rPr>
              <a:t>spelling. </a:t>
            </a:r>
          </a:p>
          <a:p>
            <a:pPr algn="l" rtl="1"/>
            <a:endParaRPr lang="en-US" b="1" dirty="0" smtClean="0">
              <a:solidFill>
                <a:srgbClr val="0000FF"/>
              </a:solidFill>
            </a:endParaRPr>
          </a:p>
          <a:p>
            <a:pPr algn="l"/>
            <a:endParaRPr lang="en-US" b="1" dirty="0">
              <a:solidFill>
                <a:srgbClr val="0000FF"/>
              </a:solidFill>
            </a:endParaRPr>
          </a:p>
          <a:p>
            <a:pPr algn="l"/>
            <a:endParaRPr lang="en-US" b="1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52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473" y="228600"/>
            <a:ext cx="9064777" cy="685800"/>
          </a:xfr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sz="4800" b="1" dirty="0" smtClean="0">
                <a:solidFill>
                  <a:srgbClr val="7030A0"/>
                </a:solidFill>
              </a:rPr>
              <a:t>Linking 115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750" y="1451768"/>
            <a:ext cx="9080500" cy="5287963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rgbClr val="0000FF"/>
                </a:solidFill>
              </a:rPr>
              <a:t>Intrusive /r/.</a:t>
            </a:r>
          </a:p>
          <a:p>
            <a:pPr algn="l"/>
            <a:r>
              <a:rPr lang="en-US" sz="2400" dirty="0" smtClean="0">
                <a:latin typeface="Times New Roman" panose="02020603050405020304" pitchFamily="18" charset="0"/>
              </a:rPr>
              <a:t>speakers </a:t>
            </a:r>
            <a:r>
              <a:rPr lang="en-US" sz="2400" dirty="0">
                <a:latin typeface="Times New Roman" panose="02020603050405020304" pitchFamily="18" charset="0"/>
              </a:rPr>
              <a:t>often use r in a similar way to link words ending with a vowel, even </a:t>
            </a:r>
            <a:r>
              <a:rPr lang="en-US" sz="2400" dirty="0" smtClean="0">
                <a:latin typeface="Times New Roman" panose="02020603050405020304" pitchFamily="18" charset="0"/>
              </a:rPr>
              <a:t>when there </a:t>
            </a:r>
            <a:r>
              <a:rPr lang="en-US" sz="2400" dirty="0">
                <a:latin typeface="Times New Roman" panose="02020603050405020304" pitchFamily="18" charset="0"/>
              </a:rPr>
              <a:t>is no “justification” from the </a:t>
            </a:r>
            <a:r>
              <a:rPr lang="en-US" sz="2400" dirty="0" smtClean="0">
                <a:latin typeface="Times New Roman" panose="02020603050405020304" pitchFamily="18" charset="0"/>
              </a:rPr>
              <a:t>spelling. </a:t>
            </a:r>
          </a:p>
          <a:p>
            <a:pPr algn="l"/>
            <a:endParaRPr lang="en-US" b="1" dirty="0" smtClean="0">
              <a:solidFill>
                <a:srgbClr val="0000FF"/>
              </a:solidFill>
            </a:endParaRPr>
          </a:p>
          <a:p>
            <a:pPr algn="l"/>
            <a:endParaRPr lang="en-US" b="1" dirty="0">
              <a:solidFill>
                <a:srgbClr val="0000FF"/>
              </a:solidFill>
            </a:endParaRPr>
          </a:p>
          <a:p>
            <a:pPr algn="l"/>
            <a:endParaRPr lang="en-US" b="1" dirty="0" smtClean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762" y="2895600"/>
            <a:ext cx="8853488" cy="8953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762" y="4038600"/>
            <a:ext cx="8110538" cy="7810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516" y="5105400"/>
            <a:ext cx="7997031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18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6686550" cy="71278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l" eaLnBrk="1" hangingPunct="1"/>
            <a:r>
              <a:rPr lang="hr-HR" altLang="ar-SA" sz="4000" dirty="0"/>
              <a:t>Assimilation</a:t>
            </a:r>
            <a:endParaRPr lang="en-US" altLang="ar-SA" sz="40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9220200" cy="4683126"/>
          </a:xfrm>
        </p:spPr>
        <p:txBody>
          <a:bodyPr/>
          <a:lstStyle/>
          <a:p>
            <a:pPr algn="l" eaLnBrk="1" hangingPunct="1"/>
            <a:r>
              <a:rPr lang="hr-HR" altLang="ar-SA" dirty="0">
                <a:solidFill>
                  <a:srgbClr val="7030A0"/>
                </a:solidFill>
              </a:rPr>
              <a:t>A feature of natural connected speech </a:t>
            </a:r>
            <a:r>
              <a:rPr lang="hr-HR" altLang="ar-SA" dirty="0" smtClean="0">
                <a:solidFill>
                  <a:srgbClr val="7030A0"/>
                </a:solidFill>
              </a:rPr>
              <a:t>only</a:t>
            </a:r>
            <a:r>
              <a:rPr lang="en-US" altLang="ar-SA" dirty="0" smtClean="0">
                <a:solidFill>
                  <a:srgbClr val="7030A0"/>
                </a:solidFill>
              </a:rPr>
              <a:t>.</a:t>
            </a:r>
            <a:endParaRPr lang="en-US" altLang="ar-SA" dirty="0">
              <a:solidFill>
                <a:srgbClr val="7030A0"/>
              </a:solidFill>
            </a:endParaRPr>
          </a:p>
          <a:p>
            <a:pPr algn="l" eaLnBrk="1" hangingPunct="1"/>
            <a:endParaRPr lang="hr-HR" altLang="ar-SA" sz="1600" dirty="0">
              <a:solidFill>
                <a:srgbClr val="7030A0"/>
              </a:solidFill>
            </a:endParaRPr>
          </a:p>
          <a:p>
            <a:pPr algn="l"/>
            <a:r>
              <a:rPr lang="hr-HR" altLang="ar-SA" b="1" dirty="0" smtClean="0">
                <a:solidFill>
                  <a:srgbClr val="0000FF"/>
                </a:solidFill>
              </a:rPr>
              <a:t>Assimilation</a:t>
            </a:r>
            <a:r>
              <a:rPr lang="en-US" altLang="ar-SA" b="1" dirty="0" smtClean="0">
                <a:solidFill>
                  <a:srgbClr val="FF0000"/>
                </a:solidFill>
              </a:rPr>
              <a:t>: </a:t>
            </a:r>
            <a:r>
              <a:rPr lang="hr-HR" altLang="ar-SA" b="1" dirty="0" smtClean="0">
                <a:solidFill>
                  <a:srgbClr val="FF0000"/>
                </a:solidFill>
              </a:rPr>
              <a:t>Sounds </a:t>
            </a:r>
            <a:r>
              <a:rPr lang="hr-HR" altLang="ar-SA" b="1" dirty="0">
                <a:solidFill>
                  <a:srgbClr val="FF0000"/>
                </a:solidFill>
              </a:rPr>
              <a:t>belonging to one word can cause changes in sounds (phonemes) belonging to neighbouring words</a:t>
            </a:r>
            <a:endParaRPr lang="en-US" altLang="ar-SA" b="1" dirty="0">
              <a:solidFill>
                <a:srgbClr val="FF0000"/>
              </a:solidFill>
            </a:endParaRPr>
          </a:p>
          <a:p>
            <a:pPr algn="l" eaLnBrk="1" hangingPunct="1"/>
            <a:endParaRPr lang="hr-HR" altLang="ar-SA" sz="1400" dirty="0">
              <a:solidFill>
                <a:srgbClr val="7030A0"/>
              </a:solidFill>
            </a:endParaRPr>
          </a:p>
          <a:p>
            <a:pPr algn="l"/>
            <a:r>
              <a:rPr lang="hr-HR" altLang="ar-SA" b="1" dirty="0">
                <a:solidFill>
                  <a:srgbClr val="0000FF"/>
                </a:solidFill>
              </a:rPr>
              <a:t>Assimilation </a:t>
            </a:r>
            <a:r>
              <a:rPr lang="en-US" altLang="ar-SA" b="1" dirty="0" smtClean="0">
                <a:solidFill>
                  <a:srgbClr val="00B050"/>
                </a:solidFill>
              </a:rPr>
              <a:t>is m</a:t>
            </a:r>
            <a:r>
              <a:rPr lang="hr-HR" altLang="ar-SA" dirty="0" smtClean="0">
                <a:solidFill>
                  <a:srgbClr val="00B050"/>
                </a:solidFill>
              </a:rPr>
              <a:t>ore </a:t>
            </a:r>
            <a:r>
              <a:rPr lang="hr-HR" altLang="ar-SA" b="1" dirty="0">
                <a:solidFill>
                  <a:srgbClr val="00B050"/>
                </a:solidFill>
              </a:rPr>
              <a:t>likely to be found in rapid, casual </a:t>
            </a:r>
            <a:r>
              <a:rPr lang="hr-HR" altLang="ar-SA" b="1" dirty="0" smtClean="0">
                <a:solidFill>
                  <a:srgbClr val="00B050"/>
                </a:solidFill>
              </a:rPr>
              <a:t>speech</a:t>
            </a:r>
            <a:r>
              <a:rPr lang="en-US" altLang="ar-SA" b="1" dirty="0" smtClean="0">
                <a:solidFill>
                  <a:srgbClr val="00B050"/>
                </a:solidFill>
              </a:rPr>
              <a:t>. </a:t>
            </a:r>
            <a:r>
              <a:rPr lang="hr-HR" altLang="ar-SA" b="1" dirty="0" smtClean="0">
                <a:solidFill>
                  <a:srgbClr val="00B050"/>
                </a:solidFill>
              </a:rPr>
              <a:t>The </a:t>
            </a:r>
            <a:r>
              <a:rPr lang="hr-HR" altLang="ar-SA" b="1" dirty="0">
                <a:solidFill>
                  <a:srgbClr val="00B050"/>
                </a:solidFill>
              </a:rPr>
              <a:t>cases most often described are assimilations affecting consonants</a:t>
            </a:r>
            <a:endParaRPr lang="en-US" altLang="ar-SA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20269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hr-HR" altLang="ar-SA" dirty="0" smtClean="0">
                <a:solidFill>
                  <a:srgbClr val="7030A0"/>
                </a:solidFill>
              </a:rPr>
              <a:t>Assimilation at word boundary</a:t>
            </a:r>
            <a:endParaRPr lang="en-US" altLang="ar-SA" dirty="0" smtClean="0">
              <a:solidFill>
                <a:srgbClr val="7030A0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95400"/>
            <a:ext cx="8686799" cy="5029200"/>
          </a:xfrm>
        </p:spPr>
        <p:txBody>
          <a:bodyPr/>
          <a:lstStyle/>
          <a:p>
            <a:pPr algn="l" eaLnBrk="1" hangingPunct="1">
              <a:buFont typeface="Wingdings" panose="05000000000000000000" pitchFamily="2" charset="2"/>
              <a:buNone/>
            </a:pPr>
            <a:endParaRPr lang="hr-HR" altLang="ar-SA" dirty="0" smtClean="0">
              <a:solidFill>
                <a:srgbClr val="7030A0"/>
              </a:solidFill>
            </a:endParaRPr>
          </a:p>
          <a:p>
            <a:pPr algn="l" eaLnBrk="1" hangingPunct="1">
              <a:buFont typeface="Wingdings" panose="05000000000000000000" pitchFamily="2" charset="2"/>
              <a:buNone/>
            </a:pPr>
            <a:r>
              <a:rPr lang="hr-HR" altLang="ar-SA" dirty="0" smtClean="0">
                <a:solidFill>
                  <a:srgbClr val="7030A0"/>
                </a:solidFill>
              </a:rPr>
              <a:t>				- - - C</a:t>
            </a:r>
            <a:r>
              <a:rPr lang="hr-HR" altLang="ar-SA" baseline="30000" dirty="0" smtClean="0">
                <a:solidFill>
                  <a:srgbClr val="7030A0"/>
                </a:solidFill>
              </a:rPr>
              <a:t>f</a:t>
            </a:r>
            <a:r>
              <a:rPr lang="hr-HR" altLang="ar-SA" dirty="0" smtClean="0">
                <a:solidFill>
                  <a:srgbClr val="7030A0"/>
                </a:solidFill>
              </a:rPr>
              <a:t>  	C</a:t>
            </a:r>
            <a:r>
              <a:rPr lang="hr-HR" altLang="ar-SA" baseline="30000" dirty="0" smtClean="0">
                <a:solidFill>
                  <a:srgbClr val="7030A0"/>
                </a:solidFill>
              </a:rPr>
              <a:t>i</a:t>
            </a:r>
            <a:r>
              <a:rPr lang="hr-HR" altLang="ar-SA" dirty="0" smtClean="0">
                <a:solidFill>
                  <a:srgbClr val="7030A0"/>
                </a:solidFill>
              </a:rPr>
              <a:t> - - -</a:t>
            </a:r>
          </a:p>
          <a:p>
            <a:pPr algn="l" eaLnBrk="1" hangingPunct="1">
              <a:buFont typeface="Wingdings" panose="05000000000000000000" pitchFamily="2" charset="2"/>
              <a:buNone/>
            </a:pPr>
            <a:r>
              <a:rPr lang="hr-HR" altLang="ar-SA" dirty="0" smtClean="0">
                <a:solidFill>
                  <a:srgbClr val="7030A0"/>
                </a:solidFill>
              </a:rPr>
              <a:t>					 word</a:t>
            </a:r>
          </a:p>
          <a:p>
            <a:pPr algn="l" eaLnBrk="1" hangingPunct="1">
              <a:buFont typeface="Wingdings" panose="05000000000000000000" pitchFamily="2" charset="2"/>
              <a:buNone/>
            </a:pPr>
            <a:r>
              <a:rPr lang="hr-HR" altLang="ar-SA" dirty="0" smtClean="0">
                <a:solidFill>
                  <a:srgbClr val="7030A0"/>
                </a:solidFill>
              </a:rPr>
              <a:t>				      boundary</a:t>
            </a:r>
          </a:p>
          <a:p>
            <a:pPr algn="l" eaLnBrk="1" hangingPunct="1">
              <a:buFont typeface="Wingdings" panose="05000000000000000000" pitchFamily="2" charset="2"/>
              <a:buNone/>
            </a:pPr>
            <a:endParaRPr lang="hr-HR" altLang="ar-SA" dirty="0" smtClean="0">
              <a:solidFill>
                <a:srgbClr val="7030A0"/>
              </a:solidFill>
            </a:endParaRPr>
          </a:p>
          <a:p>
            <a:pPr algn="l" eaLnBrk="1" hangingPunct="1"/>
            <a:r>
              <a:rPr lang="hr-HR" altLang="ar-SA" dirty="0" smtClean="0">
                <a:solidFill>
                  <a:srgbClr val="7030A0"/>
                </a:solidFill>
              </a:rPr>
              <a:t>Assimilation can be either </a:t>
            </a:r>
            <a:r>
              <a:rPr lang="hr-HR" altLang="ar-SA" u="sng" dirty="0" smtClean="0">
                <a:solidFill>
                  <a:srgbClr val="7030A0"/>
                </a:solidFill>
              </a:rPr>
              <a:t>regressive</a:t>
            </a:r>
            <a:r>
              <a:rPr lang="hr-HR" altLang="ar-SA" dirty="0" smtClean="0">
                <a:solidFill>
                  <a:srgbClr val="7030A0"/>
                </a:solidFill>
              </a:rPr>
              <a:t> or </a:t>
            </a:r>
          </a:p>
          <a:p>
            <a:pPr algn="l" eaLnBrk="1" hangingPunct="1"/>
            <a:endParaRPr lang="hr-HR" altLang="ar-SA" dirty="0" smtClean="0">
              <a:solidFill>
                <a:srgbClr val="7030A0"/>
              </a:solidFill>
            </a:endParaRPr>
          </a:p>
          <a:p>
            <a:pPr algn="l" eaLnBrk="1" hangingPunct="1">
              <a:buFont typeface="Wingdings" panose="05000000000000000000" pitchFamily="2" charset="2"/>
              <a:buNone/>
            </a:pPr>
            <a:r>
              <a:rPr lang="hr-HR" altLang="ar-SA" u="sng" dirty="0" smtClean="0">
                <a:solidFill>
                  <a:srgbClr val="7030A0"/>
                </a:solidFill>
              </a:rPr>
              <a:t>progressive</a:t>
            </a:r>
            <a:endParaRPr lang="en-US" altLang="ar-SA" u="sng" dirty="0" smtClean="0">
              <a:solidFill>
                <a:srgbClr val="7030A0"/>
              </a:solidFill>
            </a:endParaRP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5076825" y="19812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5365" name="AutoShape 5"/>
          <p:cNvSpPr>
            <a:spLocks noChangeArrowheads="1"/>
          </p:cNvSpPr>
          <p:nvPr/>
        </p:nvSpPr>
        <p:spPr bwMode="auto">
          <a:xfrm>
            <a:off x="3276600" y="5557450"/>
            <a:ext cx="804863" cy="381000"/>
          </a:xfrm>
          <a:prstGeom prst="curvedDownArrow">
            <a:avLst>
              <a:gd name="adj1" fmla="val 52000"/>
              <a:gd name="adj2" fmla="val 104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hr-HR" altLang="en-US" sz="1800">
              <a:latin typeface="Arial" panose="020B0604020202020204" pitchFamily="34" charset="0"/>
            </a:endParaRPr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 rot="5400000">
            <a:off x="7589044" y="3749310"/>
            <a:ext cx="381000" cy="928688"/>
          </a:xfrm>
          <a:prstGeom prst="curvedRightArrow">
            <a:avLst>
              <a:gd name="adj1" fmla="val 46139"/>
              <a:gd name="adj2" fmla="val 120000"/>
              <a:gd name="adj3" fmla="val 3472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hr-HR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2247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US" sz="4000" b="1" dirty="0" smtClean="0">
                <a:solidFill>
                  <a:schemeClr val="tx1"/>
                </a:solidFill>
              </a:rPr>
              <a:t>Regressive Vs Progressive Assimilation</a:t>
            </a:r>
            <a:endParaRPr lang="ar-MA" sz="4000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3400" y="1828800"/>
            <a:ext cx="8991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/>
            <a:r>
              <a:rPr lang="en-US" b="1" dirty="0"/>
              <a:t>In regressive assimilation </a:t>
            </a:r>
            <a:r>
              <a:rPr lang="en-US" b="1" dirty="0" err="1"/>
              <a:t>C</a:t>
            </a:r>
            <a:r>
              <a:rPr lang="en-US" b="1" baseline="30000" dirty="0" err="1"/>
              <a:t>f</a:t>
            </a:r>
            <a:r>
              <a:rPr lang="en-US" b="1" dirty="0"/>
              <a:t> changes to become like </a:t>
            </a:r>
            <a:r>
              <a:rPr lang="en-US" b="1" dirty="0" smtClean="0"/>
              <a:t>C</a:t>
            </a:r>
            <a:r>
              <a:rPr lang="en-US" b="1" baseline="30000" dirty="0" smtClean="0"/>
              <a:t>i</a:t>
            </a:r>
          </a:p>
          <a:p>
            <a:pPr lvl="0" algn="l" rtl="0"/>
            <a:endParaRPr lang="en-US" sz="3600" b="1" baseline="30000" dirty="0"/>
          </a:p>
          <a:p>
            <a:pPr lvl="0" algn="l" rtl="0"/>
            <a:r>
              <a:rPr lang="en-US" sz="2800" b="1" dirty="0" smtClean="0"/>
              <a:t>Ex</a:t>
            </a:r>
          </a:p>
          <a:p>
            <a:pPr lvl="0" algn="l" rtl="0"/>
            <a:r>
              <a:rPr lang="en-US" sz="3600" b="1" dirty="0" smtClean="0"/>
              <a:t>Bad    boy</a:t>
            </a:r>
          </a:p>
          <a:p>
            <a:pPr lvl="0" algn="l" rtl="0"/>
            <a:endParaRPr lang="en-US" sz="3600" b="1" dirty="0"/>
          </a:p>
          <a:p>
            <a:pPr lvl="0" algn="l" rtl="0"/>
            <a:endParaRPr lang="en-US" sz="3600" b="1" dirty="0" smtClean="0"/>
          </a:p>
          <a:p>
            <a:pPr lvl="0" algn="l" rtl="0"/>
            <a:endParaRPr lang="en-US" sz="3600" b="1" dirty="0"/>
          </a:p>
          <a:p>
            <a:pPr algn="l" rtl="0"/>
            <a:r>
              <a:rPr lang="en-US" b="1" dirty="0"/>
              <a:t>In </a:t>
            </a:r>
            <a:r>
              <a:rPr lang="en-US" b="1" dirty="0" smtClean="0"/>
              <a:t>progressive assimilation C</a:t>
            </a:r>
            <a:r>
              <a:rPr lang="en-US" b="1" baseline="30000" dirty="0" smtClean="0"/>
              <a:t>i    </a:t>
            </a:r>
            <a:r>
              <a:rPr lang="en-US" b="1" dirty="0" smtClean="0"/>
              <a:t>changes </a:t>
            </a:r>
            <a:r>
              <a:rPr lang="en-US" b="1" dirty="0"/>
              <a:t>to become </a:t>
            </a:r>
            <a:r>
              <a:rPr lang="en-US" b="1" dirty="0" smtClean="0"/>
              <a:t>like </a:t>
            </a:r>
            <a:r>
              <a:rPr lang="en-US" b="1" dirty="0" err="1"/>
              <a:t>C</a:t>
            </a:r>
            <a:r>
              <a:rPr lang="en-US" b="1" baseline="30000" dirty="0" err="1"/>
              <a:t>f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27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3562"/>
          </a:xfrm>
          <a:ln>
            <a:solidFill>
              <a:srgbClr val="92D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dirty="0"/>
              <a:t>Assimilation of place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914400"/>
            <a:ext cx="8915400" cy="5562600"/>
          </a:xfrm>
        </p:spPr>
        <p:txBody>
          <a:bodyPr/>
          <a:lstStyle/>
          <a:p>
            <a:pPr algn="l"/>
            <a:r>
              <a:rPr lang="en-US" dirty="0" smtClean="0"/>
              <a:t>Ex:</a:t>
            </a:r>
          </a:p>
          <a:p>
            <a:pPr marL="0" indent="0" algn="l">
              <a:buNone/>
            </a:pPr>
            <a:r>
              <a:rPr lang="en-US" dirty="0"/>
              <a:t>In </a:t>
            </a:r>
            <a:r>
              <a:rPr lang="en-US" dirty="0" smtClean="0"/>
              <a:t>rapid speech, the </a:t>
            </a:r>
            <a:r>
              <a:rPr lang="en-US" dirty="0"/>
              <a:t>final alveolar </a:t>
            </a:r>
            <a:r>
              <a:rPr lang="en-US" dirty="0" smtClean="0"/>
              <a:t>consonant  /t/</a:t>
            </a:r>
          </a:p>
          <a:p>
            <a:pPr marL="0" indent="0" algn="l">
              <a:buNone/>
            </a:pPr>
            <a:r>
              <a:rPr lang="en-US" dirty="0" smtClean="0"/>
              <a:t> </a:t>
            </a:r>
            <a:r>
              <a:rPr lang="en-US" dirty="0"/>
              <a:t>will become </a:t>
            </a:r>
            <a:r>
              <a:rPr lang="en-US" dirty="0" smtClean="0"/>
              <a:t>/p/ </a:t>
            </a:r>
            <a:r>
              <a:rPr lang="en-US" dirty="0"/>
              <a:t>before a bilabial consonant</a:t>
            </a:r>
            <a:r>
              <a:rPr lang="en-US" dirty="0" smtClean="0"/>
              <a:t>,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/>
              <a:t>‘that person</a:t>
            </a:r>
            <a:r>
              <a:rPr lang="en-US" dirty="0" smtClean="0"/>
              <a:t>’ /</a:t>
            </a:r>
            <a:r>
              <a:rPr lang="en-US" dirty="0"/>
              <a:t> </a:t>
            </a:r>
            <a:r>
              <a:rPr lang="en-US" dirty="0" err="1" smtClean="0"/>
              <a:t>ðæp</a:t>
            </a:r>
            <a:r>
              <a:rPr lang="en-US" dirty="0" smtClean="0"/>
              <a:t> </a:t>
            </a:r>
            <a:r>
              <a:rPr lang="en-US" dirty="0" err="1"/>
              <a:t>pɜːsn</a:t>
            </a:r>
            <a:r>
              <a:rPr lang="en-US" dirty="0" smtClean="0"/>
              <a:t>̩/</a:t>
            </a:r>
          </a:p>
          <a:p>
            <a:pPr marL="0" indent="0" algn="l">
              <a:buNone/>
            </a:pPr>
            <a:r>
              <a:rPr lang="en-US" smtClean="0"/>
              <a:t>‘</a:t>
            </a:r>
            <a:r>
              <a:rPr lang="en-US" dirty="0"/>
              <a:t>meat pie’ </a:t>
            </a:r>
            <a:r>
              <a:rPr lang="en-US" dirty="0" smtClean="0"/>
              <a:t> /</a:t>
            </a:r>
            <a:r>
              <a:rPr lang="en-US" dirty="0" err="1" smtClean="0"/>
              <a:t>mɪːp</a:t>
            </a:r>
            <a:r>
              <a:rPr lang="en-US" dirty="0" smtClean="0"/>
              <a:t> </a:t>
            </a:r>
            <a:r>
              <a:rPr lang="en-US" dirty="0" err="1" smtClean="0"/>
              <a:t>paɪ</a:t>
            </a:r>
            <a:r>
              <a:rPr lang="en-US" dirty="0"/>
              <a:t>  </a:t>
            </a:r>
            <a:r>
              <a:rPr lang="en-US" dirty="0" smtClean="0"/>
              <a:t>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48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98438"/>
            <a:ext cx="8915400" cy="487362"/>
          </a:xfrm>
          <a:solidFill>
            <a:schemeClr val="accent4">
              <a:lumMod val="20000"/>
              <a:lumOff val="80000"/>
            </a:schemeClr>
          </a:solidFill>
          <a:ln/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en-US" sz="2800" dirty="0" smtClean="0">
                <a:solidFill>
                  <a:srgbClr val="0000FF"/>
                </a:solidFill>
              </a:rPr>
              <a:t>Progressive assimilation </a:t>
            </a:r>
            <a:r>
              <a:rPr lang="en-US" sz="2800" dirty="0">
                <a:solidFill>
                  <a:srgbClr val="0000FF"/>
                </a:solidFill>
              </a:rPr>
              <a:t>of voice with the suffixes s, z;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8768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800" dirty="0" smtClean="0"/>
              <a:t>When:</a:t>
            </a:r>
          </a:p>
          <a:p>
            <a:pPr algn="l"/>
            <a:r>
              <a:rPr lang="en-US" sz="2800" dirty="0" smtClean="0"/>
              <a:t> </a:t>
            </a:r>
            <a:r>
              <a:rPr lang="en-US" sz="2800" dirty="0"/>
              <a:t>a verb carries a third person singular ‘-</a:t>
            </a:r>
            <a:r>
              <a:rPr lang="en-US" sz="2800" dirty="0">
                <a:solidFill>
                  <a:srgbClr val="0000FF"/>
                </a:solidFill>
              </a:rPr>
              <a:t>s</a:t>
            </a:r>
            <a:r>
              <a:rPr lang="en-US" sz="2800" dirty="0" smtClean="0"/>
              <a:t>’ suffix</a:t>
            </a:r>
            <a:r>
              <a:rPr lang="en-US" sz="2800" dirty="0"/>
              <a:t>, </a:t>
            </a:r>
            <a:endParaRPr lang="en-US" sz="2800" dirty="0" smtClean="0"/>
          </a:p>
          <a:p>
            <a:pPr algn="l"/>
            <a:r>
              <a:rPr lang="en-US" sz="2800" dirty="0" smtClean="0"/>
              <a:t>a </a:t>
            </a:r>
            <a:r>
              <a:rPr lang="en-US" sz="2800" dirty="0"/>
              <a:t>noun carries an ‘-</a:t>
            </a:r>
            <a:r>
              <a:rPr lang="en-US" sz="2800" dirty="0">
                <a:solidFill>
                  <a:srgbClr val="0000FF"/>
                </a:solidFill>
              </a:rPr>
              <a:t>s</a:t>
            </a:r>
            <a:r>
              <a:rPr lang="en-US" sz="2800" dirty="0"/>
              <a:t>’ plural suffix </a:t>
            </a:r>
            <a:endParaRPr lang="en-US" sz="2800" dirty="0" smtClean="0"/>
          </a:p>
          <a:p>
            <a:pPr algn="l"/>
            <a:r>
              <a:rPr lang="en-US" sz="2800" dirty="0"/>
              <a:t>a noun </a:t>
            </a:r>
            <a:r>
              <a:rPr lang="en-US" sz="2800" dirty="0" smtClean="0"/>
              <a:t>carries an </a:t>
            </a:r>
            <a:r>
              <a:rPr lang="en-US" sz="2800" dirty="0"/>
              <a:t>‘-’</a:t>
            </a:r>
            <a:r>
              <a:rPr lang="en-US" sz="2800" dirty="0">
                <a:solidFill>
                  <a:srgbClr val="0000FF"/>
                </a:solidFill>
              </a:rPr>
              <a:t>s</a:t>
            </a:r>
            <a:r>
              <a:rPr lang="en-US" sz="2800" dirty="0"/>
              <a:t>’ possessive suffix, </a:t>
            </a:r>
            <a:endParaRPr lang="en-US" sz="2800" dirty="0" smtClean="0"/>
          </a:p>
          <a:p>
            <a:pPr algn="l"/>
            <a:endParaRPr lang="en-US" sz="2800" dirty="0"/>
          </a:p>
          <a:p>
            <a:pPr algn="l"/>
            <a:r>
              <a:rPr lang="en-US" sz="2800" dirty="0" smtClean="0"/>
              <a:t>These suffix </a:t>
            </a:r>
            <a:r>
              <a:rPr lang="en-US" sz="2800" dirty="0"/>
              <a:t>will be</a:t>
            </a:r>
          </a:p>
          <a:p>
            <a:pPr marL="0" indent="0" algn="l">
              <a:buNone/>
            </a:pPr>
            <a:r>
              <a:rPr lang="en-US" sz="2800" dirty="0"/>
              <a:t>pronounced as </a:t>
            </a:r>
            <a:r>
              <a:rPr lang="en-US" sz="2800" dirty="0" smtClean="0"/>
              <a:t>/</a:t>
            </a:r>
            <a:r>
              <a:rPr lang="en-US" sz="2800" dirty="0" smtClean="0">
                <a:solidFill>
                  <a:srgbClr val="0000FF"/>
                </a:solidFill>
              </a:rPr>
              <a:t>s</a:t>
            </a:r>
            <a:r>
              <a:rPr lang="en-US" sz="2800" dirty="0" smtClean="0"/>
              <a:t>/ </a:t>
            </a:r>
            <a:r>
              <a:rPr lang="en-US" sz="2800" dirty="0"/>
              <a:t>if the preceding consonant is </a:t>
            </a:r>
            <a:r>
              <a:rPr lang="en-US" sz="2800" dirty="0" err="1"/>
              <a:t>fortis</a:t>
            </a:r>
            <a:r>
              <a:rPr lang="en-US" sz="2800" dirty="0"/>
              <a:t> (“</a:t>
            </a:r>
            <a:r>
              <a:rPr lang="en-US" sz="2800" dirty="0">
                <a:solidFill>
                  <a:srgbClr val="0000FF"/>
                </a:solidFill>
              </a:rPr>
              <a:t>voiceless</a:t>
            </a:r>
            <a:r>
              <a:rPr lang="en-US" sz="2800" dirty="0"/>
              <a:t>”) </a:t>
            </a:r>
            <a:endParaRPr lang="en-US" sz="2800" dirty="0" smtClean="0"/>
          </a:p>
          <a:p>
            <a:pPr marL="0" indent="0" algn="l">
              <a:buNone/>
            </a:pPr>
            <a:r>
              <a:rPr lang="en-US" sz="2800" dirty="0" smtClean="0"/>
              <a:t> pronounced as /</a:t>
            </a:r>
            <a:r>
              <a:rPr lang="en-US" sz="2800" dirty="0" smtClean="0">
                <a:solidFill>
                  <a:srgbClr val="FF0000"/>
                </a:solidFill>
              </a:rPr>
              <a:t>z</a:t>
            </a:r>
            <a:r>
              <a:rPr lang="en-US" sz="2800" dirty="0" smtClean="0"/>
              <a:t>/ </a:t>
            </a:r>
            <a:r>
              <a:rPr lang="en-US" sz="2800" dirty="0"/>
              <a:t>if the </a:t>
            </a:r>
            <a:r>
              <a:rPr lang="en-US" sz="2800" dirty="0" smtClean="0"/>
              <a:t>preceding consonant </a:t>
            </a:r>
            <a:r>
              <a:rPr lang="en-US" sz="2800" dirty="0"/>
              <a:t>is lenis (“</a:t>
            </a:r>
            <a:r>
              <a:rPr lang="en-US" sz="2800" dirty="0">
                <a:solidFill>
                  <a:srgbClr val="FF0000"/>
                </a:solidFill>
              </a:rPr>
              <a:t>voiced</a:t>
            </a:r>
            <a:r>
              <a:rPr lang="en-US" sz="2800" dirty="0"/>
              <a:t>”).</a:t>
            </a:r>
            <a:endParaRPr lang="en-US" sz="2800" dirty="0" smtClean="0">
              <a:solidFill>
                <a:srgbClr val="06BA0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25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98438"/>
            <a:ext cx="8915400" cy="487362"/>
          </a:xfrm>
          <a:solidFill>
            <a:schemeClr val="accent4">
              <a:lumMod val="20000"/>
              <a:lumOff val="80000"/>
            </a:schemeClr>
          </a:solidFill>
          <a:ln/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en-US" sz="2800" dirty="0" smtClean="0">
                <a:solidFill>
                  <a:srgbClr val="0000FF"/>
                </a:solidFill>
              </a:rPr>
              <a:t>Progressive assimilation </a:t>
            </a:r>
            <a:r>
              <a:rPr lang="en-US" sz="2800" dirty="0">
                <a:solidFill>
                  <a:srgbClr val="0000FF"/>
                </a:solidFill>
              </a:rPr>
              <a:t>of voice with the suffixes s, z;</a:t>
            </a:r>
            <a:endParaRPr lang="en-US" sz="2800" b="1" dirty="0">
              <a:solidFill>
                <a:srgbClr val="0000FF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8607" y="2133600"/>
            <a:ext cx="8915400" cy="2203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5945" y="1295400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Ex</a:t>
            </a:r>
            <a:endParaRPr lang="ar-SA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2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810000" y="3429000"/>
            <a:ext cx="281927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smtClean="0"/>
              <a:t>The End</a:t>
            </a:r>
            <a:endParaRPr lang="ar-MA" sz="4400" dirty="0"/>
          </a:p>
        </p:txBody>
      </p:sp>
    </p:spTree>
    <p:extLst>
      <p:ext uri="{BB962C8B-B14F-4D97-AF65-F5344CB8AC3E}">
        <p14:creationId xmlns:p14="http://schemas.microsoft.com/office/powerpoint/2010/main" val="403786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42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.pptx" id="{0DB676BE-95CC-40C6-85AF-7FC634710288}" vid="{C55E0FB7-C7F4-4BBE-82DE-4603F7F43E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الاداب</Template>
  <TotalTime>683</TotalTime>
  <Words>671</Words>
  <Application>Microsoft Office PowerPoint</Application>
  <PresentationFormat>A4 Paper (210x297 mm)</PresentationFormat>
  <Paragraphs>150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Lecture 14</vt:lpstr>
      <vt:lpstr>In this lecture, we will study</vt:lpstr>
      <vt:lpstr>WHY DO WE USE WEAK FORMS?</vt:lpstr>
      <vt:lpstr>WHY DO WE USE WEAK FORMS?</vt:lpstr>
      <vt:lpstr>The most common weak-form words</vt:lpstr>
      <vt:lpstr>The most common weak-form words</vt:lpstr>
      <vt:lpstr>The most common weak-form words</vt:lpstr>
      <vt:lpstr>The most common weak-form words</vt:lpstr>
      <vt:lpstr>Linking 115</vt:lpstr>
      <vt:lpstr>Linking 115</vt:lpstr>
      <vt:lpstr>Linking 115</vt:lpstr>
      <vt:lpstr>Linking 115</vt:lpstr>
      <vt:lpstr>Linking 115</vt:lpstr>
      <vt:lpstr>Linking 115</vt:lpstr>
      <vt:lpstr>Assimilation</vt:lpstr>
      <vt:lpstr>Assimilation at word boundary</vt:lpstr>
      <vt:lpstr>Regressive Vs Progressive Assimilation</vt:lpstr>
      <vt:lpstr>Assimilation of place</vt:lpstr>
      <vt:lpstr>Progressive assimilation of voice with the suffixes s, z;</vt:lpstr>
      <vt:lpstr>Progressive assimilation of voice with the suffixes s, z;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3</dc:creator>
  <cp:lastModifiedBy>KFU</cp:lastModifiedBy>
  <cp:revision>60</cp:revision>
  <dcterms:created xsi:type="dcterms:W3CDTF">2015-09-10T11:39:03Z</dcterms:created>
  <dcterms:modified xsi:type="dcterms:W3CDTF">2017-11-09T22:16:45Z</dcterms:modified>
</cp:coreProperties>
</file>