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7" r:id="rId4"/>
    <p:sldId id="268" r:id="rId5"/>
    <p:sldId id="269" r:id="rId6"/>
    <p:sldId id="272" r:id="rId7"/>
    <p:sldId id="273" r:id="rId8"/>
    <p:sldId id="274" r:id="rId9"/>
    <p:sldId id="277" r:id="rId10"/>
    <p:sldId id="275" r:id="rId11"/>
    <p:sldId id="278" r:id="rId12"/>
    <p:sldId id="276" r:id="rId13"/>
    <p:sldId id="266" r:id="rId1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90" d="100"/>
          <a:sy n="90" d="100"/>
        </p:scale>
        <p:origin x="-1188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D8A12E9-8E4B-4E5D-BF7F-6795CC673890}" type="datetimeFigureOut">
              <a:rPr lang="en-US"/>
              <a:pPr>
                <a:defRPr/>
              </a:pPr>
              <a:t>2/13/2012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62B8BAD-30A2-4184-9AA2-111A23B8E5B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2585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1B308-A706-4882-85C8-4AC66D834DF5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2D8B5-1BC0-4E9B-8D4C-D26A182F31B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5AF3C-69A6-42BB-A57F-334D5D8057C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869B4-932D-4760-9194-E38E1A9ECB6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AB523-93E0-4FD6-8A5C-9B31125F85C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95587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68580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الفكرة </a:t>
            </a:r>
            <a:r>
              <a:rPr lang="ar-SA" sz="28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و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الثقافة الإنجليزية</a:t>
            </a:r>
            <a:endParaRPr lang="en-US" sz="28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أ. جمال رفيق محمد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944C7FA-FAE0-4956-BFC5-28CA2F4D8C1B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</a:t>
            </a: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</a:t>
            </a: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ثانية</a:t>
            </a: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.......................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08089" y="1828800"/>
            <a:ext cx="3893053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dirty="0" smtClean="0"/>
              <a:t>Ancient Origins of Modern Thought</a:t>
            </a:r>
            <a:endParaRPr lang="ar-S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356884"/>
            <a:ext cx="3781425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592572"/>
            <a:ext cx="4777619" cy="300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36851" y="1527843"/>
            <a:ext cx="3147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 smtClean="0"/>
              <a:t>Socrates, Plato, and Aristotle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28785" y="1981200"/>
            <a:ext cx="8595110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 smtClean="0"/>
              <a:t>Socrates</a:t>
            </a:r>
          </a:p>
          <a:p>
            <a:pPr marL="285750" indent="-285750" algn="l" rtl="0">
              <a:buFont typeface="Arial" pitchFamily="34" charset="0"/>
              <a:buChar char="•"/>
            </a:pPr>
            <a:r>
              <a:rPr lang="en-US" dirty="0" smtClean="0"/>
              <a:t>Born </a:t>
            </a:r>
            <a:r>
              <a:rPr lang="en-US" dirty="0"/>
              <a:t>in Athens around 469 </a:t>
            </a:r>
            <a:r>
              <a:rPr lang="en-US" dirty="0" smtClean="0"/>
              <a:t>BCE, great thinker and debater</a:t>
            </a:r>
          </a:p>
          <a:p>
            <a:pPr marL="285750" indent="-285750" algn="l" rtl="0">
              <a:buFont typeface="Arial" pitchFamily="34" charset="0"/>
              <a:buChar char="•"/>
            </a:pPr>
            <a:r>
              <a:rPr lang="en-US" dirty="0" smtClean="0"/>
              <a:t>Accepted no payment for his teaching</a:t>
            </a:r>
          </a:p>
          <a:p>
            <a:pPr marL="285750" indent="-285750" algn="l" rtl="0">
              <a:buFont typeface="Arial" pitchFamily="34" charset="0"/>
              <a:buChar char="•"/>
            </a:pPr>
            <a:r>
              <a:rPr lang="en-US" dirty="0"/>
              <a:t>Was charged with corrupting the youth of Athens and with </a:t>
            </a:r>
            <a:r>
              <a:rPr lang="en-US" dirty="0" smtClean="0"/>
              <a:t>impiety and executed</a:t>
            </a:r>
          </a:p>
          <a:p>
            <a:pPr marL="285750" indent="-285750" algn="l" rtl="0">
              <a:buFont typeface="Arial" pitchFamily="34" charset="0"/>
              <a:buChar char="•"/>
            </a:pPr>
            <a:endParaRPr lang="en-US" dirty="0"/>
          </a:p>
          <a:p>
            <a:pPr algn="l" rtl="0"/>
            <a:r>
              <a:rPr lang="en-US" dirty="0" smtClean="0"/>
              <a:t>Plato</a:t>
            </a:r>
          </a:p>
          <a:p>
            <a:pPr marL="285750" indent="-285750" algn="l" rtl="0">
              <a:buFont typeface="Arial" pitchFamily="34" charset="0"/>
              <a:buChar char="•"/>
            </a:pPr>
            <a:r>
              <a:rPr lang="en-US" dirty="0" smtClean="0"/>
              <a:t>The most famous student of Socrates</a:t>
            </a:r>
          </a:p>
          <a:p>
            <a:pPr marL="285750" indent="-285750" algn="l" rtl="0">
              <a:buFont typeface="Arial" pitchFamily="34" charset="0"/>
              <a:buChar char="•"/>
            </a:pPr>
            <a:r>
              <a:rPr lang="en-US" dirty="0" smtClean="0"/>
              <a:t>Most of our knowledge of Socrates comes from the writings of Plato</a:t>
            </a:r>
          </a:p>
          <a:p>
            <a:pPr marL="285750" indent="-285750" algn="l" rtl="0">
              <a:buFont typeface="Arial" pitchFamily="34" charset="0"/>
              <a:buChar char="•"/>
            </a:pPr>
            <a:r>
              <a:rPr lang="en-US" dirty="0" smtClean="0"/>
              <a:t>Argued against Athenian democracy in favor of republic government</a:t>
            </a:r>
          </a:p>
          <a:p>
            <a:pPr algn="l" rtl="0"/>
            <a:endParaRPr lang="en-US" dirty="0" smtClean="0"/>
          </a:p>
          <a:p>
            <a:pPr algn="l" rtl="0"/>
            <a:r>
              <a:rPr lang="en-US" dirty="0"/>
              <a:t>Aristotle (384-322 BC)</a:t>
            </a:r>
            <a:endParaRPr lang="en-US" dirty="0" smtClean="0"/>
          </a:p>
          <a:p>
            <a:pPr marL="285750" indent="-285750" algn="l" rtl="0">
              <a:buFont typeface="Arial" pitchFamily="34" charset="0"/>
              <a:buChar char="•"/>
            </a:pPr>
            <a:r>
              <a:rPr lang="en-US" dirty="0" smtClean="0"/>
              <a:t>The greatest of Plato’s students and teacher of Alexander the Great</a:t>
            </a:r>
          </a:p>
          <a:p>
            <a:pPr marL="285750" indent="-285750" algn="l" rtl="0">
              <a:buFont typeface="Arial" pitchFamily="34" charset="0"/>
              <a:buChar char="•"/>
            </a:pPr>
            <a:r>
              <a:rPr lang="en-US" dirty="0" smtClean="0"/>
              <a:t>He was a polymath; he knew a great deal about almost every subject</a:t>
            </a:r>
          </a:p>
          <a:p>
            <a:pPr marL="285750" indent="-285750" algn="l" rtl="0">
              <a:buFont typeface="Arial" pitchFamily="34" charset="0"/>
              <a:buChar char="•"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86200" y="1948934"/>
            <a:ext cx="1890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 smtClean="0"/>
              <a:t>Plato </a:t>
            </a:r>
            <a:r>
              <a:rPr lang="en-US" dirty="0" err="1" smtClean="0"/>
              <a:t>vs</a:t>
            </a:r>
            <a:r>
              <a:rPr lang="en-US" dirty="0" smtClean="0"/>
              <a:t> Aristotle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2667000"/>
            <a:ext cx="8603702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 smtClean="0"/>
              <a:t>Ethics: </a:t>
            </a:r>
            <a:r>
              <a:rPr lang="en-US" dirty="0"/>
              <a:t>the discipline dealing with what is good </a:t>
            </a:r>
            <a:r>
              <a:rPr lang="en-US" dirty="0" smtClean="0"/>
              <a:t>and </a:t>
            </a:r>
            <a:r>
              <a:rPr lang="en-US" dirty="0"/>
              <a:t>bad and with moral duty </a:t>
            </a:r>
            <a:endParaRPr lang="en-US" dirty="0" smtClean="0"/>
          </a:p>
          <a:p>
            <a:pPr algn="l" rtl="0"/>
            <a:r>
              <a:rPr lang="en-US" dirty="0" smtClean="0"/>
              <a:t>and obligation.</a:t>
            </a:r>
          </a:p>
          <a:p>
            <a:pPr algn="l" rtl="0"/>
            <a:endParaRPr lang="en-US" dirty="0"/>
          </a:p>
          <a:p>
            <a:pPr algn="l" rtl="0"/>
            <a:r>
              <a:rPr lang="en-US" dirty="0" smtClean="0"/>
              <a:t>Virtue</a:t>
            </a:r>
            <a:r>
              <a:rPr lang="en-US" dirty="0"/>
              <a:t>: conformity to a standard of </a:t>
            </a:r>
            <a:r>
              <a:rPr lang="en-US" dirty="0" smtClean="0"/>
              <a:t>right, a commendable quality or trait</a:t>
            </a:r>
          </a:p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Aristotle differed with his teacher Plato on the issue of Ethics</a:t>
            </a:r>
          </a:p>
          <a:p>
            <a:pPr marL="285750" indent="-285750" algn="l" rtl="0">
              <a:buFont typeface="Arial" pitchFamily="34" charset="0"/>
              <a:buChar char="•"/>
            </a:pPr>
            <a:r>
              <a:rPr lang="en-US" dirty="0"/>
              <a:t>For both Plato and Aristotle, </a:t>
            </a:r>
            <a:r>
              <a:rPr lang="en-US" dirty="0" smtClean="0"/>
              <a:t>virtue </a:t>
            </a:r>
            <a:r>
              <a:rPr lang="en-US" dirty="0"/>
              <a:t>was essential for </a:t>
            </a:r>
            <a:r>
              <a:rPr lang="en-US" dirty="0" smtClean="0"/>
              <a:t>happiness (</a:t>
            </a:r>
            <a:r>
              <a:rPr lang="en-US" dirty="0" err="1" smtClean="0"/>
              <a:t>eudaimonia</a:t>
            </a:r>
            <a:r>
              <a:rPr lang="en-US" dirty="0" smtClean="0"/>
              <a:t>)</a:t>
            </a:r>
          </a:p>
          <a:p>
            <a:pPr marL="285750" indent="-285750" algn="l" rtl="0">
              <a:buFont typeface="Arial" pitchFamily="34" charset="0"/>
              <a:buChar char="•"/>
            </a:pPr>
            <a:r>
              <a:rPr lang="en-US" dirty="0"/>
              <a:t>Plato </a:t>
            </a:r>
            <a:r>
              <a:rPr lang="en-US" dirty="0" smtClean="0"/>
              <a:t>held the opinion (from </a:t>
            </a:r>
            <a:r>
              <a:rPr lang="en-US" dirty="0"/>
              <a:t>his teacher, Socrates) that </a:t>
            </a:r>
            <a:r>
              <a:rPr lang="en-US" dirty="0" smtClean="0"/>
              <a:t>knowledge itself </a:t>
            </a:r>
            <a:r>
              <a:rPr lang="en-US" dirty="0"/>
              <a:t>is </a:t>
            </a:r>
            <a:r>
              <a:rPr lang="en-US" dirty="0" smtClean="0"/>
              <a:t>virtue</a:t>
            </a:r>
          </a:p>
          <a:p>
            <a:pPr marL="285750" indent="-285750" algn="l" rtl="0">
              <a:buFont typeface="Arial" pitchFamily="34" charset="0"/>
              <a:buChar char="•"/>
            </a:pPr>
            <a:r>
              <a:rPr lang="en-US" dirty="0" smtClean="0"/>
              <a:t>For Aristotle, virtues had to be practiced to be virtuous</a:t>
            </a:r>
          </a:p>
          <a:p>
            <a:pPr marL="285750" indent="-285750" algn="l" rtl="0">
              <a:buFont typeface="Arial" pitchFamily="34" charset="0"/>
              <a:buChar char="•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00200" y="1789814"/>
            <a:ext cx="64257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 err="1" smtClean="0"/>
              <a:t>Nicomachean</a:t>
            </a:r>
            <a:r>
              <a:rPr lang="en-US" dirty="0" smtClean="0"/>
              <a:t> Ethics, Book 1: The Highest Good - Happiness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2088" y="2667000"/>
            <a:ext cx="9721507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/>
              <a:t>One central concept of the Ethics is </a:t>
            </a:r>
            <a:r>
              <a:rPr lang="en-US" dirty="0" err="1"/>
              <a:t>eudaimonia</a:t>
            </a:r>
            <a:r>
              <a:rPr lang="en-US" dirty="0"/>
              <a:t>, which is generally translated as </a:t>
            </a:r>
            <a:endParaRPr lang="en-US" dirty="0" smtClean="0"/>
          </a:p>
          <a:p>
            <a:pPr algn="l" rtl="0"/>
            <a:r>
              <a:rPr lang="en-US" dirty="0" smtClean="0"/>
              <a:t>“</a:t>
            </a:r>
            <a:r>
              <a:rPr lang="en-US" dirty="0"/>
              <a:t>happiness.” </a:t>
            </a:r>
            <a:endParaRPr lang="en-US" dirty="0" smtClean="0"/>
          </a:p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While </a:t>
            </a:r>
            <a:r>
              <a:rPr lang="en-US" dirty="0"/>
              <a:t>happiness is probably the best English word to translate </a:t>
            </a:r>
            <a:r>
              <a:rPr lang="en-US" dirty="0" err="1"/>
              <a:t>eudaimonia</a:t>
            </a:r>
            <a:r>
              <a:rPr lang="en-US" dirty="0" smtClean="0"/>
              <a:t>, </a:t>
            </a:r>
            <a:r>
              <a:rPr lang="en-US" dirty="0"/>
              <a:t>the term also </a:t>
            </a:r>
            <a:endParaRPr lang="en-US" dirty="0" smtClean="0"/>
          </a:p>
          <a:p>
            <a:pPr algn="l" rtl="0"/>
            <a:r>
              <a:rPr lang="en-US" dirty="0" smtClean="0"/>
              <a:t>carries </a:t>
            </a:r>
            <a:r>
              <a:rPr lang="en-US" dirty="0"/>
              <a:t>connotations of success, fulfillment, and flourishing. </a:t>
            </a:r>
            <a:endParaRPr lang="en-US" dirty="0" smtClean="0"/>
          </a:p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A </a:t>
            </a:r>
            <a:r>
              <a:rPr lang="en-US" dirty="0"/>
              <a:t>person </a:t>
            </a:r>
            <a:r>
              <a:rPr lang="en-US" dirty="0" smtClean="0"/>
              <a:t>who </a:t>
            </a:r>
            <a:r>
              <a:rPr lang="en-US" dirty="0"/>
              <a:t>is </a:t>
            </a:r>
            <a:r>
              <a:rPr lang="en-US" dirty="0" err="1"/>
              <a:t>eudaimon</a:t>
            </a:r>
            <a:r>
              <a:rPr lang="en-US" dirty="0"/>
              <a:t> is not simply enjoying life, but is enjoying life by living successfully</a:t>
            </a:r>
            <a:r>
              <a:rPr lang="en-US" dirty="0" smtClean="0"/>
              <a:t>.</a:t>
            </a:r>
          </a:p>
          <a:p>
            <a:pPr algn="l" rtl="0"/>
            <a:endParaRPr lang="en-US" dirty="0"/>
          </a:p>
          <a:p>
            <a:pPr algn="l" rtl="0"/>
            <a:r>
              <a:rPr lang="en-US" dirty="0"/>
              <a:t>Aristotle treats happiness as an activity, not as a state. He uses the word </a:t>
            </a:r>
            <a:r>
              <a:rPr lang="en-US" dirty="0" err="1"/>
              <a:t>energeia</a:t>
            </a:r>
            <a:r>
              <a:rPr lang="en-US" dirty="0"/>
              <a:t>, which is </a:t>
            </a:r>
            <a:endParaRPr lang="en-US" dirty="0" smtClean="0"/>
          </a:p>
          <a:p>
            <a:pPr algn="l" rtl="0"/>
            <a:r>
              <a:rPr lang="en-US" dirty="0" smtClean="0"/>
              <a:t>the </a:t>
            </a:r>
            <a:r>
              <a:rPr lang="en-US" dirty="0"/>
              <a:t>root of our word energy, to characterize happiness. The point is that happiness consists </a:t>
            </a:r>
            <a:endParaRPr lang="en-US" dirty="0" smtClean="0"/>
          </a:p>
          <a:p>
            <a:pPr algn="l" rtl="0"/>
            <a:r>
              <a:rPr lang="en-US" dirty="0" smtClean="0"/>
              <a:t>of </a:t>
            </a:r>
            <a:r>
              <a:rPr lang="en-US" dirty="0"/>
              <a:t>a certain way of life, not of certain dispositions.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94660" y="1905000"/>
            <a:ext cx="84689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i="1" dirty="0" smtClean="0"/>
              <a:t>“Our discussion will </a:t>
            </a:r>
            <a:r>
              <a:rPr lang="en-US" i="1" dirty="0"/>
              <a:t>be adequate if </a:t>
            </a:r>
            <a:r>
              <a:rPr lang="en-US" i="1" dirty="0" smtClean="0"/>
              <a:t>its degree of </a:t>
            </a:r>
            <a:r>
              <a:rPr lang="en-US" i="1" dirty="0"/>
              <a:t>clarity </a:t>
            </a:r>
            <a:r>
              <a:rPr lang="en-US" i="1" dirty="0" smtClean="0"/>
              <a:t>reflects the subject-matter; </a:t>
            </a:r>
          </a:p>
          <a:p>
            <a:pPr algn="l" rtl="0"/>
            <a:r>
              <a:rPr lang="en-US" i="1" dirty="0" smtClean="0"/>
              <a:t>for  we should not seek the </a:t>
            </a:r>
            <a:r>
              <a:rPr lang="en-US" i="1" dirty="0"/>
              <a:t>same degree of </a:t>
            </a:r>
            <a:r>
              <a:rPr lang="en-US" i="1" dirty="0" smtClean="0"/>
              <a:t>in all sorts of arguments alike, </a:t>
            </a:r>
            <a:r>
              <a:rPr lang="en-US" i="1" dirty="0"/>
              <a:t>any </a:t>
            </a:r>
            <a:endParaRPr lang="en-US" i="1" dirty="0" smtClean="0"/>
          </a:p>
          <a:p>
            <a:pPr algn="l" rtl="0"/>
            <a:r>
              <a:rPr lang="en-US" i="1" dirty="0" smtClean="0"/>
              <a:t>more </a:t>
            </a:r>
            <a:r>
              <a:rPr lang="en-US" i="1" dirty="0"/>
              <a:t>than in </a:t>
            </a:r>
            <a:r>
              <a:rPr lang="en-US" i="1" dirty="0" smtClean="0"/>
              <a:t>the products of different crafts.”</a:t>
            </a:r>
            <a:endParaRPr lang="en-US" i="1" dirty="0"/>
          </a:p>
        </p:txBody>
      </p:sp>
      <p:sp>
        <p:nvSpPr>
          <p:cNvPr id="8" name="TextBox 7"/>
          <p:cNvSpPr txBox="1"/>
          <p:nvPr/>
        </p:nvSpPr>
        <p:spPr>
          <a:xfrm>
            <a:off x="152400" y="3200400"/>
            <a:ext cx="963603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/>
              <a:t> Aristotle warns us not to expect any precise rules or codes of conduct. </a:t>
            </a:r>
            <a:endParaRPr lang="en-US" dirty="0" smtClean="0"/>
          </a:p>
          <a:p>
            <a:pPr algn="l" rtl="0"/>
            <a:endParaRPr lang="en-US" dirty="0"/>
          </a:p>
          <a:p>
            <a:pPr algn="l" rtl="0"/>
            <a:r>
              <a:rPr lang="en-US" dirty="0" smtClean="0"/>
              <a:t>Ethics must </a:t>
            </a:r>
            <a:r>
              <a:rPr lang="en-US" dirty="0"/>
              <a:t>remain flexible enough to account for the great deal of variety and </a:t>
            </a:r>
            <a:r>
              <a:rPr lang="en-US" dirty="0" smtClean="0"/>
              <a:t>possibility.</a:t>
            </a:r>
          </a:p>
          <a:p>
            <a:pPr algn="l" rtl="0"/>
            <a:endParaRPr lang="en-US" dirty="0"/>
          </a:p>
          <a:p>
            <a:pPr algn="l" rtl="0"/>
            <a:r>
              <a:rPr lang="en-US" dirty="0"/>
              <a:t> Aristotle tells us that virtue cannot be taught in a classroom but can be learned only through </a:t>
            </a:r>
            <a:endParaRPr lang="en-US" dirty="0" smtClean="0"/>
          </a:p>
          <a:p>
            <a:pPr algn="l" rtl="0"/>
            <a:r>
              <a:rPr lang="en-US" dirty="0" smtClean="0"/>
              <a:t>constant </a:t>
            </a:r>
            <a:r>
              <a:rPr lang="en-US" dirty="0"/>
              <a:t>practice until it becomes </a:t>
            </a:r>
            <a:r>
              <a:rPr lang="en-US" dirty="0" smtClean="0"/>
              <a:t>habitual.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8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135" y="1824520"/>
            <a:ext cx="517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 smtClean="0"/>
              <a:t>Book 2: Virtue is a State Between Two Extremes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28600" y="2821172"/>
            <a:ext cx="9533379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/>
              <a:t>Virtue is a </a:t>
            </a:r>
            <a:r>
              <a:rPr lang="en-US" dirty="0" smtClean="0"/>
              <a:t>disposition or state, </a:t>
            </a:r>
            <a:r>
              <a:rPr lang="en-US" dirty="0"/>
              <a:t>not a feeling or a </a:t>
            </a:r>
            <a:r>
              <a:rPr lang="en-US" dirty="0" smtClean="0"/>
              <a:t>capacity. </a:t>
            </a:r>
          </a:p>
          <a:p>
            <a:pPr algn="l" rtl="0"/>
            <a:endParaRPr lang="en-US" dirty="0"/>
          </a:p>
          <a:p>
            <a:pPr algn="l" rtl="0"/>
            <a:r>
              <a:rPr lang="en-US" dirty="0" smtClean="0"/>
              <a:t>Feelings </a:t>
            </a:r>
            <a:r>
              <a:rPr lang="en-US" dirty="0"/>
              <a:t>are not the subject </a:t>
            </a:r>
            <a:r>
              <a:rPr lang="en-US" dirty="0" smtClean="0"/>
              <a:t>of praise or </a:t>
            </a:r>
            <a:r>
              <a:rPr lang="en-US" dirty="0"/>
              <a:t>blame, as virtues and vices are, and while feelings </a:t>
            </a:r>
            <a:endParaRPr lang="en-US" dirty="0" smtClean="0"/>
          </a:p>
          <a:p>
            <a:pPr algn="l" rtl="0"/>
            <a:r>
              <a:rPr lang="en-US" dirty="0" smtClean="0"/>
              <a:t>move </a:t>
            </a:r>
            <a:r>
              <a:rPr lang="en-US" dirty="0"/>
              <a:t>us to act in a </a:t>
            </a:r>
            <a:r>
              <a:rPr lang="en-US" dirty="0" smtClean="0"/>
              <a:t>certain way, virtues </a:t>
            </a:r>
            <a:r>
              <a:rPr lang="en-US" dirty="0"/>
              <a:t>dispose us to act in a certain way. </a:t>
            </a:r>
            <a:endParaRPr lang="en-US" dirty="0" smtClean="0"/>
          </a:p>
          <a:p>
            <a:pPr algn="l" rtl="0"/>
            <a:endParaRPr lang="en-US" dirty="0"/>
          </a:p>
          <a:p>
            <a:pPr algn="l" rtl="0"/>
            <a:r>
              <a:rPr lang="en-US" dirty="0" smtClean="0"/>
              <a:t>Our </a:t>
            </a:r>
            <a:r>
              <a:rPr lang="en-US" dirty="0"/>
              <a:t>faculties determine our capacity for </a:t>
            </a:r>
            <a:r>
              <a:rPr lang="en-US" dirty="0" smtClean="0"/>
              <a:t>feelings</a:t>
            </a:r>
            <a:r>
              <a:rPr lang="en-US" dirty="0"/>
              <a:t>, and virtue is no more a capacity for </a:t>
            </a:r>
            <a:r>
              <a:rPr lang="en-US" dirty="0" smtClean="0"/>
              <a:t>feeling</a:t>
            </a:r>
          </a:p>
          <a:p>
            <a:pPr algn="l" rtl="0"/>
            <a:r>
              <a:rPr lang="en-US" dirty="0" smtClean="0"/>
              <a:t>than </a:t>
            </a:r>
            <a:r>
              <a:rPr lang="en-US" dirty="0"/>
              <a:t>it is a feeling itself. Rather, </a:t>
            </a:r>
            <a:r>
              <a:rPr lang="en-US" dirty="0" smtClean="0"/>
              <a:t>it </a:t>
            </a:r>
            <a:r>
              <a:rPr lang="en-US" dirty="0"/>
              <a:t>is a disposition to behave in the right way</a:t>
            </a:r>
            <a:r>
              <a:rPr lang="en-US" dirty="0" smtClean="0"/>
              <a:t>.</a:t>
            </a:r>
          </a:p>
          <a:p>
            <a:pPr algn="l" rtl="0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52800" y="2176130"/>
            <a:ext cx="2787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 smtClean="0"/>
              <a:t>The Doctrine of the Mean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14400" y="3352800"/>
            <a:ext cx="815704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/>
              <a:t>Virtue is the intermediate or mean between two </a:t>
            </a:r>
            <a:r>
              <a:rPr lang="en-US" dirty="0" smtClean="0"/>
              <a:t>extremes, which are excesses</a:t>
            </a:r>
          </a:p>
          <a:p>
            <a:pPr algn="l" rtl="0"/>
            <a:r>
              <a:rPr lang="en-US" dirty="0" smtClean="0"/>
              <a:t>And deficiencies.</a:t>
            </a:r>
          </a:p>
          <a:p>
            <a:pPr algn="l" rtl="0"/>
            <a:endParaRPr lang="en-US" dirty="0"/>
          </a:p>
          <a:p>
            <a:pPr algn="l" rtl="0"/>
            <a:r>
              <a:rPr lang="en-US" dirty="0" smtClean="0"/>
              <a:t>The mean </a:t>
            </a:r>
            <a:r>
              <a:rPr lang="en-US" dirty="0"/>
              <a:t>will vary for different people.</a:t>
            </a:r>
          </a:p>
        </p:txBody>
      </p:sp>
    </p:spTree>
    <p:extLst>
      <p:ext uri="{BB962C8B-B14F-4D97-AF65-F5344CB8AC3E}">
        <p14:creationId xmlns:p14="http://schemas.microsoft.com/office/powerpoint/2010/main" val="1659216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10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6984015"/>
              </p:ext>
            </p:extLst>
          </p:nvPr>
        </p:nvGraphicFramePr>
        <p:xfrm>
          <a:off x="457200" y="1371600"/>
          <a:ext cx="8991600" cy="4617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0800"/>
                <a:gridCol w="2057400"/>
                <a:gridCol w="1524000"/>
                <a:gridCol w="2819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Hexis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Virtue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Excess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Deficiency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Fear and Confidence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Bravery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Nameless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Cowardliness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Pleasures and Pains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Temperance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Intemperance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Insensibility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Giving and Taking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Generosity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Wastefulness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Ungenerousity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Honor and Dishonor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Magnanimity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Vanity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Pusillanimity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Anger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Mildness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Irascibility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Iniriascibility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Truth-telling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Truthfulness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Boastfulness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Self</a:t>
                      </a:r>
                      <a:r>
                        <a:rPr lang="en-US" baseline="0" dirty="0" smtClean="0"/>
                        <a:t> deprecation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Pleasure and Amusement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Buffoonery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Boorishness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Pleasure</a:t>
                      </a:r>
                      <a:r>
                        <a:rPr lang="en-US" baseline="0" dirty="0" smtClean="0"/>
                        <a:t> (daily life)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Friendliness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Ingratiation/</a:t>
                      </a:r>
                    </a:p>
                    <a:p>
                      <a:r>
                        <a:rPr lang="en-US" dirty="0" smtClean="0"/>
                        <a:t>Flattery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Quarrelsome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Feeling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Prone to shame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Excessive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 sense of</a:t>
                      </a:r>
                      <a:r>
                        <a:rPr lang="en-US" baseline="0" dirty="0" smtClean="0"/>
                        <a:t> disgrace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Pleasure and pain about others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Proper indignation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Envy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Spitefulness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11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86200" y="1935126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2819400"/>
            <a:ext cx="8924303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 rtl="0">
              <a:buFont typeface="Arial" pitchFamily="34" charset="0"/>
              <a:buChar char="•"/>
            </a:pPr>
            <a:r>
              <a:rPr lang="en-US" dirty="0" smtClean="0"/>
              <a:t>Socrates, Plato, and Aristotle were the forefathers of modern philosophy.</a:t>
            </a:r>
          </a:p>
          <a:p>
            <a:pPr marL="285750" indent="-285750" algn="l" rtl="0">
              <a:buFont typeface="Arial" pitchFamily="34" charset="0"/>
              <a:buChar char="•"/>
            </a:pPr>
            <a:endParaRPr lang="en-US" dirty="0"/>
          </a:p>
          <a:p>
            <a:pPr marL="285750" indent="-285750" algn="l" rtl="0">
              <a:buFont typeface="Arial" pitchFamily="34" charset="0"/>
              <a:buChar char="•"/>
            </a:pPr>
            <a:r>
              <a:rPr lang="en-US" dirty="0" smtClean="0"/>
              <a:t>According to Plato and Aristotle, happiness (</a:t>
            </a:r>
            <a:r>
              <a:rPr lang="en-US" dirty="0" err="1" smtClean="0"/>
              <a:t>eudaimonia</a:t>
            </a:r>
            <a:r>
              <a:rPr lang="en-US" dirty="0" smtClean="0"/>
              <a:t>) is dependent upon virtue.</a:t>
            </a:r>
          </a:p>
          <a:p>
            <a:pPr marL="285750" indent="-285750" algn="l" rtl="0">
              <a:buFont typeface="Arial" pitchFamily="34" charset="0"/>
              <a:buChar char="•"/>
            </a:pPr>
            <a:endParaRPr lang="en-US" dirty="0"/>
          </a:p>
          <a:p>
            <a:pPr marL="285750" indent="-285750" algn="l" rtl="0">
              <a:buFont typeface="Arial" pitchFamily="34" charset="0"/>
              <a:buChar char="•"/>
            </a:pPr>
            <a:r>
              <a:rPr lang="en-US" dirty="0" smtClean="0"/>
              <a:t>Aristotle taught that virtue cannot be taught in a classroom, but must be practiced.</a:t>
            </a:r>
          </a:p>
          <a:p>
            <a:pPr marL="285750" indent="-285750" algn="l" rtl="0">
              <a:buFont typeface="Arial" pitchFamily="34" charset="0"/>
              <a:buChar char="•"/>
            </a:pPr>
            <a:endParaRPr lang="en-US" dirty="0"/>
          </a:p>
          <a:p>
            <a:pPr marL="285750" indent="-285750" algn="l" rtl="0">
              <a:buFont typeface="Arial" pitchFamily="34" charset="0"/>
              <a:buChar char="•"/>
            </a:pPr>
            <a:r>
              <a:rPr lang="en-US" dirty="0" smtClean="0"/>
              <a:t>Virtue lies between two extremes of vice</a:t>
            </a:r>
          </a:p>
        </p:txBody>
      </p:sp>
    </p:spTree>
    <p:extLst>
      <p:ext uri="{BB962C8B-B14F-4D97-AF65-F5344CB8AC3E}">
        <p14:creationId xmlns:p14="http://schemas.microsoft.com/office/powerpoint/2010/main" val="3914250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12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114800" y="3292549"/>
            <a:ext cx="1685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 smtClean="0"/>
              <a:t>End of Lecture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2430</TotalTime>
  <Words>716</Words>
  <Application>Microsoft Office PowerPoint</Application>
  <PresentationFormat>A4 Paper (210x297 mm)</PresentationFormat>
  <Paragraphs>144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المحاضرة اثانية .......................</vt:lpstr>
      <vt:lpstr>عناصر المحاضرة</vt:lpstr>
      <vt:lpstr>عناصر المحاضرة</vt:lpstr>
      <vt:lpstr>عناصر المحاضرة</vt:lpstr>
      <vt:lpstr>عناصر المحاضرة</vt:lpstr>
      <vt:lpstr>عناصر المحاضرة</vt:lpstr>
      <vt:lpstr>عناصر المحاضرة</vt:lpstr>
      <vt:lpstr>عناصر المحاضرة</vt:lpstr>
      <vt:lpstr>عناصر المحاضرة</vt:lpstr>
      <vt:lpstr>عناصر المحاضرة</vt:lpstr>
      <vt:lpstr>عناصر المحاضرة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Jamal</cp:lastModifiedBy>
  <cp:revision>153</cp:revision>
  <dcterms:created xsi:type="dcterms:W3CDTF">2009-10-14T19:14:34Z</dcterms:created>
  <dcterms:modified xsi:type="dcterms:W3CDTF">2012-02-14T05:17:34Z</dcterms:modified>
</cp:coreProperties>
</file>