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7" r:id="rId4"/>
    <p:sldId id="275" r:id="rId5"/>
    <p:sldId id="268" r:id="rId6"/>
    <p:sldId id="269" r:id="rId7"/>
    <p:sldId id="272" r:id="rId8"/>
    <p:sldId id="273" r:id="rId9"/>
    <p:sldId id="276"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438" y="54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2/21/2012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xmlns="" val="23602585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newworldencyclopedia.org/entry/Isla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6858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الفكرة </a:t>
            </a:r>
            <a:r>
              <a:rPr lang="ar-SA" sz="2800" b="1" dirty="0" err="1" smtClean="0">
                <a:solidFill>
                  <a:srgbClr val="7F7F7F"/>
                </a:solidFill>
                <a:latin typeface="Calibri" pitchFamily="34" charset="0"/>
                <a:cs typeface="Times New Roman" pitchFamily="18" charset="0"/>
              </a:rPr>
              <a:t>و</a:t>
            </a:r>
            <a:r>
              <a:rPr lang="ar-SA" sz="2800" b="1" dirty="0" smtClean="0">
                <a:solidFill>
                  <a:srgbClr val="7F7F7F"/>
                </a:solidFill>
                <a:latin typeface="Calibri" pitchFamily="34" charset="0"/>
                <a:cs typeface="Times New Roman" pitchFamily="18" charset="0"/>
              </a:rPr>
              <a:t> الثقافة الإنجليزية</a:t>
            </a:r>
            <a:endParaRPr lang="en-US" sz="2800" b="1" dirty="0" smtClean="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أ. جمال رفيق محمد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الرابعة</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3</a:t>
            </a:fld>
            <a:endParaRPr lang="en-US" smtClean="0">
              <a:cs typeface="Arial" pitchFamily="34" charset="0"/>
            </a:endParaRPr>
          </a:p>
        </p:txBody>
      </p:sp>
      <p:sp>
        <p:nvSpPr>
          <p:cNvPr id="4" name="TextBox 3"/>
          <p:cNvSpPr txBox="1"/>
          <p:nvPr/>
        </p:nvSpPr>
        <p:spPr>
          <a:xfrm>
            <a:off x="3438420" y="3418436"/>
            <a:ext cx="2809487" cy="369332"/>
          </a:xfrm>
          <a:prstGeom prst="rect">
            <a:avLst/>
          </a:prstGeom>
          <a:noFill/>
        </p:spPr>
        <p:txBody>
          <a:bodyPr wrap="none" rtlCol="1">
            <a:spAutoFit/>
          </a:bodyPr>
          <a:lstStyle/>
          <a:p>
            <a:r>
              <a:rPr lang="en-US" dirty="0" smtClean="0"/>
              <a:t>A Brief History of Thought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smtClean="0">
              <a:cs typeface="Arial" pitchFamily="34" charset="0"/>
            </a:endParaRPr>
          </a:p>
        </p:txBody>
      </p:sp>
      <p:sp>
        <p:nvSpPr>
          <p:cNvPr id="2" name="TextBox 1"/>
          <p:cNvSpPr txBox="1"/>
          <p:nvPr/>
        </p:nvSpPr>
        <p:spPr>
          <a:xfrm>
            <a:off x="685800" y="1981200"/>
            <a:ext cx="7686784" cy="2862322"/>
          </a:xfrm>
          <a:prstGeom prst="rect">
            <a:avLst/>
          </a:prstGeom>
          <a:noFill/>
        </p:spPr>
        <p:txBody>
          <a:bodyPr wrap="none" rtlCol="0">
            <a:spAutoFit/>
          </a:bodyPr>
          <a:lstStyle/>
          <a:p>
            <a:pPr algn="ctr" rtl="0"/>
            <a:r>
              <a:rPr lang="en-US" dirty="0" smtClean="0"/>
              <a:t>Byzantine Philosophy</a:t>
            </a:r>
          </a:p>
          <a:p>
            <a:pPr algn="l" rtl="0"/>
            <a:endParaRPr lang="en-US" dirty="0"/>
          </a:p>
          <a:p>
            <a:pPr algn="l" rtl="0"/>
            <a:r>
              <a:rPr lang="en-US" dirty="0" smtClean="0"/>
              <a:t>The Roman Empire converted to Christianity and spread it to </a:t>
            </a:r>
            <a:r>
              <a:rPr lang="en-US" dirty="0" smtClean="0"/>
              <a:t>Europe.</a:t>
            </a:r>
            <a:endParaRPr lang="en-US" dirty="0" smtClean="0"/>
          </a:p>
          <a:p>
            <a:pPr algn="l" rtl="0"/>
            <a:endParaRPr lang="en-US" dirty="0"/>
          </a:p>
          <a:p>
            <a:pPr algn="l" rtl="0"/>
            <a:r>
              <a:rPr lang="en-US" dirty="0" smtClean="0"/>
              <a:t>Philosophical writing dealt almost exclusively with Aristotle’s </a:t>
            </a:r>
            <a:r>
              <a:rPr lang="en-US" dirty="0" smtClean="0"/>
              <a:t>writings.</a:t>
            </a:r>
            <a:endParaRPr lang="en-US" dirty="0" smtClean="0"/>
          </a:p>
          <a:p>
            <a:pPr algn="l" rtl="0"/>
            <a:endParaRPr lang="en-US" dirty="0"/>
          </a:p>
          <a:p>
            <a:pPr algn="l" rtl="0"/>
            <a:r>
              <a:rPr lang="en-US" dirty="0" smtClean="0"/>
              <a:t>Most thinkers held a Platonic world view, i.e. the conscious existed before</a:t>
            </a:r>
          </a:p>
          <a:p>
            <a:pPr algn="l" rtl="0"/>
            <a:r>
              <a:rPr lang="en-US" dirty="0" smtClean="0"/>
              <a:t>The body and knowledge was innate.</a:t>
            </a:r>
          </a:p>
          <a:p>
            <a:pPr algn="l" rtl="0"/>
            <a:endParaRPr lang="en-US" dirty="0"/>
          </a:p>
          <a:p>
            <a:pPr algn="l" rtl="0"/>
            <a:r>
              <a:rPr lang="en-US" dirty="0" smtClean="0"/>
              <a:t>Topics discussed mostly revolved around the immortality of the soul</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5</a:t>
            </a:fld>
            <a:endParaRPr lang="en-US" smtClean="0">
              <a:cs typeface="Arial" pitchFamily="34" charset="0"/>
            </a:endParaRPr>
          </a:p>
        </p:txBody>
      </p:sp>
      <p:sp>
        <p:nvSpPr>
          <p:cNvPr id="2" name="TextBox 1"/>
          <p:cNvSpPr txBox="1"/>
          <p:nvPr/>
        </p:nvSpPr>
        <p:spPr>
          <a:xfrm>
            <a:off x="3886200" y="1511158"/>
            <a:ext cx="1518364" cy="369332"/>
          </a:xfrm>
          <a:prstGeom prst="rect">
            <a:avLst/>
          </a:prstGeom>
          <a:noFill/>
        </p:spPr>
        <p:txBody>
          <a:bodyPr wrap="none" rtlCol="0">
            <a:spAutoFit/>
          </a:bodyPr>
          <a:lstStyle/>
          <a:p>
            <a:pPr algn="l" rtl="0"/>
            <a:r>
              <a:rPr lang="en-US" dirty="0" smtClean="0"/>
              <a:t>Renaissance</a:t>
            </a:r>
            <a:endParaRPr lang="en-US" dirty="0"/>
          </a:p>
        </p:txBody>
      </p:sp>
      <p:sp>
        <p:nvSpPr>
          <p:cNvPr id="3" name="TextBox 2"/>
          <p:cNvSpPr txBox="1"/>
          <p:nvPr/>
        </p:nvSpPr>
        <p:spPr>
          <a:xfrm>
            <a:off x="628785" y="1981200"/>
            <a:ext cx="9289723" cy="2585323"/>
          </a:xfrm>
          <a:prstGeom prst="rect">
            <a:avLst/>
          </a:prstGeom>
          <a:noFill/>
        </p:spPr>
        <p:txBody>
          <a:bodyPr wrap="none" rtlCol="0">
            <a:spAutoFit/>
          </a:bodyPr>
          <a:lstStyle/>
          <a:p>
            <a:pPr marL="285750" indent="-285750" algn="l" rtl="0">
              <a:buFont typeface="Arial" pitchFamily="34" charset="0"/>
              <a:buChar char="•"/>
            </a:pPr>
            <a:r>
              <a:rPr lang="en-US" dirty="0" smtClean="0"/>
              <a:t>Humanism gains popularity</a:t>
            </a:r>
          </a:p>
          <a:p>
            <a:pPr marL="285750" indent="-285750" algn="l" rtl="0">
              <a:buFont typeface="Arial" pitchFamily="34" charset="0"/>
              <a:buChar char="•"/>
            </a:pPr>
            <a:endParaRPr lang="en-US" dirty="0"/>
          </a:p>
          <a:p>
            <a:pPr marL="285750" indent="-285750" algn="l" rtl="0">
              <a:buFont typeface="Arial" pitchFamily="34" charset="0"/>
              <a:buChar char="•"/>
            </a:pPr>
            <a:r>
              <a:rPr lang="en-US" dirty="0" smtClean="0"/>
              <a:t>People of this time became more concerned with worldly pleasures than the afterlife.</a:t>
            </a:r>
          </a:p>
          <a:p>
            <a:pPr marL="285750" indent="-285750" algn="l" rtl="0">
              <a:buFont typeface="Arial" pitchFamily="34" charset="0"/>
              <a:buChar char="•"/>
            </a:pPr>
            <a:endParaRPr lang="en-US" dirty="0"/>
          </a:p>
          <a:p>
            <a:pPr marL="285750" indent="-285750" algn="l" rtl="0">
              <a:buFont typeface="Arial" pitchFamily="34" charset="0"/>
              <a:buChar char="•"/>
            </a:pPr>
            <a:r>
              <a:rPr lang="en-US" dirty="0"/>
              <a:t>The leading intellectual trait of the era was the recovery, to a certain degree, of the </a:t>
            </a:r>
            <a:endParaRPr lang="en-US" dirty="0" smtClean="0"/>
          </a:p>
          <a:p>
            <a:pPr algn="l" rtl="0"/>
            <a:r>
              <a:rPr lang="en-US" dirty="0"/>
              <a:t> </a:t>
            </a:r>
            <a:r>
              <a:rPr lang="en-US" dirty="0" smtClean="0"/>
              <a:t>    secular </a:t>
            </a:r>
            <a:r>
              <a:rPr lang="en-US" dirty="0"/>
              <a:t>and humane philosophy of Greece and Rome</a:t>
            </a:r>
            <a:r>
              <a:rPr lang="en-US" dirty="0" smtClean="0"/>
              <a:t>.</a:t>
            </a:r>
          </a:p>
          <a:p>
            <a:pPr algn="l" rtl="0"/>
            <a:endParaRPr lang="en-US" dirty="0"/>
          </a:p>
          <a:p>
            <a:pPr algn="l" rtl="0"/>
            <a:r>
              <a:rPr lang="en-US"/>
              <a:t>The period from the 14th century to the 17th worked in favor of the general emancipation </a:t>
            </a:r>
            <a:endParaRPr lang="en-US" smtClean="0"/>
          </a:p>
          <a:p>
            <a:pPr algn="l" rtl="0"/>
            <a:r>
              <a:rPr lang="en-US" smtClean="0"/>
              <a:t>of </a:t>
            </a:r>
            <a:r>
              <a:rPr lang="en-US"/>
              <a:t>the individual.</a:t>
            </a:r>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6</a:t>
            </a:fld>
            <a:endParaRPr lang="en-US" smtClean="0">
              <a:cs typeface="Arial" pitchFamily="34" charset="0"/>
            </a:endParaRPr>
          </a:p>
        </p:txBody>
      </p:sp>
      <p:sp>
        <p:nvSpPr>
          <p:cNvPr id="2" name="TextBox 1"/>
          <p:cNvSpPr txBox="1"/>
          <p:nvPr/>
        </p:nvSpPr>
        <p:spPr>
          <a:xfrm>
            <a:off x="3124200" y="1371600"/>
            <a:ext cx="2723823" cy="369332"/>
          </a:xfrm>
          <a:prstGeom prst="rect">
            <a:avLst/>
          </a:prstGeom>
          <a:noFill/>
        </p:spPr>
        <p:txBody>
          <a:bodyPr wrap="none" rtlCol="0">
            <a:spAutoFit/>
          </a:bodyPr>
          <a:lstStyle/>
          <a:p>
            <a:pPr algn="l" rtl="0"/>
            <a:r>
              <a:rPr lang="en-US" dirty="0" smtClean="0"/>
              <a:t>The Scientific Revolution</a:t>
            </a:r>
            <a:endParaRPr lang="en-US" dirty="0"/>
          </a:p>
        </p:txBody>
      </p:sp>
      <p:sp>
        <p:nvSpPr>
          <p:cNvPr id="4" name="TextBox 3"/>
          <p:cNvSpPr txBox="1"/>
          <p:nvPr/>
        </p:nvSpPr>
        <p:spPr>
          <a:xfrm>
            <a:off x="0" y="1828800"/>
            <a:ext cx="9982284" cy="5909310"/>
          </a:xfrm>
          <a:prstGeom prst="rect">
            <a:avLst/>
          </a:prstGeom>
          <a:noFill/>
        </p:spPr>
        <p:txBody>
          <a:bodyPr wrap="square" rtlCol="0">
            <a:spAutoFit/>
          </a:bodyPr>
          <a:lstStyle/>
          <a:p>
            <a:pPr algn="l" rtl="0"/>
            <a:r>
              <a:rPr lang="en-US" dirty="0" smtClean="0"/>
              <a:t>This scientific revolution, based on experimentation and reason, questioned previously held truths and searched for new answers. It modified the medieval view of the world and human beings' relation to it. It thus helped shape the Enlightenment. </a:t>
            </a:r>
            <a:endParaRPr lang="en-US" dirty="0" smtClean="0"/>
          </a:p>
          <a:p>
            <a:pPr algn="l" rtl="0"/>
            <a:endParaRPr lang="en-US" dirty="0" smtClean="0"/>
          </a:p>
          <a:p>
            <a:pPr algn="l" rtl="0"/>
            <a:r>
              <a:rPr lang="en-US" dirty="0" smtClean="0"/>
              <a:t>The </a:t>
            </a:r>
            <a:r>
              <a:rPr lang="en-US" dirty="0" smtClean="0"/>
              <a:t>heliocentric theory of </a:t>
            </a:r>
            <a:r>
              <a:rPr lang="en-US" dirty="0" err="1" smtClean="0"/>
              <a:t>Nicolaus</a:t>
            </a:r>
            <a:r>
              <a:rPr lang="en-US" dirty="0" smtClean="0"/>
              <a:t> Copernicus (1473-1543) </a:t>
            </a:r>
            <a:r>
              <a:rPr lang="en-US" dirty="0" smtClean="0"/>
              <a:t>started </a:t>
            </a:r>
            <a:r>
              <a:rPr lang="en-US" dirty="0" smtClean="0"/>
              <a:t>it. </a:t>
            </a:r>
            <a:endParaRPr lang="en-US" dirty="0" smtClean="0"/>
          </a:p>
          <a:p>
            <a:pPr algn="l" rtl="0"/>
            <a:endParaRPr lang="en-US" dirty="0" smtClean="0"/>
          </a:p>
          <a:p>
            <a:pPr algn="l" rtl="0"/>
            <a:r>
              <a:rPr lang="en-US" dirty="0" smtClean="0"/>
              <a:t>Edmond </a:t>
            </a:r>
            <a:r>
              <a:rPr lang="en-US" dirty="0" smtClean="0"/>
              <a:t>Halley (1656-1742) discovered the proper motion of stars and the periodicity of comets. </a:t>
            </a:r>
            <a:endParaRPr lang="en-US" dirty="0" smtClean="0"/>
          </a:p>
          <a:p>
            <a:pPr algn="l" rtl="0"/>
            <a:endParaRPr lang="en-US" dirty="0" smtClean="0"/>
          </a:p>
          <a:p>
            <a:pPr algn="l" rtl="0"/>
            <a:r>
              <a:rPr lang="en-US" dirty="0" smtClean="0"/>
              <a:t>Other </a:t>
            </a:r>
            <a:r>
              <a:rPr lang="en-US" dirty="0" smtClean="0"/>
              <a:t>significant scientific advances were made by Johannes </a:t>
            </a:r>
            <a:r>
              <a:rPr lang="en-US" dirty="0" err="1" smtClean="0"/>
              <a:t>Kepler</a:t>
            </a:r>
            <a:r>
              <a:rPr lang="en-US" dirty="0" smtClean="0"/>
              <a:t> (1571-1630), </a:t>
            </a:r>
            <a:r>
              <a:rPr lang="en-US" dirty="0" err="1" smtClean="0"/>
              <a:t>Blaise</a:t>
            </a:r>
            <a:r>
              <a:rPr lang="en-US" dirty="0" smtClean="0"/>
              <a:t> Pascal (1623-1662), </a:t>
            </a:r>
            <a:r>
              <a:rPr lang="en-US" dirty="0" err="1" smtClean="0"/>
              <a:t>Christiaan</a:t>
            </a:r>
            <a:r>
              <a:rPr lang="en-US" dirty="0" smtClean="0"/>
              <a:t> Huygens (1629-1695), Robert Hooke (1635-1703</a:t>
            </a:r>
            <a:r>
              <a:rPr lang="en-US" dirty="0" smtClean="0"/>
              <a:t>),Gottfried Leibniz</a:t>
            </a:r>
            <a:r>
              <a:rPr lang="en-US" dirty="0" smtClean="0"/>
              <a:t> </a:t>
            </a:r>
            <a:r>
              <a:rPr lang="en-US" dirty="0" smtClean="0"/>
              <a:t>and Isaac Newton</a:t>
            </a:r>
            <a:r>
              <a:rPr lang="en-US" dirty="0" smtClean="0"/>
              <a:t> </a:t>
            </a:r>
            <a:endParaRPr lang="en-US" dirty="0" smtClean="0"/>
          </a:p>
          <a:p>
            <a:pPr algn="l" rtl="0"/>
            <a:endParaRPr lang="en-US" dirty="0" smtClean="0"/>
          </a:p>
          <a:p>
            <a:pPr algn="l" rtl="0"/>
            <a:r>
              <a:rPr lang="en-US" dirty="0" smtClean="0"/>
              <a:t>The </a:t>
            </a:r>
            <a:r>
              <a:rPr lang="en-US" dirty="0" smtClean="0"/>
              <a:t>integration of algebraic thinking, acquired from the </a:t>
            </a:r>
            <a:r>
              <a:rPr lang="en-US" dirty="0" smtClean="0">
                <a:hlinkClick r:id="rId2" tooltip="Islam"/>
              </a:rPr>
              <a:t>Islamic</a:t>
            </a:r>
            <a:r>
              <a:rPr lang="en-US" dirty="0" smtClean="0"/>
              <a:t> world over the previous two centuries, and geometric thinking which had dominated Western mathematics and philosophy since at least </a:t>
            </a:r>
            <a:r>
              <a:rPr lang="en-US" dirty="0" err="1" smtClean="0"/>
              <a:t>Eudoxus</a:t>
            </a:r>
            <a:r>
              <a:rPr lang="en-US" dirty="0" smtClean="0"/>
              <a:t>, precipitated a scientific and mathematical revolution.</a:t>
            </a:r>
            <a:endParaRPr lang="en-US" dirty="0" smtClean="0"/>
          </a:p>
          <a:p>
            <a:pPr algn="l" rtl="0"/>
            <a:endParaRPr lang="en-US" dirty="0" smtClean="0"/>
          </a:p>
          <a:p>
            <a:pPr algn="l" rtl="0"/>
            <a:endParaRPr lang="en-US" dirty="0" smtClean="0"/>
          </a:p>
          <a:p>
            <a:pPr algn="l" rtl="0"/>
            <a:endParaRPr lang="en-US" dirty="0" smtClean="0"/>
          </a:p>
          <a:p>
            <a:pPr algn="l" rtl="0"/>
            <a:r>
              <a:rPr lang="en-US" dirty="0" smtClean="0"/>
              <a:t> </a:t>
            </a:r>
            <a:endParaRPr lang="en-US" dirty="0" smtClean="0"/>
          </a:p>
          <a:p>
            <a:pPr algn="l" rtl="0"/>
            <a:endParaRPr lang="en-US" dirty="0" smtClean="0"/>
          </a:p>
          <a:p>
            <a:pPr algn="l" rtl="0"/>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7</a:t>
            </a:fld>
            <a:endParaRPr lang="en-US" smtClean="0">
              <a:cs typeface="Arial" pitchFamily="34" charset="0"/>
            </a:endParaRPr>
          </a:p>
        </p:txBody>
      </p:sp>
      <p:sp>
        <p:nvSpPr>
          <p:cNvPr id="3" name="TextBox 2"/>
          <p:cNvSpPr txBox="1"/>
          <p:nvPr/>
        </p:nvSpPr>
        <p:spPr>
          <a:xfrm>
            <a:off x="2971800" y="1371600"/>
            <a:ext cx="2839303" cy="369332"/>
          </a:xfrm>
          <a:prstGeom prst="rect">
            <a:avLst/>
          </a:prstGeom>
          <a:noFill/>
        </p:spPr>
        <p:txBody>
          <a:bodyPr wrap="none" rtlCol="0">
            <a:spAutoFit/>
          </a:bodyPr>
          <a:lstStyle/>
          <a:p>
            <a:pPr algn="l" rtl="0"/>
            <a:r>
              <a:rPr lang="en-US" dirty="0" smtClean="0"/>
              <a:t>The Age of Enlightenment</a:t>
            </a:r>
            <a:endParaRPr lang="en-US" dirty="0"/>
          </a:p>
        </p:txBody>
      </p:sp>
      <p:sp>
        <p:nvSpPr>
          <p:cNvPr id="6" name="TextBox 5"/>
          <p:cNvSpPr txBox="1"/>
          <p:nvPr/>
        </p:nvSpPr>
        <p:spPr>
          <a:xfrm>
            <a:off x="229387" y="1751197"/>
            <a:ext cx="9634083" cy="4247317"/>
          </a:xfrm>
          <a:prstGeom prst="rect">
            <a:avLst/>
          </a:prstGeom>
          <a:noFill/>
        </p:spPr>
        <p:txBody>
          <a:bodyPr wrap="square" rtlCol="0">
            <a:spAutoFit/>
          </a:bodyPr>
          <a:lstStyle/>
          <a:p>
            <a:pPr algn="l" rtl="0"/>
            <a:endParaRPr lang="en-US" dirty="0" smtClean="0"/>
          </a:p>
          <a:p>
            <a:pPr algn="l" rtl="0"/>
            <a:r>
              <a:rPr lang="en-US" dirty="0" smtClean="0"/>
              <a:t>The </a:t>
            </a:r>
            <a:r>
              <a:rPr lang="en-US" dirty="0" smtClean="0"/>
              <a:t>17</a:t>
            </a:r>
            <a:r>
              <a:rPr lang="en-US" baseline="30000" dirty="0" smtClean="0"/>
              <a:t>th</a:t>
            </a:r>
            <a:r>
              <a:rPr lang="en-US" dirty="0" smtClean="0"/>
              <a:t> and 18</a:t>
            </a:r>
            <a:r>
              <a:rPr lang="en-US" baseline="30000" dirty="0" smtClean="0"/>
              <a:t>th</a:t>
            </a:r>
            <a:r>
              <a:rPr lang="en-US" dirty="0" smtClean="0"/>
              <a:t> centuries are arguably the defining period of European history because they contribute the basic model of science and the ideals of intellectual and political enlightenment that are still dominant today. </a:t>
            </a:r>
            <a:endParaRPr lang="en-US" dirty="0" smtClean="0"/>
          </a:p>
          <a:p>
            <a:pPr algn="l" rtl="0"/>
            <a:endParaRPr lang="en-US" dirty="0" smtClean="0"/>
          </a:p>
          <a:p>
            <a:pPr algn="l" rtl="0"/>
            <a:r>
              <a:rPr lang="en-US" dirty="0" smtClean="0"/>
              <a:t>It began </a:t>
            </a:r>
            <a:r>
              <a:rPr lang="en-US" dirty="0" smtClean="0"/>
              <a:t>with the publication of Francis Bacon's </a:t>
            </a:r>
            <a:r>
              <a:rPr lang="en-US" dirty="0" err="1" smtClean="0"/>
              <a:t>Novum</a:t>
            </a:r>
            <a:r>
              <a:rPr lang="en-US" dirty="0" smtClean="0"/>
              <a:t> </a:t>
            </a:r>
            <a:r>
              <a:rPr lang="en-US" dirty="0" err="1" smtClean="0"/>
              <a:t>Organum</a:t>
            </a:r>
            <a:r>
              <a:rPr lang="en-US" dirty="0" smtClean="0"/>
              <a:t> (1620) and </a:t>
            </a:r>
            <a:r>
              <a:rPr lang="en-US" dirty="0" smtClean="0"/>
              <a:t>ended with</a:t>
            </a:r>
            <a:r>
              <a:rPr lang="en-US" dirty="0" smtClean="0"/>
              <a:t> Immanuel Kant's Critique of Pure Reason (1781). </a:t>
            </a:r>
            <a:endParaRPr lang="en-US" dirty="0" smtClean="0"/>
          </a:p>
          <a:p>
            <a:pPr algn="l" rtl="0"/>
            <a:endParaRPr lang="en-US" dirty="0" smtClean="0"/>
          </a:p>
          <a:p>
            <a:pPr algn="l" rtl="0"/>
            <a:r>
              <a:rPr lang="en-US" dirty="0" smtClean="0"/>
              <a:t>The </a:t>
            </a:r>
            <a:r>
              <a:rPr lang="en-US" dirty="0" smtClean="0"/>
              <a:t>Enlightenment advocated reason as a means to establishing an authoritative system of aesthetics, ethics, government, and even religion, which would </a:t>
            </a:r>
            <a:r>
              <a:rPr lang="en-US" dirty="0" err="1" smtClean="0"/>
              <a:t>allowhuman</a:t>
            </a:r>
            <a:r>
              <a:rPr lang="en-US" dirty="0" smtClean="0"/>
              <a:t> beings to obtain objective truth about the whole of reality.</a:t>
            </a:r>
            <a:endParaRPr lang="en-US" dirty="0" smtClean="0"/>
          </a:p>
          <a:p>
            <a:pPr algn="l" rtl="0"/>
            <a:endParaRPr lang="en-US" dirty="0" smtClean="0"/>
          </a:p>
          <a:p>
            <a:pPr algn="l" rtl="0"/>
            <a:endParaRPr lang="en-US" dirty="0" smtClean="0"/>
          </a:p>
          <a:p>
            <a:pPr algn="l" rtl="0"/>
            <a:endParaRPr lang="en-US" dirty="0" smtClean="0"/>
          </a:p>
          <a:p>
            <a:pPr algn="l" rtl="0"/>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8</a:t>
            </a:fld>
            <a:endParaRPr lang="en-US" smtClean="0">
              <a:cs typeface="Arial" pitchFamily="34" charset="0"/>
            </a:endParaRPr>
          </a:p>
        </p:txBody>
      </p:sp>
      <p:sp>
        <p:nvSpPr>
          <p:cNvPr id="2" name="TextBox 1"/>
          <p:cNvSpPr txBox="1"/>
          <p:nvPr/>
        </p:nvSpPr>
        <p:spPr>
          <a:xfrm>
            <a:off x="3505200" y="1459468"/>
            <a:ext cx="2428870" cy="369332"/>
          </a:xfrm>
          <a:prstGeom prst="rect">
            <a:avLst/>
          </a:prstGeom>
          <a:noFill/>
        </p:spPr>
        <p:txBody>
          <a:bodyPr wrap="none" rtlCol="0">
            <a:spAutoFit/>
          </a:bodyPr>
          <a:lstStyle/>
          <a:p>
            <a:pPr algn="l" rtl="0"/>
            <a:r>
              <a:rPr lang="en-US" dirty="0" smtClean="0"/>
              <a:t>Political Ramifications</a:t>
            </a:r>
            <a:endParaRPr lang="en-US" dirty="0"/>
          </a:p>
        </p:txBody>
      </p:sp>
      <p:sp>
        <p:nvSpPr>
          <p:cNvPr id="3" name="TextBox 2"/>
          <p:cNvSpPr txBox="1"/>
          <p:nvPr/>
        </p:nvSpPr>
        <p:spPr>
          <a:xfrm>
            <a:off x="152400" y="2209800"/>
            <a:ext cx="9550756" cy="3139321"/>
          </a:xfrm>
          <a:prstGeom prst="rect">
            <a:avLst/>
          </a:prstGeom>
          <a:noFill/>
        </p:spPr>
        <p:txBody>
          <a:bodyPr wrap="none" rtlCol="0">
            <a:spAutoFit/>
          </a:bodyPr>
          <a:lstStyle/>
          <a:p>
            <a:pPr algn="l" rtl="0"/>
            <a:r>
              <a:rPr lang="en-US" dirty="0" smtClean="0"/>
              <a:t>Writers and thinkers like Bacon, John Locke, and Jean-</a:t>
            </a:r>
            <a:r>
              <a:rPr lang="en-US" dirty="0" err="1" smtClean="0"/>
              <a:t>Jaques</a:t>
            </a:r>
            <a:r>
              <a:rPr lang="en-US" dirty="0" smtClean="0"/>
              <a:t> Rousseau in Europe, and</a:t>
            </a:r>
          </a:p>
          <a:p>
            <a:pPr algn="l" rtl="0"/>
            <a:r>
              <a:rPr lang="en-US" dirty="0" smtClean="0"/>
              <a:t>Thomas Jefferson and Benjamin Franklin in America, </a:t>
            </a:r>
            <a:r>
              <a:rPr lang="en-US" dirty="0" smtClean="0"/>
              <a:t> challenged the notion of a monarch’s </a:t>
            </a:r>
          </a:p>
          <a:p>
            <a:pPr algn="l" rtl="0"/>
            <a:r>
              <a:rPr lang="en-US" dirty="0" smtClean="0"/>
              <a:t>divine right to rule.</a:t>
            </a:r>
          </a:p>
          <a:p>
            <a:pPr algn="l" rtl="0"/>
            <a:endParaRPr lang="en-US" dirty="0" smtClean="0"/>
          </a:p>
          <a:p>
            <a:pPr algn="l" rtl="0"/>
            <a:r>
              <a:rPr lang="en-US" dirty="0" smtClean="0"/>
              <a:t>The result of the Enlightenment was revolt in many European countries and the American</a:t>
            </a:r>
          </a:p>
          <a:p>
            <a:pPr algn="l" rtl="0"/>
            <a:r>
              <a:rPr lang="en-US" dirty="0" smtClean="0"/>
              <a:t>Colonies.</a:t>
            </a:r>
          </a:p>
          <a:p>
            <a:pPr algn="l" rtl="0"/>
            <a:endParaRPr lang="en-US" dirty="0" smtClean="0"/>
          </a:p>
          <a:p>
            <a:pPr algn="l" rtl="0"/>
            <a:r>
              <a:rPr lang="en-US" dirty="0" smtClean="0"/>
              <a:t>The Glorious Revolution, The French Revolution, and The American War of Independence </a:t>
            </a:r>
          </a:p>
          <a:p>
            <a:pPr algn="l" rtl="0"/>
            <a:r>
              <a:rPr lang="en-US" dirty="0" smtClean="0"/>
              <a:t>Were direct results of the Enlightenment.</a:t>
            </a:r>
          </a:p>
          <a:p>
            <a:pPr algn="l" rtl="0"/>
            <a:endParaRPr lang="en-US" dirty="0" smtClean="0"/>
          </a:p>
          <a:p>
            <a:pPr algn="l" rtl="0"/>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9</a:t>
            </a:fld>
            <a:endParaRPr lang="en-US" smtClean="0">
              <a:cs typeface="Arial" pitchFamily="34" charset="0"/>
            </a:endParaRPr>
          </a:p>
        </p:txBody>
      </p:sp>
      <p:sp>
        <p:nvSpPr>
          <p:cNvPr id="2" name="TextBox 1"/>
          <p:cNvSpPr txBox="1"/>
          <p:nvPr/>
        </p:nvSpPr>
        <p:spPr>
          <a:xfrm>
            <a:off x="4114800" y="3292549"/>
            <a:ext cx="1685077" cy="369332"/>
          </a:xfrm>
          <a:prstGeom prst="rect">
            <a:avLst/>
          </a:prstGeom>
          <a:noFill/>
        </p:spPr>
        <p:txBody>
          <a:bodyPr wrap="none" rtlCol="0">
            <a:spAutoFit/>
          </a:bodyPr>
          <a:lstStyle/>
          <a:p>
            <a:pPr algn="l" rtl="0"/>
            <a:r>
              <a:rPr lang="en-US" dirty="0" smtClean="0"/>
              <a:t>End of Lecture</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2913</TotalTime>
  <Words>306</Words>
  <Application>Microsoft Office PowerPoint</Application>
  <PresentationFormat>A4 Paper (210x297 mm)</PresentationFormat>
  <Paragraphs>80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المحاضرة الرابعة .......................</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Jamal Muhammad</cp:lastModifiedBy>
  <cp:revision>175</cp:revision>
  <dcterms:created xsi:type="dcterms:W3CDTF">2009-10-14T19:14:34Z</dcterms:created>
  <dcterms:modified xsi:type="dcterms:W3CDTF">2012-02-21T06:19:56Z</dcterms:modified>
</cp:coreProperties>
</file>