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75" r:id="rId5"/>
    <p:sldId id="268" r:id="rId6"/>
    <p:sldId id="272" r:id="rId7"/>
    <p:sldId id="269" r:id="rId8"/>
    <p:sldId id="273" r:id="rId9"/>
    <p:sldId id="278" r:id="rId10"/>
    <p:sldId id="274" r:id="rId11"/>
    <p:sldId id="277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438" y="3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الخامسة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3418436"/>
            <a:ext cx="281359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The History of Empiricism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981200"/>
            <a:ext cx="91291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Epistemology </a:t>
            </a:r>
            <a:r>
              <a:rPr lang="en-US" dirty="0" err="1"/>
              <a:t>i</a:t>
            </a:r>
            <a:r>
              <a:rPr lang="en-US" dirty="0"/>
              <a:t>/</a:t>
            </a:r>
            <a:r>
              <a:rPr lang="en-US" dirty="0" err="1"/>
              <a:t>ɨˌpɪstɨˈmɒlədʒi</a:t>
            </a:r>
            <a:r>
              <a:rPr lang="en-US" dirty="0"/>
              <a:t>/ (from Greek ἐπ</a:t>
            </a:r>
            <a:r>
              <a:rPr lang="en-US" dirty="0" err="1"/>
              <a:t>ιστήμη</a:t>
            </a:r>
            <a:r>
              <a:rPr lang="en-US" dirty="0"/>
              <a:t> (</a:t>
            </a:r>
            <a:r>
              <a:rPr lang="en-US" dirty="0" err="1"/>
              <a:t>epistēmē</a:t>
            </a:r>
            <a:r>
              <a:rPr lang="en-US" dirty="0"/>
              <a:t>), meaning "knowledge, </a:t>
            </a:r>
            <a:endParaRPr lang="en-US" dirty="0" smtClean="0"/>
          </a:p>
          <a:p>
            <a:pPr algn="l" rtl="0"/>
            <a:r>
              <a:rPr lang="en-US" dirty="0" smtClean="0"/>
              <a:t>science</a:t>
            </a:r>
            <a:r>
              <a:rPr lang="en-US" dirty="0"/>
              <a:t>", and </a:t>
            </a:r>
            <a:r>
              <a:rPr lang="en-US" dirty="0" err="1"/>
              <a:t>λόγος</a:t>
            </a:r>
            <a:r>
              <a:rPr lang="en-US" dirty="0"/>
              <a:t> (logos), meaning "study of") is the branch of philosophy concerned </a:t>
            </a:r>
            <a:endParaRPr lang="en-US" dirty="0" smtClean="0"/>
          </a:p>
          <a:p>
            <a:pPr algn="l" rtl="0"/>
            <a:r>
              <a:rPr lang="en-US" dirty="0" smtClean="0"/>
              <a:t>with </a:t>
            </a:r>
            <a:r>
              <a:rPr lang="en-US" dirty="0"/>
              <a:t>the nature and scope (limitations) of knowledge</a:t>
            </a:r>
            <a:r>
              <a:rPr lang="en-US" dirty="0" smtClean="0"/>
              <a:t>. 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It </a:t>
            </a:r>
            <a:r>
              <a:rPr lang="en-US" dirty="0"/>
              <a:t>addresses the questions</a:t>
            </a:r>
            <a:r>
              <a:rPr lang="en-US" dirty="0" smtClean="0"/>
              <a:t>: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What is knowledge?</a:t>
            </a:r>
          </a:p>
          <a:p>
            <a:pPr algn="l" rtl="0"/>
            <a:r>
              <a:rPr lang="en-US" dirty="0"/>
              <a:t>How is knowledge acquired?</a:t>
            </a:r>
          </a:p>
          <a:p>
            <a:pPr algn="l" rtl="0"/>
            <a:r>
              <a:rPr lang="en-US" dirty="0"/>
              <a:t>To what extent is it possible for a given subject or entity to be known?</a:t>
            </a:r>
          </a:p>
          <a:p>
            <a:pPr algn="l" rtl="0"/>
            <a:r>
              <a:rPr lang="en-US" dirty="0"/>
              <a:t>How do we know what we know?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6851" y="1527843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Origins of Empiricism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8785" y="1981200"/>
            <a:ext cx="846898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Aristotle laid the foundations of Empiricism with the concept of the Tabula Rasa: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	</a:t>
            </a:r>
            <a:r>
              <a:rPr lang="en-US" i="1" dirty="0"/>
              <a:t>What the mind (nous) thinks must be in it in the same sense as </a:t>
            </a:r>
            <a:endParaRPr lang="en-US" i="1" dirty="0" smtClean="0"/>
          </a:p>
          <a:p>
            <a:pPr algn="l" rtl="0"/>
            <a:r>
              <a:rPr lang="en-US" i="1" dirty="0"/>
              <a:t>	</a:t>
            </a:r>
            <a:r>
              <a:rPr lang="en-US" i="1" dirty="0" smtClean="0"/>
              <a:t>letters </a:t>
            </a:r>
            <a:r>
              <a:rPr lang="en-US" i="1" dirty="0"/>
              <a:t>are on a tablet (</a:t>
            </a:r>
            <a:r>
              <a:rPr lang="en-US" i="1" dirty="0" err="1"/>
              <a:t>grammateion</a:t>
            </a:r>
            <a:r>
              <a:rPr lang="en-US" i="1" dirty="0"/>
              <a:t>) which bears no actual writing </a:t>
            </a:r>
            <a:endParaRPr lang="en-US" i="1" dirty="0" smtClean="0"/>
          </a:p>
          <a:p>
            <a:pPr algn="l" rtl="0"/>
            <a:r>
              <a:rPr lang="en-US" i="1" dirty="0"/>
              <a:t>	</a:t>
            </a:r>
            <a:r>
              <a:rPr lang="en-US" i="1" dirty="0" smtClean="0"/>
              <a:t>(</a:t>
            </a:r>
            <a:r>
              <a:rPr lang="en-US" i="1" dirty="0" err="1"/>
              <a:t>grammenon</a:t>
            </a:r>
            <a:r>
              <a:rPr lang="en-US" i="1" dirty="0"/>
              <a:t>); this is just what happens in the case of the mind</a:t>
            </a:r>
            <a:r>
              <a:rPr lang="en-US" i="1" dirty="0" smtClean="0"/>
              <a:t>.</a:t>
            </a:r>
          </a:p>
          <a:p>
            <a:pPr algn="l" rtl="0"/>
            <a:endParaRPr lang="en-US" i="1" dirty="0"/>
          </a:p>
          <a:p>
            <a:pPr algn="l" rtl="0"/>
            <a:r>
              <a:rPr lang="en-US" dirty="0" smtClean="0"/>
              <a:t>Aristotle believed that the mind is similar to an empty tablet that is “written” on by </a:t>
            </a:r>
          </a:p>
          <a:p>
            <a:pPr algn="l" rtl="0"/>
            <a:r>
              <a:rPr lang="en-US" dirty="0" smtClean="0"/>
              <a:t>Life experiences.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This contrasted with the Platonic view of innate knowledge.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410218"/>
            <a:ext cx="503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Islamic Contributions to the Empirical Argument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9387" y="1751197"/>
            <a:ext cx="96340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Aristotle's </a:t>
            </a:r>
            <a:r>
              <a:rPr lang="en-US" dirty="0"/>
              <a:t>theory of tabula rasa was </a:t>
            </a:r>
            <a:r>
              <a:rPr lang="en-US" dirty="0" smtClean="0"/>
              <a:t>further developed </a:t>
            </a:r>
            <a:r>
              <a:rPr lang="en-US" dirty="0"/>
              <a:t>by Islamic philosophers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u="sng" dirty="0" err="1" smtClean="0"/>
              <a:t>Ibn</a:t>
            </a:r>
            <a:r>
              <a:rPr lang="en-US" u="sng" dirty="0" smtClean="0"/>
              <a:t> </a:t>
            </a:r>
            <a:r>
              <a:rPr lang="en-US" u="sng" dirty="0" err="1" smtClean="0"/>
              <a:t>Sina</a:t>
            </a:r>
            <a:r>
              <a:rPr lang="en-US" u="sng" dirty="0" smtClean="0"/>
              <a:t> </a:t>
            </a:r>
            <a:r>
              <a:rPr lang="en-US" dirty="0" smtClean="0"/>
              <a:t>- </a:t>
            </a:r>
            <a:r>
              <a:rPr lang="en-US" dirty="0"/>
              <a:t>the </a:t>
            </a:r>
            <a:r>
              <a:rPr lang="en-US" dirty="0" smtClean="0"/>
              <a:t>tabula </a:t>
            </a:r>
            <a:r>
              <a:rPr lang="en-US" dirty="0"/>
              <a:t>rasa is a pure potentiality that is actualized through education, </a:t>
            </a:r>
            <a:endParaRPr lang="en-US" dirty="0" smtClean="0"/>
          </a:p>
          <a:p>
            <a:pPr algn="l" rtl="0"/>
            <a:r>
              <a:rPr lang="en-US" dirty="0" smtClean="0"/>
              <a:t>and </a:t>
            </a:r>
            <a:r>
              <a:rPr lang="en-US" dirty="0"/>
              <a:t>knowledge is attained through "empirical familiarity with objects in this world from </a:t>
            </a:r>
            <a:endParaRPr lang="en-US" dirty="0" smtClean="0"/>
          </a:p>
          <a:p>
            <a:pPr algn="l" rtl="0"/>
            <a:r>
              <a:rPr lang="en-US" dirty="0" smtClean="0"/>
              <a:t>which </a:t>
            </a:r>
            <a:r>
              <a:rPr lang="en-US" dirty="0"/>
              <a:t>one abstracts universal concepts" developed through a "syllogistic method of </a:t>
            </a:r>
            <a:endParaRPr lang="en-US" dirty="0" smtClean="0"/>
          </a:p>
          <a:p>
            <a:pPr algn="l" rtl="0"/>
            <a:r>
              <a:rPr lang="en-US" dirty="0" smtClean="0"/>
              <a:t>Reasoning”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 </a:t>
            </a:r>
            <a:r>
              <a:rPr lang="en-US" u="sng" dirty="0" err="1"/>
              <a:t>Ibn</a:t>
            </a:r>
            <a:r>
              <a:rPr lang="en-US" u="sng" dirty="0"/>
              <a:t> </a:t>
            </a:r>
            <a:r>
              <a:rPr lang="en-US" u="sng" dirty="0" err="1"/>
              <a:t>Tufail</a:t>
            </a:r>
            <a:r>
              <a:rPr lang="en-US" u="sng" dirty="0"/>
              <a:t> </a:t>
            </a:r>
            <a:r>
              <a:rPr lang="en-US" dirty="0" smtClean="0"/>
              <a:t>included </a:t>
            </a:r>
            <a:r>
              <a:rPr lang="en-US" dirty="0"/>
              <a:t>the theory of tabula rasa as a thought experiment in his Arabic philosophical novel, </a:t>
            </a:r>
            <a:r>
              <a:rPr lang="en-US" dirty="0" err="1"/>
              <a:t>Hayy</a:t>
            </a:r>
            <a:r>
              <a:rPr lang="en-US" dirty="0"/>
              <a:t>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Yaqdhan</a:t>
            </a:r>
            <a:r>
              <a:rPr lang="en-US" dirty="0"/>
              <a:t> in which he depicted the development of the mind of a feral child "from a tabula rasa to that of an adult, in complete isolation from society" on a desert island, through experience alone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u="sng" dirty="0" err="1" smtClean="0"/>
              <a:t>Ibn</a:t>
            </a:r>
            <a:r>
              <a:rPr lang="en-US" u="sng" dirty="0" smtClean="0"/>
              <a:t> </a:t>
            </a:r>
            <a:r>
              <a:rPr lang="en-US" u="sng" dirty="0"/>
              <a:t>al-</a:t>
            </a:r>
            <a:r>
              <a:rPr lang="en-US" u="sng" dirty="0" err="1"/>
              <a:t>Nafis</a:t>
            </a:r>
            <a:r>
              <a:rPr lang="en-US" u="sng" dirty="0"/>
              <a:t> </a:t>
            </a:r>
            <a:r>
              <a:rPr lang="en-US" dirty="0"/>
              <a:t>in the 13th </a:t>
            </a:r>
            <a:r>
              <a:rPr lang="en-US" dirty="0" smtClean="0"/>
              <a:t>century </a:t>
            </a:r>
            <a:r>
              <a:rPr lang="en-US" dirty="0"/>
              <a:t>also dealt with the theme of empiricism through the story of a feral child on a desert island, but </a:t>
            </a:r>
            <a:r>
              <a:rPr lang="en-US" dirty="0" smtClean="0"/>
              <a:t>depicted </a:t>
            </a:r>
            <a:r>
              <a:rPr lang="en-US" dirty="0"/>
              <a:t>the development of the protagonist's mind through contact with society rather than in isolation from </a:t>
            </a:r>
            <a:r>
              <a:rPr lang="en-US" dirty="0" smtClean="0"/>
              <a:t>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1795" y="1579602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Empiricism in the Renaissance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057400"/>
            <a:ext cx="998228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Thomas Aquinas challenged Platonic philosophy during the Italian renaissance. He adopted </a:t>
            </a:r>
            <a:r>
              <a:rPr lang="en-US" dirty="0"/>
              <a:t>the </a:t>
            </a:r>
            <a:endParaRPr lang="en-US" dirty="0" smtClean="0"/>
          </a:p>
          <a:p>
            <a:pPr algn="l" rtl="0"/>
            <a:r>
              <a:rPr lang="en-US" dirty="0" smtClean="0"/>
              <a:t>Aristotelian </a:t>
            </a:r>
            <a:r>
              <a:rPr lang="en-US" dirty="0"/>
              <a:t>position that the senses are essential </a:t>
            </a:r>
            <a:r>
              <a:rPr lang="en-US" dirty="0" smtClean="0"/>
              <a:t>to </a:t>
            </a:r>
            <a:r>
              <a:rPr lang="en-US" dirty="0"/>
              <a:t>mind into </a:t>
            </a:r>
            <a:r>
              <a:rPr lang="en-US" dirty="0" smtClean="0"/>
              <a:t>scholasticism</a:t>
            </a:r>
            <a:r>
              <a:rPr lang="en-US" dirty="0"/>
              <a:t>, making it a dogma </a:t>
            </a:r>
            <a:endParaRPr lang="en-US" dirty="0" smtClean="0"/>
          </a:p>
          <a:p>
            <a:pPr algn="l" rtl="0"/>
            <a:r>
              <a:rPr lang="en-US" dirty="0" smtClean="0"/>
              <a:t>of </a:t>
            </a:r>
            <a:r>
              <a:rPr lang="en-US" dirty="0"/>
              <a:t>Roman Catholic belief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Machiavelli </a:t>
            </a:r>
            <a:r>
              <a:rPr lang="en-US" dirty="0"/>
              <a:t>in particular was scornful of writers on politics who judged </a:t>
            </a:r>
            <a:r>
              <a:rPr lang="en-US" dirty="0" smtClean="0"/>
              <a:t>everything</a:t>
            </a:r>
          </a:p>
          <a:p>
            <a:pPr algn="l" rtl="0"/>
            <a:r>
              <a:rPr lang="en-US" dirty="0" smtClean="0"/>
              <a:t>in </a:t>
            </a:r>
            <a:r>
              <a:rPr lang="en-US" dirty="0"/>
              <a:t>comparison to mental ideals and demanded that people should study the "effectual truth" </a:t>
            </a:r>
            <a:endParaRPr lang="en-US" dirty="0" smtClean="0"/>
          </a:p>
          <a:p>
            <a:pPr algn="l" rtl="0"/>
            <a:r>
              <a:rPr lang="en-US" dirty="0" smtClean="0"/>
              <a:t>instead.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Leonardo </a:t>
            </a:r>
            <a:r>
              <a:rPr lang="en-US" dirty="0"/>
              <a:t>da Vinci (1452–1519) </a:t>
            </a:r>
            <a:r>
              <a:rPr lang="en-US" dirty="0" smtClean="0"/>
              <a:t>said, “If </a:t>
            </a:r>
            <a:r>
              <a:rPr lang="en-US" dirty="0"/>
              <a:t>you find from your own experience that something is a </a:t>
            </a:r>
            <a:endParaRPr lang="en-US" dirty="0" smtClean="0"/>
          </a:p>
          <a:p>
            <a:pPr algn="l" rtl="0"/>
            <a:r>
              <a:rPr lang="en-US" dirty="0" smtClean="0"/>
              <a:t>fact </a:t>
            </a:r>
            <a:r>
              <a:rPr lang="en-US" dirty="0"/>
              <a:t>and it contradicts what some </a:t>
            </a:r>
            <a:r>
              <a:rPr lang="en-US" dirty="0" smtClean="0"/>
              <a:t>authority </a:t>
            </a:r>
            <a:r>
              <a:rPr lang="en-US" dirty="0"/>
              <a:t>has written down, then you must abandon the </a:t>
            </a:r>
            <a:endParaRPr lang="en-US" dirty="0" smtClean="0"/>
          </a:p>
          <a:p>
            <a:pPr algn="l" rtl="0"/>
            <a:r>
              <a:rPr lang="en-US" dirty="0" smtClean="0"/>
              <a:t>authority </a:t>
            </a:r>
            <a:r>
              <a:rPr lang="en-US" dirty="0"/>
              <a:t>and base your reasoning </a:t>
            </a:r>
            <a:r>
              <a:rPr lang="en-US" dirty="0" smtClean="0"/>
              <a:t>on </a:t>
            </a:r>
            <a:r>
              <a:rPr lang="en-US" dirty="0"/>
              <a:t>your own findings</a:t>
            </a:r>
            <a:r>
              <a:rPr lang="en-US" dirty="0" smtClean="0"/>
              <a:t>.”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Galileo's father used the method to solve music problems.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5200" y="145946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British Empiricism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2209800"/>
            <a:ext cx="99011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The term became useful in order to describe differences perceived between two of its </a:t>
            </a:r>
            <a:r>
              <a:rPr lang="en-US" dirty="0" smtClean="0"/>
              <a:t>founders </a:t>
            </a:r>
          </a:p>
          <a:p>
            <a:pPr algn="l" rtl="0"/>
            <a:r>
              <a:rPr lang="en-US" dirty="0" smtClean="0"/>
              <a:t>Francis </a:t>
            </a:r>
            <a:r>
              <a:rPr lang="en-US" dirty="0"/>
              <a:t>Bacon, described as empiricist, and Rene Descartes, who is described as a rationalist. </a:t>
            </a:r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Thomas </a:t>
            </a:r>
            <a:r>
              <a:rPr lang="en-US" dirty="0"/>
              <a:t>Hobbes and Baruch Spinoza, in the next generation, are often also described as an </a:t>
            </a:r>
            <a:endParaRPr lang="en-US" dirty="0" smtClean="0"/>
          </a:p>
          <a:p>
            <a:pPr algn="l" rtl="0"/>
            <a:r>
              <a:rPr lang="en-US" dirty="0" smtClean="0"/>
              <a:t>empiricist </a:t>
            </a:r>
            <a:r>
              <a:rPr lang="en-US" dirty="0"/>
              <a:t>and a rationalist respectively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John Locke, </a:t>
            </a:r>
            <a:r>
              <a:rPr lang="en-US" dirty="0" smtClean="0"/>
              <a:t>the </a:t>
            </a:r>
            <a:r>
              <a:rPr lang="en-US" dirty="0"/>
              <a:t>person who is normally known as the </a:t>
            </a:r>
            <a:r>
              <a:rPr lang="en-US" dirty="0" smtClean="0"/>
              <a:t>founder </a:t>
            </a:r>
            <a:r>
              <a:rPr lang="en-US" dirty="0"/>
              <a:t>of </a:t>
            </a:r>
            <a:r>
              <a:rPr lang="en-US" dirty="0" smtClean="0"/>
              <a:t>British empiricism</a:t>
            </a:r>
            <a:r>
              <a:rPr lang="en-US" dirty="0"/>
              <a:t>, </a:t>
            </a:r>
            <a:r>
              <a:rPr lang="en-US" dirty="0" smtClean="0"/>
              <a:t>stated in</a:t>
            </a:r>
          </a:p>
          <a:p>
            <a:pPr algn="l" rtl="0"/>
            <a:r>
              <a:rPr lang="en-US" dirty="0" smtClean="0"/>
              <a:t>his </a:t>
            </a:r>
            <a:r>
              <a:rPr lang="en-US" i="1" dirty="0" smtClean="0"/>
              <a:t>An Essay Concerning Human Understanding </a:t>
            </a:r>
            <a:r>
              <a:rPr lang="en-US" dirty="0" smtClean="0"/>
              <a:t>“the </a:t>
            </a:r>
            <a:r>
              <a:rPr lang="en-US" dirty="0"/>
              <a:t>only knowledge humans can have is a </a:t>
            </a:r>
            <a:endParaRPr lang="en-US" dirty="0" smtClean="0"/>
          </a:p>
          <a:p>
            <a:pPr algn="l" rtl="0"/>
            <a:r>
              <a:rPr lang="en-US" dirty="0" smtClean="0"/>
              <a:t>posteriori</a:t>
            </a:r>
            <a:r>
              <a:rPr lang="en-US" dirty="0"/>
              <a:t>, i.e., based upon </a:t>
            </a:r>
            <a:r>
              <a:rPr lang="en-US" dirty="0" smtClean="0"/>
              <a:t>experience.”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32" y="4873"/>
            <a:ext cx="9895367" cy="657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14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385" y="163985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Logical Positivism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2362200"/>
            <a:ext cx="970009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Attempted </a:t>
            </a:r>
            <a:r>
              <a:rPr lang="en-US" dirty="0"/>
              <a:t>to synthesize the essential ideas of British empiricism (e.g. a strong emphasis on </a:t>
            </a:r>
            <a:endParaRPr lang="en-US" dirty="0" smtClean="0"/>
          </a:p>
          <a:p>
            <a:pPr algn="l" rtl="0"/>
            <a:r>
              <a:rPr lang="en-US" dirty="0" smtClean="0"/>
              <a:t>sensory </a:t>
            </a:r>
            <a:r>
              <a:rPr lang="en-US" dirty="0"/>
              <a:t>experience as the basis for knowledge) with certain insights from mathematical </a:t>
            </a:r>
            <a:r>
              <a:rPr lang="en-US" dirty="0" smtClean="0"/>
              <a:t>logic.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Subscribed </a:t>
            </a:r>
            <a:r>
              <a:rPr lang="en-US" dirty="0"/>
              <a:t>to a notion of philosophy as the conceptual clarification of the methods, insights </a:t>
            </a:r>
            <a:endParaRPr lang="en-US" dirty="0" smtClean="0"/>
          </a:p>
          <a:p>
            <a:pPr algn="l" rtl="0"/>
            <a:r>
              <a:rPr lang="en-US" dirty="0" smtClean="0"/>
              <a:t>and </a:t>
            </a:r>
            <a:r>
              <a:rPr lang="en-US" dirty="0"/>
              <a:t>discoveries of the sciences</a:t>
            </a:r>
            <a:r>
              <a:rPr lang="en-US" dirty="0" smtClean="0"/>
              <a:t>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They saw in the logical symbolism elaborated by </a:t>
            </a:r>
            <a:r>
              <a:rPr lang="en-US" dirty="0" err="1"/>
              <a:t>Frege</a:t>
            </a:r>
            <a:r>
              <a:rPr lang="en-US" dirty="0"/>
              <a:t> (d. 1925) and Bertrand Russell </a:t>
            </a:r>
            <a:endParaRPr lang="en-US" dirty="0" smtClean="0"/>
          </a:p>
          <a:p>
            <a:pPr algn="l" rtl="0"/>
            <a:r>
              <a:rPr lang="en-US" dirty="0" smtClean="0"/>
              <a:t>(</a:t>
            </a:r>
            <a:r>
              <a:rPr lang="en-US" dirty="0"/>
              <a:t>1872–1970) a powerful instrument that could rationally reconstruct all scientific discourse </a:t>
            </a:r>
            <a:endParaRPr lang="en-US" dirty="0" smtClean="0"/>
          </a:p>
          <a:p>
            <a:pPr algn="l" rtl="0"/>
            <a:r>
              <a:rPr lang="en-US" dirty="0" smtClean="0"/>
              <a:t>into </a:t>
            </a:r>
            <a:r>
              <a:rPr lang="en-US" dirty="0"/>
              <a:t>an ideal, logically perfect, language that would be free of the ambiguities and </a:t>
            </a:r>
            <a:endParaRPr lang="en-US" dirty="0" smtClean="0"/>
          </a:p>
          <a:p>
            <a:pPr algn="l" rtl="0"/>
            <a:r>
              <a:rPr lang="en-US" dirty="0" smtClean="0"/>
              <a:t>deformations </a:t>
            </a:r>
            <a:r>
              <a:rPr lang="en-US" dirty="0"/>
              <a:t>of natural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1806798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Pragmatism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362200"/>
            <a:ext cx="943078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Combined the ideas of empiricism and rationalism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It </a:t>
            </a:r>
            <a:r>
              <a:rPr lang="en-US" dirty="0"/>
              <a:t>developed mainly from discussions that took place while Charles Sanders Peirce and </a:t>
            </a:r>
            <a:endParaRPr lang="en-US" dirty="0" smtClean="0"/>
          </a:p>
          <a:p>
            <a:pPr algn="l" rtl="0"/>
            <a:r>
              <a:rPr lang="en-US" dirty="0" smtClean="0"/>
              <a:t>William </a:t>
            </a:r>
            <a:r>
              <a:rPr lang="en-US" dirty="0"/>
              <a:t>James were both at Harvard in the 1870s</a:t>
            </a:r>
            <a:r>
              <a:rPr lang="en-US" dirty="0" smtClean="0"/>
              <a:t>..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Among </a:t>
            </a:r>
            <a:r>
              <a:rPr lang="en-US" dirty="0"/>
              <a:t>Peirce's major contributions was to place inductive reasoning and deductive </a:t>
            </a:r>
            <a:endParaRPr lang="en-US" dirty="0" smtClean="0"/>
          </a:p>
          <a:p>
            <a:pPr algn="l" rtl="0"/>
            <a:r>
              <a:rPr lang="en-US" dirty="0" smtClean="0"/>
              <a:t>reasoning </a:t>
            </a:r>
            <a:r>
              <a:rPr lang="en-US" dirty="0"/>
              <a:t>in a complementary rather than competitive </a:t>
            </a:r>
            <a:r>
              <a:rPr lang="en-US" dirty="0" smtClean="0"/>
              <a:t>mode.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John Dewey (1859–1952) modified </a:t>
            </a:r>
            <a:r>
              <a:rPr lang="en-US" dirty="0" smtClean="0"/>
              <a:t>pragmatism </a:t>
            </a:r>
            <a:r>
              <a:rPr lang="en-US" dirty="0"/>
              <a:t>to form a theory known as instrumentalism</a:t>
            </a:r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Dewey's basic thought, in accordance with empiricism was that reality is determined by </a:t>
            </a:r>
            <a:endParaRPr lang="en-US" dirty="0" smtClean="0"/>
          </a:p>
          <a:p>
            <a:pPr algn="l" rtl="0"/>
            <a:r>
              <a:rPr lang="en-US" dirty="0" smtClean="0"/>
              <a:t>past </a:t>
            </a:r>
            <a:r>
              <a:rPr lang="en-US" dirty="0"/>
              <a:t>experience</a:t>
            </a:r>
          </a:p>
        </p:txBody>
      </p:sp>
    </p:spTree>
    <p:extLst>
      <p:ext uri="{BB962C8B-B14F-4D97-AF65-F5344CB8AC3E}">
        <p14:creationId xmlns:p14="http://schemas.microsoft.com/office/powerpoint/2010/main" xmlns="" val="165921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29254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</TotalTime>
  <Words>742</Words>
  <Application>Microsoft Office PowerPoint</Application>
  <PresentationFormat>A4 Paper (210x297 mm)</PresentationFormat>
  <Paragraphs>113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الخامسة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 Muhammad</cp:lastModifiedBy>
  <cp:revision>165</cp:revision>
  <dcterms:created xsi:type="dcterms:W3CDTF">2009-10-14T19:14:34Z</dcterms:created>
  <dcterms:modified xsi:type="dcterms:W3CDTF">2012-02-21T06:20:48Z</dcterms:modified>
</cp:coreProperties>
</file>