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73" r:id="rId5"/>
    <p:sldId id="275" r:id="rId6"/>
    <p:sldId id="268" r:id="rId7"/>
    <p:sldId id="272" r:id="rId8"/>
    <p:sldId id="269" r:id="rId9"/>
    <p:sldId id="278" r:id="rId10"/>
    <p:sldId id="276" r:id="rId11"/>
    <p:sldId id="274" r:id="rId12"/>
    <p:sldId id="27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1194"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2360258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6858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الفكرة </a:t>
            </a:r>
            <a:r>
              <a:rPr lang="ar-SA" sz="2800" b="1" dirty="0" err="1" smtClean="0">
                <a:solidFill>
                  <a:srgbClr val="7F7F7F"/>
                </a:solidFill>
                <a:latin typeface="Calibri" pitchFamily="34" charset="0"/>
                <a:cs typeface="Times New Roman" pitchFamily="18" charset="0"/>
              </a:rPr>
              <a:t>و</a:t>
            </a:r>
            <a:r>
              <a:rPr lang="ar-SA" sz="2800" b="1" dirty="0" smtClean="0">
                <a:solidFill>
                  <a:srgbClr val="7F7F7F"/>
                </a:solidFill>
                <a:latin typeface="Calibri" pitchFamily="34" charset="0"/>
                <a:cs typeface="Times New Roman" pitchFamily="18" charset="0"/>
              </a:rPr>
              <a:t> الثقافة الإنجليزية</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أ. جمال رفيق محمد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العاشرة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sp>
        <p:nvSpPr>
          <p:cNvPr id="3" name="TextBox 2"/>
          <p:cNvSpPr txBox="1"/>
          <p:nvPr/>
        </p:nvSpPr>
        <p:spPr>
          <a:xfrm>
            <a:off x="3383672" y="1447800"/>
            <a:ext cx="3595856" cy="369332"/>
          </a:xfrm>
          <a:prstGeom prst="rect">
            <a:avLst/>
          </a:prstGeom>
          <a:noFill/>
        </p:spPr>
        <p:txBody>
          <a:bodyPr wrap="none" rtlCol="0">
            <a:spAutoFit/>
          </a:bodyPr>
          <a:lstStyle/>
          <a:p>
            <a:pPr algn="l" rtl="0"/>
            <a:r>
              <a:rPr lang="en-US" dirty="0" smtClean="0"/>
              <a:t>The </a:t>
            </a:r>
            <a:r>
              <a:rPr lang="en-US" dirty="0" smtClean="0"/>
              <a:t>Declaration of Independence</a:t>
            </a:r>
            <a:endParaRPr lang="en-US" dirty="0"/>
          </a:p>
        </p:txBody>
      </p:sp>
      <p:pic>
        <p:nvPicPr>
          <p:cNvPr id="11266" name="Picture 2" descr="http://img.tfd.com/WEAL/weal_03_img0524.jpg"/>
          <p:cNvPicPr>
            <a:picLocks noChangeAspect="1" noChangeArrowheads="1"/>
          </p:cNvPicPr>
          <p:nvPr/>
        </p:nvPicPr>
        <p:blipFill>
          <a:blip r:embed="rId2" cstate="print"/>
          <a:srcRect/>
          <a:stretch>
            <a:fillRect/>
          </a:stretch>
        </p:blipFill>
        <p:spPr bwMode="auto">
          <a:xfrm>
            <a:off x="3581400" y="2614960"/>
            <a:ext cx="3200400" cy="2185640"/>
          </a:xfrm>
          <a:prstGeom prst="rect">
            <a:avLst/>
          </a:prstGeom>
          <a:noFill/>
        </p:spPr>
      </p:pic>
      <p:pic>
        <p:nvPicPr>
          <p:cNvPr id="11268" name="Picture 4" descr="http://sc94.ameslab.gov/TOUR/tjefferson.gif"/>
          <p:cNvPicPr>
            <a:picLocks noChangeAspect="1" noChangeArrowheads="1"/>
          </p:cNvPicPr>
          <p:nvPr/>
        </p:nvPicPr>
        <p:blipFill>
          <a:blip r:embed="rId3" cstate="print"/>
          <a:srcRect/>
          <a:stretch>
            <a:fillRect/>
          </a:stretch>
        </p:blipFill>
        <p:spPr bwMode="auto">
          <a:xfrm>
            <a:off x="990600" y="1981200"/>
            <a:ext cx="2514600" cy="3224366"/>
          </a:xfrm>
          <a:prstGeom prst="rect">
            <a:avLst/>
          </a:prstGeom>
          <a:noFill/>
        </p:spPr>
      </p:pic>
      <p:pic>
        <p:nvPicPr>
          <p:cNvPr id="11270" name="Picture 6" descr="http://4.bp.blogspot.com/_x4E6Y_J8LJc/TVLKcmXKDGI/AAAAAAAABgw/L_n1rRiMYKc/s1600/benjamin-franklin.jpg"/>
          <p:cNvPicPr>
            <a:picLocks noChangeAspect="1" noChangeArrowheads="1"/>
          </p:cNvPicPr>
          <p:nvPr/>
        </p:nvPicPr>
        <p:blipFill>
          <a:blip r:embed="rId4" cstate="print"/>
          <a:srcRect/>
          <a:stretch>
            <a:fillRect/>
          </a:stretch>
        </p:blipFill>
        <p:spPr bwMode="auto">
          <a:xfrm>
            <a:off x="6858000" y="1981200"/>
            <a:ext cx="2609850" cy="331521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6" name="TextBox 5"/>
          <p:cNvSpPr txBox="1"/>
          <p:nvPr/>
        </p:nvSpPr>
        <p:spPr>
          <a:xfrm>
            <a:off x="3352800" y="1905000"/>
            <a:ext cx="2313454" cy="369332"/>
          </a:xfrm>
          <a:prstGeom prst="rect">
            <a:avLst/>
          </a:prstGeom>
          <a:noFill/>
        </p:spPr>
        <p:txBody>
          <a:bodyPr wrap="none" rtlCol="1">
            <a:spAutoFit/>
          </a:bodyPr>
          <a:lstStyle/>
          <a:p>
            <a:pPr algn="l" rtl="0"/>
            <a:r>
              <a:rPr lang="en-US" dirty="0" smtClean="0"/>
              <a:t>Historical Influences</a:t>
            </a:r>
            <a:endParaRPr lang="ar-SA" dirty="0"/>
          </a:p>
        </p:txBody>
      </p:sp>
      <p:sp>
        <p:nvSpPr>
          <p:cNvPr id="8" name="TextBox 7"/>
          <p:cNvSpPr txBox="1"/>
          <p:nvPr/>
        </p:nvSpPr>
        <p:spPr>
          <a:xfrm>
            <a:off x="609600" y="2743200"/>
            <a:ext cx="8926482" cy="1754326"/>
          </a:xfrm>
          <a:prstGeom prst="rect">
            <a:avLst/>
          </a:prstGeom>
          <a:noFill/>
        </p:spPr>
        <p:txBody>
          <a:bodyPr wrap="none" rtlCol="1">
            <a:spAutoFit/>
          </a:bodyPr>
          <a:lstStyle/>
          <a:p>
            <a:pPr algn="l" rtl="0"/>
            <a:r>
              <a:rPr lang="en-US" dirty="0" smtClean="0"/>
              <a:t>The </a:t>
            </a:r>
            <a:r>
              <a:rPr lang="en-US" dirty="0" smtClean="0"/>
              <a:t>Magna </a:t>
            </a:r>
            <a:r>
              <a:rPr lang="en-US" dirty="0" err="1" smtClean="0"/>
              <a:t>Carta</a:t>
            </a:r>
            <a:r>
              <a:rPr lang="en-US" dirty="0" smtClean="0"/>
              <a:t>, written in 1215 in England, was the historical document that had</a:t>
            </a:r>
          </a:p>
          <a:p>
            <a:pPr algn="l" rtl="0"/>
            <a:r>
              <a:rPr lang="en-US" dirty="0" smtClean="0"/>
              <a:t>probably the most influence on the wording of the Declaration of Independence.  This </a:t>
            </a:r>
          </a:p>
          <a:p>
            <a:pPr algn="l" rtl="0"/>
            <a:r>
              <a:rPr lang="en-US" dirty="0" smtClean="0"/>
              <a:t>Charter stated that the Law of the Land was the final authority, even above the King. </a:t>
            </a:r>
          </a:p>
          <a:p>
            <a:pPr algn="l" rtl="0"/>
            <a:endParaRPr lang="en-US" dirty="0"/>
          </a:p>
          <a:p>
            <a:pPr algn="l" rtl="0"/>
            <a:r>
              <a:rPr lang="en-US" dirty="0" smtClean="0"/>
              <a:t>Thomas Jefferson was heavily influenced by John Locke (Human Understanding)and </a:t>
            </a:r>
          </a:p>
          <a:p>
            <a:pPr algn="l" rtl="0"/>
            <a:r>
              <a:rPr lang="en-US" dirty="0" smtClean="0"/>
              <a:t>Jean-Jacques Rousseau (The Social Contract).</a:t>
            </a:r>
            <a:r>
              <a:rPr lang="en-US" dirty="0" smtClean="0"/>
              <a:t> </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sp>
        <p:nvSpPr>
          <p:cNvPr id="3" name="TextBox 2"/>
          <p:cNvSpPr txBox="1"/>
          <p:nvPr/>
        </p:nvSpPr>
        <p:spPr>
          <a:xfrm>
            <a:off x="76201" y="1371600"/>
            <a:ext cx="38938200" cy="2492990"/>
          </a:xfrm>
          <a:prstGeom prst="rect">
            <a:avLst/>
          </a:prstGeom>
          <a:noFill/>
        </p:spPr>
        <p:txBody>
          <a:bodyPr wrap="square" rtlCol="0">
            <a:spAutoFit/>
          </a:bodyPr>
          <a:lstStyle/>
          <a:p>
            <a:pPr algn="l" rtl="0"/>
            <a:r>
              <a:rPr lang="en-US" dirty="0"/>
              <a:t>The Virginia Declaration of Rights</a:t>
            </a:r>
          </a:p>
          <a:p>
            <a:pPr algn="l" rtl="0"/>
            <a:endParaRPr lang="en-US" dirty="0"/>
          </a:p>
          <a:p>
            <a:pPr algn="l" rtl="0"/>
            <a:r>
              <a:rPr lang="en-US" dirty="0"/>
              <a:t>Only two days after the Second Continental Congress recessed and while Thomas Jefferson </a:t>
            </a:r>
            <a:endParaRPr lang="en-US" dirty="0" smtClean="0"/>
          </a:p>
          <a:p>
            <a:pPr algn="l" rtl="0"/>
            <a:r>
              <a:rPr lang="en-US" dirty="0" smtClean="0"/>
              <a:t>was </a:t>
            </a:r>
            <a:r>
              <a:rPr lang="en-US" dirty="0"/>
              <a:t>pondering his task, something unprecedented happened in his home-colony of Virginia.  </a:t>
            </a:r>
            <a:endParaRPr lang="en-US" dirty="0" smtClean="0"/>
          </a:p>
          <a:p>
            <a:pPr algn="l" rtl="0"/>
            <a:r>
              <a:rPr lang="en-US" dirty="0" smtClean="0"/>
              <a:t>On </a:t>
            </a:r>
            <a:r>
              <a:rPr lang="en-US" dirty="0"/>
              <a:t>June 12th the Virginia House of Burgesses considered and then adopted a document based </a:t>
            </a:r>
            <a:endParaRPr lang="en-US" dirty="0" smtClean="0"/>
          </a:p>
          <a:p>
            <a:pPr algn="l" rtl="0"/>
            <a:r>
              <a:rPr lang="en-US" dirty="0" smtClean="0"/>
              <a:t>on </a:t>
            </a:r>
            <a:r>
              <a:rPr lang="en-US" dirty="0"/>
              <a:t>English Common Law, Locke's philosophy of natural law, and the thinking of that day.  </a:t>
            </a:r>
            <a:endParaRPr lang="en-US" dirty="0" smtClean="0"/>
          </a:p>
          <a:p>
            <a:pPr algn="l" rtl="0"/>
            <a:r>
              <a:rPr lang="en-US" dirty="0" smtClean="0"/>
              <a:t>Written </a:t>
            </a:r>
            <a:r>
              <a:rPr lang="en-US" dirty="0"/>
              <a:t>by George Mason, a wealthy Virginia planter, it became known as The Virginia </a:t>
            </a:r>
            <a:endParaRPr lang="en-US" dirty="0" smtClean="0"/>
          </a:p>
          <a:p>
            <a:pPr algn="l" rtl="0"/>
            <a:r>
              <a:rPr lang="en-US" dirty="0" smtClean="0"/>
              <a:t>Declaration </a:t>
            </a:r>
            <a:r>
              <a:rPr lang="en-US" dirty="0"/>
              <a:t>of Rights.  </a:t>
            </a:r>
          </a:p>
          <a:p>
            <a:pPr algn="l" rtl="0"/>
            <a:endParaRPr lang="en-US"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6</a:t>
            </a:fld>
            <a:endParaRPr lang="en-US" smtClean="0">
              <a:cs typeface="Arial" pitchFamily="34" charset="0"/>
            </a:endParaRPr>
          </a:p>
        </p:txBody>
      </p:sp>
      <p:sp>
        <p:nvSpPr>
          <p:cNvPr id="3" name="Rectangle 2"/>
          <p:cNvSpPr/>
          <p:nvPr/>
        </p:nvSpPr>
        <p:spPr>
          <a:xfrm>
            <a:off x="685800" y="1818167"/>
            <a:ext cx="8077200" cy="4031873"/>
          </a:xfrm>
          <a:prstGeom prst="rect">
            <a:avLst/>
          </a:prstGeom>
        </p:spPr>
        <p:txBody>
          <a:bodyPr wrap="square">
            <a:spAutoFit/>
          </a:bodyPr>
          <a:lstStyle/>
          <a:p>
            <a:pPr marL="285750" indent="-285750" algn="l" rtl="0">
              <a:buFont typeface="Arial" pitchFamily="34" charset="0"/>
              <a:buChar char="•"/>
            </a:pPr>
            <a:r>
              <a:rPr lang="en-US" sz="1600" dirty="0"/>
              <a:t>All men have inherent rights to life, liberty, and property</a:t>
            </a:r>
          </a:p>
          <a:p>
            <a:pPr marL="285750" indent="-285750" algn="l" rtl="0">
              <a:buFont typeface="Arial" pitchFamily="34" charset="0"/>
              <a:buChar char="•"/>
            </a:pPr>
            <a:r>
              <a:rPr lang="en-US" sz="1600" dirty="0"/>
              <a:t>All power is vested in the people</a:t>
            </a:r>
          </a:p>
          <a:p>
            <a:pPr marL="285750" indent="-285750" algn="l" rtl="0">
              <a:buFont typeface="Arial" pitchFamily="34" charset="0"/>
              <a:buChar char="•"/>
            </a:pPr>
            <a:r>
              <a:rPr lang="en-US" sz="1600" dirty="0"/>
              <a:t>Government is established to benefit, not rule the people</a:t>
            </a:r>
          </a:p>
          <a:p>
            <a:pPr marL="285750" indent="-285750" algn="l" rtl="0">
              <a:buFont typeface="Arial" pitchFamily="34" charset="0"/>
              <a:buChar char="•"/>
            </a:pPr>
            <a:r>
              <a:rPr lang="en-US" sz="1600" dirty="0"/>
              <a:t>Leadership roles should not be hereditary</a:t>
            </a:r>
          </a:p>
          <a:p>
            <a:pPr marL="285750" indent="-285750" algn="l" rtl="0">
              <a:buFont typeface="Arial" pitchFamily="34" charset="0"/>
              <a:buChar char="•"/>
            </a:pPr>
            <a:r>
              <a:rPr lang="en-US" sz="1600" dirty="0"/>
              <a:t>Legislative and Executive Powers should be separate and distinct</a:t>
            </a:r>
          </a:p>
          <a:p>
            <a:pPr marL="285750" indent="-285750" algn="l" rtl="0">
              <a:buFont typeface="Arial" pitchFamily="34" charset="0"/>
              <a:buChar char="•"/>
            </a:pPr>
            <a:r>
              <a:rPr lang="en-US" sz="1600" dirty="0"/>
              <a:t>The principles of free elections</a:t>
            </a:r>
          </a:p>
          <a:p>
            <a:pPr marL="285750" indent="-285750" algn="l" rtl="0">
              <a:buFont typeface="Arial" pitchFamily="34" charset="0"/>
              <a:buChar char="•"/>
            </a:pPr>
            <a:r>
              <a:rPr lang="en-US" sz="1600" dirty="0"/>
              <a:t>Government can not suspend laws without the consent of the people</a:t>
            </a:r>
          </a:p>
          <a:p>
            <a:pPr marL="285750" indent="-285750" algn="l" rtl="0">
              <a:buFont typeface="Arial" pitchFamily="34" charset="0"/>
              <a:buChar char="•"/>
            </a:pPr>
            <a:r>
              <a:rPr lang="en-US" sz="1600" dirty="0"/>
              <a:t>The right to trial by jury and to confront witnesses</a:t>
            </a:r>
          </a:p>
          <a:p>
            <a:pPr marL="285750" indent="-285750" algn="l" rtl="0">
              <a:buFont typeface="Arial" pitchFamily="34" charset="0"/>
              <a:buChar char="•"/>
            </a:pPr>
            <a:r>
              <a:rPr lang="en-US" sz="1600" dirty="0"/>
              <a:t>There should be no cruel and unusual punishment</a:t>
            </a:r>
          </a:p>
          <a:p>
            <a:pPr marL="285750" indent="-285750" algn="l" rtl="0">
              <a:buFont typeface="Arial" pitchFamily="34" charset="0"/>
              <a:buChar char="•"/>
            </a:pPr>
            <a:r>
              <a:rPr lang="en-US" sz="1600" dirty="0"/>
              <a:t>Provisions to eliminate unlawful searches of persons or personal property</a:t>
            </a:r>
          </a:p>
          <a:p>
            <a:pPr marL="285750" indent="-285750" algn="l" rtl="0">
              <a:buFont typeface="Arial" pitchFamily="34" charset="0"/>
              <a:buChar char="•"/>
            </a:pPr>
            <a:r>
              <a:rPr lang="en-US" sz="1600" dirty="0"/>
              <a:t>Trial by jury is preferable and should be held sacred</a:t>
            </a:r>
          </a:p>
          <a:p>
            <a:pPr marL="285750" indent="-285750" algn="l" rtl="0">
              <a:buFont typeface="Arial" pitchFamily="34" charset="0"/>
              <a:buChar char="•"/>
            </a:pPr>
            <a:r>
              <a:rPr lang="en-US" sz="1600" dirty="0"/>
              <a:t>"Freedom of the press is one of the great bulwarks of liberty"</a:t>
            </a:r>
          </a:p>
          <a:p>
            <a:pPr marL="285750" indent="-285750" algn="l" rtl="0">
              <a:buFont typeface="Arial" pitchFamily="34" charset="0"/>
              <a:buChar char="•"/>
            </a:pPr>
            <a:r>
              <a:rPr lang="en-US" sz="1600" dirty="0"/>
              <a:t>A well regulated militia is required to defend a free state</a:t>
            </a:r>
          </a:p>
          <a:p>
            <a:pPr marL="285750" indent="-285750" algn="l" rtl="0">
              <a:buFont typeface="Arial" pitchFamily="34" charset="0"/>
              <a:buChar char="•"/>
            </a:pPr>
            <a:r>
              <a:rPr lang="en-US" sz="1600" dirty="0"/>
              <a:t>People have a right to a uniform government</a:t>
            </a:r>
          </a:p>
          <a:p>
            <a:pPr marL="285750" indent="-285750" algn="l" rtl="0">
              <a:buFont typeface="Arial" pitchFamily="34" charset="0"/>
              <a:buChar char="•"/>
            </a:pPr>
            <a:r>
              <a:rPr lang="en-US" sz="1600" dirty="0"/>
              <a:t>Free government is preserved only by adherence to fundamental principles</a:t>
            </a:r>
          </a:p>
          <a:p>
            <a:pPr marL="285750" indent="-285750" algn="l" rtl="0">
              <a:buFont typeface="Arial" pitchFamily="34" charset="0"/>
              <a:buChar char="•"/>
            </a:pPr>
            <a:r>
              <a:rPr lang="en-US" sz="1600" dirty="0"/>
              <a:t>The freedom to practice religion according to personal reason and conviction</a:t>
            </a:r>
          </a:p>
        </p:txBody>
      </p:sp>
      <p:sp>
        <p:nvSpPr>
          <p:cNvPr id="5" name="TextBox 4"/>
          <p:cNvSpPr txBox="1"/>
          <p:nvPr/>
        </p:nvSpPr>
        <p:spPr>
          <a:xfrm>
            <a:off x="2133600" y="1415534"/>
            <a:ext cx="5515292" cy="369332"/>
          </a:xfrm>
          <a:prstGeom prst="rect">
            <a:avLst/>
          </a:prstGeom>
          <a:noFill/>
        </p:spPr>
        <p:txBody>
          <a:bodyPr wrap="none" rtlCol="0">
            <a:spAutoFit/>
          </a:bodyPr>
          <a:lstStyle/>
          <a:p>
            <a:pPr algn="l" rtl="0"/>
            <a:r>
              <a:rPr lang="en-US" dirty="0" smtClean="0"/>
              <a:t>Provisions listed in the Virginia Declaration of Rights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7</a:t>
            </a:fld>
            <a:endParaRPr lang="en-US" smtClean="0">
              <a:cs typeface="Arial" pitchFamily="34" charset="0"/>
            </a:endParaRPr>
          </a:p>
        </p:txBody>
      </p:sp>
      <p:sp>
        <p:nvSpPr>
          <p:cNvPr id="2" name="TextBox 1"/>
          <p:cNvSpPr txBox="1"/>
          <p:nvPr/>
        </p:nvSpPr>
        <p:spPr>
          <a:xfrm>
            <a:off x="457200" y="1752600"/>
            <a:ext cx="9213696" cy="3416320"/>
          </a:xfrm>
          <a:prstGeom prst="rect">
            <a:avLst/>
          </a:prstGeom>
          <a:noFill/>
        </p:spPr>
        <p:txBody>
          <a:bodyPr wrap="square" rtlCol="0">
            <a:spAutoFit/>
          </a:bodyPr>
          <a:lstStyle/>
          <a:p>
            <a:pPr algn="l" rtl="0"/>
            <a:r>
              <a:rPr lang="en-US" i="1" dirty="0"/>
              <a:t>"I did not consider it any part of my charge to invent new Ideas, but to place </a:t>
            </a:r>
          </a:p>
          <a:p>
            <a:pPr algn="l" rtl="0"/>
            <a:r>
              <a:rPr lang="en-US" i="1" dirty="0"/>
              <a:t>before mankind the common sense of the subject, in terms so plain and firm </a:t>
            </a:r>
          </a:p>
          <a:p>
            <a:pPr algn="l" rtl="0"/>
            <a:r>
              <a:rPr lang="en-US" i="1" dirty="0"/>
              <a:t>as to command their assent.  It (Declaration of Independence) was intended </a:t>
            </a:r>
          </a:p>
          <a:p>
            <a:pPr algn="l" rtl="0"/>
            <a:r>
              <a:rPr lang="en-US" i="1" dirty="0"/>
              <a:t>to be an expression of the American mind."  </a:t>
            </a:r>
            <a:r>
              <a:rPr lang="en-US" dirty="0"/>
              <a:t>Thomas </a:t>
            </a:r>
            <a:r>
              <a:rPr lang="en-US" dirty="0" smtClean="0"/>
              <a:t>Jefferson</a:t>
            </a:r>
          </a:p>
          <a:p>
            <a:pPr algn="l" rtl="0"/>
            <a:endParaRPr lang="en-US" dirty="0"/>
          </a:p>
          <a:p>
            <a:pPr algn="l" rtl="0"/>
            <a:endParaRPr lang="en-US" dirty="0"/>
          </a:p>
          <a:p>
            <a:pPr algn="l" rtl="0"/>
            <a:r>
              <a:rPr lang="en-US" dirty="0" smtClean="0"/>
              <a:t>Thomas Jefferson Writes the first draft of the Declaration of Independence between </a:t>
            </a:r>
          </a:p>
          <a:p>
            <a:pPr algn="l" rtl="0"/>
            <a:r>
              <a:rPr lang="en-US" dirty="0" smtClean="0"/>
              <a:t>June 11 and June 28, 1776.  He consulted with Benjamin Franklin and John Adams who </a:t>
            </a:r>
          </a:p>
          <a:p>
            <a:pPr algn="l" rtl="0"/>
            <a:r>
              <a:rPr lang="en-US" dirty="0" smtClean="0"/>
              <a:t>made minor changes, then presented the draft to the Congress.</a:t>
            </a:r>
          </a:p>
          <a:p>
            <a:pPr algn="l" rtl="0"/>
            <a:endParaRPr lang="en-US" dirty="0"/>
          </a:p>
          <a:p>
            <a:pPr algn="l" rtl="0"/>
            <a:endParaRPr lang="en-US" dirty="0"/>
          </a:p>
          <a:p>
            <a:pPr algn="l" rtl="0"/>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8</a:t>
            </a:fld>
            <a:endParaRPr lang="en-US" smtClean="0">
              <a:cs typeface="Arial" pitchFamily="34" charset="0"/>
            </a:endParaRPr>
          </a:p>
        </p:txBody>
      </p:sp>
      <p:sp>
        <p:nvSpPr>
          <p:cNvPr id="4" name="TextBox 3"/>
          <p:cNvSpPr txBox="1"/>
          <p:nvPr/>
        </p:nvSpPr>
        <p:spPr>
          <a:xfrm>
            <a:off x="1295400" y="2057400"/>
            <a:ext cx="184731" cy="369332"/>
          </a:xfrm>
          <a:prstGeom prst="rect">
            <a:avLst/>
          </a:prstGeom>
          <a:noFill/>
        </p:spPr>
        <p:txBody>
          <a:bodyPr wrap="none" rtlCol="0">
            <a:spAutoFit/>
          </a:bodyPr>
          <a:lstStyle/>
          <a:p>
            <a:endParaRPr lang="en-US" dirty="0"/>
          </a:p>
        </p:txBody>
      </p:sp>
      <p:sp>
        <p:nvSpPr>
          <p:cNvPr id="6" name="Rectangle 5"/>
          <p:cNvSpPr/>
          <p:nvPr/>
        </p:nvSpPr>
        <p:spPr>
          <a:xfrm>
            <a:off x="228600" y="2057399"/>
            <a:ext cx="9144000" cy="3139321"/>
          </a:xfrm>
          <a:prstGeom prst="rect">
            <a:avLst/>
          </a:prstGeom>
        </p:spPr>
        <p:txBody>
          <a:bodyPr wrap="square">
            <a:spAutoFit/>
          </a:bodyPr>
          <a:lstStyle/>
          <a:p>
            <a:pPr algn="ctr" rtl="0"/>
            <a:r>
              <a:rPr lang="en-US" dirty="0" smtClean="0"/>
              <a:t>The Text of the Declaration</a:t>
            </a:r>
          </a:p>
          <a:p>
            <a:pPr algn="l" rtl="0"/>
            <a:endParaRPr lang="en-US" dirty="0"/>
          </a:p>
          <a:p>
            <a:pPr algn="l" rtl="0"/>
            <a:r>
              <a:rPr lang="en-US" dirty="0" smtClean="0"/>
              <a:t>The </a:t>
            </a:r>
            <a:r>
              <a:rPr lang="en-US" dirty="0"/>
              <a:t>first sentence of the Declaration asserts as a matter of Natural law the ability of a people to assume political independence, and acknowledges that the grounds for such independence must be </a:t>
            </a:r>
            <a:r>
              <a:rPr lang="en-US" dirty="0" smtClean="0"/>
              <a:t>reasonable.</a:t>
            </a:r>
          </a:p>
          <a:p>
            <a:pPr algn="l" rtl="0"/>
            <a:endParaRPr lang="en-US" dirty="0"/>
          </a:p>
          <a:p>
            <a:pPr algn="l" rtl="0"/>
            <a:r>
              <a:rPr lang="en-US" i="1" dirty="0" smtClean="0"/>
              <a:t>When </a:t>
            </a:r>
            <a:r>
              <a:rPr lang="en-US" i="1" dirty="0"/>
              <a:t>in the Course of human events, it becomes necessary for one people to dissolve the political bands which have connected them with another, and to assume among the powers of the earth, the separate and equal station to which the Laws of Nature and of Nature's God entitle them, a decent respect to the opinions of mankind requires that they should declare the causes which impel them to the separation.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9</a:t>
            </a:fld>
            <a:endParaRPr lang="en-US" smtClean="0">
              <a:cs typeface="Arial" pitchFamily="34" charset="0"/>
            </a:endParaRPr>
          </a:p>
        </p:txBody>
      </p:sp>
      <p:sp>
        <p:nvSpPr>
          <p:cNvPr id="4" name="Rectangle 3"/>
          <p:cNvSpPr/>
          <p:nvPr/>
        </p:nvSpPr>
        <p:spPr>
          <a:xfrm>
            <a:off x="457200" y="1371600"/>
            <a:ext cx="8763000" cy="3693319"/>
          </a:xfrm>
          <a:prstGeom prst="rect">
            <a:avLst/>
          </a:prstGeom>
        </p:spPr>
        <p:txBody>
          <a:bodyPr wrap="square">
            <a:spAutoFit/>
          </a:bodyPr>
          <a:lstStyle/>
          <a:p>
            <a:pPr algn="l" rtl="0"/>
            <a:r>
              <a:rPr lang="en-US" dirty="0"/>
              <a:t>The next section, the famous preamble, includes the ideas and ideals that were principles of the Declaration. It is also an assertion of what is known as the "right of revolution": that is, people have certain rights, and when a government violates these rights, the people have the right to "alter or abolish" that government</a:t>
            </a:r>
            <a:r>
              <a:rPr lang="en-US" dirty="0" smtClean="0"/>
              <a:t>.</a:t>
            </a:r>
          </a:p>
          <a:p>
            <a:pPr algn="l" rtl="0"/>
            <a:endParaRPr lang="en-US" dirty="0"/>
          </a:p>
          <a:p>
            <a:pPr algn="l" rtl="0"/>
            <a:r>
              <a:rPr lang="en-US" i="1" dirty="0" smtClean="0"/>
              <a:t>We </a:t>
            </a:r>
            <a:r>
              <a:rPr lang="en-US" i="1" dirty="0"/>
              <a:t>hold these truths to be self-evident, that all men are created equal, that they are endowed by their Creator with certain unalienable Rights</a:t>
            </a:r>
            <a:r>
              <a:rPr lang="en-US" i="1" dirty="0" smtClean="0"/>
              <a:t>, </a:t>
            </a:r>
            <a:r>
              <a:rPr lang="en-US" i="1" dirty="0"/>
              <a:t>that among these are </a:t>
            </a:r>
            <a:r>
              <a:rPr lang="en-US" i="1" dirty="0">
                <a:solidFill>
                  <a:srgbClr val="FF0000"/>
                </a:solidFill>
              </a:rPr>
              <a:t>Life, Liberty and the pursuit of Happiness. </a:t>
            </a:r>
            <a:r>
              <a:rPr lang="en-US" i="1" dirty="0"/>
              <a:t>— That to secure these rights, Governments are instituted among Men, deriving their just powers from the </a:t>
            </a:r>
            <a:r>
              <a:rPr lang="en-US" i="1" dirty="0">
                <a:solidFill>
                  <a:srgbClr val="FF0000"/>
                </a:solidFill>
              </a:rPr>
              <a:t>consent of the governed</a:t>
            </a:r>
            <a:r>
              <a:rPr lang="en-US" i="1" dirty="0"/>
              <a:t>, — That whenever any Form of Government becomes destructive of these ends, it is the Right of the People to alter or to abolish it, and to institute new Government, laying its foundation on such principles and organizing its powers in such form, as to them shall seem most likely to effect their Safety and </a:t>
            </a:r>
            <a:r>
              <a:rPr lang="en-US" i="1" dirty="0" smtClean="0"/>
              <a:t>Happiness.</a:t>
            </a:r>
            <a:endParaRPr lang="en-US" i="1" dirty="0"/>
          </a:p>
        </p:txBody>
      </p:sp>
    </p:spTree>
    <p:extLst>
      <p:ext uri="{BB962C8B-B14F-4D97-AF65-F5344CB8AC3E}">
        <p14:creationId xmlns:p14="http://schemas.microsoft.com/office/powerpoint/2010/main" val="3914250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10</a:t>
            </a:fld>
            <a:endParaRPr lang="en-US" smtClean="0">
              <a:cs typeface="Arial" pitchFamily="34" charset="0"/>
            </a:endParaRPr>
          </a:p>
        </p:txBody>
      </p:sp>
      <p:sp>
        <p:nvSpPr>
          <p:cNvPr id="3" name="Rectangle 2"/>
          <p:cNvSpPr/>
          <p:nvPr/>
        </p:nvSpPr>
        <p:spPr>
          <a:xfrm>
            <a:off x="152400" y="1371600"/>
            <a:ext cx="9296400" cy="3970318"/>
          </a:xfrm>
          <a:prstGeom prst="rect">
            <a:avLst/>
          </a:prstGeom>
        </p:spPr>
        <p:txBody>
          <a:bodyPr wrap="square">
            <a:spAutoFit/>
          </a:bodyPr>
          <a:lstStyle/>
          <a:p>
            <a:pPr algn="ctr" rtl="0"/>
            <a:r>
              <a:rPr lang="en-US" dirty="0"/>
              <a:t>The Indictment</a:t>
            </a:r>
          </a:p>
          <a:p>
            <a:pPr algn="l" rtl="0"/>
            <a:endParaRPr lang="en-US" dirty="0"/>
          </a:p>
          <a:p>
            <a:pPr algn="l" rtl="0"/>
            <a:r>
              <a:rPr lang="en-US" dirty="0"/>
              <a:t>The Indictment begins by stating the suffering of the American colonies and the feeling of absolute constraint in forming a new system of government. The Indictment also refers to the numerous and repeated injuries that King George III placed upon the colonies and then go on to include factual information as to the many things that King George III had committed.</a:t>
            </a:r>
          </a:p>
          <a:p>
            <a:pPr algn="l" rtl="0"/>
            <a:endParaRPr lang="en-US" dirty="0"/>
          </a:p>
          <a:p>
            <a:pPr algn="l" rtl="0"/>
            <a:r>
              <a:rPr lang="en-US" dirty="0"/>
              <a:t>The King is accused of twenty seven specific abuses; interfering with colonists' rights to self government and a fair judicial system; instituting legislation that affected colonies without their consent, increasing taxes on colonists; requirement to quarter British soldiers; right to trial by jury; preventing them from trading freely, </a:t>
            </a:r>
            <a:r>
              <a:rPr lang="en-US" dirty="0" smtClean="0"/>
              <a:t>etc. </a:t>
            </a:r>
            <a:r>
              <a:rPr lang="en-US" dirty="0"/>
              <a:t>Also, the King had refused to protect the borders of the colonies thus resulting in the destruction of American life and property.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11</a:t>
            </a:fld>
            <a:endParaRPr lang="en-US" smtClean="0">
              <a:cs typeface="Arial" pitchFamily="34" charset="0"/>
            </a:endParaRPr>
          </a:p>
        </p:txBody>
      </p:sp>
      <p:sp>
        <p:nvSpPr>
          <p:cNvPr id="3" name="Rectangle 2"/>
          <p:cNvSpPr/>
          <p:nvPr/>
        </p:nvSpPr>
        <p:spPr>
          <a:xfrm>
            <a:off x="0" y="1143000"/>
            <a:ext cx="9753600" cy="4801314"/>
          </a:xfrm>
          <a:prstGeom prst="rect">
            <a:avLst/>
          </a:prstGeom>
        </p:spPr>
        <p:txBody>
          <a:bodyPr wrap="square">
            <a:spAutoFit/>
          </a:bodyPr>
          <a:lstStyle/>
          <a:p>
            <a:pPr algn="l" rtl="0"/>
            <a:r>
              <a:rPr lang="en-US" dirty="0"/>
              <a:t>In the final section, the signers assert that there exist conditions under which people must change their government, that the British have produced such conditions, and by necessity the colonies must throw off political ties with the British Crown and become independent states. The conclusion incorporates language from Lee's resolution of independence that had been passed on July 2</a:t>
            </a:r>
            <a:r>
              <a:rPr lang="en-US" dirty="0" smtClean="0"/>
              <a:t>.</a:t>
            </a:r>
          </a:p>
          <a:p>
            <a:pPr algn="l" rtl="0"/>
            <a:endParaRPr lang="en-US" dirty="0"/>
          </a:p>
          <a:p>
            <a:pPr algn="l" rtl="0"/>
            <a:r>
              <a:rPr lang="en-US" dirty="0" smtClean="0"/>
              <a:t> </a:t>
            </a:r>
            <a:r>
              <a:rPr lang="en-US" i="1" dirty="0" smtClean="0"/>
              <a:t>We</a:t>
            </a:r>
            <a:r>
              <a:rPr lang="en-US" i="1" dirty="0"/>
              <a:t>, therefore, the Representatives of the united States of America, in General Congress, Assembled, appealing to the Supreme Judge of the world for the rectitude of our intentions, do, in the Name, and by Authority of the good People of these Colonies, solemnly publish and declare, That these United Colonies are, and of Right ought to be Free and Independent States; that they are Absolved from all Allegiance to the British Crown, and that all political connection between them and the State of Great Britain, is and ought to be totally dissolved; and that as Free and Independent States</a:t>
            </a:r>
            <a:r>
              <a:rPr lang="en-US" i="1" dirty="0">
                <a:solidFill>
                  <a:srgbClr val="FF0000"/>
                </a:solidFill>
              </a:rPr>
              <a:t>, they have full Power to levy War, conclude Peace, contract Alliances, establish Commerce, and to do all other Acts and Things which Independent States may of right do.</a:t>
            </a:r>
            <a:r>
              <a:rPr lang="en-US" i="1" dirty="0"/>
              <a:t> And for the support of this Declaration, with a firm reliance on the protection of divine Providence, we mutually pledge to each other our Lives, our Fortunes and our sacred Honor.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12</a:t>
            </a:fld>
            <a:endParaRPr lang="en-US" smtClean="0">
              <a:cs typeface="Arial" pitchFamily="34" charset="0"/>
            </a:endParaRPr>
          </a:p>
        </p:txBody>
      </p:sp>
      <p:sp>
        <p:nvSpPr>
          <p:cNvPr id="2" name="TextBox 1"/>
          <p:cNvSpPr txBox="1"/>
          <p:nvPr/>
        </p:nvSpPr>
        <p:spPr>
          <a:xfrm>
            <a:off x="4114800" y="3292549"/>
            <a:ext cx="1685077" cy="369332"/>
          </a:xfrm>
          <a:prstGeom prst="rect">
            <a:avLst/>
          </a:prstGeom>
          <a:noFill/>
        </p:spPr>
        <p:txBody>
          <a:bodyPr wrap="none" rtlCol="0">
            <a:spAutoFit/>
          </a:bodyPr>
          <a:lstStyle/>
          <a:p>
            <a:pPr algn="l" rtl="0"/>
            <a:r>
              <a:rPr lang="en-US" dirty="0" smtClean="0"/>
              <a:t>End of Lecture</a:t>
            </a:r>
            <a:endParaRPr lang="en-US" dirty="0"/>
          </a:p>
        </p:txBody>
      </p:sp>
    </p:spTree>
    <p:extLst>
      <p:ext uri="{BB962C8B-B14F-4D97-AF65-F5344CB8AC3E}">
        <p14:creationId xmlns:p14="http://schemas.microsoft.com/office/powerpoint/2010/main" val="26991603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4953</TotalTime>
  <Words>1114</Words>
  <Application>Microsoft Office PowerPoint</Application>
  <PresentationFormat>A4 Paper (210x297 mm)</PresentationFormat>
  <Paragraphs>91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المحاضرة العاشرة .......................</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Jamal</cp:lastModifiedBy>
  <cp:revision>259</cp:revision>
  <dcterms:created xsi:type="dcterms:W3CDTF">2009-10-14T19:14:34Z</dcterms:created>
  <dcterms:modified xsi:type="dcterms:W3CDTF">2012-03-14T08:27:37Z</dcterms:modified>
</cp:coreProperties>
</file>