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6" r:id="rId2"/>
    <p:sldId id="257" r:id="rId3"/>
    <p:sldId id="267" r:id="rId4"/>
    <p:sldId id="275" r:id="rId5"/>
    <p:sldId id="268" r:id="rId6"/>
    <p:sldId id="272" r:id="rId7"/>
    <p:sldId id="273" r:id="rId8"/>
    <p:sldId id="269" r:id="rId9"/>
    <p:sldId id="278" r:id="rId10"/>
    <p:sldId id="274" r:id="rId11"/>
    <p:sldId id="276" r:id="rId12"/>
    <p:sldId id="279" r:id="rId13"/>
    <p:sldId id="266" r:id="rId14"/>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00"/>
    <a:srgbClr val="709256"/>
    <a:srgbClr val="AD9968"/>
    <a:srgbClr val="3B84AF"/>
    <a:srgbClr val="FF3300"/>
    <a:srgbClr val="000000"/>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481" autoAdjust="0"/>
    <p:restoredTop sz="94664" autoAdjust="0"/>
  </p:normalViewPr>
  <p:slideViewPr>
    <p:cSldViewPr>
      <p:cViewPr>
        <p:scale>
          <a:sx n="90" d="100"/>
          <a:sy n="90" d="100"/>
        </p:scale>
        <p:origin x="-1188" y="-72"/>
      </p:cViewPr>
      <p:guideLst>
        <p:guide orient="horz" pos="2160"/>
        <p:guide pos="312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BD8A12E9-8E4B-4E5D-BF7F-6795CC673890}" type="datetimeFigureOut">
              <a:rPr lang="en-US"/>
              <a:pPr>
                <a:defRPr/>
              </a:pPr>
              <a:t>3/5/2012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162B8BAD-30A2-4184-9AA2-111A23B8E5B8}" type="slidenum">
              <a:rPr lang="ar-SA"/>
              <a:pPr>
                <a:defRPr/>
              </a:pPr>
              <a:t>‹#›</a:t>
            </a:fld>
            <a:endParaRPr lang="en-US"/>
          </a:p>
        </p:txBody>
      </p:sp>
    </p:spTree>
    <p:extLst>
      <p:ext uri="{BB962C8B-B14F-4D97-AF65-F5344CB8AC3E}">
        <p14:creationId xmlns:p14="http://schemas.microsoft.com/office/powerpoint/2010/main" val="236025857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6"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927600" y="6356350"/>
            <a:ext cx="482600" cy="365125"/>
          </a:xfrm>
        </p:spPr>
        <p:txBody>
          <a:bodyPr/>
          <a:lstStyle>
            <a:lvl1pPr>
              <a:defRPr/>
            </a:lvl1pPr>
          </a:lstStyle>
          <a:p>
            <a:pPr>
              <a:defRPr/>
            </a:pPr>
            <a:fld id="{DC51B308-A706-4882-85C8-4AC66D834DF5}"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7" name="Rectangle 6"/>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8" name="Rectangle 7"/>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AF52D8B5-1BC0-4E9B-8D4C-D26A182F31B4}"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1EE5AF3C-69A6-42BB-A57F-334D5D8057CA}"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69C869B4-932D-4760-9194-E38E1A9ECB6C}"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44AAB523-93E0-4FD6-8A5C-9B31125F85C0}"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9"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a:p>
        </p:txBody>
      </p:sp>
      <p:sp>
        <p:nvSpPr>
          <p:cNvPr id="16" name="Rectangle 15"/>
          <p:cNvSpPr/>
          <p:nvPr userDrawn="1"/>
        </p:nvSpPr>
        <p:spPr>
          <a:xfrm>
            <a:off x="6781800" y="6519863"/>
            <a:ext cx="1928813"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userDrawn="1"/>
        </p:nvSpPr>
        <p:spPr>
          <a:xfrm>
            <a:off x="7050088" y="6291263"/>
            <a:ext cx="1408112"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userDrawn="1"/>
        </p:nvPicPr>
        <p:blipFill>
          <a:blip r:embed="rId14" cstate="print"/>
          <a:srcRect/>
          <a:stretch>
            <a:fillRect/>
          </a:stretch>
        </p:blipFill>
        <p:spPr bwMode="auto">
          <a:xfrm>
            <a:off x="304800" y="5791200"/>
            <a:ext cx="838200" cy="938213"/>
          </a:xfrm>
          <a:prstGeom prst="rect">
            <a:avLst/>
          </a:prstGeom>
          <a:noFill/>
          <a:ln w="9525">
            <a:noFill/>
            <a:miter lim="800000"/>
            <a:headEnd/>
            <a:tailEnd/>
          </a:ln>
        </p:spPr>
      </p:pic>
      <p:sp>
        <p:nvSpPr>
          <p:cNvPr id="19" name="Rectangle 18"/>
          <p:cNvSpPr/>
          <p:nvPr userDrawn="1"/>
        </p:nvSpPr>
        <p:spPr>
          <a:xfrm>
            <a:off x="914400" y="6581775"/>
            <a:ext cx="3116263" cy="276225"/>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userDrawn="1"/>
        </p:nvSpPr>
        <p:spPr>
          <a:xfrm>
            <a:off x="1182688" y="6291263"/>
            <a:ext cx="2795587"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عمادة التعلم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830" r:id="rId1"/>
    <p:sldLayoutId id="2147483831" r:id="rId2"/>
    <p:sldLayoutId id="2147483832" r:id="rId3"/>
    <p:sldLayoutId id="2147483833" r:id="rId4"/>
    <p:sldLayoutId id="2147483834" r:id="rId5"/>
    <p:sldLayoutId id="2147483835" r:id="rId6"/>
    <p:sldLayoutId id="2147483836" r:id="rId7"/>
    <p:sldLayoutId id="2147483837" r:id="rId8"/>
    <p:sldLayoutId id="2147483838" r:id="rId9"/>
    <p:sldLayoutId id="2147483839" r:id="rId10"/>
    <p:sldLayoutId id="2147483840"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13316" name="Slide Number Placeholder 3"/>
          <p:cNvSpPr>
            <a:spLocks noGrp="1"/>
          </p:cNvSpPr>
          <p:nvPr>
            <p:ph type="sldNum" sz="quarter" idx="10"/>
          </p:nvPr>
        </p:nvSpPr>
        <p:spPr bwMode="auto">
          <a:noFill/>
          <a:ln>
            <a:miter lim="800000"/>
            <a:headEnd/>
            <a:tailEnd/>
          </a:ln>
        </p:spPr>
        <p:txBody>
          <a:bodyPr/>
          <a:lstStyle/>
          <a:p>
            <a:fld id="{D641B72C-ACC8-4B85-BE2B-D4397CF4367B}" type="slidenum">
              <a:rPr lang="ar-SA" smtClean="0">
                <a:cs typeface="Arial" pitchFamily="34" charset="0"/>
              </a:rPr>
              <a:pPr/>
              <a:t>1</a:t>
            </a:fld>
            <a:endParaRPr lang="en-US" smtClean="0">
              <a:cs typeface="Arial" pitchFamily="34" charset="0"/>
            </a:endParaRPr>
          </a:p>
        </p:txBody>
      </p:sp>
      <p:sp>
        <p:nvSpPr>
          <p:cNvPr id="5" name="Rectangle 4"/>
          <p:cNvSpPr/>
          <p:nvPr/>
        </p:nvSpPr>
        <p:spPr>
          <a:xfrm>
            <a:off x="-68580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ar-SA" sz="24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ar-SA" sz="2400" b="1" dirty="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13320"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3325"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defRPr/>
            </a:pPr>
            <a:r>
              <a:rPr lang="ar-EG" sz="3700" b="1" dirty="0">
                <a:solidFill>
                  <a:schemeClr val="accent1">
                    <a:lumMod val="50000"/>
                  </a:schemeClr>
                </a:solidFill>
                <a:latin typeface="AYM Wadiy S_U normal."/>
                <a:cs typeface="Times New Roman" pitchFamily="18" charset="0"/>
              </a:rPr>
              <a:t>اسم المقرر</a:t>
            </a:r>
            <a:endParaRPr lang="ar-SA" sz="3700" b="1" dirty="0">
              <a:solidFill>
                <a:schemeClr val="accent1">
                  <a:lumMod val="50000"/>
                </a:schemeClr>
              </a:solidFill>
              <a:latin typeface="AYM Wadiy S_U normal."/>
              <a:cs typeface="Times New Roman" pitchFamily="18" charset="0"/>
            </a:endParaRPr>
          </a:p>
          <a:p>
            <a:pPr algn="ctr">
              <a:defRPr/>
            </a:pPr>
            <a:r>
              <a:rPr lang="ar-SA" sz="2800" b="1" dirty="0" smtClean="0">
                <a:solidFill>
                  <a:srgbClr val="7F7F7F"/>
                </a:solidFill>
                <a:latin typeface="Calibri" pitchFamily="34" charset="0"/>
                <a:cs typeface="Times New Roman" pitchFamily="18" charset="0"/>
              </a:rPr>
              <a:t>الفكرة </a:t>
            </a:r>
            <a:r>
              <a:rPr lang="ar-SA" sz="2800" b="1" dirty="0" err="1" smtClean="0">
                <a:solidFill>
                  <a:srgbClr val="7F7F7F"/>
                </a:solidFill>
                <a:latin typeface="Calibri" pitchFamily="34" charset="0"/>
                <a:cs typeface="Times New Roman" pitchFamily="18" charset="0"/>
              </a:rPr>
              <a:t>و</a:t>
            </a:r>
            <a:r>
              <a:rPr lang="ar-SA" sz="2800" b="1" dirty="0" smtClean="0">
                <a:solidFill>
                  <a:srgbClr val="7F7F7F"/>
                </a:solidFill>
                <a:latin typeface="Calibri" pitchFamily="34" charset="0"/>
                <a:cs typeface="Times New Roman" pitchFamily="18" charset="0"/>
              </a:rPr>
              <a:t> الثقافة الإنجليزية</a:t>
            </a:r>
            <a:endParaRPr lang="en-US" sz="2800" b="1" dirty="0" smtClean="0">
              <a:solidFill>
                <a:srgbClr val="7F7F7F"/>
              </a:solidFill>
              <a:latin typeface="Calibri" pitchFamily="34" charset="0"/>
            </a:endParaRPr>
          </a:p>
          <a:p>
            <a:pPr algn="ctr">
              <a:defRPr/>
            </a:pPr>
            <a:r>
              <a:rPr lang="ar-SA" sz="2600" b="1" dirty="0" smtClean="0">
                <a:solidFill>
                  <a:srgbClr val="7F7F7F"/>
                </a:solidFill>
                <a:latin typeface="Calibri" pitchFamily="34" charset="0"/>
                <a:cs typeface="Times New Roman" pitchFamily="18" charset="0"/>
              </a:rPr>
              <a:t>أ. جمال رفيق محمد</a:t>
            </a:r>
            <a:endParaRPr lang="en-US" sz="2600" b="1" dirty="0">
              <a:solidFill>
                <a:srgbClr val="7F7F7F"/>
              </a:solidFill>
              <a:latin typeface="Calibri" pitchFamily="34" charset="0"/>
            </a:endParaRPr>
          </a:p>
        </p:txBody>
      </p:sp>
      <p:sp>
        <p:nvSpPr>
          <p:cNvPr id="13323"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03D8253F-85DB-4BD5-864C-440904512F6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A944C7FA-FAE0-4956-BFC5-28CA2F4D8C1B}" type="slidenum">
              <a:rPr lang="ar-SA" smtClean="0">
                <a:cs typeface="Arial" pitchFamily="34" charset="0"/>
              </a:rPr>
              <a:pPr/>
              <a:t>2</a:t>
            </a:fld>
            <a:endParaRPr lang="en-US"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defRPr/>
            </a:pPr>
            <a:r>
              <a:rPr lang="ar-SA" spc="-150" dirty="0" smtClean="0">
                <a:solidFill>
                  <a:srgbClr val="376092"/>
                </a:solidFill>
                <a:latin typeface="ae_AlMateen" pitchFamily="2" charset="-78"/>
                <a:cs typeface="ae_AlMateen" pitchFamily="2" charset="-78"/>
              </a:rPr>
              <a:t>المحاضرة </a:t>
            </a:r>
            <a:r>
              <a:rPr lang="ar-SA" spc="-150" dirty="0" smtClean="0">
                <a:solidFill>
                  <a:srgbClr val="376092"/>
                </a:solidFill>
                <a:latin typeface="ae_AlMateen" pitchFamily="2" charset="-78"/>
                <a:cs typeface="ae_AlMateen" pitchFamily="2" charset="-78"/>
              </a:rPr>
              <a:t>الثامنة</a:t>
            </a:r>
            <a:r>
              <a:rPr lang="ar-SA" spc="-150" dirty="0" smtClean="0">
                <a:solidFill>
                  <a:srgbClr val="376092"/>
                </a:solidFill>
                <a:latin typeface="ae_AlMateen" pitchFamily="2" charset="-78"/>
                <a:cs typeface="ae_AlMateen" pitchFamily="2" charset="-78"/>
              </a:rPr>
              <a:t/>
            </a:r>
            <a:br>
              <a:rPr lang="ar-SA" spc="-150" dirty="0" smtClean="0">
                <a:solidFill>
                  <a:srgbClr val="376092"/>
                </a:solidFill>
                <a:latin typeface="ae_AlMateen" pitchFamily="2" charset="-78"/>
                <a:cs typeface="ae_AlMateen" pitchFamily="2" charset="-78"/>
              </a:rPr>
            </a:br>
            <a:r>
              <a:rPr lang="ar-SA" spc="-150" dirty="0" smtClean="0">
                <a:solidFill>
                  <a:srgbClr val="376092"/>
                </a:solidFill>
                <a:latin typeface="ae_AlMateen" pitchFamily="2" charset="-78"/>
                <a:cs typeface="ae_AlMateen" pitchFamily="2" charset="-78"/>
              </a:rPr>
              <a:t>.......................</a:t>
            </a:r>
            <a:endParaRPr lang="en-US" spc="-150" dirty="0" smtClean="0">
              <a:solidFill>
                <a:srgbClr val="376092"/>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228600" y="152400"/>
            <a:ext cx="8915400" cy="11430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عناصر المحاضرة</a:t>
            </a:r>
            <a:endParaRPr lang="en-US" dirty="0">
              <a:solidFill>
                <a:srgbClr val="C00000"/>
              </a:solidFill>
            </a:endParaRPr>
          </a:p>
        </p:txBody>
      </p:sp>
      <p:sp>
        <p:nvSpPr>
          <p:cNvPr id="15366"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6FB9C49D-7705-4461-AFFE-CE25E9EDDD09}" type="slidenum">
              <a:rPr lang="ar-SA" smtClean="0">
                <a:cs typeface="Arial" pitchFamily="34" charset="0"/>
              </a:rPr>
              <a:pPr/>
              <a:t>3</a:t>
            </a:fld>
            <a:endParaRPr lang="en-US" smtClean="0">
              <a:cs typeface="Arial" pitchFamily="34" charset="0"/>
            </a:endParaRPr>
          </a:p>
        </p:txBody>
      </p:sp>
      <p:pic>
        <p:nvPicPr>
          <p:cNvPr id="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00200" y="1371600"/>
            <a:ext cx="2840055" cy="4238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3"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5400" y="1371600"/>
            <a:ext cx="3023238" cy="41801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2131828" y="5636806"/>
            <a:ext cx="1441420" cy="369332"/>
          </a:xfrm>
          <a:prstGeom prst="rect">
            <a:avLst/>
          </a:prstGeom>
          <a:noFill/>
        </p:spPr>
        <p:txBody>
          <a:bodyPr wrap="none" rtlCol="0">
            <a:spAutoFit/>
          </a:bodyPr>
          <a:lstStyle/>
          <a:p>
            <a:pPr algn="l" rtl="0"/>
            <a:r>
              <a:rPr lang="en-US" dirty="0" smtClean="0"/>
              <a:t>Adam Smith</a:t>
            </a:r>
            <a:endParaRPr lang="en-US" dirty="0"/>
          </a:p>
        </p:txBody>
      </p:sp>
      <p:sp>
        <p:nvSpPr>
          <p:cNvPr id="5" name="TextBox 4"/>
          <p:cNvSpPr txBox="1"/>
          <p:nvPr/>
        </p:nvSpPr>
        <p:spPr>
          <a:xfrm>
            <a:off x="5255107" y="5636806"/>
            <a:ext cx="2723823" cy="369332"/>
          </a:xfrm>
          <a:prstGeom prst="rect">
            <a:avLst/>
          </a:prstGeom>
          <a:noFill/>
        </p:spPr>
        <p:txBody>
          <a:bodyPr wrap="none" rtlCol="0">
            <a:spAutoFit/>
          </a:bodyPr>
          <a:lstStyle/>
          <a:p>
            <a:pPr algn="l" rtl="0"/>
            <a:r>
              <a:rPr lang="en-US" dirty="0" smtClean="0"/>
              <a:t>Jean-Jacques Rousseau</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228600" y="152400"/>
            <a:ext cx="8915400" cy="11430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عناصر المحاضرة</a:t>
            </a:r>
            <a:endParaRPr lang="en-US" dirty="0">
              <a:solidFill>
                <a:srgbClr val="C00000"/>
              </a:solidFill>
            </a:endParaRPr>
          </a:p>
        </p:txBody>
      </p:sp>
      <p:sp>
        <p:nvSpPr>
          <p:cNvPr id="15366"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6FB9C49D-7705-4461-AFFE-CE25E9EDDD09}" type="slidenum">
              <a:rPr lang="ar-SA" smtClean="0">
                <a:cs typeface="Arial" pitchFamily="34" charset="0"/>
              </a:rPr>
              <a:pPr/>
              <a:t>4</a:t>
            </a:fld>
            <a:endParaRPr lang="en-US" smtClean="0">
              <a:cs typeface="Arial" pitchFamily="34" charset="0"/>
            </a:endParaRPr>
          </a:p>
        </p:txBody>
      </p:sp>
      <p:sp>
        <p:nvSpPr>
          <p:cNvPr id="3" name="TextBox 2"/>
          <p:cNvSpPr txBox="1"/>
          <p:nvPr/>
        </p:nvSpPr>
        <p:spPr>
          <a:xfrm>
            <a:off x="533400" y="2057400"/>
            <a:ext cx="9326271" cy="2862322"/>
          </a:xfrm>
          <a:prstGeom prst="rect">
            <a:avLst/>
          </a:prstGeom>
          <a:noFill/>
        </p:spPr>
        <p:txBody>
          <a:bodyPr wrap="none" rtlCol="0">
            <a:spAutoFit/>
          </a:bodyPr>
          <a:lstStyle/>
          <a:p>
            <a:pPr algn="l" rtl="0"/>
            <a:r>
              <a:rPr lang="en-US" dirty="0"/>
              <a:t>Adam Smith </a:t>
            </a:r>
            <a:r>
              <a:rPr lang="en-US" dirty="0" smtClean="0"/>
              <a:t>(5 </a:t>
            </a:r>
            <a:r>
              <a:rPr lang="en-US" dirty="0"/>
              <a:t>June 1723 – 17 July </a:t>
            </a:r>
            <a:r>
              <a:rPr lang="en-US" dirty="0" smtClean="0"/>
              <a:t>1790):</a:t>
            </a:r>
          </a:p>
          <a:p>
            <a:pPr marL="285750" indent="-285750" algn="l" rtl="0">
              <a:buFont typeface="Arial" pitchFamily="34" charset="0"/>
              <a:buChar char="•"/>
            </a:pPr>
            <a:r>
              <a:rPr lang="en-US" dirty="0" smtClean="0"/>
              <a:t>Leading figure in the Scottish Revolution</a:t>
            </a:r>
          </a:p>
          <a:p>
            <a:pPr marL="285750" indent="-285750" algn="l" rtl="0">
              <a:buFont typeface="Arial" pitchFamily="34" charset="0"/>
              <a:buChar char="•"/>
            </a:pPr>
            <a:r>
              <a:rPr lang="en-US" dirty="0" smtClean="0"/>
              <a:t>Father of modern capitalism</a:t>
            </a:r>
          </a:p>
          <a:p>
            <a:pPr marL="285750" indent="-285750" algn="l" rtl="0">
              <a:buFont typeface="Arial" pitchFamily="34" charset="0"/>
              <a:buChar char="•"/>
            </a:pPr>
            <a:r>
              <a:rPr lang="en-US" dirty="0" smtClean="0"/>
              <a:t>Wrote </a:t>
            </a:r>
            <a:r>
              <a:rPr lang="en-US" i="1" dirty="0" smtClean="0"/>
              <a:t>The Wealth of Nations</a:t>
            </a:r>
          </a:p>
          <a:p>
            <a:pPr marL="285750" indent="-285750" algn="l" rtl="0">
              <a:buFont typeface="Arial" pitchFamily="34" charset="0"/>
              <a:buChar char="•"/>
            </a:pPr>
            <a:endParaRPr lang="en-US" i="1" dirty="0"/>
          </a:p>
          <a:p>
            <a:pPr marL="285750" indent="-285750" algn="l" rtl="0">
              <a:buFont typeface="Arial" pitchFamily="34" charset="0"/>
              <a:buChar char="•"/>
            </a:pPr>
            <a:endParaRPr lang="en-US" i="1" dirty="0" smtClean="0"/>
          </a:p>
          <a:p>
            <a:pPr algn="l" rtl="0"/>
            <a:r>
              <a:rPr lang="en-US" dirty="0"/>
              <a:t>Jean-Jacques Rousseau (28 June 1712 – 2 July 1778):</a:t>
            </a:r>
            <a:endParaRPr lang="en-US" dirty="0" smtClean="0"/>
          </a:p>
          <a:p>
            <a:pPr marL="285750" indent="-285750" algn="l" rtl="0">
              <a:buFont typeface="Arial" pitchFamily="34" charset="0"/>
              <a:buChar char="•"/>
            </a:pPr>
            <a:r>
              <a:rPr lang="en-US" dirty="0" smtClean="0"/>
              <a:t>Writings influenced The French Revolution</a:t>
            </a:r>
          </a:p>
          <a:p>
            <a:pPr marL="285750" indent="-285750" algn="l" rtl="0">
              <a:buFont typeface="Arial" pitchFamily="34" charset="0"/>
              <a:buChar char="•"/>
            </a:pPr>
            <a:r>
              <a:rPr lang="en-US" dirty="0" smtClean="0"/>
              <a:t>Writings include </a:t>
            </a:r>
            <a:r>
              <a:rPr lang="fr-FR" dirty="0" smtClean="0"/>
              <a:t>Émile</a:t>
            </a:r>
            <a:r>
              <a:rPr lang="fr-FR" dirty="0"/>
              <a:t>; Julie, ou la Nouvelle Héloïse; The Social </a:t>
            </a:r>
            <a:r>
              <a:rPr lang="fr-FR" dirty="0" err="1"/>
              <a:t>Contract</a:t>
            </a:r>
            <a:r>
              <a:rPr lang="fr-FR" dirty="0"/>
              <a:t>, </a:t>
            </a:r>
            <a:r>
              <a:rPr lang="fr-FR" dirty="0" smtClean="0"/>
              <a:t>Confessions</a:t>
            </a:r>
          </a:p>
          <a:p>
            <a:pPr marL="285750" indent="-285750" algn="l" rtl="0">
              <a:buFont typeface="Arial" pitchFamily="34" charset="0"/>
              <a:buChar char="•"/>
            </a:pPr>
            <a:r>
              <a:rPr lang="fr-FR" dirty="0" err="1" smtClean="0"/>
              <a:t>Supported</a:t>
            </a:r>
            <a:r>
              <a:rPr lang="fr-FR" dirty="0" smtClean="0"/>
              <a:t> a direct </a:t>
            </a:r>
            <a:r>
              <a:rPr lang="fr-FR" dirty="0" err="1" smtClean="0"/>
              <a:t>democracy</a:t>
            </a:r>
            <a:r>
              <a:rPr lang="fr-FR" dirty="0" smtClean="0"/>
              <a:t> </a:t>
            </a:r>
            <a:r>
              <a:rPr lang="fr-FR" dirty="0" err="1" smtClean="0"/>
              <a:t>form</a:t>
            </a:r>
            <a:r>
              <a:rPr lang="fr-FR" dirty="0" smtClean="0"/>
              <a:t> of </a:t>
            </a:r>
            <a:r>
              <a:rPr lang="fr-FR" dirty="0" err="1" smtClean="0"/>
              <a:t>government</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228600" y="152400"/>
            <a:ext cx="8915400" cy="11430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عناصر المحاضرة</a:t>
            </a:r>
            <a:endParaRPr lang="en-US" dirty="0">
              <a:solidFill>
                <a:srgbClr val="C00000"/>
              </a:solidFill>
            </a:endParaRPr>
          </a:p>
        </p:txBody>
      </p:sp>
      <p:sp>
        <p:nvSpPr>
          <p:cNvPr id="15366"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6FB9C49D-7705-4461-AFFE-CE25E9EDDD09}" type="slidenum">
              <a:rPr lang="ar-SA" smtClean="0">
                <a:cs typeface="Arial" pitchFamily="34" charset="0"/>
              </a:rPr>
              <a:pPr/>
              <a:t>5</a:t>
            </a:fld>
            <a:endParaRPr lang="en-US" smtClean="0">
              <a:cs typeface="Arial" pitchFamily="34" charset="0"/>
            </a:endParaRPr>
          </a:p>
        </p:txBody>
      </p:sp>
      <p:sp>
        <p:nvSpPr>
          <p:cNvPr id="4" name="TextBox 3"/>
          <p:cNvSpPr txBox="1"/>
          <p:nvPr/>
        </p:nvSpPr>
        <p:spPr>
          <a:xfrm>
            <a:off x="373912" y="2286000"/>
            <a:ext cx="8950688" cy="2585323"/>
          </a:xfrm>
          <a:prstGeom prst="rect">
            <a:avLst/>
          </a:prstGeom>
          <a:noFill/>
        </p:spPr>
        <p:txBody>
          <a:bodyPr wrap="square" rtlCol="0">
            <a:spAutoFit/>
          </a:bodyPr>
          <a:lstStyle/>
          <a:p>
            <a:pPr algn="l" rtl="0"/>
            <a:r>
              <a:rPr lang="en-US" dirty="0" smtClean="0"/>
              <a:t>An Inquiry into the Nature and Causes of the Wealth of Nations</a:t>
            </a:r>
          </a:p>
          <a:p>
            <a:pPr algn="l" rtl="0"/>
            <a:endParaRPr lang="en-US" dirty="0"/>
          </a:p>
          <a:p>
            <a:pPr algn="l" rtl="0"/>
            <a:r>
              <a:rPr lang="en-US" dirty="0" smtClean="0"/>
              <a:t>Smith's </a:t>
            </a:r>
            <a:r>
              <a:rPr lang="en-US" dirty="0"/>
              <a:t>book is </a:t>
            </a:r>
            <a:r>
              <a:rPr lang="en-US" dirty="0" smtClean="0"/>
              <a:t>about </a:t>
            </a:r>
            <a:r>
              <a:rPr lang="en-US" dirty="0"/>
              <a:t>material well-being. The Wealth of Nations is an influential statement of the case for laissez-faire, the thesis that government should not attempt to control or direct economic activity.</a:t>
            </a:r>
            <a:endParaRPr lang="en-US" dirty="0" smtClean="0"/>
          </a:p>
          <a:p>
            <a:pPr algn="l" rtl="0"/>
            <a:endParaRPr lang="en-US" dirty="0"/>
          </a:p>
          <a:p>
            <a:pPr algn="l" rtl="0"/>
            <a:endParaRPr lang="en-US" dirty="0" smtClean="0"/>
          </a:p>
          <a:p>
            <a:pPr algn="l" rtl="0"/>
            <a:endParaRPr lang="en-US" dirty="0"/>
          </a:p>
          <a:p>
            <a:pPr algn="l" rtl="0"/>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228600" y="152400"/>
            <a:ext cx="8915400" cy="11430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عناصر المحاضرة</a:t>
            </a:r>
            <a:endParaRPr lang="en-US" dirty="0">
              <a:solidFill>
                <a:srgbClr val="C00000"/>
              </a:solidFill>
            </a:endParaRPr>
          </a:p>
        </p:txBody>
      </p:sp>
      <p:sp>
        <p:nvSpPr>
          <p:cNvPr id="15366"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6FB9C49D-7705-4461-AFFE-CE25E9EDDD09}" type="slidenum">
              <a:rPr lang="ar-SA" smtClean="0">
                <a:cs typeface="Arial" pitchFamily="34" charset="0"/>
              </a:rPr>
              <a:pPr/>
              <a:t>6</a:t>
            </a:fld>
            <a:endParaRPr lang="en-US" smtClean="0">
              <a:cs typeface="Arial" pitchFamily="34" charset="0"/>
            </a:endParaRPr>
          </a:p>
        </p:txBody>
      </p:sp>
      <p:sp>
        <p:nvSpPr>
          <p:cNvPr id="5" name="TextBox 4"/>
          <p:cNvSpPr txBox="1"/>
          <p:nvPr/>
        </p:nvSpPr>
        <p:spPr>
          <a:xfrm>
            <a:off x="4080175" y="1676400"/>
            <a:ext cx="1197764" cy="369332"/>
          </a:xfrm>
          <a:prstGeom prst="rect">
            <a:avLst/>
          </a:prstGeom>
          <a:noFill/>
        </p:spPr>
        <p:txBody>
          <a:bodyPr wrap="none" rtlCol="0">
            <a:spAutoFit/>
          </a:bodyPr>
          <a:lstStyle/>
          <a:p>
            <a:pPr algn="l" rtl="0"/>
            <a:r>
              <a:rPr lang="en-US" dirty="0" smtClean="0"/>
              <a:t>Chapter 1</a:t>
            </a:r>
          </a:p>
        </p:txBody>
      </p:sp>
      <p:sp>
        <p:nvSpPr>
          <p:cNvPr id="4" name="TextBox 3"/>
          <p:cNvSpPr txBox="1"/>
          <p:nvPr/>
        </p:nvSpPr>
        <p:spPr>
          <a:xfrm>
            <a:off x="526312" y="2514600"/>
            <a:ext cx="8077200" cy="1477328"/>
          </a:xfrm>
          <a:prstGeom prst="rect">
            <a:avLst/>
          </a:prstGeom>
          <a:noFill/>
        </p:spPr>
        <p:txBody>
          <a:bodyPr wrap="square" rtlCol="0">
            <a:spAutoFit/>
          </a:bodyPr>
          <a:lstStyle/>
          <a:p>
            <a:pPr marL="285750" indent="-285750" algn="l" rtl="0">
              <a:buFont typeface="Arial" pitchFamily="34" charset="0"/>
              <a:buChar char="•"/>
            </a:pPr>
            <a:r>
              <a:rPr lang="en-US" dirty="0" smtClean="0"/>
              <a:t>Economic advances </a:t>
            </a:r>
            <a:r>
              <a:rPr lang="en-US" dirty="0"/>
              <a:t>are due to increased </a:t>
            </a:r>
            <a:r>
              <a:rPr lang="en-US" dirty="0" smtClean="0"/>
              <a:t>specialization </a:t>
            </a:r>
            <a:r>
              <a:rPr lang="en-US" dirty="0"/>
              <a:t>of </a:t>
            </a:r>
            <a:r>
              <a:rPr lang="en-US" dirty="0" smtClean="0"/>
              <a:t>labor</a:t>
            </a:r>
            <a:r>
              <a:rPr lang="en-US" dirty="0"/>
              <a:t>. The work of various kinds of philosophers, scientists and engineers are examples of this division of </a:t>
            </a:r>
            <a:r>
              <a:rPr lang="en-US" dirty="0" smtClean="0"/>
              <a:t>labor</a:t>
            </a:r>
            <a:r>
              <a:rPr lang="en-US" dirty="0"/>
              <a:t>. More basic than </a:t>
            </a:r>
            <a:r>
              <a:rPr lang="en-US" dirty="0" smtClean="0"/>
              <a:t>advances in technology </a:t>
            </a:r>
            <a:r>
              <a:rPr lang="en-US" dirty="0"/>
              <a:t>is the division of </a:t>
            </a:r>
            <a:r>
              <a:rPr lang="en-US" dirty="0" smtClean="0"/>
              <a:t>labor </a:t>
            </a:r>
            <a:r>
              <a:rPr lang="en-US" dirty="0"/>
              <a:t>which enables technology itself to develop and progress. So </a:t>
            </a:r>
            <a:r>
              <a:rPr lang="en-US" dirty="0" smtClean="0"/>
              <a:t>specialization </a:t>
            </a:r>
            <a:r>
              <a:rPr lang="en-US" dirty="0"/>
              <a:t>is the key to human material well-being.</a:t>
            </a:r>
            <a:endParaRPr lang="en-US" dirty="0"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228600" y="152400"/>
            <a:ext cx="8915400" cy="11430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عناصر المحاضرة</a:t>
            </a:r>
            <a:endParaRPr lang="en-US" dirty="0">
              <a:solidFill>
                <a:srgbClr val="C00000"/>
              </a:solidFill>
            </a:endParaRPr>
          </a:p>
        </p:txBody>
      </p:sp>
      <p:sp>
        <p:nvSpPr>
          <p:cNvPr id="15366"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6FB9C49D-7705-4461-AFFE-CE25E9EDDD09}" type="slidenum">
              <a:rPr lang="ar-SA" smtClean="0">
                <a:cs typeface="Arial" pitchFamily="34" charset="0"/>
              </a:rPr>
              <a:pPr/>
              <a:t>7</a:t>
            </a:fld>
            <a:endParaRPr lang="en-US" smtClean="0">
              <a:cs typeface="Arial" pitchFamily="34" charset="0"/>
            </a:endParaRPr>
          </a:p>
        </p:txBody>
      </p:sp>
      <p:sp>
        <p:nvSpPr>
          <p:cNvPr id="4" name="TextBox 3"/>
          <p:cNvSpPr txBox="1"/>
          <p:nvPr/>
        </p:nvSpPr>
        <p:spPr>
          <a:xfrm>
            <a:off x="4114800" y="1905000"/>
            <a:ext cx="1197764" cy="369332"/>
          </a:xfrm>
          <a:prstGeom prst="rect">
            <a:avLst/>
          </a:prstGeom>
          <a:noFill/>
        </p:spPr>
        <p:txBody>
          <a:bodyPr wrap="none" rtlCol="0">
            <a:spAutoFit/>
          </a:bodyPr>
          <a:lstStyle/>
          <a:p>
            <a:pPr algn="l" rtl="0"/>
            <a:r>
              <a:rPr lang="en-US" dirty="0" smtClean="0"/>
              <a:t>Chapter 2</a:t>
            </a:r>
            <a:endParaRPr lang="en-US" dirty="0"/>
          </a:p>
        </p:txBody>
      </p:sp>
      <p:sp>
        <p:nvSpPr>
          <p:cNvPr id="5" name="TextBox 4"/>
          <p:cNvSpPr txBox="1"/>
          <p:nvPr/>
        </p:nvSpPr>
        <p:spPr>
          <a:xfrm>
            <a:off x="533400" y="2362200"/>
            <a:ext cx="9422451" cy="2308324"/>
          </a:xfrm>
          <a:prstGeom prst="rect">
            <a:avLst/>
          </a:prstGeom>
          <a:noFill/>
        </p:spPr>
        <p:txBody>
          <a:bodyPr wrap="none" rtlCol="0">
            <a:spAutoFit/>
          </a:bodyPr>
          <a:lstStyle/>
          <a:p>
            <a:pPr algn="l" rtl="0"/>
            <a:r>
              <a:rPr lang="en-US" dirty="0"/>
              <a:t>This chapter opens with the argument that the Division of </a:t>
            </a:r>
            <a:r>
              <a:rPr lang="en-US" dirty="0" err="1"/>
              <a:t>Labour</a:t>
            </a:r>
            <a:r>
              <a:rPr lang="en-US" dirty="0"/>
              <a:t> is not the </a:t>
            </a:r>
            <a:endParaRPr lang="en-US" dirty="0" smtClean="0"/>
          </a:p>
          <a:p>
            <a:pPr algn="l" rtl="0"/>
            <a:r>
              <a:rPr lang="en-US" dirty="0" smtClean="0"/>
              <a:t>consequence </a:t>
            </a:r>
            <a:r>
              <a:rPr lang="en-US" dirty="0"/>
              <a:t>of somebodies wisdom, but results in the propensity of humans </a:t>
            </a:r>
            <a:endParaRPr lang="en-US" dirty="0" smtClean="0"/>
          </a:p>
          <a:p>
            <a:pPr algn="l" rtl="0"/>
            <a:r>
              <a:rPr lang="en-US" dirty="0" smtClean="0"/>
              <a:t>to </a:t>
            </a:r>
            <a:r>
              <a:rPr lang="en-US" dirty="0" err="1"/>
              <a:t>to</a:t>
            </a:r>
            <a:r>
              <a:rPr lang="en-US" dirty="0"/>
              <a:t> exchange goods. Smith finds no evidence of any animals in nature (except </a:t>
            </a:r>
            <a:endParaRPr lang="en-US" dirty="0" smtClean="0"/>
          </a:p>
          <a:p>
            <a:pPr algn="l" rtl="0"/>
            <a:r>
              <a:rPr lang="en-US" dirty="0" smtClean="0"/>
              <a:t>for </a:t>
            </a:r>
            <a:r>
              <a:rPr lang="en-US" dirty="0"/>
              <a:t>humans) where any bartering goes on. </a:t>
            </a:r>
            <a:r>
              <a:rPr lang="en-US" dirty="0" smtClean="0"/>
              <a:t>The </a:t>
            </a:r>
            <a:r>
              <a:rPr lang="en-US" dirty="0"/>
              <a:t>difference between humans and animals is </a:t>
            </a:r>
            <a:endParaRPr lang="en-US" dirty="0" smtClean="0"/>
          </a:p>
          <a:p>
            <a:pPr algn="l" rtl="0"/>
            <a:r>
              <a:rPr lang="en-US" dirty="0" smtClean="0"/>
              <a:t>that </a:t>
            </a:r>
            <a:r>
              <a:rPr lang="en-US" dirty="0"/>
              <a:t>animals can exist independently in the wild, while humans need assistance </a:t>
            </a:r>
            <a:r>
              <a:rPr lang="en-US" dirty="0" smtClean="0"/>
              <a:t>from</a:t>
            </a:r>
          </a:p>
          <a:p>
            <a:pPr algn="l" rtl="0"/>
            <a:r>
              <a:rPr lang="en-US" dirty="0" smtClean="0"/>
              <a:t>others</a:t>
            </a:r>
            <a:r>
              <a:rPr lang="en-US" dirty="0"/>
              <a:t>, but can not expect this assistance out of good will alone. He then states that </a:t>
            </a:r>
            <a:endParaRPr lang="en-US" dirty="0" smtClean="0"/>
          </a:p>
          <a:p>
            <a:pPr algn="l" rtl="0"/>
            <a:r>
              <a:rPr lang="en-US" dirty="0" smtClean="0"/>
              <a:t>we </a:t>
            </a:r>
            <a:r>
              <a:rPr lang="en-US" dirty="0"/>
              <a:t>do not get meat from a Butcher because we need the meat, but because </a:t>
            </a:r>
            <a:r>
              <a:rPr lang="en-US" dirty="0" smtClean="0"/>
              <a:t>the</a:t>
            </a:r>
          </a:p>
          <a:p>
            <a:pPr algn="l" rtl="0"/>
            <a:r>
              <a:rPr lang="en-US" dirty="0" smtClean="0"/>
              <a:t>butcher </a:t>
            </a:r>
            <a:r>
              <a:rPr lang="en-US" dirty="0"/>
              <a:t>is looking out for his own self-interest and wants what we have in return.</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228600" y="152400"/>
            <a:ext cx="8915400" cy="11430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عناصر المحاضرة</a:t>
            </a:r>
            <a:endParaRPr lang="en-US" dirty="0">
              <a:solidFill>
                <a:srgbClr val="C00000"/>
              </a:solidFill>
            </a:endParaRPr>
          </a:p>
        </p:txBody>
      </p:sp>
      <p:sp>
        <p:nvSpPr>
          <p:cNvPr id="15366"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6FB9C49D-7705-4461-AFFE-CE25E9EDDD09}" type="slidenum">
              <a:rPr lang="ar-SA" smtClean="0">
                <a:cs typeface="Arial" pitchFamily="34" charset="0"/>
              </a:rPr>
              <a:pPr/>
              <a:t>8</a:t>
            </a:fld>
            <a:endParaRPr lang="en-US" smtClean="0">
              <a:cs typeface="Arial" pitchFamily="34" charset="0"/>
            </a:endParaRPr>
          </a:p>
        </p:txBody>
      </p:sp>
      <p:sp>
        <p:nvSpPr>
          <p:cNvPr id="4" name="TextBox 3"/>
          <p:cNvSpPr txBox="1"/>
          <p:nvPr/>
        </p:nvSpPr>
        <p:spPr>
          <a:xfrm>
            <a:off x="1295400" y="2057400"/>
            <a:ext cx="184731" cy="369332"/>
          </a:xfrm>
          <a:prstGeom prst="rect">
            <a:avLst/>
          </a:prstGeom>
          <a:noFill/>
        </p:spPr>
        <p:txBody>
          <a:bodyPr wrap="none" rtlCol="0">
            <a:spAutoFit/>
          </a:bodyPr>
          <a:lstStyle/>
          <a:p>
            <a:endParaRPr lang="en-US" dirty="0"/>
          </a:p>
        </p:txBody>
      </p:sp>
      <p:sp>
        <p:nvSpPr>
          <p:cNvPr id="6" name="TextBox 5"/>
          <p:cNvSpPr txBox="1"/>
          <p:nvPr/>
        </p:nvSpPr>
        <p:spPr>
          <a:xfrm>
            <a:off x="137887" y="2921790"/>
            <a:ext cx="9700156" cy="2031325"/>
          </a:xfrm>
          <a:prstGeom prst="rect">
            <a:avLst/>
          </a:prstGeom>
          <a:noFill/>
        </p:spPr>
        <p:txBody>
          <a:bodyPr wrap="none" rtlCol="0">
            <a:spAutoFit/>
          </a:bodyPr>
          <a:lstStyle/>
          <a:p>
            <a:pPr algn="l" rtl="0"/>
            <a:r>
              <a:rPr lang="en-US" dirty="0"/>
              <a:t>He claimed that sovereignty belonged to the people and that the government was only </a:t>
            </a:r>
            <a:endParaRPr lang="en-US" dirty="0" smtClean="0"/>
          </a:p>
          <a:p>
            <a:pPr algn="l" rtl="0"/>
            <a:r>
              <a:rPr lang="en-US" dirty="0" smtClean="0"/>
              <a:t>a </a:t>
            </a:r>
            <a:r>
              <a:rPr lang="en-US" dirty="0"/>
              <a:t>representative of the sovereign, charged with executing the general will. Although this </a:t>
            </a:r>
            <a:endParaRPr lang="en-US" dirty="0" smtClean="0"/>
          </a:p>
          <a:p>
            <a:pPr algn="l" rtl="0"/>
            <a:r>
              <a:rPr lang="en-US" dirty="0" smtClean="0"/>
              <a:t>is </a:t>
            </a:r>
            <a:r>
              <a:rPr lang="en-US" dirty="0"/>
              <a:t>idea is commonplace today, it was shocking to contemporary readers of Rousseau's </a:t>
            </a:r>
            <a:r>
              <a:rPr lang="en-US" dirty="0" smtClean="0"/>
              <a:t>work.</a:t>
            </a:r>
          </a:p>
          <a:p>
            <a:pPr algn="l" rtl="0"/>
            <a:endParaRPr lang="en-US" dirty="0"/>
          </a:p>
          <a:p>
            <a:pPr algn="l" rtl="0"/>
            <a:r>
              <a:rPr lang="en-US" dirty="0"/>
              <a:t>The Social Contract influenced governments throughout Europe and helped to promote </a:t>
            </a:r>
            <a:endParaRPr lang="en-US" dirty="0" smtClean="0"/>
          </a:p>
          <a:p>
            <a:pPr algn="l" rtl="0"/>
            <a:r>
              <a:rPr lang="en-US" dirty="0" smtClean="0"/>
              <a:t>political </a:t>
            </a:r>
            <a:r>
              <a:rPr lang="en-US" dirty="0"/>
              <a:t>reform and revolution</a:t>
            </a:r>
            <a:r>
              <a:rPr lang="en-US" dirty="0" smtClean="0"/>
              <a:t>. According to Rousseau, the clauses of the Social Contract can</a:t>
            </a:r>
          </a:p>
          <a:p>
            <a:pPr algn="l" rtl="0"/>
            <a:r>
              <a:rPr lang="en-US" dirty="0" smtClean="0"/>
              <a:t>Be reduced to one: The total alienation of the individual in favor of the community.</a:t>
            </a:r>
            <a:endParaRPr lang="en-US" dirty="0"/>
          </a:p>
        </p:txBody>
      </p:sp>
      <p:sp>
        <p:nvSpPr>
          <p:cNvPr id="8" name="TextBox 7"/>
          <p:cNvSpPr txBox="1"/>
          <p:nvPr/>
        </p:nvSpPr>
        <p:spPr>
          <a:xfrm>
            <a:off x="3895967" y="2062716"/>
            <a:ext cx="2210862" cy="369332"/>
          </a:xfrm>
          <a:prstGeom prst="rect">
            <a:avLst/>
          </a:prstGeom>
          <a:noFill/>
        </p:spPr>
        <p:txBody>
          <a:bodyPr wrap="none" rtlCol="0">
            <a:spAutoFit/>
          </a:bodyPr>
          <a:lstStyle/>
          <a:p>
            <a:pPr algn="l" rtl="0"/>
            <a:r>
              <a:rPr lang="en-US" dirty="0" smtClean="0"/>
              <a:t>The Social Contract</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228600" y="152400"/>
            <a:ext cx="8915400" cy="11430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عناصر المحاضرة</a:t>
            </a:r>
            <a:endParaRPr lang="en-US" dirty="0">
              <a:solidFill>
                <a:srgbClr val="C00000"/>
              </a:solidFill>
            </a:endParaRPr>
          </a:p>
        </p:txBody>
      </p:sp>
      <p:sp>
        <p:nvSpPr>
          <p:cNvPr id="15366"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6FB9C49D-7705-4461-AFFE-CE25E9EDDD09}" type="slidenum">
              <a:rPr lang="ar-SA" smtClean="0">
                <a:cs typeface="Arial" pitchFamily="34" charset="0"/>
              </a:rPr>
              <a:pPr/>
              <a:t>9</a:t>
            </a:fld>
            <a:endParaRPr lang="en-US" smtClean="0">
              <a:cs typeface="Arial" pitchFamily="34" charset="0"/>
            </a:endParaRPr>
          </a:p>
        </p:txBody>
      </p:sp>
      <p:sp>
        <p:nvSpPr>
          <p:cNvPr id="2" name="TextBox 1"/>
          <p:cNvSpPr txBox="1"/>
          <p:nvPr/>
        </p:nvSpPr>
        <p:spPr>
          <a:xfrm>
            <a:off x="219105" y="1676400"/>
            <a:ext cx="8983374" cy="2585323"/>
          </a:xfrm>
          <a:prstGeom prst="rect">
            <a:avLst/>
          </a:prstGeom>
          <a:noFill/>
        </p:spPr>
        <p:txBody>
          <a:bodyPr wrap="square" rtlCol="0">
            <a:spAutoFit/>
          </a:bodyPr>
          <a:lstStyle/>
          <a:p>
            <a:pPr algn="ctr" rtl="0"/>
            <a:r>
              <a:rPr lang="en-US" dirty="0" smtClean="0"/>
              <a:t>Book 1</a:t>
            </a:r>
          </a:p>
          <a:p>
            <a:pPr algn="l" rtl="0"/>
            <a:r>
              <a:rPr lang="en-US" dirty="0"/>
              <a:t>Because no man has a natural authority over other men and because force cannot establish right, all legitimate authority must depend upon convention. Rousseau goes on to refute Grotius, who argues that a state can be legitimate even if the people are slaves and the government is their master. Rousseau disputes his claim that the people can alienate their liberty and give themselves to a king. According to Rousseau, no one will give up his liberty without getting something in return. </a:t>
            </a:r>
            <a:endParaRPr lang="en-US" dirty="0" smtClean="0"/>
          </a:p>
          <a:p>
            <a:pPr algn="l" rtl="0"/>
            <a:endParaRPr lang="en-US" dirty="0"/>
          </a:p>
          <a:p>
            <a:pPr algn="l" rtl="0"/>
            <a:endParaRPr lang="en-US" dirty="0"/>
          </a:p>
        </p:txBody>
      </p:sp>
    </p:spTree>
    <p:extLst>
      <p:ext uri="{BB962C8B-B14F-4D97-AF65-F5344CB8AC3E}">
        <p14:creationId xmlns:p14="http://schemas.microsoft.com/office/powerpoint/2010/main" val="391425025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228600" y="152400"/>
            <a:ext cx="8915400" cy="11430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عناصر المحاضرة</a:t>
            </a:r>
            <a:endParaRPr lang="en-US" dirty="0">
              <a:solidFill>
                <a:srgbClr val="C00000"/>
              </a:solidFill>
            </a:endParaRPr>
          </a:p>
        </p:txBody>
      </p:sp>
      <p:sp>
        <p:nvSpPr>
          <p:cNvPr id="15366"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6FB9C49D-7705-4461-AFFE-CE25E9EDDD09}" type="slidenum">
              <a:rPr lang="ar-SA" smtClean="0">
                <a:cs typeface="Arial" pitchFamily="34" charset="0"/>
              </a:rPr>
              <a:pPr/>
              <a:t>10</a:t>
            </a:fld>
            <a:endParaRPr lang="en-US" smtClean="0">
              <a:cs typeface="Arial" pitchFamily="34" charset="0"/>
            </a:endParaRPr>
          </a:p>
        </p:txBody>
      </p:sp>
      <p:sp>
        <p:nvSpPr>
          <p:cNvPr id="2" name="TextBox 1"/>
          <p:cNvSpPr txBox="1"/>
          <p:nvPr/>
        </p:nvSpPr>
        <p:spPr>
          <a:xfrm>
            <a:off x="533400" y="2438400"/>
            <a:ext cx="8917826" cy="2308324"/>
          </a:xfrm>
          <a:prstGeom prst="rect">
            <a:avLst/>
          </a:prstGeom>
          <a:noFill/>
        </p:spPr>
        <p:txBody>
          <a:bodyPr wrap="none" rtlCol="0">
            <a:spAutoFit/>
          </a:bodyPr>
          <a:lstStyle/>
          <a:p>
            <a:pPr algn="l" rtl="0"/>
            <a:r>
              <a:rPr lang="en-US" dirty="0"/>
              <a:t>People form societies when the obstacles faced in the state of nature become too </a:t>
            </a:r>
            <a:endParaRPr lang="en-US" dirty="0" smtClean="0"/>
          </a:p>
          <a:p>
            <a:pPr algn="l" rtl="0"/>
            <a:r>
              <a:rPr lang="en-US" dirty="0" smtClean="0"/>
              <a:t>taxing for </a:t>
            </a:r>
            <a:r>
              <a:rPr lang="en-US" dirty="0"/>
              <a:t>any one person to overcome. Each person gives up his natural liberty </a:t>
            </a:r>
            <a:r>
              <a:rPr lang="en-US" dirty="0" smtClean="0"/>
              <a:t>– </a:t>
            </a:r>
          </a:p>
          <a:p>
            <a:pPr algn="l" rtl="0"/>
            <a:r>
              <a:rPr lang="en-US" dirty="0" smtClean="0"/>
              <a:t>the </a:t>
            </a:r>
            <a:r>
              <a:rPr lang="en-US" dirty="0"/>
              <a:t>freedom to do anything he desires - in exchange for the greater power of the </a:t>
            </a:r>
            <a:endParaRPr lang="en-US" dirty="0" smtClean="0"/>
          </a:p>
          <a:p>
            <a:pPr algn="l" rtl="0"/>
            <a:r>
              <a:rPr lang="en-US" dirty="0" smtClean="0"/>
              <a:t>entire </a:t>
            </a:r>
            <a:r>
              <a:rPr lang="en-US" dirty="0"/>
              <a:t>community. Because everyone gives himself and all of his rights to the </a:t>
            </a:r>
            <a:endParaRPr lang="en-US" dirty="0" smtClean="0"/>
          </a:p>
          <a:p>
            <a:pPr algn="l" rtl="0"/>
            <a:r>
              <a:rPr lang="en-US" dirty="0" smtClean="0"/>
              <a:t>community</a:t>
            </a:r>
            <a:r>
              <a:rPr lang="en-US" dirty="0"/>
              <a:t>, the conditions of the social contract are equal for all those involved. The </a:t>
            </a:r>
            <a:endParaRPr lang="en-US" dirty="0" smtClean="0"/>
          </a:p>
          <a:p>
            <a:pPr algn="l" rtl="0"/>
            <a:r>
              <a:rPr lang="en-US" dirty="0" smtClean="0"/>
              <a:t>association </a:t>
            </a:r>
            <a:r>
              <a:rPr lang="en-US" dirty="0"/>
              <a:t>of many individuals with the same interests creates a collective body with </a:t>
            </a:r>
            <a:endParaRPr lang="en-US" dirty="0" smtClean="0"/>
          </a:p>
          <a:p>
            <a:pPr algn="l" rtl="0"/>
            <a:r>
              <a:rPr lang="en-US" dirty="0" smtClean="0"/>
              <a:t>its </a:t>
            </a:r>
            <a:r>
              <a:rPr lang="en-US" dirty="0"/>
              <a:t>own life and will. This body is called the "state" when it is passive, and the </a:t>
            </a:r>
            <a:endParaRPr lang="en-US" dirty="0" smtClean="0"/>
          </a:p>
          <a:p>
            <a:pPr algn="l" rtl="0"/>
            <a:r>
              <a:rPr lang="en-US" dirty="0" smtClean="0"/>
              <a:t>"</a:t>
            </a:r>
            <a:r>
              <a:rPr lang="en-US" dirty="0"/>
              <a:t>sovereign" when it is active.</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228600" y="152400"/>
            <a:ext cx="8915400" cy="11430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عناصر المحاضرة</a:t>
            </a:r>
            <a:endParaRPr lang="en-US" dirty="0">
              <a:solidFill>
                <a:srgbClr val="C00000"/>
              </a:solidFill>
            </a:endParaRPr>
          </a:p>
        </p:txBody>
      </p:sp>
      <p:sp>
        <p:nvSpPr>
          <p:cNvPr id="15366"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6FB9C49D-7705-4461-AFFE-CE25E9EDDD09}" type="slidenum">
              <a:rPr lang="ar-SA" smtClean="0">
                <a:cs typeface="Arial" pitchFamily="34" charset="0"/>
              </a:rPr>
              <a:pPr/>
              <a:t>11</a:t>
            </a:fld>
            <a:endParaRPr lang="en-US" smtClean="0">
              <a:cs typeface="Arial" pitchFamily="34" charset="0"/>
            </a:endParaRPr>
          </a:p>
        </p:txBody>
      </p:sp>
      <p:sp>
        <p:nvSpPr>
          <p:cNvPr id="3" name="TextBox 2"/>
          <p:cNvSpPr txBox="1"/>
          <p:nvPr/>
        </p:nvSpPr>
        <p:spPr>
          <a:xfrm>
            <a:off x="646814" y="2209800"/>
            <a:ext cx="8745160" cy="2031325"/>
          </a:xfrm>
          <a:prstGeom prst="rect">
            <a:avLst/>
          </a:prstGeom>
          <a:noFill/>
        </p:spPr>
        <p:txBody>
          <a:bodyPr wrap="square" rtlCol="0">
            <a:spAutoFit/>
          </a:bodyPr>
          <a:lstStyle/>
          <a:p>
            <a:pPr algn="ctr" rtl="0"/>
            <a:r>
              <a:rPr lang="en-US" dirty="0" smtClean="0"/>
              <a:t>Influence</a:t>
            </a:r>
          </a:p>
          <a:p>
            <a:pPr algn="ctr" rtl="0"/>
            <a:endParaRPr lang="en-US" dirty="0"/>
          </a:p>
          <a:p>
            <a:pPr algn="l" rtl="0"/>
            <a:r>
              <a:rPr lang="en-US" dirty="0" smtClean="0"/>
              <a:t>The works of Adam Smith formed the basis of modern capitalism.</a:t>
            </a:r>
          </a:p>
          <a:p>
            <a:pPr algn="l" rtl="0"/>
            <a:endParaRPr lang="en-US" dirty="0"/>
          </a:p>
          <a:p>
            <a:pPr algn="l" rtl="0"/>
            <a:r>
              <a:rPr lang="en-US" dirty="0" smtClean="0"/>
              <a:t>The writings of Rousseau were influential on the founding fathers of the United </a:t>
            </a:r>
          </a:p>
          <a:p>
            <a:pPr algn="l" rtl="0"/>
            <a:r>
              <a:rPr lang="en-US" dirty="0" smtClean="0"/>
              <a:t>States of America as well as the Abolitionist who were fighting to end slavery.</a:t>
            </a:r>
          </a:p>
          <a:p>
            <a:pPr algn="l" rtl="0"/>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228600" y="152400"/>
            <a:ext cx="8915400" cy="11430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عناصر المحاضرة</a:t>
            </a:r>
            <a:endParaRPr lang="en-US" dirty="0">
              <a:solidFill>
                <a:srgbClr val="C00000"/>
              </a:solidFill>
            </a:endParaRPr>
          </a:p>
        </p:txBody>
      </p:sp>
      <p:sp>
        <p:nvSpPr>
          <p:cNvPr id="15366"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6FB9C49D-7705-4461-AFFE-CE25E9EDDD09}" type="slidenum">
              <a:rPr lang="ar-SA" smtClean="0">
                <a:cs typeface="Arial" pitchFamily="34" charset="0"/>
              </a:rPr>
              <a:pPr/>
              <a:t>12</a:t>
            </a:fld>
            <a:endParaRPr lang="en-US" smtClean="0">
              <a:cs typeface="Arial" pitchFamily="34" charset="0"/>
            </a:endParaRPr>
          </a:p>
        </p:txBody>
      </p:sp>
      <p:sp>
        <p:nvSpPr>
          <p:cNvPr id="2" name="TextBox 1"/>
          <p:cNvSpPr txBox="1"/>
          <p:nvPr/>
        </p:nvSpPr>
        <p:spPr>
          <a:xfrm>
            <a:off x="4114800" y="3292549"/>
            <a:ext cx="1685077" cy="369332"/>
          </a:xfrm>
          <a:prstGeom prst="rect">
            <a:avLst/>
          </a:prstGeom>
          <a:noFill/>
        </p:spPr>
        <p:txBody>
          <a:bodyPr wrap="none" rtlCol="0">
            <a:spAutoFit/>
          </a:bodyPr>
          <a:lstStyle/>
          <a:p>
            <a:pPr algn="l" rtl="0"/>
            <a:r>
              <a:rPr lang="en-US" dirty="0" smtClean="0"/>
              <a:t>End of Lecture</a:t>
            </a:r>
            <a:endParaRPr lang="en-US" dirty="0"/>
          </a:p>
        </p:txBody>
      </p:sp>
    </p:spTree>
    <p:extLst>
      <p:ext uri="{BB962C8B-B14F-4D97-AF65-F5344CB8AC3E}">
        <p14:creationId xmlns:p14="http://schemas.microsoft.com/office/powerpoint/2010/main" val="269916033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26629"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788"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3454</TotalTime>
  <Words>703</Words>
  <Application>Microsoft Office PowerPoint</Application>
  <PresentationFormat>A4 Paper (210x297 mm)</PresentationFormat>
  <Paragraphs>84</Paragraphs>
  <Slides>13</Slides>
  <Notes>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Office Theme</vt:lpstr>
      <vt:lpstr>PowerPoint Presentation</vt:lpstr>
      <vt:lpstr>المحاضرة الثامنة .......................</vt:lpstr>
      <vt:lpstr>عناصر المحاضرة</vt:lpstr>
      <vt:lpstr>عناصر المحاضرة</vt:lpstr>
      <vt:lpstr>عناصر المحاضرة</vt:lpstr>
      <vt:lpstr>عناصر المحاضرة</vt:lpstr>
      <vt:lpstr>عناصر المحاضرة</vt:lpstr>
      <vt:lpstr>عناصر المحاضرة</vt:lpstr>
      <vt:lpstr>عناصر المحاضرة</vt:lpstr>
      <vt:lpstr>عناصر المحاضرة</vt:lpstr>
      <vt:lpstr>عناصر المحاضرة</vt:lpstr>
      <vt:lpstr>عناصر المحاضرة</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Jamal</cp:lastModifiedBy>
  <cp:revision>202</cp:revision>
  <dcterms:created xsi:type="dcterms:W3CDTF">2009-10-14T19:14:34Z</dcterms:created>
  <dcterms:modified xsi:type="dcterms:W3CDTF">2012-03-06T06:11:26Z</dcterms:modified>
</cp:coreProperties>
</file>