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73" r:id="rId5"/>
    <p:sldId id="275" r:id="rId6"/>
    <p:sldId id="268" r:id="rId7"/>
    <p:sldId id="272" r:id="rId8"/>
    <p:sldId id="269" r:id="rId9"/>
    <p:sldId id="278" r:id="rId10"/>
    <p:sldId id="274" r:id="rId11"/>
    <p:sldId id="276" r:id="rId12"/>
    <p:sldId id="2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1194"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2360258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6858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الفكرة </a:t>
            </a:r>
            <a:r>
              <a:rPr lang="ar-SA" sz="2800" b="1" dirty="0" err="1" smtClean="0">
                <a:solidFill>
                  <a:srgbClr val="7F7F7F"/>
                </a:solidFill>
                <a:latin typeface="Calibri" pitchFamily="34" charset="0"/>
                <a:cs typeface="Times New Roman" pitchFamily="18" charset="0"/>
              </a:rPr>
              <a:t>و</a:t>
            </a:r>
            <a:r>
              <a:rPr lang="ar-SA" sz="2800" b="1" dirty="0" smtClean="0">
                <a:solidFill>
                  <a:srgbClr val="7F7F7F"/>
                </a:solidFill>
                <a:latin typeface="Calibri" pitchFamily="34" charset="0"/>
                <a:cs typeface="Times New Roman" pitchFamily="18" charset="0"/>
              </a:rPr>
              <a:t> الثقافة الإنجليزية</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أ. جمال رفيق محمد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التاسعة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3" name="TextBox 2"/>
          <p:cNvSpPr txBox="1"/>
          <p:nvPr/>
        </p:nvSpPr>
        <p:spPr>
          <a:xfrm>
            <a:off x="2270182" y="1371600"/>
            <a:ext cx="5365636" cy="369332"/>
          </a:xfrm>
          <a:prstGeom prst="rect">
            <a:avLst/>
          </a:prstGeom>
          <a:noFill/>
        </p:spPr>
        <p:txBody>
          <a:bodyPr wrap="none" rtlCol="0">
            <a:spAutoFit/>
          </a:bodyPr>
          <a:lstStyle/>
          <a:p>
            <a:pPr algn="l" rtl="0"/>
            <a:r>
              <a:rPr lang="en-US" dirty="0" smtClean="0"/>
              <a:t>The Ideological Origins of the American Revolution</a:t>
            </a:r>
            <a:endParaRPr lang="en-US" dirty="0"/>
          </a:p>
        </p:txBody>
      </p:sp>
      <p:pic>
        <p:nvPicPr>
          <p:cNvPr id="11266" name="Picture 2" descr="http://img.tfd.com/WEAL/weal_03_img0524.jpg"/>
          <p:cNvPicPr>
            <a:picLocks noChangeAspect="1" noChangeArrowheads="1"/>
          </p:cNvPicPr>
          <p:nvPr/>
        </p:nvPicPr>
        <p:blipFill>
          <a:blip r:embed="rId2" cstate="print"/>
          <a:srcRect/>
          <a:stretch>
            <a:fillRect/>
          </a:stretch>
        </p:blipFill>
        <p:spPr bwMode="auto">
          <a:xfrm>
            <a:off x="3581400" y="2614960"/>
            <a:ext cx="3200400" cy="2185640"/>
          </a:xfrm>
          <a:prstGeom prst="rect">
            <a:avLst/>
          </a:prstGeom>
          <a:noFill/>
        </p:spPr>
      </p:pic>
      <p:pic>
        <p:nvPicPr>
          <p:cNvPr id="11268" name="Picture 4" descr="http://sc94.ameslab.gov/TOUR/tjefferson.gif"/>
          <p:cNvPicPr>
            <a:picLocks noChangeAspect="1" noChangeArrowheads="1"/>
          </p:cNvPicPr>
          <p:nvPr/>
        </p:nvPicPr>
        <p:blipFill>
          <a:blip r:embed="rId3" cstate="print"/>
          <a:srcRect/>
          <a:stretch>
            <a:fillRect/>
          </a:stretch>
        </p:blipFill>
        <p:spPr bwMode="auto">
          <a:xfrm>
            <a:off x="990600" y="1981200"/>
            <a:ext cx="2514600" cy="3224366"/>
          </a:xfrm>
          <a:prstGeom prst="rect">
            <a:avLst/>
          </a:prstGeom>
          <a:noFill/>
        </p:spPr>
      </p:pic>
      <p:pic>
        <p:nvPicPr>
          <p:cNvPr id="11270" name="Picture 6" descr="http://4.bp.blogspot.com/_x4E6Y_J8LJc/TVLKcmXKDGI/AAAAAAAABgw/L_n1rRiMYKc/s1600/benjamin-franklin.jpg"/>
          <p:cNvPicPr>
            <a:picLocks noChangeAspect="1" noChangeArrowheads="1"/>
          </p:cNvPicPr>
          <p:nvPr/>
        </p:nvPicPr>
        <p:blipFill>
          <a:blip r:embed="rId4" cstate="print"/>
          <a:srcRect/>
          <a:stretch>
            <a:fillRect/>
          </a:stretch>
        </p:blipFill>
        <p:spPr bwMode="auto">
          <a:xfrm>
            <a:off x="6858000" y="1981200"/>
            <a:ext cx="2609850" cy="331521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6" name="TextBox 5"/>
          <p:cNvSpPr txBox="1"/>
          <p:nvPr/>
        </p:nvSpPr>
        <p:spPr>
          <a:xfrm>
            <a:off x="3124200" y="1905000"/>
            <a:ext cx="3412152" cy="369332"/>
          </a:xfrm>
          <a:prstGeom prst="rect">
            <a:avLst/>
          </a:prstGeom>
          <a:noFill/>
        </p:spPr>
        <p:txBody>
          <a:bodyPr wrap="none" rtlCol="1">
            <a:spAutoFit/>
          </a:bodyPr>
          <a:lstStyle/>
          <a:p>
            <a:pPr algn="l" rtl="0"/>
            <a:r>
              <a:rPr lang="en-US" dirty="0" smtClean="0"/>
              <a:t>History of the Thirteen Colonies</a:t>
            </a:r>
            <a:endParaRPr lang="ar-SA" dirty="0"/>
          </a:p>
        </p:txBody>
      </p:sp>
      <p:sp>
        <p:nvSpPr>
          <p:cNvPr id="8" name="TextBox 7"/>
          <p:cNvSpPr txBox="1"/>
          <p:nvPr/>
        </p:nvSpPr>
        <p:spPr>
          <a:xfrm>
            <a:off x="838200" y="2743200"/>
            <a:ext cx="8272456" cy="646331"/>
          </a:xfrm>
          <a:prstGeom prst="rect">
            <a:avLst/>
          </a:prstGeom>
          <a:noFill/>
        </p:spPr>
        <p:txBody>
          <a:bodyPr wrap="none" rtlCol="1">
            <a:spAutoFit/>
          </a:bodyPr>
          <a:lstStyle/>
          <a:p>
            <a:pPr algn="l" rtl="0"/>
            <a:r>
              <a:rPr lang="en-US" dirty="0" smtClean="0"/>
              <a:t>The Thirteen Colonies were English, Dutch, Swedish, and later British colonies </a:t>
            </a:r>
          </a:p>
          <a:p>
            <a:pPr algn="l" rtl="0"/>
            <a:r>
              <a:rPr lang="en-US" dirty="0" smtClean="0"/>
              <a:t>established on the Atlantic coast of North America between 1607 and 1733. </a:t>
            </a:r>
            <a:endParaRPr lang="ar-SA" dirty="0"/>
          </a:p>
        </p:txBody>
      </p:sp>
      <p:sp>
        <p:nvSpPr>
          <p:cNvPr id="11" name="Rectangle 10"/>
          <p:cNvSpPr/>
          <p:nvPr/>
        </p:nvSpPr>
        <p:spPr>
          <a:xfrm>
            <a:off x="838200" y="3581400"/>
            <a:ext cx="8077200" cy="923330"/>
          </a:xfrm>
          <a:prstGeom prst="rect">
            <a:avLst/>
          </a:prstGeom>
        </p:spPr>
        <p:txBody>
          <a:bodyPr wrap="square">
            <a:spAutoFit/>
          </a:bodyPr>
          <a:lstStyle/>
          <a:p>
            <a:pPr algn="l" rtl="0"/>
            <a:r>
              <a:rPr lang="en-US" dirty="0" smtClean="0"/>
              <a:t>People fleeing persecution by King Charles I and Anglican Archbishop William Laud were responsible for settling most of New England, and the Province of Maryland was founded in part to be a haven for Roman Catholics</a:t>
            </a:r>
            <a:endParaRPr lang="ar-SA" dirty="0"/>
          </a:p>
        </p:txBody>
      </p:sp>
      <p:sp>
        <p:nvSpPr>
          <p:cNvPr id="12" name="Rectangle 11"/>
          <p:cNvSpPr/>
          <p:nvPr/>
        </p:nvSpPr>
        <p:spPr>
          <a:xfrm>
            <a:off x="838200" y="4648200"/>
            <a:ext cx="8153400" cy="1477328"/>
          </a:xfrm>
          <a:prstGeom prst="rect">
            <a:avLst/>
          </a:prstGeom>
        </p:spPr>
        <p:txBody>
          <a:bodyPr wrap="square">
            <a:spAutoFit/>
          </a:bodyPr>
          <a:lstStyle/>
          <a:p>
            <a:pPr algn="l" rtl="0"/>
            <a:r>
              <a:rPr lang="en-US" dirty="0" smtClean="0"/>
              <a:t>Mercantilism was the basic policy imposed by Britain on its colonies from the 1660s. Mercantilism meant that the government and merchants based in England became partners with the goal of increasing political power and private wealth, to the exclusion of other empires and even merchants based in its own colonies. </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9400" y="1981200"/>
            <a:ext cx="39624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575424" y="1530352"/>
            <a:ext cx="2450351" cy="369332"/>
          </a:xfrm>
          <a:prstGeom prst="rect">
            <a:avLst/>
          </a:prstGeom>
          <a:noFill/>
        </p:spPr>
        <p:txBody>
          <a:bodyPr wrap="none" rtlCol="0">
            <a:spAutoFit/>
          </a:bodyPr>
          <a:lstStyle/>
          <a:p>
            <a:pPr algn="l" rtl="0"/>
            <a:r>
              <a:rPr lang="en-US" dirty="0" smtClean="0"/>
              <a:t>The Thirteen Colonies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6</a:t>
            </a:fld>
            <a:endParaRPr lang="en-US" smtClean="0">
              <a:cs typeface="Arial" pitchFamily="34" charset="0"/>
            </a:endParaRPr>
          </a:p>
        </p:txBody>
      </p:sp>
      <p:sp>
        <p:nvSpPr>
          <p:cNvPr id="4" name="TextBox 3"/>
          <p:cNvSpPr txBox="1"/>
          <p:nvPr/>
        </p:nvSpPr>
        <p:spPr>
          <a:xfrm>
            <a:off x="373912" y="2151965"/>
            <a:ext cx="8950688" cy="5355312"/>
          </a:xfrm>
          <a:prstGeom prst="rect">
            <a:avLst/>
          </a:prstGeom>
          <a:noFill/>
        </p:spPr>
        <p:txBody>
          <a:bodyPr wrap="square" rtlCol="0">
            <a:spAutoFit/>
          </a:bodyPr>
          <a:lstStyle/>
          <a:p>
            <a:pPr algn="l" rtl="0"/>
            <a:r>
              <a:rPr lang="en-US" dirty="0" smtClean="0"/>
              <a:t>After the French-Indian war (1754-1763), The British Empire increased taxes (the Stamp Act)</a:t>
            </a:r>
          </a:p>
          <a:p>
            <a:pPr algn="l" rtl="0"/>
            <a:endParaRPr lang="en-US" dirty="0" smtClean="0"/>
          </a:p>
          <a:p>
            <a:pPr algn="l" rtl="0"/>
            <a:r>
              <a:rPr lang="en-US" dirty="0" smtClean="0"/>
              <a:t>In 1768 British troops arrived to enforce heavy taxation, which caused tension to rise.</a:t>
            </a:r>
          </a:p>
          <a:p>
            <a:pPr algn="l" rtl="0"/>
            <a:endParaRPr lang="en-US" dirty="0" smtClean="0"/>
          </a:p>
          <a:p>
            <a:pPr algn="l" rtl="0"/>
            <a:r>
              <a:rPr lang="en-US" dirty="0" smtClean="0"/>
              <a:t>Boston Massacre (March 5, 1770): A group of British soldiers fired into a hostile crowd, killing five colonials.</a:t>
            </a:r>
          </a:p>
          <a:p>
            <a:pPr algn="l" rtl="0"/>
            <a:endParaRPr lang="en-US" dirty="0" smtClean="0"/>
          </a:p>
          <a:p>
            <a:pPr algn="l" rtl="0"/>
            <a:r>
              <a:rPr lang="en-US" dirty="0" smtClean="0"/>
              <a:t>Boston Tea Party (December 6, 1773): The British Parliament passed the Tea Act which was designed to force the Colonists into importing tea from the East India Company and pay tax to the British Empire.  This was strongly opposed in the Colonies.  On December 6, a group boarded a ship and destroyed the tea</a:t>
            </a:r>
            <a:r>
              <a:rPr lang="en-US" dirty="0" smtClean="0"/>
              <a:t>. This act</a:t>
            </a:r>
          </a:p>
          <a:p>
            <a:pPr algn="l" rtl="0"/>
            <a:r>
              <a:rPr lang="en-US" dirty="0" smtClean="0"/>
              <a:t>started the chain of events that led to the Revolutionary War.</a:t>
            </a:r>
            <a:endParaRPr lang="en-US" dirty="0" smtClean="0"/>
          </a:p>
          <a:p>
            <a:pPr algn="l" rtl="0"/>
            <a:endParaRPr lang="en-US" dirty="0" smtClean="0"/>
          </a:p>
          <a:p>
            <a:pPr algn="l" rtl="0"/>
            <a:endParaRPr lang="en-US" dirty="0" smtClean="0"/>
          </a:p>
          <a:p>
            <a:pPr algn="l" rtl="0"/>
            <a:endParaRPr lang="en-US" dirty="0"/>
          </a:p>
          <a:p>
            <a:pPr algn="l" rtl="0"/>
            <a:endParaRPr lang="en-US" dirty="0" smtClean="0"/>
          </a:p>
          <a:p>
            <a:pPr algn="l" rtl="0"/>
            <a:endParaRPr lang="en-US" dirty="0"/>
          </a:p>
          <a:p>
            <a:pPr algn="l" rtl="0"/>
            <a:endParaRPr lang="en-US" dirty="0"/>
          </a:p>
        </p:txBody>
      </p:sp>
      <p:sp>
        <p:nvSpPr>
          <p:cNvPr id="2" name="TextBox 1"/>
          <p:cNvSpPr txBox="1"/>
          <p:nvPr/>
        </p:nvSpPr>
        <p:spPr>
          <a:xfrm>
            <a:off x="3200400" y="1505634"/>
            <a:ext cx="2929007" cy="646331"/>
          </a:xfrm>
          <a:prstGeom prst="rect">
            <a:avLst/>
          </a:prstGeom>
          <a:noFill/>
        </p:spPr>
        <p:txBody>
          <a:bodyPr wrap="none" rtlCol="0">
            <a:spAutoFit/>
          </a:bodyPr>
          <a:lstStyle/>
          <a:p>
            <a:pPr algn="l" rtl="0"/>
            <a:r>
              <a:rPr lang="en-US" dirty="0" smtClean="0"/>
              <a:t>Resentment </a:t>
            </a:r>
            <a:r>
              <a:rPr lang="en-US" dirty="0" smtClean="0"/>
              <a:t>to British Rule</a:t>
            </a:r>
            <a:endParaRPr lang="en-US" dirty="0" smtClean="0"/>
          </a:p>
          <a:p>
            <a:pPr algn="l" rtl="0"/>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7</a:t>
            </a:fld>
            <a:endParaRPr lang="en-US" smtClean="0">
              <a:cs typeface="Arial" pitchFamily="34" charset="0"/>
            </a:endParaRPr>
          </a:p>
        </p:txBody>
      </p:sp>
      <p:sp>
        <p:nvSpPr>
          <p:cNvPr id="5" name="TextBox 4"/>
          <p:cNvSpPr txBox="1"/>
          <p:nvPr/>
        </p:nvSpPr>
        <p:spPr>
          <a:xfrm>
            <a:off x="4080175" y="1491734"/>
            <a:ext cx="1274708" cy="369332"/>
          </a:xfrm>
          <a:prstGeom prst="rect">
            <a:avLst/>
          </a:prstGeom>
          <a:noFill/>
        </p:spPr>
        <p:txBody>
          <a:bodyPr wrap="none" rtlCol="0">
            <a:spAutoFit/>
          </a:bodyPr>
          <a:lstStyle/>
          <a:p>
            <a:pPr algn="l" rtl="0"/>
            <a:r>
              <a:rPr lang="en-US" dirty="0" smtClean="0"/>
              <a:t>Revolution</a:t>
            </a:r>
          </a:p>
        </p:txBody>
      </p:sp>
      <p:sp>
        <p:nvSpPr>
          <p:cNvPr id="8" name="TextBox 7"/>
          <p:cNvSpPr txBox="1"/>
          <p:nvPr/>
        </p:nvSpPr>
        <p:spPr>
          <a:xfrm>
            <a:off x="228601" y="2045732"/>
            <a:ext cx="9372600" cy="5355312"/>
          </a:xfrm>
          <a:prstGeom prst="rect">
            <a:avLst/>
          </a:prstGeom>
          <a:noFill/>
        </p:spPr>
        <p:txBody>
          <a:bodyPr wrap="square" rtlCol="1">
            <a:spAutoFit/>
          </a:bodyPr>
          <a:lstStyle/>
          <a:p>
            <a:pPr algn="l" rtl="0"/>
            <a:r>
              <a:rPr lang="en-US" dirty="0" smtClean="0"/>
              <a:t>British Parliament passed the punitive  “Intolerable Acts” after the Boston Tea Party</a:t>
            </a:r>
          </a:p>
          <a:p>
            <a:pPr algn="l" rtl="0"/>
            <a:endParaRPr lang="en-US" dirty="0" smtClean="0"/>
          </a:p>
          <a:p>
            <a:pPr algn="l" rtl="0"/>
            <a:r>
              <a:rPr lang="en-US" dirty="0" smtClean="0"/>
              <a:t>Committees of Correspondence are formed to pass communication quickly in the Colonies.</a:t>
            </a:r>
          </a:p>
          <a:p>
            <a:pPr algn="l" rtl="0"/>
            <a:endParaRPr lang="en-US" dirty="0" smtClean="0"/>
          </a:p>
          <a:p>
            <a:pPr algn="l" rtl="0"/>
            <a:r>
              <a:rPr lang="en-US" dirty="0" smtClean="0"/>
              <a:t>Continental Congress is formed from delegates of the colonies to oppose taxation</a:t>
            </a:r>
          </a:p>
          <a:p>
            <a:pPr algn="l" rtl="0"/>
            <a:r>
              <a:rPr lang="en-US" dirty="0" smtClean="0"/>
              <a:t>without representation (1774). </a:t>
            </a:r>
          </a:p>
          <a:p>
            <a:pPr algn="l" rtl="0"/>
            <a:endParaRPr lang="en-US" dirty="0" smtClean="0"/>
          </a:p>
          <a:p>
            <a:pPr algn="l" rtl="0"/>
            <a:r>
              <a:rPr lang="en-US" dirty="0" smtClean="0"/>
              <a:t>On June 11, during the Second Continental Congress, the members of the Committee </a:t>
            </a:r>
          </a:p>
          <a:p>
            <a:pPr algn="l" rtl="0"/>
            <a:r>
              <a:rPr lang="en-US" dirty="0" smtClean="0"/>
              <a:t>of Five were </a:t>
            </a:r>
            <a:r>
              <a:rPr lang="en-US" dirty="0" smtClean="0"/>
              <a:t>appointed. The </a:t>
            </a:r>
            <a:r>
              <a:rPr lang="en-US" dirty="0" smtClean="0"/>
              <a:t>five were tasked with drafting a document detailing</a:t>
            </a:r>
          </a:p>
          <a:p>
            <a:pPr algn="l" rtl="0"/>
            <a:r>
              <a:rPr lang="en-US" dirty="0" smtClean="0"/>
              <a:t>The reasons for separating from the British Empire and becoming an independent nation.</a:t>
            </a:r>
          </a:p>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8</a:t>
            </a:fld>
            <a:endParaRPr lang="en-US" smtClean="0">
              <a:cs typeface="Arial" pitchFamily="34" charset="0"/>
            </a:endParaRPr>
          </a:p>
        </p:txBody>
      </p:sp>
      <p:sp>
        <p:nvSpPr>
          <p:cNvPr id="4" name="TextBox 3"/>
          <p:cNvSpPr txBox="1"/>
          <p:nvPr/>
        </p:nvSpPr>
        <p:spPr>
          <a:xfrm>
            <a:off x="1295400" y="2057400"/>
            <a:ext cx="184731" cy="369332"/>
          </a:xfrm>
          <a:prstGeom prst="rect">
            <a:avLst/>
          </a:prstGeom>
          <a:noFill/>
        </p:spPr>
        <p:txBody>
          <a:bodyPr wrap="none" rtlCol="0">
            <a:spAutoFit/>
          </a:bodyPr>
          <a:lstStyle/>
          <a:p>
            <a:endParaRPr lang="en-US" dirty="0"/>
          </a:p>
        </p:txBody>
      </p:sp>
      <p:sp>
        <p:nvSpPr>
          <p:cNvPr id="3" name="TextBox 2"/>
          <p:cNvSpPr txBox="1"/>
          <p:nvPr/>
        </p:nvSpPr>
        <p:spPr>
          <a:xfrm>
            <a:off x="3581400" y="1688068"/>
            <a:ext cx="2518638" cy="369332"/>
          </a:xfrm>
          <a:prstGeom prst="rect">
            <a:avLst/>
          </a:prstGeom>
          <a:noFill/>
        </p:spPr>
        <p:txBody>
          <a:bodyPr wrap="none" rtlCol="0">
            <a:spAutoFit/>
          </a:bodyPr>
          <a:lstStyle/>
          <a:p>
            <a:pPr algn="l" rtl="0"/>
            <a:r>
              <a:rPr lang="en-US" dirty="0" smtClean="0"/>
              <a:t>The Committee of Five</a:t>
            </a:r>
            <a:endParaRPr lang="en-US" dirty="0"/>
          </a:p>
        </p:txBody>
      </p:sp>
      <p:sp>
        <p:nvSpPr>
          <p:cNvPr id="5" name="Rectangle 4"/>
          <p:cNvSpPr/>
          <p:nvPr/>
        </p:nvSpPr>
        <p:spPr>
          <a:xfrm>
            <a:off x="533400" y="2286000"/>
            <a:ext cx="6324600" cy="3139321"/>
          </a:xfrm>
          <a:prstGeom prst="rect">
            <a:avLst/>
          </a:prstGeom>
        </p:spPr>
        <p:txBody>
          <a:bodyPr wrap="square">
            <a:spAutoFit/>
          </a:bodyPr>
          <a:lstStyle/>
          <a:p>
            <a:pPr algn="l" rtl="0"/>
            <a:r>
              <a:rPr lang="en-US" dirty="0" smtClean="0"/>
              <a:t>John </a:t>
            </a:r>
            <a:r>
              <a:rPr lang="en-US" dirty="0"/>
              <a:t>Adams of </a:t>
            </a:r>
            <a:r>
              <a:rPr lang="en-US" dirty="0" smtClean="0"/>
              <a:t>Massachusetts</a:t>
            </a:r>
          </a:p>
          <a:p>
            <a:pPr algn="l" rtl="0"/>
            <a:endParaRPr lang="en-US" dirty="0"/>
          </a:p>
          <a:p>
            <a:pPr algn="l" rtl="0"/>
            <a:r>
              <a:rPr lang="en-US" dirty="0"/>
              <a:t> Adams gained prominence during the controversy surrounding the Stamp Act (1765) as a brilliant defender of American rights under British law</a:t>
            </a:r>
            <a:r>
              <a:rPr lang="en-US" dirty="0" smtClean="0"/>
              <a:t>.</a:t>
            </a:r>
          </a:p>
          <a:p>
            <a:pPr algn="l" rtl="0"/>
            <a:endParaRPr lang="en-US" dirty="0"/>
          </a:p>
          <a:p>
            <a:pPr algn="l" rtl="0"/>
            <a:r>
              <a:rPr lang="en-US" dirty="0" smtClean="0"/>
              <a:t>In </a:t>
            </a:r>
            <a:r>
              <a:rPr lang="en-US" dirty="0"/>
              <a:t>his </a:t>
            </a:r>
            <a:r>
              <a:rPr lang="en-US" i="1" dirty="0"/>
              <a:t>Thoughts on Government </a:t>
            </a:r>
            <a:r>
              <a:rPr lang="en-US" dirty="0"/>
              <a:t>(spring 1776), he wrote that the purpose of government was the "greatest quantity of human happiness," a notion which he derived from Cicero, an ancient Roman philosopher.</a:t>
            </a:r>
            <a:endParaRPr lang="en-US" dirty="0" smtClean="0"/>
          </a:p>
          <a:p>
            <a:pPr algn="l" rtl="0"/>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242066"/>
            <a:ext cx="1752600" cy="2206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9</a:t>
            </a:fld>
            <a:endParaRPr lang="en-US" smtClean="0">
              <a:cs typeface="Arial" pitchFamily="34" charset="0"/>
            </a:endParaRPr>
          </a:p>
        </p:txBody>
      </p:sp>
      <p:sp>
        <p:nvSpPr>
          <p:cNvPr id="3" name="Rectangle 2"/>
          <p:cNvSpPr/>
          <p:nvPr/>
        </p:nvSpPr>
        <p:spPr>
          <a:xfrm>
            <a:off x="0" y="1369290"/>
            <a:ext cx="7337526" cy="4678204"/>
          </a:xfrm>
          <a:prstGeom prst="rect">
            <a:avLst/>
          </a:prstGeom>
        </p:spPr>
        <p:txBody>
          <a:bodyPr wrap="square">
            <a:spAutoFit/>
          </a:bodyPr>
          <a:lstStyle/>
          <a:p>
            <a:pPr algn="l" rtl="0"/>
            <a:r>
              <a:rPr lang="en-US" u="sng" dirty="0"/>
              <a:t>Roger Sherman of </a:t>
            </a:r>
            <a:r>
              <a:rPr lang="en-US" u="sng" dirty="0" smtClean="0"/>
              <a:t>Connecticut</a:t>
            </a:r>
            <a:r>
              <a:rPr lang="en-US" u="sng" dirty="0"/>
              <a:t> </a:t>
            </a:r>
            <a:endParaRPr lang="en-US" u="sng" dirty="0" smtClean="0"/>
          </a:p>
          <a:p>
            <a:pPr algn="l" rtl="0"/>
            <a:endParaRPr lang="en-US" u="sng" dirty="0"/>
          </a:p>
          <a:p>
            <a:pPr algn="l" rtl="0"/>
            <a:r>
              <a:rPr lang="en-US" sz="1600" dirty="0"/>
              <a:t>Roger Sherman (April 19, 1721 – July 23, 1793) was an early American lawyer and politician, as well as a founding father. He served as the first mayor of New Haven, Connecticut, </a:t>
            </a:r>
            <a:r>
              <a:rPr lang="en-US" sz="1600" dirty="0" smtClean="0"/>
              <a:t>He </a:t>
            </a:r>
            <a:r>
              <a:rPr lang="en-US" sz="1600" dirty="0"/>
              <a:t>was the only person to sign all four great state papers of the U.S.: the Continental Association, the Declaration of Independence, the Articles of Confederation and the Constitution</a:t>
            </a:r>
            <a:r>
              <a:rPr lang="en-US" sz="1600" dirty="0" smtClean="0"/>
              <a:t>. Thomas </a:t>
            </a:r>
            <a:r>
              <a:rPr lang="en-US" sz="1600" dirty="0"/>
              <a:t>Jefferson said of him: "That is Mr. Sherman, of Connecticut, a man who never said a foolish thing in his life."</a:t>
            </a:r>
            <a:endParaRPr lang="en-US" sz="1600" dirty="0" smtClean="0"/>
          </a:p>
          <a:p>
            <a:pPr algn="l" rtl="0"/>
            <a:endParaRPr lang="en-US" u="sng" dirty="0" smtClean="0"/>
          </a:p>
          <a:p>
            <a:pPr algn="l" rtl="0"/>
            <a:r>
              <a:rPr lang="en-US" u="sng" dirty="0" smtClean="0"/>
              <a:t>Robert </a:t>
            </a:r>
            <a:r>
              <a:rPr lang="en-US" u="sng" dirty="0"/>
              <a:t>Livingston of New </a:t>
            </a:r>
            <a:r>
              <a:rPr lang="en-US" u="sng" dirty="0" smtClean="0"/>
              <a:t>York</a:t>
            </a:r>
          </a:p>
          <a:p>
            <a:pPr algn="l" rtl="0"/>
            <a:endParaRPr lang="en-US" u="sng" dirty="0" smtClean="0"/>
          </a:p>
          <a:p>
            <a:pPr algn="l" rtl="0"/>
            <a:r>
              <a:rPr lang="en-US" sz="1600" dirty="0" smtClean="0"/>
              <a:t>Robert </a:t>
            </a:r>
            <a:r>
              <a:rPr lang="en-US" sz="1600" dirty="0"/>
              <a:t>Livingston was born in the city of New York in 1746. He was educated at King's (now Columbia) College, where he was graduated in 1764. </a:t>
            </a:r>
            <a:r>
              <a:rPr lang="en-US" sz="1600" dirty="0" smtClean="0"/>
              <a:t>Livingston </a:t>
            </a:r>
            <a:r>
              <a:rPr lang="en-US" sz="1600" dirty="0"/>
              <a:t>became politically active in the era of the Stamp Act </a:t>
            </a:r>
            <a:r>
              <a:rPr lang="en-US" sz="1600" dirty="0" smtClean="0"/>
              <a:t>Revolt. In </a:t>
            </a:r>
            <a:r>
              <a:rPr lang="en-US" sz="1600" dirty="0"/>
              <a:t>1776, as a member of the Provincial congress of New York, he was selected to attend the Continental Congress</a:t>
            </a:r>
            <a:r>
              <a:rPr lang="en-US" sz="1600" dirty="0" smtClean="0"/>
              <a:t>. He was the only member of the five who did NOT sign the Declaration of Independence. </a:t>
            </a:r>
            <a:endParaRPr lang="en-US" sz="1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1438571"/>
            <a:ext cx="1524000" cy="2223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7526" y="4038600"/>
            <a:ext cx="1577874" cy="2064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250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10</a:t>
            </a:fld>
            <a:endParaRPr lang="en-US" smtClean="0">
              <a:cs typeface="Arial" pitchFamily="34" charset="0"/>
            </a:endParaRPr>
          </a:p>
        </p:txBody>
      </p:sp>
      <p:sp>
        <p:nvSpPr>
          <p:cNvPr id="2" name="Rectangle 1"/>
          <p:cNvSpPr/>
          <p:nvPr/>
        </p:nvSpPr>
        <p:spPr>
          <a:xfrm>
            <a:off x="685800" y="1447800"/>
            <a:ext cx="6019800" cy="4247317"/>
          </a:xfrm>
          <a:prstGeom prst="rect">
            <a:avLst/>
          </a:prstGeom>
        </p:spPr>
        <p:txBody>
          <a:bodyPr wrap="square">
            <a:spAutoFit/>
          </a:bodyPr>
          <a:lstStyle/>
          <a:p>
            <a:pPr algn="l" rtl="0"/>
            <a:r>
              <a:rPr lang="en-US" u="sng" dirty="0"/>
              <a:t>Benjamin Franklin of </a:t>
            </a:r>
            <a:r>
              <a:rPr lang="en-US" u="sng" dirty="0" smtClean="0"/>
              <a:t>Pennsylvania</a:t>
            </a:r>
          </a:p>
          <a:p>
            <a:pPr algn="l" rtl="0"/>
            <a:endParaRPr lang="en-US" dirty="0"/>
          </a:p>
          <a:p>
            <a:pPr algn="l" rtl="0"/>
            <a:r>
              <a:rPr lang="en-US" dirty="0"/>
              <a:t>Benjamin Franklin (1706-1790) was one of the most celebrated of America's Founding Fathers, a man who enjoyed success as an inventor, scientist, printer, politician, and diplomat</a:t>
            </a:r>
            <a:r>
              <a:rPr lang="en-US" dirty="0" smtClean="0"/>
              <a:t>.</a:t>
            </a:r>
            <a:endParaRPr lang="en-US" dirty="0"/>
          </a:p>
          <a:p>
            <a:pPr algn="l" rtl="0"/>
            <a:endParaRPr lang="en-US" dirty="0" smtClean="0"/>
          </a:p>
          <a:p>
            <a:pPr algn="l" rtl="0"/>
            <a:r>
              <a:rPr lang="en-US" dirty="0" smtClean="0"/>
              <a:t>Inspired </a:t>
            </a:r>
            <a:r>
              <a:rPr lang="en-US" dirty="0"/>
              <a:t>by friend and philosopher David Hume, Franklin changed Jefferson's language in the Declaration of Independence from "we hold these truths to be sacred and undeniable" to "we hold these truths to be self-evident." The change reflected a statement grounded in reason and rooted in the principles of the scientific revolution, rather than the notion that the equality of all men was an article of religious faith.</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360796"/>
            <a:ext cx="2381250"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11</a:t>
            </a:fld>
            <a:endParaRPr lang="en-US" smtClean="0">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286000"/>
            <a:ext cx="2095500"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57200" y="1752600"/>
            <a:ext cx="6477000" cy="3429000"/>
          </a:xfrm>
          <a:prstGeom prst="rect">
            <a:avLst/>
          </a:prstGeom>
        </p:spPr>
        <p:txBody>
          <a:bodyPr wrap="square">
            <a:spAutoFit/>
          </a:bodyPr>
          <a:lstStyle/>
          <a:p>
            <a:pPr algn="l" rtl="0"/>
            <a:r>
              <a:rPr lang="en-US" u="sng" dirty="0"/>
              <a:t>Thomas Jefferson of </a:t>
            </a:r>
            <a:r>
              <a:rPr lang="en-US" u="sng" dirty="0" smtClean="0"/>
              <a:t>Virginia</a:t>
            </a:r>
          </a:p>
          <a:p>
            <a:pPr algn="l" rtl="0"/>
            <a:endParaRPr lang="en-US" dirty="0"/>
          </a:p>
          <a:p>
            <a:pPr algn="l" rtl="0"/>
            <a:r>
              <a:rPr lang="en-US" dirty="0"/>
              <a:t>Thomas Jefferson (1743-1826) is considered one of the most important Founding Fathers of the United States of America for the central role he played in drafting the Declaration of Independence. During the American Revolution, Jefferson was elected governor of Virginia and, after the war, he was appointed minister to France. He also served as the nation's first secretary of state, its second vice president, and its third president.</a:t>
            </a:r>
            <a:endParaRPr lang="en-US" dirty="0" smtClean="0"/>
          </a:p>
          <a:p>
            <a:pPr algn="l" rtl="0"/>
            <a:endParaRPr lang="en-US" dirty="0"/>
          </a:p>
          <a:p>
            <a:pPr algn="l" rtl="0"/>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12</a:t>
            </a:fld>
            <a:endParaRPr lang="en-US" smtClean="0">
              <a:cs typeface="Arial" pitchFamily="34" charset="0"/>
            </a:endParaRPr>
          </a:p>
        </p:txBody>
      </p:sp>
      <p:sp>
        <p:nvSpPr>
          <p:cNvPr id="2" name="TextBox 1"/>
          <p:cNvSpPr txBox="1"/>
          <p:nvPr/>
        </p:nvSpPr>
        <p:spPr>
          <a:xfrm>
            <a:off x="4114800" y="3292549"/>
            <a:ext cx="1685077" cy="369332"/>
          </a:xfrm>
          <a:prstGeom prst="rect">
            <a:avLst/>
          </a:prstGeom>
          <a:noFill/>
        </p:spPr>
        <p:txBody>
          <a:bodyPr wrap="none" rtlCol="0">
            <a:spAutoFit/>
          </a:bodyPr>
          <a:lstStyle/>
          <a:p>
            <a:pPr algn="l" rtl="0"/>
            <a:r>
              <a:rPr lang="en-US" dirty="0" smtClean="0"/>
              <a:t>End of Lecture</a:t>
            </a:r>
            <a:endParaRPr lang="en-US" dirty="0"/>
          </a:p>
        </p:txBody>
      </p:sp>
    </p:spTree>
    <p:extLst>
      <p:ext uri="{BB962C8B-B14F-4D97-AF65-F5344CB8AC3E}">
        <p14:creationId xmlns:p14="http://schemas.microsoft.com/office/powerpoint/2010/main" val="2699160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4881</TotalTime>
  <Words>316</Words>
  <Application>Microsoft Office PowerPoint</Application>
  <PresentationFormat>A4 Paper (210x297 mm)</PresentationFormat>
  <Paragraphs>92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المحاضرة التاسعة .......................</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Jamal</cp:lastModifiedBy>
  <cp:revision>252</cp:revision>
  <dcterms:created xsi:type="dcterms:W3CDTF">2009-10-14T19:14:34Z</dcterms:created>
  <dcterms:modified xsi:type="dcterms:W3CDTF">2012-03-14T07:15:44Z</dcterms:modified>
</cp:coreProperties>
</file>