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301" r:id="rId3"/>
    <p:sldId id="314" r:id="rId4"/>
    <p:sldId id="302" r:id="rId5"/>
    <p:sldId id="303" r:id="rId6"/>
    <p:sldId id="304" r:id="rId7"/>
    <p:sldId id="305" r:id="rId8"/>
    <p:sldId id="306" r:id="rId9"/>
    <p:sldId id="310" r:id="rId10"/>
    <p:sldId id="307" r:id="rId11"/>
    <p:sldId id="308" r:id="rId12"/>
    <p:sldId id="309" r:id="rId13"/>
    <p:sldId id="311" r:id="rId14"/>
    <p:sldId id="312" r:id="rId15"/>
    <p:sldId id="313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842" autoAdjust="0"/>
    <p:restoredTop sz="94664" autoAdjust="0"/>
  </p:normalViewPr>
  <p:slideViewPr>
    <p:cSldViewPr>
      <p:cViewPr>
        <p:scale>
          <a:sx n="78" d="100"/>
          <a:sy n="78" d="100"/>
        </p:scale>
        <p:origin x="-24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>
    <p:sndAc>
      <p:stSnd>
        <p:snd r:embed="rId13" name="arrow.wav" builtIn="1"/>
      </p:stSnd>
    </p:sndAc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5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6000" b="1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Essay </a:t>
            </a:r>
            <a:endParaRPr lang="en-US" sz="66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0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aseline="30000" dirty="0" smtClean="0"/>
              <a:t>10th</a:t>
            </a:r>
            <a:r>
              <a:rPr lang="en-US" dirty="0" smtClean="0"/>
              <a:t> Lecture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Class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Complex Sentences</a:t>
            </a:r>
          </a:p>
          <a:p>
            <a:pPr lvl="1" algn="l">
              <a:buFontTx/>
              <a:buChar char="-"/>
            </a:pPr>
            <a:r>
              <a:rPr lang="en-US" dirty="0" smtClean="0"/>
              <a:t>With adverb clause </a:t>
            </a:r>
          </a:p>
          <a:p>
            <a:pPr lvl="1" algn="l">
              <a:buFontTx/>
              <a:buChar char="-"/>
            </a:pPr>
            <a:r>
              <a:rPr lang="en-US" dirty="0" smtClean="0"/>
              <a:t>With adjective clause </a:t>
            </a:r>
          </a:p>
          <a:p>
            <a:pPr lvl="1" algn="l">
              <a:buFontTx/>
              <a:buChar char="-"/>
            </a:pPr>
            <a:r>
              <a:rPr lang="en-US" dirty="0" smtClean="0"/>
              <a:t>With noun </a:t>
            </a:r>
            <a:r>
              <a:rPr lang="en-US" dirty="0" err="1" smtClean="0"/>
              <a:t>Clasus</a:t>
            </a:r>
            <a:endParaRPr lang="en-US" dirty="0" smtClean="0"/>
          </a:p>
          <a:p>
            <a:pPr algn="l">
              <a:buFontTx/>
              <a:buChar char="-"/>
            </a:pPr>
            <a:endParaRPr lang="en-US" dirty="0" smtClean="0"/>
          </a:p>
          <a:p>
            <a:pPr algn="l"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2889250" y="4191000"/>
            <a:ext cx="18161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2895600"/>
            <a:ext cx="93281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sz="2800" dirty="0"/>
              <a:t>	</a:t>
            </a:r>
            <a:r>
              <a:rPr lang="en-US" sz="2800" dirty="0">
                <a:solidFill>
                  <a:srgbClr val="FF0000"/>
                </a:solidFill>
              </a:rPr>
              <a:t>	John cannot set up his typewriter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342900" indent="-342900" algn="l" rtl="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sz="2800" dirty="0">
                <a:solidFill>
                  <a:srgbClr val="FF0000"/>
                </a:solidFill>
              </a:rPr>
              <a:t>				</a:t>
            </a:r>
            <a:r>
              <a:rPr lang="en-US" sz="2800" dirty="0" smtClean="0">
                <a:solidFill>
                  <a:srgbClr val="FF0000"/>
                </a:solidFill>
              </a:rPr>
              <a:t>    because </a:t>
            </a:r>
            <a:r>
              <a:rPr lang="en-US" sz="2800" dirty="0">
                <a:solidFill>
                  <a:srgbClr val="FF0000"/>
                </a:solidFill>
              </a:rPr>
              <a:t>the wall has no outlet</a:t>
            </a:r>
            <a:r>
              <a:rPr lang="en-US" sz="2800" dirty="0" smtClean="0">
                <a:solidFill>
                  <a:srgbClr val="FF0000"/>
                </a:solidFill>
              </a:rPr>
              <a:t>.   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28600"/>
            <a:ext cx="8843169" cy="641350"/>
          </a:xfrm>
        </p:spPr>
        <p:txBody>
          <a:bodyPr/>
          <a:lstStyle/>
          <a:p>
            <a:pPr algn="ctr"/>
            <a:r>
              <a:rPr lang="en-US" sz="3600" b="1" u="sng"/>
              <a:t>Complex Sentences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066800"/>
            <a:ext cx="9328150" cy="1752600"/>
          </a:xfrm>
        </p:spPr>
        <p:txBody>
          <a:bodyPr/>
          <a:lstStyle/>
          <a:p>
            <a:pPr algn="l"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sz="2800" dirty="0">
                <a:solidFill>
                  <a:schemeClr val="tx2"/>
                </a:solidFill>
              </a:rPr>
              <a:t>A </a:t>
            </a:r>
            <a:r>
              <a:rPr lang="en-US" sz="2800" b="1" i="1" u="sng" dirty="0">
                <a:solidFill>
                  <a:schemeClr val="folHlink"/>
                </a:solidFill>
              </a:rPr>
              <a:t>complex sentence</a:t>
            </a:r>
            <a:r>
              <a:rPr lang="en-US" sz="2800" dirty="0">
                <a:solidFill>
                  <a:schemeClr val="tx2"/>
                </a:solidFill>
              </a:rPr>
              <a:t> contains at least one independent clause and one dependent clause.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268" name="AutoShape 4"/>
          <p:cNvSpPr>
            <a:spLocks/>
          </p:cNvSpPr>
          <p:nvPr/>
        </p:nvSpPr>
        <p:spPr bwMode="auto">
          <a:xfrm>
            <a:off x="5530850" y="3657600"/>
            <a:ext cx="3714750" cy="457200"/>
          </a:xfrm>
          <a:prstGeom prst="borderCallout1">
            <a:avLst>
              <a:gd name="adj1" fmla="val 25000"/>
              <a:gd name="adj2" fmla="val -2222"/>
              <a:gd name="adj3" fmla="val -72917"/>
              <a:gd name="adj4" fmla="val -26065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>
                <a:latin typeface="Times New Roman" pitchFamily="18" charset="0"/>
              </a:rPr>
              <a:t>Independent Clause</a:t>
            </a:r>
          </a:p>
        </p:txBody>
      </p:sp>
      <p:sp>
        <p:nvSpPr>
          <p:cNvPr id="11269" name="AutoShape 5"/>
          <p:cNvSpPr>
            <a:spLocks/>
          </p:cNvSpPr>
          <p:nvPr/>
        </p:nvSpPr>
        <p:spPr bwMode="auto">
          <a:xfrm>
            <a:off x="5778500" y="5029200"/>
            <a:ext cx="3467100" cy="457200"/>
          </a:xfrm>
          <a:prstGeom prst="borderCallout1">
            <a:avLst>
              <a:gd name="adj1" fmla="val 25000"/>
              <a:gd name="adj2" fmla="val -2380"/>
              <a:gd name="adj3" fmla="val -67708"/>
              <a:gd name="adj4" fmla="val -13838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>
                <a:latin typeface="Times New Roman" pitchFamily="18" charset="0"/>
              </a:rPr>
              <a:t>Dependent Clause</a:t>
            </a:r>
          </a:p>
        </p:txBody>
      </p:sp>
      <p:sp>
        <p:nvSpPr>
          <p:cNvPr id="11274" name="AutoShape 10"/>
          <p:cNvSpPr>
            <a:spLocks/>
          </p:cNvSpPr>
          <p:nvPr/>
        </p:nvSpPr>
        <p:spPr bwMode="auto">
          <a:xfrm>
            <a:off x="330200" y="4953000"/>
            <a:ext cx="2306241" cy="762000"/>
          </a:xfrm>
          <a:prstGeom prst="borderCallout2">
            <a:avLst>
              <a:gd name="adj1" fmla="val 12500"/>
              <a:gd name="adj2" fmla="val 103579"/>
              <a:gd name="adj3" fmla="val 12500"/>
              <a:gd name="adj4" fmla="val 103579"/>
              <a:gd name="adj5" fmla="val -19273"/>
              <a:gd name="adj6" fmla="val 1264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 dirty="0">
                <a:latin typeface="Times New Roman" pitchFamily="18" charset="0"/>
              </a:rPr>
              <a:t>Subordinating Conjunction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3136900" y="4191000"/>
            <a:ext cx="1073150" cy="533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8843169" cy="579438"/>
          </a:xfrm>
        </p:spPr>
        <p:txBody>
          <a:bodyPr/>
          <a:lstStyle/>
          <a:p>
            <a:pPr algn="ctr"/>
            <a:r>
              <a:rPr lang="en-US" sz="3200" b="1" u="sng"/>
              <a:t>Example- Complex Sentence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219200"/>
            <a:ext cx="9328150" cy="3810000"/>
          </a:xfrm>
        </p:spPr>
        <p:txBody>
          <a:bodyPr/>
          <a:lstStyle/>
          <a:p>
            <a:pPr algn="l"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sz="2800" dirty="0">
                <a:solidFill>
                  <a:schemeClr val="tx2"/>
                </a:solidFill>
              </a:rPr>
              <a:t>A </a:t>
            </a:r>
            <a:r>
              <a:rPr lang="en-US" sz="2800" b="1" i="1" u="sng" dirty="0">
                <a:solidFill>
                  <a:schemeClr val="folHlink"/>
                </a:solidFill>
              </a:rPr>
              <a:t>complex sentence</a:t>
            </a:r>
            <a:r>
              <a:rPr lang="en-US" sz="2800" dirty="0">
                <a:solidFill>
                  <a:schemeClr val="tx2"/>
                </a:solidFill>
              </a:rPr>
              <a:t> contains at least one independent clause and one dependent clause.</a:t>
            </a:r>
          </a:p>
          <a:p>
            <a:pPr algn="l">
              <a:buFont typeface="Wingdings" pitchFamily="2" charset="2"/>
              <a:buNone/>
            </a:pPr>
            <a:r>
              <a:rPr lang="en-US" sz="2800" dirty="0">
                <a:solidFill>
                  <a:srgbClr val="FF0000"/>
                </a:solidFill>
              </a:rPr>
              <a:t>			She will go to school in the city</a:t>
            </a:r>
          </a:p>
          <a:p>
            <a:pPr>
              <a:buFont typeface="Wingdings" pitchFamily="2" charset="2"/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rgbClr val="FF0000"/>
                </a:solidFill>
              </a:rPr>
              <a:t>			</a:t>
            </a: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rgbClr val="FF0000"/>
                </a:solidFill>
              </a:rPr>
              <a:t>				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until </a:t>
            </a:r>
            <a:r>
              <a:rPr lang="en-US" sz="2800" dirty="0">
                <a:solidFill>
                  <a:srgbClr val="FF0000"/>
                </a:solidFill>
              </a:rPr>
              <a:t>she finds a job.</a:t>
            </a:r>
          </a:p>
        </p:txBody>
      </p:sp>
      <p:sp>
        <p:nvSpPr>
          <p:cNvPr id="12292" name="AutoShape 4"/>
          <p:cNvSpPr>
            <a:spLocks/>
          </p:cNvSpPr>
          <p:nvPr/>
        </p:nvSpPr>
        <p:spPr bwMode="auto">
          <a:xfrm>
            <a:off x="3962400" y="2895600"/>
            <a:ext cx="3879850" cy="457200"/>
          </a:xfrm>
          <a:prstGeom prst="borderCallout1">
            <a:avLst>
              <a:gd name="adj1" fmla="val 25000"/>
              <a:gd name="adj2" fmla="val -2130"/>
              <a:gd name="adj3" fmla="val -44097"/>
              <a:gd name="adj4" fmla="val -12722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 dirty="0">
                <a:latin typeface="Times New Roman" pitchFamily="18" charset="0"/>
              </a:rPr>
              <a:t>Independent Clause</a:t>
            </a:r>
          </a:p>
        </p:txBody>
      </p:sp>
      <p:sp>
        <p:nvSpPr>
          <p:cNvPr id="12293" name="AutoShape 5"/>
          <p:cNvSpPr>
            <a:spLocks/>
          </p:cNvSpPr>
          <p:nvPr/>
        </p:nvSpPr>
        <p:spPr bwMode="auto">
          <a:xfrm>
            <a:off x="5943600" y="5029200"/>
            <a:ext cx="3549650" cy="457200"/>
          </a:xfrm>
          <a:prstGeom prst="borderCallout1">
            <a:avLst>
              <a:gd name="adj1" fmla="val 25000"/>
              <a:gd name="adj2" fmla="val -2324"/>
              <a:gd name="adj3" fmla="val -71528"/>
              <a:gd name="adj4" fmla="val -32606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>
                <a:latin typeface="Times New Roman" pitchFamily="18" charset="0"/>
              </a:rPr>
              <a:t>Dependent Clause</a:t>
            </a:r>
          </a:p>
        </p:txBody>
      </p:sp>
      <p:sp>
        <p:nvSpPr>
          <p:cNvPr id="12297" name="AutoShape 9"/>
          <p:cNvSpPr>
            <a:spLocks/>
          </p:cNvSpPr>
          <p:nvPr/>
        </p:nvSpPr>
        <p:spPr bwMode="auto">
          <a:xfrm>
            <a:off x="330200" y="4953000"/>
            <a:ext cx="2306241" cy="914400"/>
          </a:xfrm>
          <a:prstGeom prst="borderCallout2">
            <a:avLst>
              <a:gd name="adj1" fmla="val 12500"/>
              <a:gd name="adj2" fmla="val 103579"/>
              <a:gd name="adj3" fmla="val 12500"/>
              <a:gd name="adj4" fmla="val 103579"/>
              <a:gd name="adj5" fmla="val -27954"/>
              <a:gd name="adj6" fmla="val 13109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>
                <a:latin typeface="Times New Roman" pitchFamily="18" charset="0"/>
              </a:rPr>
              <a:t>Subordinating Conjunction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3" name="Oval 11"/>
          <p:cNvSpPr>
            <a:spLocks noChangeArrowheads="1"/>
          </p:cNvSpPr>
          <p:nvPr/>
        </p:nvSpPr>
        <p:spPr bwMode="auto">
          <a:xfrm>
            <a:off x="247650" y="1981200"/>
            <a:ext cx="11557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4" name="Oval 2"/>
          <p:cNvSpPr>
            <a:spLocks noChangeArrowheads="1"/>
          </p:cNvSpPr>
          <p:nvPr/>
        </p:nvSpPr>
        <p:spPr bwMode="auto">
          <a:xfrm>
            <a:off x="5778500" y="2133600"/>
            <a:ext cx="41275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247650" y="2057400"/>
            <a:ext cx="96583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 rtl="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sz="3200" b="1" dirty="0">
                <a:solidFill>
                  <a:srgbClr val="FF0000"/>
                </a:solidFill>
              </a:rPr>
              <a:t>When I first moved to the city,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b="1" dirty="0">
                <a:solidFill>
                  <a:srgbClr val="FF0000"/>
                </a:solidFill>
              </a:rPr>
              <a:t>				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b="1" dirty="0">
                <a:solidFill>
                  <a:srgbClr val="FF0000"/>
                </a:solidFill>
              </a:rPr>
              <a:t>I was afraid to drive the steep and narrow streets.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577850" y="228600"/>
            <a:ext cx="8843169" cy="641350"/>
          </a:xfrm>
        </p:spPr>
        <p:txBody>
          <a:bodyPr/>
          <a:lstStyle/>
          <a:p>
            <a:pPr algn="ctr"/>
            <a:r>
              <a:rPr lang="en-US" sz="3600" b="1" u="sng"/>
              <a:t>Complex Sentences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47650" y="1066800"/>
            <a:ext cx="9328150" cy="990600"/>
          </a:xfrm>
        </p:spPr>
        <p:txBody>
          <a:bodyPr/>
          <a:lstStyle/>
          <a:p>
            <a:pPr algn="l"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sz="2800" dirty="0">
                <a:solidFill>
                  <a:schemeClr val="tx2"/>
                </a:solidFill>
              </a:rPr>
              <a:t>Use a comma after a dependent clause if it begins the sentence.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8919" name="AutoShape 7"/>
          <p:cNvSpPr>
            <a:spLocks/>
          </p:cNvSpPr>
          <p:nvPr/>
        </p:nvSpPr>
        <p:spPr bwMode="auto">
          <a:xfrm>
            <a:off x="990600" y="2743200"/>
            <a:ext cx="3467100" cy="838200"/>
          </a:xfrm>
          <a:prstGeom prst="borderCallout1">
            <a:avLst>
              <a:gd name="adj1" fmla="val 13634"/>
              <a:gd name="adj2" fmla="val -2380"/>
              <a:gd name="adj3" fmla="val -18750"/>
              <a:gd name="adj4" fmla="val -13838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>
                <a:latin typeface="Times New Roman" pitchFamily="18" charset="0"/>
              </a:rPr>
              <a:t>Subordinating Conjunction</a:t>
            </a:r>
          </a:p>
        </p:txBody>
      </p:sp>
      <p:sp>
        <p:nvSpPr>
          <p:cNvPr id="38922" name="AutoShape 10"/>
          <p:cNvSpPr>
            <a:spLocks/>
          </p:cNvSpPr>
          <p:nvPr/>
        </p:nvSpPr>
        <p:spPr bwMode="auto">
          <a:xfrm>
            <a:off x="3505200" y="5334000"/>
            <a:ext cx="2306241" cy="914400"/>
          </a:xfrm>
          <a:prstGeom prst="borderCallout2">
            <a:avLst>
              <a:gd name="adj1" fmla="val 12500"/>
              <a:gd name="adj2" fmla="val -3579"/>
              <a:gd name="adj3" fmla="val 12500"/>
              <a:gd name="adj4" fmla="val -3579"/>
              <a:gd name="adj5" fmla="val -66940"/>
              <a:gd name="adj6" fmla="val -11434"/>
            </a:avLst>
          </a:prstGeom>
          <a:solidFill>
            <a:schemeClr val="accent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>
                <a:solidFill>
                  <a:schemeClr val="hlink"/>
                </a:solidFill>
                <a:latin typeface="Times New Roman" pitchFamily="18" charset="0"/>
              </a:rPr>
              <a:t>Independent Clause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V="1">
            <a:off x="330200" y="5257800"/>
            <a:ext cx="9575800" cy="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8925" name="AutoShape 13"/>
          <p:cNvSpPr>
            <a:spLocks/>
          </p:cNvSpPr>
          <p:nvPr/>
        </p:nvSpPr>
        <p:spPr bwMode="auto">
          <a:xfrm>
            <a:off x="6659033" y="2647950"/>
            <a:ext cx="2586567" cy="1924050"/>
          </a:xfrm>
          <a:prstGeom prst="borderCallout2">
            <a:avLst>
              <a:gd name="adj1" fmla="val 5940"/>
              <a:gd name="adj2" fmla="val -3190"/>
              <a:gd name="adj3" fmla="val 5940"/>
              <a:gd name="adj4" fmla="val -3190"/>
              <a:gd name="adj5" fmla="val -83"/>
              <a:gd name="adj6" fmla="val -194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b="1">
                <a:latin typeface="Times New Roman" pitchFamily="18" charset="0"/>
              </a:rPr>
              <a:t>Use a comma if the dependent clause is the first part of the sentence.</a:t>
            </a:r>
          </a:p>
          <a:p>
            <a:pPr algn="ctr"/>
            <a:endParaRPr lang="en-US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742950" y="3962400"/>
            <a:ext cx="8502650" cy="1219200"/>
            <a:chOff x="432" y="2496"/>
            <a:chExt cx="4944" cy="768"/>
          </a:xfrm>
        </p:grpSpPr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216" y="2496"/>
              <a:ext cx="2160" cy="192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30742" name="Rectangle 22"/>
            <p:cNvSpPr>
              <a:spLocks noChangeArrowheads="1"/>
            </p:cNvSpPr>
            <p:nvPr/>
          </p:nvSpPr>
          <p:spPr bwMode="auto">
            <a:xfrm>
              <a:off x="432" y="2688"/>
              <a:ext cx="4944" cy="576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742950" y="3352800"/>
            <a:ext cx="8502650" cy="914400"/>
            <a:chOff x="432" y="2112"/>
            <a:chExt cx="4944" cy="576"/>
          </a:xfrm>
        </p:grpSpPr>
        <p:sp>
          <p:nvSpPr>
            <p:cNvPr id="30737" name="Rectangle 17"/>
            <p:cNvSpPr>
              <a:spLocks noChangeArrowheads="1"/>
            </p:cNvSpPr>
            <p:nvPr/>
          </p:nvSpPr>
          <p:spPr bwMode="auto">
            <a:xfrm>
              <a:off x="4608" y="2112"/>
              <a:ext cx="768" cy="192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432" y="2304"/>
              <a:ext cx="4944" cy="192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30739" name="Rectangle 19"/>
            <p:cNvSpPr>
              <a:spLocks noChangeArrowheads="1"/>
            </p:cNvSpPr>
            <p:nvPr/>
          </p:nvSpPr>
          <p:spPr bwMode="auto">
            <a:xfrm>
              <a:off x="432" y="2496"/>
              <a:ext cx="2784" cy="192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742950" y="2971800"/>
            <a:ext cx="8502650" cy="685800"/>
            <a:chOff x="432" y="1872"/>
            <a:chExt cx="4944" cy="432"/>
          </a:xfrm>
        </p:grpSpPr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432" y="1872"/>
              <a:ext cx="4944" cy="24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30735" name="Rectangle 15"/>
            <p:cNvSpPr>
              <a:spLocks noChangeArrowheads="1"/>
            </p:cNvSpPr>
            <p:nvPr/>
          </p:nvSpPr>
          <p:spPr bwMode="auto">
            <a:xfrm>
              <a:off x="432" y="2112"/>
              <a:ext cx="4176" cy="19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</p:grp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762000"/>
          </a:xfrm>
          <a:noFill/>
          <a:ln/>
        </p:spPr>
        <p:txBody>
          <a:bodyPr/>
          <a:lstStyle/>
          <a:p>
            <a:pPr algn="l"/>
            <a:r>
              <a:rPr lang="en-US" b="1" u="sng"/>
              <a:t>Correct!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47650" y="1143000"/>
            <a:ext cx="9575800" cy="1905000"/>
          </a:xfrm>
          <a:noFill/>
          <a:ln/>
        </p:spPr>
        <p:txBody>
          <a:bodyPr/>
          <a:lstStyle/>
          <a:p>
            <a:pPr algn="l">
              <a:buFont typeface="Wingdings" pitchFamily="2" charset="2"/>
              <a:buNone/>
            </a:pPr>
            <a:r>
              <a:rPr lang="en-US" sz="2800">
                <a:solidFill>
                  <a:schemeClr val="tx2"/>
                </a:solidFill>
              </a:rPr>
              <a:t>Excellent!  This sentence reads more smoothly</a:t>
            </a:r>
          </a:p>
          <a:p>
            <a:pPr algn="l">
              <a:buFont typeface="Wingdings" pitchFamily="2" charset="2"/>
              <a:buNone/>
            </a:pPr>
            <a:r>
              <a:rPr lang="en-US" sz="2800">
                <a:solidFill>
                  <a:schemeClr val="tx2"/>
                </a:solidFill>
              </a:rPr>
              <a:t>because it has more sentence structure variety.</a:t>
            </a:r>
          </a:p>
          <a:p>
            <a:pPr algn="l">
              <a:buFont typeface="Wingdings" pitchFamily="2" charset="2"/>
              <a:buNone/>
            </a:pPr>
            <a:endParaRPr lang="en-US" sz="2800">
              <a:solidFill>
                <a:schemeClr val="tx2"/>
              </a:solidFill>
            </a:endParaRPr>
          </a:p>
          <a:p>
            <a:pPr algn="l">
              <a:buFont typeface="Wingdings" pitchFamily="2" charset="2"/>
              <a:buNone/>
            </a:pPr>
            <a:endParaRPr lang="en-US" sz="2800">
              <a:solidFill>
                <a:schemeClr val="accent2"/>
              </a:solidFill>
            </a:endParaRPr>
          </a:p>
        </p:txBody>
      </p:sp>
      <p:pic>
        <p:nvPicPr>
          <p:cNvPr id="30727" name="Picture 7" descr="C:\Program Files\Microsoft Office\Clipart\Popular\amhappy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9300" y="228601"/>
            <a:ext cx="1129904" cy="976313"/>
          </a:xfrm>
          <a:prstGeom prst="rect">
            <a:avLst/>
          </a:prstGeom>
          <a:noFill/>
        </p:spPr>
      </p:pic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871934" y="2971800"/>
            <a:ext cx="903406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sz="2000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en-US" sz="2000" dirty="0">
                <a:latin typeface="Verdana" pitchFamily="34" charset="0"/>
              </a:rPr>
              <a:t>I love living in the city of San Francisco.  I have a wonderful view of the entire city from my apartment window.  In addition, I can see the Golden Gate Bridge  under which many cargo ships pass each day.  I also like San Francisco because I can find wonderful restaurants with food from just about every country; however, I don’t like the traffic in the city.</a:t>
            </a:r>
          </a:p>
        </p:txBody>
      </p:sp>
      <p:sp>
        <p:nvSpPr>
          <p:cNvPr id="30733" name="AutoShape 13"/>
          <p:cNvSpPr>
            <a:spLocks/>
          </p:cNvSpPr>
          <p:nvPr/>
        </p:nvSpPr>
        <p:spPr bwMode="auto">
          <a:xfrm>
            <a:off x="6521450" y="2278064"/>
            <a:ext cx="2806700" cy="465137"/>
          </a:xfrm>
          <a:prstGeom prst="borderCallout2">
            <a:avLst>
              <a:gd name="adj1" fmla="val 24574"/>
              <a:gd name="adj2" fmla="val -2940"/>
              <a:gd name="adj3" fmla="val 24574"/>
              <a:gd name="adj4" fmla="val -13356"/>
              <a:gd name="adj5" fmla="val 171333"/>
              <a:gd name="adj6" fmla="val -38602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en-US" sz="2000">
                <a:solidFill>
                  <a:schemeClr val="folHlink"/>
                </a:solidFill>
              </a:rPr>
              <a:t>Simple Sentences</a:t>
            </a:r>
          </a:p>
        </p:txBody>
      </p:sp>
      <p:sp>
        <p:nvSpPr>
          <p:cNvPr id="30744" name="AutoShape 24"/>
          <p:cNvSpPr>
            <a:spLocks/>
          </p:cNvSpPr>
          <p:nvPr/>
        </p:nvSpPr>
        <p:spPr bwMode="auto">
          <a:xfrm>
            <a:off x="5943600" y="5334000"/>
            <a:ext cx="2514600" cy="685800"/>
          </a:xfrm>
          <a:prstGeom prst="borderCallout2">
            <a:avLst>
              <a:gd name="adj1" fmla="val 16477"/>
              <a:gd name="adj2" fmla="val -2273"/>
              <a:gd name="adj3" fmla="val 16477"/>
              <a:gd name="adj4" fmla="val -14111"/>
              <a:gd name="adj5" fmla="val -67963"/>
              <a:gd name="adj6" fmla="val -26231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en-US" sz="2000" dirty="0">
                <a:solidFill>
                  <a:schemeClr val="folHlink"/>
                </a:solidFill>
              </a:rPr>
              <a:t>Compound/Complex Sentence</a:t>
            </a:r>
          </a:p>
        </p:txBody>
      </p:sp>
      <p:sp>
        <p:nvSpPr>
          <p:cNvPr id="30749" name="AutoShape 29"/>
          <p:cNvSpPr>
            <a:spLocks/>
          </p:cNvSpPr>
          <p:nvPr/>
        </p:nvSpPr>
        <p:spPr bwMode="auto">
          <a:xfrm>
            <a:off x="2101586" y="2286000"/>
            <a:ext cx="3181615" cy="465138"/>
          </a:xfrm>
          <a:prstGeom prst="borderCallout2">
            <a:avLst>
              <a:gd name="adj1" fmla="val 24574"/>
              <a:gd name="adj2" fmla="val -2593"/>
              <a:gd name="adj3" fmla="val 24574"/>
              <a:gd name="adj4" fmla="val -2593"/>
              <a:gd name="adj5" fmla="val 317353"/>
              <a:gd name="adj6" fmla="val 86310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en-US" sz="2000">
                <a:solidFill>
                  <a:schemeClr val="folHlink"/>
                </a:solidFill>
              </a:rPr>
              <a:t>Complex Sentence</a:t>
            </a:r>
          </a:p>
        </p:txBody>
      </p:sp>
    </p:spTree>
  </p:cSld>
  <p:clrMapOvr>
    <a:masterClrMapping/>
  </p:clrMapOvr>
  <p:transition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914400" y="3200400"/>
            <a:ext cx="8585200" cy="1905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762000"/>
          </a:xfrm>
          <a:noFill/>
          <a:ln/>
        </p:spPr>
        <p:txBody>
          <a:bodyPr/>
          <a:lstStyle/>
          <a:p>
            <a:pPr algn="ctr"/>
            <a:r>
              <a:rPr lang="en-US" b="1" u="sng"/>
              <a:t>I’m Sorry!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600200"/>
            <a:ext cx="9080500" cy="838200"/>
          </a:xfrm>
          <a:noFill/>
          <a:ln/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solidFill>
                  <a:schemeClr val="tx2"/>
                </a:solidFill>
              </a:rPr>
              <a:t>These sentence do not read as smoothly.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solidFill>
                  <a:schemeClr val="tx2"/>
                </a:solidFill>
              </a:rPr>
              <a:t>These sentences contain no sentence variety.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31750" name="Picture 6" descr="C:\WINDOWS\Application Data\Microsoft\Media Catalog\Downloaded Clips\cl1f\j0078703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7144" y="76200"/>
            <a:ext cx="861615" cy="1371600"/>
          </a:xfrm>
          <a:prstGeom prst="rect">
            <a:avLst/>
          </a:prstGeom>
          <a:noFill/>
        </p:spPr>
      </p:pic>
      <p:sp>
        <p:nvSpPr>
          <p:cNvPr id="31751" name="AutoShape 7"/>
          <p:cNvSpPr>
            <a:spLocks/>
          </p:cNvSpPr>
          <p:nvPr/>
        </p:nvSpPr>
        <p:spPr bwMode="auto">
          <a:xfrm>
            <a:off x="6781800" y="5562600"/>
            <a:ext cx="1390650" cy="609600"/>
          </a:xfrm>
          <a:prstGeom prst="borderCallout2">
            <a:avLst>
              <a:gd name="adj1" fmla="val 25000"/>
              <a:gd name="adj2" fmla="val -2912"/>
              <a:gd name="adj3" fmla="val 25000"/>
              <a:gd name="adj4" fmla="val -20435"/>
              <a:gd name="adj5" fmla="val -190306"/>
              <a:gd name="adj6" fmla="val -100000"/>
            </a:avLst>
          </a:prstGeom>
          <a:solidFill>
            <a:schemeClr val="accent1"/>
          </a:solidFill>
          <a:ln w="2857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800" dirty="0">
                <a:solidFill>
                  <a:schemeClr val="folHlink"/>
                </a:solidFill>
              </a:rPr>
              <a:t>Simple Sentences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838200" y="3200400"/>
            <a:ext cx="878641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sz="2000" dirty="0">
                <a:solidFill>
                  <a:schemeClr val="tx2"/>
                </a:solidFill>
              </a:rPr>
              <a:t>	I love living in the city.  I have a wonderful view of the entire city.  I have an apartment. I can see the Golden Gate Bridge.  I can see many cargo ships pass under the bridge each day.  I like the restaurants in San Francisco.  I can find wonderful food from just about every country.  I don’t like the traffic in the city.</a:t>
            </a:r>
          </a:p>
        </p:txBody>
      </p:sp>
    </p:spTree>
  </p:cSld>
  <p:clrMapOvr>
    <a:masterClrMapping/>
  </p:clrMapOvr>
  <p:transition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9238" y="0"/>
            <a:ext cx="6487962" cy="6324600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800" y="0"/>
            <a:ext cx="7496112" cy="6179317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Group 2"/>
          <p:cNvGraphicFramePr>
            <a:graphicFrameLocks noGrp="1"/>
          </p:cNvGraphicFramePr>
          <p:nvPr/>
        </p:nvGraphicFramePr>
        <p:xfrm>
          <a:off x="577850" y="712788"/>
          <a:ext cx="8786416" cy="1951800"/>
        </p:xfrm>
        <a:graphic>
          <a:graphicData uri="http://schemas.openxmlformats.org/drawingml/2006/table">
            <a:tbl>
              <a:tblPr/>
              <a:tblGrid>
                <a:gridCol w="3384550"/>
                <a:gridCol w="5401866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</a:rPr>
                        <a:t>Relationship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</a:rPr>
                        <a:t>Transition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Addition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Moreover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Furthermore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 addition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besides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853" name="Group 13"/>
          <p:cNvGraphicFramePr>
            <a:graphicFrameLocks noGrp="1"/>
          </p:cNvGraphicFramePr>
          <p:nvPr/>
        </p:nvGraphicFramePr>
        <p:xfrm>
          <a:off x="577850" y="4689475"/>
          <a:ext cx="8832850" cy="1024128"/>
        </p:xfrm>
        <a:graphic>
          <a:graphicData uri="http://schemas.openxmlformats.org/drawingml/2006/table">
            <a:tbl>
              <a:tblPr/>
              <a:tblGrid>
                <a:gridCol w="3384550"/>
                <a:gridCol w="544830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Reinforcement/Emphasis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Indeed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 fact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861" name="Group 21"/>
          <p:cNvGraphicFramePr>
            <a:graphicFrameLocks noGrp="1"/>
          </p:cNvGraphicFramePr>
          <p:nvPr/>
        </p:nvGraphicFramePr>
        <p:xfrm>
          <a:off x="577850" y="2663825"/>
          <a:ext cx="8832850" cy="841248"/>
        </p:xfrm>
        <a:graphic>
          <a:graphicData uri="http://schemas.openxmlformats.org/drawingml/2006/table">
            <a:tbl>
              <a:tblPr/>
              <a:tblGrid>
                <a:gridCol w="3360473"/>
                <a:gridCol w="5472377"/>
              </a:tblGrid>
              <a:tr h="835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Contrast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However               On the contrary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 contrast            On the other hand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869" name="Group 29"/>
          <p:cNvGraphicFramePr>
            <a:graphicFrameLocks noGrp="1"/>
          </p:cNvGraphicFramePr>
          <p:nvPr/>
        </p:nvGraphicFramePr>
        <p:xfrm>
          <a:off x="577850" y="3476625"/>
          <a:ext cx="8832850" cy="1170432"/>
        </p:xfrm>
        <a:graphic>
          <a:graphicData uri="http://schemas.openxmlformats.org/drawingml/2006/table">
            <a:tbl>
              <a:tblPr/>
              <a:tblGrid>
                <a:gridCol w="3360473"/>
                <a:gridCol w="5472377"/>
              </a:tblGrid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Result or Effect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Consequently                Accordingly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Thus                            Hence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Therefore                     As a result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Group 2"/>
          <p:cNvGraphicFramePr>
            <a:graphicFrameLocks noGrp="1"/>
          </p:cNvGraphicFramePr>
          <p:nvPr/>
        </p:nvGraphicFramePr>
        <p:xfrm>
          <a:off x="495300" y="3352800"/>
          <a:ext cx="8750300" cy="1024128"/>
        </p:xfrm>
        <a:graphic>
          <a:graphicData uri="http://schemas.openxmlformats.org/drawingml/2006/table">
            <a:tbl>
              <a:tblPr/>
              <a:tblGrid>
                <a:gridCol w="4292600"/>
                <a:gridCol w="445770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Reinforcement/Emphasis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Indeed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 fact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6874" name="Group 10"/>
          <p:cNvGraphicFramePr>
            <a:graphicFrameLocks noGrp="1"/>
          </p:cNvGraphicFramePr>
          <p:nvPr/>
        </p:nvGraphicFramePr>
        <p:xfrm>
          <a:off x="495300" y="4419600"/>
          <a:ext cx="8750300" cy="1170432"/>
        </p:xfrm>
        <a:graphic>
          <a:graphicData uri="http://schemas.openxmlformats.org/drawingml/2006/table">
            <a:tbl>
              <a:tblPr/>
              <a:tblGrid>
                <a:gridCol w="4292600"/>
                <a:gridCol w="4457700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Exemplification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 example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 instance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 particular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6882" name="Group 18"/>
          <p:cNvGraphicFramePr>
            <a:graphicFrameLocks noGrp="1"/>
          </p:cNvGraphicFramePr>
          <p:nvPr/>
        </p:nvGraphicFramePr>
        <p:xfrm>
          <a:off x="495300" y="1038225"/>
          <a:ext cx="8786416" cy="1170432"/>
        </p:xfrm>
        <a:graphic>
          <a:graphicData uri="http://schemas.openxmlformats.org/drawingml/2006/table">
            <a:tbl>
              <a:tblPr/>
              <a:tblGrid>
                <a:gridCol w="4292600"/>
                <a:gridCol w="4493816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Exemplification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 example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 instance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 particular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6890" name="Group 26"/>
          <p:cNvGraphicFramePr>
            <a:graphicFrameLocks noGrp="1"/>
          </p:cNvGraphicFramePr>
          <p:nvPr/>
        </p:nvGraphicFramePr>
        <p:xfrm>
          <a:off x="495300" y="2209800"/>
          <a:ext cx="8750300" cy="1170432"/>
        </p:xfrm>
        <a:graphic>
          <a:graphicData uri="http://schemas.openxmlformats.org/drawingml/2006/table">
            <a:tbl>
              <a:tblPr/>
              <a:tblGrid>
                <a:gridCol w="4292600"/>
                <a:gridCol w="4457700"/>
              </a:tblGrid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Time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Meanwhile (at the same time)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Subsequently (after)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Thereafter (after)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6898" name="Group 34"/>
          <p:cNvGraphicFramePr>
            <a:graphicFrameLocks noGrp="1"/>
          </p:cNvGraphicFramePr>
          <p:nvPr/>
        </p:nvGraphicFramePr>
        <p:xfrm>
          <a:off x="495300" y="457200"/>
          <a:ext cx="8750300" cy="598488"/>
        </p:xfrm>
        <a:graphic>
          <a:graphicData uri="http://schemas.openxmlformats.org/drawingml/2006/table">
            <a:tbl>
              <a:tblPr/>
              <a:tblGrid>
                <a:gridCol w="4292600"/>
                <a:gridCol w="4457700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</a:rPr>
                        <a:t>Relationship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</a:rPr>
                        <a:t>Transition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52400"/>
            <a:ext cx="6574536" cy="1202436"/>
          </a:xfrm>
        </p:spPr>
      </p:pic>
      <p:pic>
        <p:nvPicPr>
          <p:cNvPr id="5" name="Picture 4" descr="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1524000"/>
            <a:ext cx="6644936" cy="4786213"/>
          </a:xfrm>
          <a:prstGeom prst="rect">
            <a:avLst/>
          </a:prstGeo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228600"/>
            <a:ext cx="7499056" cy="5945727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7800" y="0"/>
            <a:ext cx="6690913" cy="6302030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</TotalTime>
  <Words>196</Words>
  <Application>Microsoft Office PowerPoint</Application>
  <PresentationFormat>A4 Paper (210x297 mm)‎</PresentationFormat>
  <Paragraphs>96</Paragraphs>
  <Slides>16</Slides>
  <Notes>0</Notes>
  <HiddenSlides>2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10th Lecture</vt:lpstr>
      <vt:lpstr>Elements of the Class </vt:lpstr>
      <vt:lpstr>Complex Sentences</vt:lpstr>
      <vt:lpstr>Example- Complex Sentence</vt:lpstr>
      <vt:lpstr>Complex Sentences</vt:lpstr>
      <vt:lpstr>Correct!</vt:lpstr>
      <vt:lpstr>I’m Sorry!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282</cp:revision>
  <dcterms:created xsi:type="dcterms:W3CDTF">2009-10-14T19:14:34Z</dcterms:created>
  <dcterms:modified xsi:type="dcterms:W3CDTF">2011-10-30T11:19:57Z</dcterms:modified>
</cp:coreProperties>
</file>