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301" r:id="rId3"/>
    <p:sldId id="324" r:id="rId4"/>
    <p:sldId id="330" r:id="rId5"/>
    <p:sldId id="331" r:id="rId6"/>
    <p:sldId id="302" r:id="rId7"/>
    <p:sldId id="303" r:id="rId8"/>
    <p:sldId id="304" r:id="rId9"/>
    <p:sldId id="305" r:id="rId10"/>
    <p:sldId id="306" r:id="rId11"/>
    <p:sldId id="307" r:id="rId12"/>
    <p:sldId id="308" r:id="rId13"/>
    <p:sldId id="309" r:id="rId14"/>
    <p:sldId id="310" r:id="rId15"/>
    <p:sldId id="311" r:id="rId16"/>
    <p:sldId id="332" r:id="rId17"/>
    <p:sldId id="312" r:id="rId18"/>
    <p:sldId id="313" r:id="rId19"/>
    <p:sldId id="314" r:id="rId20"/>
    <p:sldId id="333" r:id="rId21"/>
    <p:sldId id="334" r:id="rId22"/>
    <p:sldId id="323"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B84AF"/>
    <a:srgbClr val="709256"/>
    <a:srgbClr val="009900"/>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842" autoAdjust="0"/>
    <p:restoredTop sz="94664" autoAdjust="0"/>
  </p:normalViewPr>
  <p:slideViewPr>
    <p:cSldViewPr>
      <p:cViewPr>
        <p:scale>
          <a:sx n="78" d="100"/>
          <a:sy n="78" d="100"/>
        </p:scale>
        <p:origin x="-240" y="-1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ndAc>
      <p:stSnd>
        <p:snd r:embed="rId1" name="arrow.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44167" y="192089"/>
            <a:ext cx="8843169" cy="14319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88881" y="1905000"/>
            <a:ext cx="8786415" cy="4191000"/>
          </a:xfrm>
        </p:spPr>
        <p:txBody>
          <a:bodyPr/>
          <a:lstStyle/>
          <a:p>
            <a:endParaRPr lang="en-US"/>
          </a:p>
        </p:txBody>
      </p:sp>
      <p:sp>
        <p:nvSpPr>
          <p:cNvPr id="4" name="Date Placeholder 3"/>
          <p:cNvSpPr>
            <a:spLocks noGrp="1"/>
          </p:cNvSpPr>
          <p:nvPr>
            <p:ph type="dt" sz="half" idx="10"/>
          </p:nvPr>
        </p:nvSpPr>
        <p:spPr>
          <a:xfrm>
            <a:off x="1248569" y="6286500"/>
            <a:ext cx="206375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890169" y="6286500"/>
            <a:ext cx="31369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7604919" y="6286500"/>
            <a:ext cx="2063750" cy="457200"/>
          </a:xfrm>
        </p:spPr>
        <p:txBody>
          <a:bodyPr/>
          <a:lstStyle>
            <a:lvl1pPr>
              <a:defRPr/>
            </a:lvl1pPr>
          </a:lstStyle>
          <a:p>
            <a:fld id="{B6B994E4-A61A-4167-8653-4F0811ACB9E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ransition advClick="0">
    <p:sndAc>
      <p:stSnd>
        <p:snd r:embed="rId14" name="arrow.wav" builtIn="1"/>
      </p:stSnd>
    </p:sndAc>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3.wav"/><Relationship Id="rId5" Type="http://schemas.openxmlformats.org/officeDocument/2006/relationships/slide" Target="slide15.xml"/><Relationship Id="rId4" Type="http://schemas.openxmlformats.org/officeDocument/2006/relationships/audio" Target="../media/audio2.wav"/></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smtClean="0">
                <a:solidFill>
                  <a:srgbClr val="709256"/>
                </a:solidFill>
                <a:latin typeface="AYM Wadiy S_U normal."/>
                <a:cs typeface="Times New Roman" pitchFamily="18" charset="0"/>
              </a:rPr>
              <a:t>Essay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aseline="30000" dirty="0" smtClean="0"/>
              <a:t>9th</a:t>
            </a:r>
            <a:r>
              <a:rPr lang="en-US" dirty="0" smtClean="0"/>
              <a:t> Lecture</a:t>
            </a:r>
            <a:endParaRPr lang="en-US" dirty="0"/>
          </a:p>
        </p:txBody>
      </p:sp>
      <p:sp>
        <p:nvSpPr>
          <p:cNvPr id="5" name="Subtitle 4"/>
          <p:cNvSpPr>
            <a:spLocks noGrp="1"/>
          </p:cNvSpPr>
          <p:nvPr>
            <p:ph type="subTitle" idx="1"/>
          </p:nvPr>
        </p:nvSpPr>
        <p:spPr/>
        <p:txBody>
          <a:bodyPr/>
          <a:lstStyle/>
          <a:p>
            <a:endParaRPr lang="en-US"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ctr" eaLnBrk="1" hangingPunct="1"/>
            <a:r>
              <a:rPr lang="en-US" dirty="0" smtClean="0"/>
              <a:t>Elements of the Class</a:t>
            </a:r>
          </a:p>
        </p:txBody>
      </p:sp>
      <p:sp>
        <p:nvSpPr>
          <p:cNvPr id="3075" name="Rectangle 4"/>
          <p:cNvSpPr>
            <a:spLocks noGrp="1" noChangeArrowheads="1"/>
          </p:cNvSpPr>
          <p:nvPr>
            <p:ph idx="1"/>
          </p:nvPr>
        </p:nvSpPr>
        <p:spPr>
          <a:noFill/>
        </p:spPr>
        <p:txBody>
          <a:bodyPr/>
          <a:lstStyle/>
          <a:p>
            <a:pPr algn="l" eaLnBrk="1" hangingPunct="1">
              <a:buFontTx/>
              <a:buChar char="-"/>
            </a:pPr>
            <a:r>
              <a:rPr lang="en-US" dirty="0" smtClean="0"/>
              <a:t>Types of Clause Independent &amp; Dependent </a:t>
            </a:r>
          </a:p>
          <a:p>
            <a:pPr algn="l" eaLnBrk="1" hangingPunct="1"/>
            <a:r>
              <a:rPr lang="en-US" dirty="0" smtClean="0"/>
              <a:t>			and then </a:t>
            </a:r>
          </a:p>
          <a:p>
            <a:pPr algn="l" eaLnBrk="1" hangingPunct="1"/>
            <a:r>
              <a:rPr lang="en-US" dirty="0" smtClean="0"/>
              <a:t>- Types of Sentences </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7.jpg"/>
          <p:cNvPicPr>
            <a:picLocks noGrp="1" noChangeAspect="1"/>
          </p:cNvPicPr>
          <p:nvPr>
            <p:ph idx="1"/>
          </p:nvPr>
        </p:nvPicPr>
        <p:blipFill>
          <a:blip r:embed="rId3"/>
          <a:stretch>
            <a:fillRect/>
          </a:stretch>
        </p:blipFill>
        <p:spPr>
          <a:xfrm>
            <a:off x="133956" y="304800"/>
            <a:ext cx="9521416" cy="46482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8.jpg"/>
          <p:cNvPicPr>
            <a:picLocks noGrp="1" noChangeAspect="1"/>
          </p:cNvPicPr>
          <p:nvPr>
            <p:ph idx="1"/>
          </p:nvPr>
        </p:nvPicPr>
        <p:blipFill>
          <a:blip r:embed="rId3"/>
          <a:stretch>
            <a:fillRect/>
          </a:stretch>
        </p:blipFill>
        <p:spPr>
          <a:xfrm>
            <a:off x="990600" y="0"/>
            <a:ext cx="7696200" cy="68580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algn="ctr"/>
            <a:r>
              <a:rPr lang="en-US" b="1" u="sng"/>
              <a:t>Varying Sentence Structure</a:t>
            </a:r>
          </a:p>
        </p:txBody>
      </p:sp>
      <p:sp>
        <p:nvSpPr>
          <p:cNvPr id="10" name="Content Placeholder 9"/>
          <p:cNvSpPr>
            <a:spLocks noGrp="1"/>
          </p:cNvSpPr>
          <p:nvPr>
            <p:ph idx="1"/>
          </p:nvPr>
        </p:nvSpPr>
        <p:spPr/>
        <p:txBody>
          <a:bodyPr/>
          <a:lstStyle/>
          <a:p>
            <a:endParaRPr lang="en-US"/>
          </a:p>
        </p:txBody>
      </p:sp>
      <p:pic>
        <p:nvPicPr>
          <p:cNvPr id="2052" name="Picture 4" descr="C:\WINDOWS\Profiles\lumanr\Application Data\Microsoft\Media Catalog\Downloaded Clips\cl67\j0259775.wmf"/>
          <p:cNvPicPr>
            <a:picLocks noChangeAspect="1" noChangeArrowheads="1"/>
          </p:cNvPicPr>
          <p:nvPr/>
        </p:nvPicPr>
        <p:blipFill>
          <a:blip r:embed="rId3"/>
          <a:srcRect/>
          <a:stretch>
            <a:fillRect/>
          </a:stretch>
        </p:blipFill>
        <p:spPr bwMode="auto">
          <a:xfrm>
            <a:off x="3136900" y="1828800"/>
            <a:ext cx="3549650" cy="3265488"/>
          </a:xfrm>
          <a:prstGeom prst="rect">
            <a:avLst/>
          </a:prstGeom>
          <a:noFill/>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47651" y="487364"/>
            <a:ext cx="9539685" cy="579437"/>
          </a:xfrm>
        </p:spPr>
        <p:txBody>
          <a:bodyPr/>
          <a:lstStyle/>
          <a:p>
            <a:pPr algn="l"/>
            <a:r>
              <a:rPr lang="en-US" sz="3200" b="1" u="sng" dirty="0"/>
              <a:t>Adding Variety to Sentence Structure</a:t>
            </a:r>
          </a:p>
        </p:txBody>
      </p:sp>
      <p:sp>
        <p:nvSpPr>
          <p:cNvPr id="3075" name="Rectangle 3"/>
          <p:cNvSpPr>
            <a:spLocks noGrp="1" noChangeArrowheads="1"/>
          </p:cNvSpPr>
          <p:nvPr>
            <p:ph type="body" idx="1"/>
          </p:nvPr>
        </p:nvSpPr>
        <p:spPr>
          <a:xfrm>
            <a:off x="577850" y="1371601"/>
            <a:ext cx="8786416" cy="2949575"/>
          </a:xfrm>
        </p:spPr>
        <p:txBody>
          <a:bodyPr/>
          <a:lstStyle/>
          <a:p>
            <a:pPr algn="l">
              <a:buFont typeface="Wingdings" pitchFamily="2" charset="2"/>
              <a:buNone/>
            </a:pPr>
            <a:r>
              <a:rPr lang="en-US" sz="2800" dirty="0"/>
              <a:t>	</a:t>
            </a:r>
            <a:r>
              <a:rPr lang="en-US" sz="2800" dirty="0">
                <a:solidFill>
                  <a:schemeClr val="folHlink"/>
                </a:solidFill>
              </a:rPr>
              <a:t>To make your writing more interesting, you should try to vary your sentences in terms of length and structure.  You can make some of your sentences long and others short.  Read the two paragraphs on the next page.</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366316" y="228600"/>
            <a:ext cx="9539684" cy="579438"/>
          </a:xfrm>
        </p:spPr>
        <p:txBody>
          <a:bodyPr/>
          <a:lstStyle/>
          <a:p>
            <a:pPr algn="ctr"/>
            <a:r>
              <a:rPr lang="en-US" sz="3200" b="1" u="sng"/>
              <a:t>Two Paragraphs</a:t>
            </a:r>
          </a:p>
        </p:txBody>
      </p:sp>
      <p:sp>
        <p:nvSpPr>
          <p:cNvPr id="1027" name="Rectangle 3"/>
          <p:cNvSpPr>
            <a:spLocks noGrp="1" noChangeArrowheads="1"/>
          </p:cNvSpPr>
          <p:nvPr>
            <p:ph type="body" idx="1"/>
          </p:nvPr>
        </p:nvSpPr>
        <p:spPr>
          <a:xfrm>
            <a:off x="660400" y="762000"/>
            <a:ext cx="8750300" cy="990600"/>
          </a:xfrm>
        </p:spPr>
        <p:txBody>
          <a:bodyPr/>
          <a:lstStyle/>
          <a:p>
            <a:pPr algn="ctr">
              <a:buFont typeface="Wingdings" pitchFamily="2" charset="2"/>
              <a:buNone/>
            </a:pPr>
            <a:r>
              <a:rPr lang="en-US" sz="2400" b="1">
                <a:solidFill>
                  <a:schemeClr val="folHlink"/>
                </a:solidFill>
              </a:rPr>
              <a:t>	Read the paragraphs below.  Choose the</a:t>
            </a:r>
          </a:p>
          <a:p>
            <a:pPr algn="ctr">
              <a:buFont typeface="Wingdings" pitchFamily="2" charset="2"/>
              <a:buNone/>
            </a:pPr>
            <a:r>
              <a:rPr lang="en-US" sz="2400" b="1">
                <a:solidFill>
                  <a:schemeClr val="folHlink"/>
                </a:solidFill>
              </a:rPr>
              <a:t>paragraph that is more effective.</a:t>
            </a:r>
          </a:p>
        </p:txBody>
      </p:sp>
      <p:sp>
        <p:nvSpPr>
          <p:cNvPr id="1031" name="Rectangle 7"/>
          <p:cNvSpPr>
            <a:spLocks noChangeArrowheads="1"/>
          </p:cNvSpPr>
          <p:nvPr/>
        </p:nvSpPr>
        <p:spPr bwMode="auto">
          <a:xfrm>
            <a:off x="577850" y="1676400"/>
            <a:ext cx="8786416" cy="1905000"/>
          </a:xfrm>
          <a:prstGeom prst="rect">
            <a:avLst/>
          </a:prstGeom>
          <a:noFill/>
          <a:ln w="9525">
            <a:noFill/>
            <a:miter lim="800000"/>
            <a:headEnd/>
            <a:tailEnd/>
          </a:ln>
          <a:effectLst/>
        </p:spPr>
        <p:txBody>
          <a:bodyPr/>
          <a:lstStyle/>
          <a:p>
            <a:pPr marL="342900" indent="-342900" algn="ctr">
              <a:spcBef>
                <a:spcPct val="20000"/>
              </a:spcBef>
              <a:buClr>
                <a:schemeClr val="folHlink"/>
              </a:buClr>
              <a:buSzPct val="75000"/>
              <a:buFont typeface="Wingdings" pitchFamily="2" charset="2"/>
              <a:buNone/>
            </a:pPr>
            <a:r>
              <a:rPr lang="en-US" sz="2000">
                <a:solidFill>
                  <a:schemeClr val="tx2"/>
                </a:solidFill>
              </a:rPr>
              <a:t>	I love living in the city.  I have a wonderful view of the entire city.  I have an apartment. I can see the Golden Gate Bridge.  I can see many cargo ships pass under the bridge each day.  I like the restaurants in San Francisco.  I can find wonderful food from just about every country.  I don’t like the traffic in the city.</a:t>
            </a:r>
          </a:p>
        </p:txBody>
      </p:sp>
      <p:sp>
        <p:nvSpPr>
          <p:cNvPr id="1032" name="Rectangle 8"/>
          <p:cNvSpPr>
            <a:spLocks noChangeArrowheads="1"/>
          </p:cNvSpPr>
          <p:nvPr/>
        </p:nvSpPr>
        <p:spPr bwMode="auto">
          <a:xfrm>
            <a:off x="577850" y="3733800"/>
            <a:ext cx="8786416" cy="1905000"/>
          </a:xfrm>
          <a:prstGeom prst="rect">
            <a:avLst/>
          </a:prstGeom>
          <a:noFill/>
          <a:ln w="9525">
            <a:noFill/>
            <a:miter lim="800000"/>
            <a:headEnd/>
            <a:tailEnd/>
          </a:ln>
          <a:effectLst/>
        </p:spPr>
        <p:txBody>
          <a:bodyPr/>
          <a:lstStyle/>
          <a:p>
            <a:pPr marL="342900" indent="-342900" algn="ctr">
              <a:spcBef>
                <a:spcPct val="20000"/>
              </a:spcBef>
              <a:buClr>
                <a:schemeClr val="folHlink"/>
              </a:buClr>
              <a:buSzPct val="75000"/>
              <a:buFont typeface="Wingdings" pitchFamily="2" charset="2"/>
              <a:buNone/>
            </a:pPr>
            <a:r>
              <a:rPr lang="en-US" sz="2000">
                <a:solidFill>
                  <a:schemeClr val="tx2"/>
                </a:solidFill>
              </a:rPr>
              <a:t>	</a:t>
            </a:r>
            <a:r>
              <a:rPr lang="en-US" sz="2000"/>
              <a:t>I love living in the city of San Francisco.  I have a wonderful view of the entire city from my apartment window.  In addition, I can see the Golden Gate Bridge under which many cargo ships pass each day.  I also like San Francisco because  I can find wonderful restaurants with food from just about every country; however, I don’t like the traffic in the city.</a:t>
            </a:r>
          </a:p>
        </p:txBody>
      </p:sp>
      <p:sp>
        <p:nvSpPr>
          <p:cNvPr id="1033" name="AutoShape 9">
            <a:hlinkClick r:id="rId3" action="ppaction://hlinksldjump" highlightClick="1">
              <a:snd r:embed="rId4" name="driveby.wav" builtIn="1"/>
            </a:hlinkClick>
            <a:hlinkHover r:id="" action="ppaction://noaction" highlightClick="1"/>
          </p:cNvPr>
          <p:cNvSpPr>
            <a:spLocks noChangeArrowheads="1"/>
          </p:cNvSpPr>
          <p:nvPr/>
        </p:nvSpPr>
        <p:spPr bwMode="auto">
          <a:xfrm>
            <a:off x="165100" y="1905000"/>
            <a:ext cx="577850" cy="457200"/>
          </a:xfrm>
          <a:prstGeom prst="bevel">
            <a:avLst>
              <a:gd name="adj" fmla="val 12500"/>
            </a:avLst>
          </a:prstGeom>
          <a:solidFill>
            <a:schemeClr val="bg2"/>
          </a:solidFill>
          <a:ln w="9525">
            <a:solidFill>
              <a:schemeClr val="tx1"/>
            </a:solidFill>
            <a:miter lim="800000"/>
            <a:headEnd/>
            <a:tailEnd/>
          </a:ln>
          <a:effectLst/>
        </p:spPr>
        <p:txBody>
          <a:bodyPr wrap="none" anchor="ctr"/>
          <a:lstStyle/>
          <a:p>
            <a:pPr algn="ctr"/>
            <a:endParaRPr lang="en-US"/>
          </a:p>
        </p:txBody>
      </p:sp>
      <p:sp>
        <p:nvSpPr>
          <p:cNvPr id="1034" name="AutoShape 10">
            <a:hlinkClick r:id="rId5" action="ppaction://hlinksldjump">
              <a:snd r:embed="rId6" name="applause.wav" builtIn="1"/>
            </a:hlinkClick>
            <a:hlinkHover r:id="" action="ppaction://noaction" highlightClick="1"/>
          </p:cNvPr>
          <p:cNvSpPr>
            <a:spLocks noChangeArrowheads="1"/>
          </p:cNvSpPr>
          <p:nvPr/>
        </p:nvSpPr>
        <p:spPr bwMode="auto">
          <a:xfrm>
            <a:off x="165100" y="4038600"/>
            <a:ext cx="577850" cy="457200"/>
          </a:xfrm>
          <a:prstGeom prst="bevel">
            <a:avLst>
              <a:gd name="adj" fmla="val 12500"/>
            </a:avLst>
          </a:prstGeom>
          <a:solidFill>
            <a:schemeClr val="bg2"/>
          </a:solidFill>
          <a:ln w="9525">
            <a:solidFill>
              <a:schemeClr val="tx1"/>
            </a:solidFill>
            <a:miter lim="800000"/>
            <a:headEnd/>
            <a:tailEnd/>
          </a:ln>
          <a:effectLst/>
        </p:spPr>
        <p:txBody>
          <a:bodyPr wrap="none" anchor="ctr"/>
          <a:lstStyle/>
          <a:p>
            <a:pPr algn="ctr"/>
            <a:endParaRPr lang="en-US"/>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48866" y="304800"/>
            <a:ext cx="9457134" cy="579438"/>
          </a:xfrm>
        </p:spPr>
        <p:txBody>
          <a:bodyPr/>
          <a:lstStyle/>
          <a:p>
            <a:pPr algn="l"/>
            <a:r>
              <a:rPr lang="en-US" sz="3200" b="1" u="sng" dirty="0"/>
              <a:t>How do you vary sentence structure?</a:t>
            </a:r>
          </a:p>
        </p:txBody>
      </p:sp>
      <p:sp>
        <p:nvSpPr>
          <p:cNvPr id="4099" name="Rectangle 3"/>
          <p:cNvSpPr>
            <a:spLocks noGrp="1" noChangeArrowheads="1"/>
          </p:cNvSpPr>
          <p:nvPr>
            <p:ph type="body" idx="1"/>
          </p:nvPr>
        </p:nvSpPr>
        <p:spPr>
          <a:xfrm>
            <a:off x="762000" y="1752600"/>
            <a:ext cx="8420100" cy="4495800"/>
          </a:xfrm>
        </p:spPr>
        <p:txBody>
          <a:bodyPr/>
          <a:lstStyle/>
          <a:p>
            <a:pPr algn="l">
              <a:buFont typeface="Wingdings" pitchFamily="2" charset="2"/>
              <a:buNone/>
            </a:pPr>
            <a:r>
              <a:rPr lang="en-US" dirty="0"/>
              <a:t>	</a:t>
            </a:r>
            <a:r>
              <a:rPr lang="en-US" sz="2800" dirty="0"/>
              <a:t>You will want to use a variety of sentence structures in your writing.  There are three types of sentences we will study in this lesson:</a:t>
            </a:r>
          </a:p>
          <a:p>
            <a:pPr algn="l">
              <a:buFont typeface="Wingdings" pitchFamily="2" charset="2"/>
              <a:buNone/>
            </a:pPr>
            <a:endParaRPr lang="en-US" sz="2800" dirty="0">
              <a:solidFill>
                <a:schemeClr val="tx2"/>
              </a:solidFill>
            </a:endParaRPr>
          </a:p>
          <a:p>
            <a:pPr algn="l">
              <a:buFont typeface="Wingdings" pitchFamily="2" charset="2"/>
              <a:buNone/>
            </a:pPr>
            <a:r>
              <a:rPr lang="en-US" sz="2800" dirty="0">
                <a:solidFill>
                  <a:schemeClr val="accent2"/>
                </a:solidFill>
              </a:rPr>
              <a:t>			</a:t>
            </a:r>
            <a:r>
              <a:rPr lang="en-US" sz="2800" dirty="0">
                <a:solidFill>
                  <a:srgbClr val="FF0000"/>
                </a:solidFill>
              </a:rPr>
              <a:t>-  Simple Sentence</a:t>
            </a:r>
          </a:p>
          <a:p>
            <a:pPr algn="l">
              <a:buFont typeface="Wingdings" pitchFamily="2" charset="2"/>
              <a:buNone/>
            </a:pPr>
            <a:r>
              <a:rPr lang="en-US" sz="2800" dirty="0">
                <a:solidFill>
                  <a:srgbClr val="FF0000"/>
                </a:solidFill>
              </a:rPr>
              <a:t>			-  Compound Sentence</a:t>
            </a:r>
          </a:p>
          <a:p>
            <a:pPr algn="l">
              <a:buFont typeface="Wingdings" pitchFamily="2" charset="2"/>
              <a:buNone/>
            </a:pPr>
            <a:r>
              <a:rPr lang="en-US" sz="2800" dirty="0">
                <a:solidFill>
                  <a:srgbClr val="FF0000"/>
                </a:solidFill>
              </a:rPr>
              <a:t>			-  Complex Sentence</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1062038" y="381000"/>
            <a:ext cx="8843962" cy="641350"/>
          </a:xfrm>
        </p:spPr>
        <p:txBody>
          <a:bodyPr/>
          <a:lstStyle/>
          <a:p>
            <a:pPr algn="l"/>
            <a:r>
              <a:rPr lang="en-US" sz="3600" b="1" u="sng"/>
              <a:t>The Simple Sentence</a:t>
            </a:r>
          </a:p>
        </p:txBody>
      </p:sp>
      <p:sp>
        <p:nvSpPr>
          <p:cNvPr id="5123" name="Rectangle 3"/>
          <p:cNvSpPr>
            <a:spLocks noGrp="1" noChangeArrowheads="1"/>
          </p:cNvSpPr>
          <p:nvPr>
            <p:ph type="body" idx="4294967295"/>
          </p:nvPr>
        </p:nvSpPr>
        <p:spPr>
          <a:xfrm>
            <a:off x="542925" y="1143000"/>
            <a:ext cx="9363075" cy="1217613"/>
          </a:xfrm>
        </p:spPr>
        <p:txBody>
          <a:bodyPr/>
          <a:lstStyle/>
          <a:p>
            <a:pPr algn="l">
              <a:lnSpc>
                <a:spcPct val="90000"/>
              </a:lnSpc>
              <a:buFont typeface="Wingdings" pitchFamily="2" charset="2"/>
              <a:buNone/>
            </a:pPr>
            <a:r>
              <a:rPr lang="en-US" sz="2800" dirty="0"/>
              <a:t>	</a:t>
            </a:r>
            <a:r>
              <a:rPr lang="en-US" sz="2800" dirty="0">
                <a:solidFill>
                  <a:schemeClr val="tx2"/>
                </a:solidFill>
              </a:rPr>
              <a:t>A simple sentence has one </a:t>
            </a:r>
            <a:r>
              <a:rPr lang="en-US" sz="2800" b="1" i="1" dirty="0">
                <a:solidFill>
                  <a:schemeClr val="folHlink"/>
                </a:solidFill>
              </a:rPr>
              <a:t>independent clause</a:t>
            </a:r>
            <a:r>
              <a:rPr lang="en-US" sz="2800" dirty="0">
                <a:solidFill>
                  <a:schemeClr val="tx2"/>
                </a:solidFill>
              </a:rPr>
              <a:t> (one subject and a verb):</a:t>
            </a:r>
          </a:p>
          <a:p>
            <a:pPr algn="l">
              <a:lnSpc>
                <a:spcPct val="90000"/>
              </a:lnSpc>
              <a:buFont typeface="Wingdings" pitchFamily="2" charset="2"/>
              <a:buNone/>
            </a:pPr>
            <a:endParaRPr lang="en-US" sz="2800" dirty="0">
              <a:solidFill>
                <a:schemeClr val="tx2"/>
              </a:solidFill>
            </a:endParaRPr>
          </a:p>
          <a:p>
            <a:pPr algn="l">
              <a:lnSpc>
                <a:spcPct val="90000"/>
              </a:lnSpc>
              <a:buFont typeface="Wingdings" pitchFamily="2" charset="2"/>
              <a:buNone/>
            </a:pPr>
            <a:r>
              <a:rPr lang="en-US" sz="2800" dirty="0">
                <a:solidFill>
                  <a:schemeClr val="accent2"/>
                </a:solidFill>
              </a:rPr>
              <a:t>			    </a:t>
            </a:r>
            <a:r>
              <a:rPr lang="en-US" sz="2800" dirty="0">
                <a:solidFill>
                  <a:srgbClr val="FF0000"/>
                </a:solidFill>
              </a:rPr>
              <a:t>I live in San Francisco.</a:t>
            </a:r>
          </a:p>
        </p:txBody>
      </p:sp>
      <p:sp>
        <p:nvSpPr>
          <p:cNvPr id="5124" name="Oval 4"/>
          <p:cNvSpPr>
            <a:spLocks noChangeArrowheads="1"/>
          </p:cNvSpPr>
          <p:nvPr/>
        </p:nvSpPr>
        <p:spPr bwMode="auto">
          <a:xfrm>
            <a:off x="2590800" y="2286000"/>
            <a:ext cx="330200" cy="838200"/>
          </a:xfrm>
          <a:prstGeom prst="ellipse">
            <a:avLst/>
          </a:prstGeom>
          <a:noFill/>
          <a:ln w="38100">
            <a:solidFill>
              <a:schemeClr val="tx1"/>
            </a:solidFill>
            <a:round/>
            <a:headEnd/>
            <a:tailEnd/>
          </a:ln>
          <a:effectLst/>
        </p:spPr>
        <p:txBody>
          <a:bodyPr wrap="none" anchor="ctr"/>
          <a:lstStyle/>
          <a:p>
            <a:pPr algn="l"/>
            <a:endParaRPr lang="en-US"/>
          </a:p>
        </p:txBody>
      </p:sp>
      <p:sp>
        <p:nvSpPr>
          <p:cNvPr id="5126" name="Rectangle 6"/>
          <p:cNvSpPr>
            <a:spLocks noChangeArrowheads="1"/>
          </p:cNvSpPr>
          <p:nvPr/>
        </p:nvSpPr>
        <p:spPr bwMode="auto">
          <a:xfrm>
            <a:off x="2895600" y="2438400"/>
            <a:ext cx="825500" cy="533400"/>
          </a:xfrm>
          <a:prstGeom prst="rect">
            <a:avLst/>
          </a:prstGeom>
          <a:noFill/>
          <a:ln w="38100">
            <a:solidFill>
              <a:schemeClr val="hlink"/>
            </a:solidFill>
            <a:miter lim="800000"/>
            <a:headEnd/>
            <a:tailEnd/>
          </a:ln>
          <a:effectLst/>
        </p:spPr>
        <p:txBody>
          <a:bodyPr wrap="none" anchor="ctr"/>
          <a:lstStyle/>
          <a:p>
            <a:pPr algn="l"/>
            <a:endParaRPr lang="en-US"/>
          </a:p>
        </p:txBody>
      </p:sp>
      <p:sp>
        <p:nvSpPr>
          <p:cNvPr id="5127" name="AutoShape 7"/>
          <p:cNvSpPr>
            <a:spLocks/>
          </p:cNvSpPr>
          <p:nvPr/>
        </p:nvSpPr>
        <p:spPr bwMode="auto">
          <a:xfrm>
            <a:off x="0" y="3810000"/>
            <a:ext cx="1762787" cy="609600"/>
          </a:xfrm>
          <a:prstGeom prst="accentCallout2">
            <a:avLst>
              <a:gd name="adj1" fmla="val 18750"/>
              <a:gd name="adj2" fmla="val 104685"/>
              <a:gd name="adj3" fmla="val 18750"/>
              <a:gd name="adj4" fmla="val 132685"/>
              <a:gd name="adj5" fmla="val -148440"/>
              <a:gd name="adj6" fmla="val 161755"/>
            </a:avLst>
          </a:prstGeom>
          <a:noFill/>
          <a:ln w="28575">
            <a:solidFill>
              <a:schemeClr val="tx1"/>
            </a:solidFill>
            <a:miter lim="800000"/>
            <a:headEnd/>
            <a:tailEnd/>
          </a:ln>
          <a:effectLst/>
        </p:spPr>
        <p:txBody>
          <a:bodyPr/>
          <a:lstStyle/>
          <a:p>
            <a:pPr algn="l"/>
            <a:r>
              <a:rPr lang="en-US" b="1">
                <a:latin typeface="Times New Roman" pitchFamily="18" charset="0"/>
              </a:rPr>
              <a:t>Subject</a:t>
            </a:r>
          </a:p>
        </p:txBody>
      </p:sp>
      <p:sp>
        <p:nvSpPr>
          <p:cNvPr id="5128" name="AutoShape 8"/>
          <p:cNvSpPr>
            <a:spLocks/>
          </p:cNvSpPr>
          <p:nvPr/>
        </p:nvSpPr>
        <p:spPr bwMode="auto">
          <a:xfrm>
            <a:off x="4876800" y="4191000"/>
            <a:ext cx="1762787" cy="609600"/>
          </a:xfrm>
          <a:prstGeom prst="accentCallout2">
            <a:avLst>
              <a:gd name="adj1" fmla="val 18750"/>
              <a:gd name="adj2" fmla="val -4685"/>
              <a:gd name="adj3" fmla="val 18750"/>
              <a:gd name="adj4" fmla="val -40000"/>
              <a:gd name="adj5" fmla="val -206250"/>
              <a:gd name="adj6" fmla="val -76583"/>
            </a:avLst>
          </a:prstGeom>
          <a:noFill/>
          <a:ln w="28575">
            <a:solidFill>
              <a:schemeClr val="hlink"/>
            </a:solidFill>
            <a:miter lim="800000"/>
            <a:headEnd/>
            <a:tailEnd/>
          </a:ln>
          <a:effectLst/>
        </p:spPr>
        <p:txBody>
          <a:bodyPr/>
          <a:lstStyle/>
          <a:p>
            <a:pPr algn="l"/>
            <a:r>
              <a:rPr lang="en-US" b="1">
                <a:solidFill>
                  <a:schemeClr val="hlink"/>
                </a:solidFill>
                <a:latin typeface="Times New Roman" pitchFamily="18" charset="0"/>
              </a:rPr>
              <a:t>Verb</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a:r>
              <a:rPr lang="en-US" sz="3600" b="1" u="sng"/>
              <a:t>Compound Sentence</a:t>
            </a:r>
          </a:p>
        </p:txBody>
      </p:sp>
      <p:sp>
        <p:nvSpPr>
          <p:cNvPr id="6147" name="Rectangle 3"/>
          <p:cNvSpPr>
            <a:spLocks noGrp="1" noChangeArrowheads="1"/>
          </p:cNvSpPr>
          <p:nvPr>
            <p:ph idx="1"/>
          </p:nvPr>
        </p:nvSpPr>
        <p:spPr/>
        <p:txBody>
          <a:bodyPr/>
          <a:lstStyle/>
          <a:p>
            <a:pPr algn="l">
              <a:buFont typeface="Wingdings" pitchFamily="2" charset="2"/>
              <a:buNone/>
            </a:pPr>
            <a:r>
              <a:rPr lang="en-US" sz="2800" dirty="0"/>
              <a:t>	</a:t>
            </a:r>
            <a:r>
              <a:rPr lang="en-US" sz="2800" dirty="0">
                <a:solidFill>
                  <a:schemeClr val="tx2"/>
                </a:solidFill>
              </a:rPr>
              <a:t>A </a:t>
            </a:r>
            <a:r>
              <a:rPr lang="en-US" sz="2800" b="1" i="1" u="sng" dirty="0">
                <a:solidFill>
                  <a:schemeClr val="folHlink"/>
                </a:solidFill>
              </a:rPr>
              <a:t>compound sentence</a:t>
            </a:r>
            <a:r>
              <a:rPr lang="en-US" sz="2800" dirty="0">
                <a:solidFill>
                  <a:schemeClr val="tx2"/>
                </a:solidFill>
              </a:rPr>
              <a:t> contains two independent clauses that are joined together.</a:t>
            </a:r>
          </a:p>
          <a:p>
            <a:pPr algn="ctr">
              <a:buFont typeface="Wingdings" pitchFamily="2" charset="2"/>
              <a:buNone/>
            </a:pPr>
            <a:endParaRPr lang="en-US" sz="2800" dirty="0" smtClean="0">
              <a:solidFill>
                <a:schemeClr val="tx2"/>
              </a:solidFill>
            </a:endParaRPr>
          </a:p>
          <a:p>
            <a:pPr algn="ctr">
              <a:buFont typeface="Wingdings" pitchFamily="2" charset="2"/>
              <a:buNone/>
            </a:pPr>
            <a:r>
              <a:rPr lang="en-US" sz="2800" dirty="0" smtClean="0">
                <a:solidFill>
                  <a:srgbClr val="FF0000"/>
                </a:solidFill>
              </a:rPr>
              <a:t> </a:t>
            </a:r>
            <a:r>
              <a:rPr lang="en-US" sz="2400" dirty="0">
                <a:solidFill>
                  <a:srgbClr val="FF0000"/>
                </a:solidFill>
              </a:rPr>
              <a:t>She works in the city, but she lives in the suburbs.</a:t>
            </a:r>
          </a:p>
        </p:txBody>
      </p:sp>
      <p:sp>
        <p:nvSpPr>
          <p:cNvPr id="6148" name="Oval 4"/>
          <p:cNvSpPr>
            <a:spLocks noChangeArrowheads="1"/>
          </p:cNvSpPr>
          <p:nvPr/>
        </p:nvSpPr>
        <p:spPr bwMode="auto">
          <a:xfrm>
            <a:off x="762000" y="2895600"/>
            <a:ext cx="3797300" cy="838200"/>
          </a:xfrm>
          <a:prstGeom prst="ellipse">
            <a:avLst/>
          </a:prstGeom>
          <a:noFill/>
          <a:ln w="38100">
            <a:solidFill>
              <a:schemeClr val="tx1"/>
            </a:solidFill>
            <a:round/>
            <a:headEnd/>
            <a:tailEnd/>
          </a:ln>
          <a:effectLst/>
        </p:spPr>
        <p:txBody>
          <a:bodyPr wrap="none" anchor="ctr"/>
          <a:lstStyle/>
          <a:p>
            <a:pPr algn="ctr"/>
            <a:endParaRPr lang="en-US"/>
          </a:p>
        </p:txBody>
      </p:sp>
      <p:sp>
        <p:nvSpPr>
          <p:cNvPr id="6149" name="Rectangle 5"/>
          <p:cNvSpPr>
            <a:spLocks noChangeArrowheads="1"/>
          </p:cNvSpPr>
          <p:nvPr/>
        </p:nvSpPr>
        <p:spPr bwMode="auto">
          <a:xfrm>
            <a:off x="4419600" y="3048000"/>
            <a:ext cx="660400" cy="533400"/>
          </a:xfrm>
          <a:prstGeom prst="rect">
            <a:avLst/>
          </a:prstGeom>
          <a:noFill/>
          <a:ln w="38100">
            <a:solidFill>
              <a:schemeClr val="hlink"/>
            </a:solidFill>
            <a:miter lim="800000"/>
            <a:headEnd/>
            <a:tailEnd/>
          </a:ln>
          <a:effectLst/>
        </p:spPr>
        <p:txBody>
          <a:bodyPr wrap="none" anchor="ctr"/>
          <a:lstStyle/>
          <a:p>
            <a:pPr algn="ctr"/>
            <a:endParaRPr lang="en-US"/>
          </a:p>
        </p:txBody>
      </p:sp>
      <p:sp>
        <p:nvSpPr>
          <p:cNvPr id="6152" name="Oval 8"/>
          <p:cNvSpPr>
            <a:spLocks noChangeArrowheads="1"/>
          </p:cNvSpPr>
          <p:nvPr/>
        </p:nvSpPr>
        <p:spPr bwMode="auto">
          <a:xfrm>
            <a:off x="5029200" y="2895600"/>
            <a:ext cx="4292600" cy="838200"/>
          </a:xfrm>
          <a:prstGeom prst="ellipse">
            <a:avLst/>
          </a:prstGeom>
          <a:noFill/>
          <a:ln w="38100">
            <a:solidFill>
              <a:schemeClr val="tx1"/>
            </a:solidFill>
            <a:round/>
            <a:headEnd/>
            <a:tailEnd/>
          </a:ln>
          <a:effectLst/>
        </p:spPr>
        <p:txBody>
          <a:bodyPr wrap="none" anchor="ctr"/>
          <a:lstStyle/>
          <a:p>
            <a:pPr algn="ctr"/>
            <a:endParaRPr lang="en-US"/>
          </a:p>
        </p:txBody>
      </p:sp>
      <p:sp>
        <p:nvSpPr>
          <p:cNvPr id="6153" name="AutoShape 9"/>
          <p:cNvSpPr>
            <a:spLocks/>
          </p:cNvSpPr>
          <p:nvPr/>
        </p:nvSpPr>
        <p:spPr bwMode="auto">
          <a:xfrm>
            <a:off x="1073150" y="4800600"/>
            <a:ext cx="2717271" cy="903288"/>
          </a:xfrm>
          <a:prstGeom prst="borderCallout1">
            <a:avLst>
              <a:gd name="adj1" fmla="val 12653"/>
              <a:gd name="adj2" fmla="val 47787"/>
              <a:gd name="adj3" fmla="val -118630"/>
              <a:gd name="adj4" fmla="val 47787"/>
            </a:avLst>
          </a:prstGeom>
          <a:noFill/>
          <a:ln w="9525">
            <a:solidFill>
              <a:schemeClr val="tx1"/>
            </a:solidFill>
            <a:miter lim="800000"/>
            <a:headEnd/>
            <a:tailEnd/>
          </a:ln>
          <a:effectLst/>
        </p:spPr>
        <p:txBody>
          <a:bodyPr/>
          <a:lstStyle/>
          <a:p>
            <a:pPr algn="ctr"/>
            <a:r>
              <a:rPr lang="en-US" b="1">
                <a:latin typeface="Times New Roman" pitchFamily="18" charset="0"/>
              </a:rPr>
              <a:t>Independent Clause</a:t>
            </a:r>
          </a:p>
        </p:txBody>
      </p:sp>
      <p:sp>
        <p:nvSpPr>
          <p:cNvPr id="6154" name="AutoShape 10"/>
          <p:cNvSpPr>
            <a:spLocks/>
          </p:cNvSpPr>
          <p:nvPr/>
        </p:nvSpPr>
        <p:spPr bwMode="auto">
          <a:xfrm>
            <a:off x="5778500" y="4800600"/>
            <a:ext cx="2717271" cy="903288"/>
          </a:xfrm>
          <a:prstGeom prst="borderCallout1">
            <a:avLst>
              <a:gd name="adj1" fmla="val 12653"/>
              <a:gd name="adj2" fmla="val 47787"/>
              <a:gd name="adj3" fmla="val -118630"/>
              <a:gd name="adj4" fmla="val 47787"/>
            </a:avLst>
          </a:prstGeom>
          <a:noFill/>
          <a:ln w="9525">
            <a:solidFill>
              <a:schemeClr val="tx1"/>
            </a:solidFill>
            <a:miter lim="800000"/>
            <a:headEnd/>
            <a:tailEnd/>
          </a:ln>
          <a:effectLst/>
        </p:spPr>
        <p:txBody>
          <a:bodyPr/>
          <a:lstStyle/>
          <a:p>
            <a:pPr algn="ctr"/>
            <a:r>
              <a:rPr lang="en-US" b="1">
                <a:latin typeface="Times New Roman" pitchFamily="18" charset="0"/>
              </a:rPr>
              <a:t>Independent Clause</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77850" y="304800"/>
            <a:ext cx="8843169" cy="641350"/>
          </a:xfrm>
        </p:spPr>
        <p:txBody>
          <a:bodyPr/>
          <a:lstStyle/>
          <a:p>
            <a:pPr algn="ctr"/>
            <a:r>
              <a:rPr lang="en-US" sz="3600" b="1" u="sng"/>
              <a:t>Compound Sentence</a:t>
            </a:r>
          </a:p>
        </p:txBody>
      </p:sp>
      <p:sp>
        <p:nvSpPr>
          <p:cNvPr id="7171" name="Rectangle 3"/>
          <p:cNvSpPr>
            <a:spLocks noGrp="1" noChangeArrowheads="1"/>
          </p:cNvSpPr>
          <p:nvPr>
            <p:ph type="body" idx="1"/>
          </p:nvPr>
        </p:nvSpPr>
        <p:spPr>
          <a:xfrm>
            <a:off x="247650" y="1371600"/>
            <a:ext cx="9328150" cy="3810000"/>
          </a:xfrm>
        </p:spPr>
        <p:txBody>
          <a:bodyPr/>
          <a:lstStyle/>
          <a:p>
            <a:pPr algn="l">
              <a:lnSpc>
                <a:spcPct val="90000"/>
              </a:lnSpc>
              <a:buFont typeface="Wingdings" pitchFamily="2" charset="2"/>
              <a:buNone/>
            </a:pPr>
            <a:r>
              <a:rPr lang="en-US" dirty="0"/>
              <a:t>	</a:t>
            </a:r>
            <a:r>
              <a:rPr lang="en-US" dirty="0">
                <a:solidFill>
                  <a:schemeClr val="tx2"/>
                </a:solidFill>
              </a:rPr>
              <a:t>You can make a </a:t>
            </a:r>
            <a:r>
              <a:rPr lang="en-US" b="1" i="1" u="sng" dirty="0">
                <a:solidFill>
                  <a:schemeClr val="folHlink"/>
                </a:solidFill>
              </a:rPr>
              <a:t>compound sentence</a:t>
            </a:r>
            <a:r>
              <a:rPr lang="en-US" dirty="0">
                <a:solidFill>
                  <a:schemeClr val="tx2"/>
                </a:solidFill>
              </a:rPr>
              <a:t> by joining two logically related independent clauses by using…</a:t>
            </a:r>
          </a:p>
          <a:p>
            <a:pPr algn="l">
              <a:lnSpc>
                <a:spcPct val="90000"/>
              </a:lnSpc>
              <a:buFont typeface="Wingdings" pitchFamily="2" charset="2"/>
              <a:buNone/>
            </a:pPr>
            <a:endParaRPr lang="en-US" dirty="0">
              <a:solidFill>
                <a:schemeClr val="tx2"/>
              </a:solidFill>
            </a:endParaRPr>
          </a:p>
          <a:p>
            <a:pPr algn="l">
              <a:lnSpc>
                <a:spcPct val="90000"/>
              </a:lnSpc>
              <a:buFont typeface="Wingdings" pitchFamily="2" charset="2"/>
              <a:buNone/>
            </a:pPr>
            <a:r>
              <a:rPr lang="en-US" dirty="0">
                <a:solidFill>
                  <a:srgbClr val="FF0000"/>
                </a:solidFill>
              </a:rPr>
              <a:t>			- a semicolon</a:t>
            </a:r>
          </a:p>
          <a:p>
            <a:pPr algn="l">
              <a:lnSpc>
                <a:spcPct val="90000"/>
              </a:lnSpc>
              <a:buFont typeface="Wingdings" pitchFamily="2" charset="2"/>
              <a:buNone/>
            </a:pPr>
            <a:r>
              <a:rPr lang="en-US" dirty="0">
                <a:solidFill>
                  <a:srgbClr val="FF0000"/>
                </a:solidFill>
              </a:rPr>
              <a:t>			- a coordinating conjunction</a:t>
            </a:r>
          </a:p>
          <a:p>
            <a:pPr algn="l">
              <a:lnSpc>
                <a:spcPct val="90000"/>
              </a:lnSpc>
              <a:buFont typeface="Wingdings" pitchFamily="2" charset="2"/>
              <a:buNone/>
            </a:pPr>
            <a:r>
              <a:rPr lang="en-US" dirty="0">
                <a:solidFill>
                  <a:srgbClr val="FF0000"/>
                </a:solidFill>
              </a:rPr>
              <a:t>			- a </a:t>
            </a:r>
            <a:r>
              <a:rPr lang="en-US" dirty="0" smtClean="0">
                <a:solidFill>
                  <a:srgbClr val="FF0000"/>
                </a:solidFill>
              </a:rPr>
              <a:t>transition</a:t>
            </a:r>
          </a:p>
          <a:p>
            <a:pPr algn="l">
              <a:lnSpc>
                <a:spcPct val="90000"/>
              </a:lnSpc>
              <a:buFont typeface="Wingdings" pitchFamily="2" charset="2"/>
              <a:buNone/>
            </a:pPr>
            <a:endParaRPr lang="en-US" dirty="0" smtClean="0">
              <a:solidFill>
                <a:srgbClr val="FF0000"/>
              </a:solidFill>
            </a:endParaRPr>
          </a:p>
          <a:p>
            <a:pPr algn="l">
              <a:lnSpc>
                <a:spcPct val="90000"/>
              </a:lnSpc>
              <a:buFont typeface="Wingdings" pitchFamily="2" charset="2"/>
              <a:buNone/>
            </a:pPr>
            <a:r>
              <a:rPr lang="en-US" dirty="0" smtClean="0">
                <a:solidFill>
                  <a:srgbClr val="FF0000"/>
                </a:solidFill>
              </a:rPr>
              <a:t>Independent Clause + Coordinator + independent Claus</a:t>
            </a:r>
            <a:endParaRPr lang="en-US" dirty="0">
              <a:solidFill>
                <a:srgbClr val="FF0000"/>
              </a:solidFill>
            </a:endParaRPr>
          </a:p>
          <a:p>
            <a:pPr algn="l">
              <a:lnSpc>
                <a:spcPct val="90000"/>
              </a:lnSpc>
              <a:buFont typeface="Wingdings" pitchFamily="2" charset="2"/>
              <a:buNone/>
            </a:pPr>
            <a:endParaRPr lang="en-US" dirty="0">
              <a:solidFill>
                <a:srgbClr val="FF0000"/>
              </a:solidFill>
            </a:endParaRP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23900" y="228600"/>
            <a:ext cx="8843169" cy="641350"/>
          </a:xfrm>
        </p:spPr>
        <p:txBody>
          <a:bodyPr/>
          <a:lstStyle/>
          <a:p>
            <a:pPr algn="ctr"/>
            <a:r>
              <a:rPr lang="en-US" sz="3600" b="1" u="sng"/>
              <a:t>Using a Semicolon</a:t>
            </a:r>
          </a:p>
        </p:txBody>
      </p:sp>
      <p:sp>
        <p:nvSpPr>
          <p:cNvPr id="8195" name="Rectangle 3"/>
          <p:cNvSpPr>
            <a:spLocks noGrp="1" noChangeArrowheads="1"/>
          </p:cNvSpPr>
          <p:nvPr>
            <p:ph type="body" idx="1"/>
          </p:nvPr>
        </p:nvSpPr>
        <p:spPr>
          <a:xfrm>
            <a:off x="146050" y="1143000"/>
            <a:ext cx="9906000" cy="2590800"/>
          </a:xfrm>
        </p:spPr>
        <p:txBody>
          <a:bodyPr/>
          <a:lstStyle/>
          <a:p>
            <a:pPr algn="ctr">
              <a:buFont typeface="Wingdings" pitchFamily="2" charset="2"/>
              <a:buNone/>
            </a:pPr>
            <a:r>
              <a:rPr lang="en-US"/>
              <a:t>	</a:t>
            </a:r>
            <a:r>
              <a:rPr lang="en-US" sz="2800">
                <a:solidFill>
                  <a:schemeClr val="tx2"/>
                </a:solidFill>
              </a:rPr>
              <a:t>Independent Clause</a:t>
            </a:r>
            <a:r>
              <a:rPr lang="en-US" sz="2800">
                <a:solidFill>
                  <a:schemeClr val="accent2"/>
                </a:solidFill>
              </a:rPr>
              <a:t> </a:t>
            </a:r>
            <a:r>
              <a:rPr lang="en-US" sz="2800" b="1">
                <a:solidFill>
                  <a:srgbClr val="FF0000"/>
                </a:solidFill>
              </a:rPr>
              <a:t>;</a:t>
            </a:r>
            <a:r>
              <a:rPr lang="en-US" sz="2800">
                <a:solidFill>
                  <a:schemeClr val="accent2"/>
                </a:solidFill>
              </a:rPr>
              <a:t>  </a:t>
            </a:r>
            <a:r>
              <a:rPr lang="en-US" sz="2800">
                <a:solidFill>
                  <a:schemeClr val="tx2"/>
                </a:solidFill>
              </a:rPr>
              <a:t>Independent Clause</a:t>
            </a:r>
          </a:p>
          <a:p>
            <a:pPr algn="ctr">
              <a:buFont typeface="Wingdings" pitchFamily="2" charset="2"/>
              <a:buNone/>
            </a:pPr>
            <a:endParaRPr lang="en-US" sz="2800">
              <a:solidFill>
                <a:schemeClr val="tx2"/>
              </a:solidFill>
            </a:endParaRPr>
          </a:p>
          <a:p>
            <a:pPr algn="ctr">
              <a:buFont typeface="Wingdings" pitchFamily="2" charset="2"/>
              <a:buNone/>
            </a:pPr>
            <a:endParaRPr lang="en-US">
              <a:solidFill>
                <a:schemeClr val="accent2"/>
              </a:solidFill>
            </a:endParaRPr>
          </a:p>
          <a:p>
            <a:pPr algn="ctr">
              <a:buFont typeface="Wingdings" pitchFamily="2" charset="2"/>
              <a:buNone/>
            </a:pPr>
            <a:r>
              <a:rPr lang="en-US">
                <a:solidFill>
                  <a:srgbClr val="FF0000"/>
                </a:solidFill>
              </a:rPr>
              <a:t> </a:t>
            </a:r>
            <a:r>
              <a:rPr lang="en-US" sz="2200" b="1">
                <a:solidFill>
                  <a:srgbClr val="FF0000"/>
                </a:solidFill>
              </a:rPr>
              <a:t>I love living in the city ; there are so many things to do.</a:t>
            </a:r>
          </a:p>
        </p:txBody>
      </p:sp>
      <p:sp>
        <p:nvSpPr>
          <p:cNvPr id="8197" name="Rectangle 5"/>
          <p:cNvSpPr>
            <a:spLocks noChangeArrowheads="1"/>
          </p:cNvSpPr>
          <p:nvPr/>
        </p:nvSpPr>
        <p:spPr bwMode="auto">
          <a:xfrm>
            <a:off x="4419600" y="2895600"/>
            <a:ext cx="330200" cy="533400"/>
          </a:xfrm>
          <a:prstGeom prst="rect">
            <a:avLst/>
          </a:prstGeom>
          <a:noFill/>
          <a:ln w="38100">
            <a:solidFill>
              <a:schemeClr val="hlink"/>
            </a:solidFill>
            <a:miter lim="800000"/>
            <a:headEnd/>
            <a:tailEnd/>
          </a:ln>
          <a:effectLst/>
        </p:spPr>
        <p:txBody>
          <a:bodyPr wrap="none" anchor="ctr"/>
          <a:lstStyle/>
          <a:p>
            <a:pPr algn="ctr"/>
            <a:endParaRPr lang="en-US"/>
          </a:p>
        </p:txBody>
      </p:sp>
      <p:sp>
        <p:nvSpPr>
          <p:cNvPr id="8200" name="AutoShape 8"/>
          <p:cNvSpPr>
            <a:spLocks/>
          </p:cNvSpPr>
          <p:nvPr/>
        </p:nvSpPr>
        <p:spPr bwMode="auto">
          <a:xfrm>
            <a:off x="6007100" y="4572000"/>
            <a:ext cx="2717271" cy="903288"/>
          </a:xfrm>
          <a:prstGeom prst="borderCallout1">
            <a:avLst>
              <a:gd name="adj1" fmla="val 12653"/>
              <a:gd name="adj2" fmla="val 47787"/>
              <a:gd name="adj3" fmla="val -118630"/>
              <a:gd name="adj4" fmla="val 47787"/>
            </a:avLst>
          </a:prstGeom>
          <a:noFill/>
          <a:ln w="9525">
            <a:solidFill>
              <a:schemeClr val="tx1"/>
            </a:solidFill>
            <a:miter lim="800000"/>
            <a:headEnd/>
            <a:tailEnd/>
          </a:ln>
          <a:effectLst/>
        </p:spPr>
        <p:txBody>
          <a:bodyPr/>
          <a:lstStyle/>
          <a:p>
            <a:pPr algn="ctr"/>
            <a:r>
              <a:rPr lang="en-US" b="1">
                <a:latin typeface="Times New Roman" pitchFamily="18" charset="0"/>
              </a:rPr>
              <a:t>Independent Clause</a:t>
            </a:r>
          </a:p>
        </p:txBody>
      </p:sp>
      <p:sp>
        <p:nvSpPr>
          <p:cNvPr id="8202" name="AutoShape 10"/>
          <p:cNvSpPr>
            <a:spLocks/>
          </p:cNvSpPr>
          <p:nvPr/>
        </p:nvSpPr>
        <p:spPr bwMode="auto">
          <a:xfrm>
            <a:off x="1301750" y="4572000"/>
            <a:ext cx="2717271" cy="903288"/>
          </a:xfrm>
          <a:prstGeom prst="borderCallout1">
            <a:avLst>
              <a:gd name="adj1" fmla="val 12653"/>
              <a:gd name="adj2" fmla="val 47787"/>
              <a:gd name="adj3" fmla="val -118630"/>
              <a:gd name="adj4" fmla="val 47787"/>
            </a:avLst>
          </a:prstGeom>
          <a:noFill/>
          <a:ln w="9525">
            <a:solidFill>
              <a:schemeClr val="tx1"/>
            </a:solidFill>
            <a:miter lim="800000"/>
            <a:headEnd/>
            <a:tailEnd/>
          </a:ln>
          <a:effectLst/>
        </p:spPr>
        <p:txBody>
          <a:bodyPr/>
          <a:lstStyle/>
          <a:p>
            <a:pPr algn="ctr"/>
            <a:r>
              <a:rPr lang="en-US" b="1">
                <a:latin typeface="Times New Roman" pitchFamily="18" charset="0"/>
              </a:rPr>
              <a:t>Independent Clause</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18666" y="228600"/>
            <a:ext cx="9787334" cy="641350"/>
          </a:xfrm>
        </p:spPr>
        <p:txBody>
          <a:bodyPr/>
          <a:lstStyle/>
          <a:p>
            <a:pPr algn="ctr"/>
            <a:r>
              <a:rPr lang="en-US" sz="3600" b="1" u="sng"/>
              <a:t>Using a Coordinating Conjunction</a:t>
            </a:r>
          </a:p>
        </p:txBody>
      </p:sp>
      <p:sp>
        <p:nvSpPr>
          <p:cNvPr id="10243" name="Rectangle 3"/>
          <p:cNvSpPr>
            <a:spLocks noGrp="1" noChangeArrowheads="1"/>
          </p:cNvSpPr>
          <p:nvPr>
            <p:ph type="body" idx="1"/>
          </p:nvPr>
        </p:nvSpPr>
        <p:spPr>
          <a:xfrm>
            <a:off x="0" y="1066800"/>
            <a:ext cx="9906000" cy="2590800"/>
          </a:xfrm>
        </p:spPr>
        <p:txBody>
          <a:bodyPr/>
          <a:lstStyle/>
          <a:p>
            <a:pPr algn="ctr">
              <a:buFont typeface="Wingdings" pitchFamily="2" charset="2"/>
              <a:buNone/>
            </a:pPr>
            <a:r>
              <a:rPr lang="en-US" sz="1800" b="1" dirty="0">
                <a:solidFill>
                  <a:schemeClr val="tx2"/>
                </a:solidFill>
              </a:rPr>
              <a:t>Independent Clause</a:t>
            </a:r>
            <a:r>
              <a:rPr lang="en-US" sz="1800" b="1" dirty="0">
                <a:solidFill>
                  <a:schemeClr val="accent2"/>
                </a:solidFill>
              </a:rPr>
              <a:t> </a:t>
            </a:r>
            <a:r>
              <a:rPr lang="en-US" sz="1800" b="1" u="sng" dirty="0">
                <a:solidFill>
                  <a:srgbClr val="FF0000"/>
                </a:solidFill>
              </a:rPr>
              <a:t>,coordinating conjunction</a:t>
            </a:r>
            <a:r>
              <a:rPr lang="en-US" sz="1800" b="1" dirty="0">
                <a:solidFill>
                  <a:schemeClr val="accent2"/>
                </a:solidFill>
              </a:rPr>
              <a:t>  </a:t>
            </a:r>
            <a:r>
              <a:rPr lang="en-US" sz="1800" b="1" dirty="0">
                <a:solidFill>
                  <a:schemeClr val="tx2"/>
                </a:solidFill>
              </a:rPr>
              <a:t>Independent Clause</a:t>
            </a:r>
          </a:p>
          <a:p>
            <a:pPr>
              <a:buFont typeface="Wingdings" pitchFamily="2" charset="2"/>
              <a:buNone/>
            </a:pPr>
            <a:endParaRPr lang="en-US" sz="2800" b="1" dirty="0">
              <a:solidFill>
                <a:schemeClr val="accent2"/>
              </a:solidFill>
            </a:endParaRPr>
          </a:p>
          <a:p>
            <a:pPr>
              <a:buFont typeface="Wingdings" pitchFamily="2" charset="2"/>
              <a:buNone/>
            </a:pPr>
            <a:r>
              <a:rPr lang="en-US" sz="3600" dirty="0">
                <a:solidFill>
                  <a:srgbClr val="FF0000"/>
                </a:solidFill>
              </a:rPr>
              <a:t> </a:t>
            </a:r>
            <a:r>
              <a:rPr lang="en-US" sz="2800" dirty="0">
                <a:solidFill>
                  <a:schemeClr val="folHlink"/>
                </a:solidFill>
              </a:rPr>
              <a:t>He couldn’t watch the show , so he decided to tape it.</a:t>
            </a:r>
          </a:p>
        </p:txBody>
      </p:sp>
      <p:sp>
        <p:nvSpPr>
          <p:cNvPr id="10245" name="Rectangle 5"/>
          <p:cNvSpPr>
            <a:spLocks noChangeArrowheads="1"/>
          </p:cNvSpPr>
          <p:nvPr/>
        </p:nvSpPr>
        <p:spPr bwMode="auto">
          <a:xfrm>
            <a:off x="6248400" y="2057400"/>
            <a:ext cx="533400" cy="533400"/>
          </a:xfrm>
          <a:prstGeom prst="rect">
            <a:avLst/>
          </a:prstGeom>
          <a:noFill/>
          <a:ln w="38100">
            <a:solidFill>
              <a:schemeClr val="hlink"/>
            </a:solidFill>
            <a:miter lim="800000"/>
            <a:headEnd/>
            <a:tailEnd/>
          </a:ln>
          <a:effectLst/>
        </p:spPr>
        <p:txBody>
          <a:bodyPr wrap="none" anchor="ctr"/>
          <a:lstStyle/>
          <a:p>
            <a:endParaRPr lang="en-US"/>
          </a:p>
        </p:txBody>
      </p:sp>
      <p:sp>
        <p:nvSpPr>
          <p:cNvPr id="10247" name="AutoShape 7"/>
          <p:cNvSpPr>
            <a:spLocks/>
          </p:cNvSpPr>
          <p:nvPr/>
        </p:nvSpPr>
        <p:spPr bwMode="auto">
          <a:xfrm>
            <a:off x="2286000" y="3733800"/>
            <a:ext cx="2717271" cy="903287"/>
          </a:xfrm>
          <a:prstGeom prst="borderCallout1">
            <a:avLst>
              <a:gd name="adj1" fmla="val 12653"/>
              <a:gd name="adj2" fmla="val 47787"/>
              <a:gd name="adj3" fmla="val -118630"/>
              <a:gd name="adj4" fmla="val 47787"/>
            </a:avLst>
          </a:prstGeom>
          <a:noFill/>
          <a:ln w="9525">
            <a:solidFill>
              <a:schemeClr val="tx1"/>
            </a:solidFill>
            <a:miter lim="800000"/>
            <a:headEnd/>
            <a:tailEnd/>
          </a:ln>
          <a:effectLst/>
        </p:spPr>
        <p:txBody>
          <a:bodyPr/>
          <a:lstStyle/>
          <a:p>
            <a:pPr algn="ctr"/>
            <a:r>
              <a:rPr lang="en-US" b="1">
                <a:latin typeface="Times New Roman" pitchFamily="18" charset="0"/>
              </a:rPr>
              <a:t>Independent Clause</a:t>
            </a:r>
          </a:p>
        </p:txBody>
      </p:sp>
      <p:sp>
        <p:nvSpPr>
          <p:cNvPr id="10248" name="AutoShape 8"/>
          <p:cNvSpPr>
            <a:spLocks/>
          </p:cNvSpPr>
          <p:nvPr/>
        </p:nvSpPr>
        <p:spPr bwMode="auto">
          <a:xfrm>
            <a:off x="6629400" y="3733800"/>
            <a:ext cx="2717271" cy="903288"/>
          </a:xfrm>
          <a:prstGeom prst="borderCallout1">
            <a:avLst>
              <a:gd name="adj1" fmla="val 12653"/>
              <a:gd name="adj2" fmla="val 47787"/>
              <a:gd name="adj3" fmla="val -118630"/>
              <a:gd name="adj4" fmla="val 47787"/>
            </a:avLst>
          </a:prstGeom>
          <a:noFill/>
          <a:ln w="9525">
            <a:solidFill>
              <a:schemeClr val="tx1"/>
            </a:solidFill>
            <a:miter lim="800000"/>
            <a:headEnd/>
            <a:tailEnd/>
          </a:ln>
          <a:effectLst/>
        </p:spPr>
        <p:txBody>
          <a:bodyPr/>
          <a:lstStyle/>
          <a:p>
            <a:pPr algn="ctr"/>
            <a:r>
              <a:rPr lang="en-US" b="1" dirty="0">
                <a:latin typeface="Times New Roman" pitchFamily="18" charset="0"/>
              </a:rPr>
              <a:t>Independent Clause</a:t>
            </a:r>
          </a:p>
        </p:txBody>
      </p:sp>
      <p:sp>
        <p:nvSpPr>
          <p:cNvPr id="10252" name="Line 12"/>
          <p:cNvSpPr>
            <a:spLocks noChangeShapeType="1"/>
          </p:cNvSpPr>
          <p:nvPr/>
        </p:nvSpPr>
        <p:spPr bwMode="auto">
          <a:xfrm flipH="1" flipV="1">
            <a:off x="5791200" y="1447800"/>
            <a:ext cx="660400" cy="609600"/>
          </a:xfrm>
          <a:prstGeom prst="line">
            <a:avLst/>
          </a:prstGeom>
          <a:noFill/>
          <a:ln w="57150">
            <a:solidFill>
              <a:schemeClr val="hlink"/>
            </a:solidFill>
            <a:miter lim="800000"/>
            <a:headEnd/>
            <a:tailEnd type="triangle" w="med" len="med"/>
          </a:ln>
          <a:effectLst/>
        </p:spPr>
        <p:txBody>
          <a:bodyPr wrap="none"/>
          <a:lstStyle/>
          <a:p>
            <a:endParaRPr lang="en-US"/>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83766" y="304800"/>
            <a:ext cx="9457134" cy="762000"/>
          </a:xfrm>
        </p:spPr>
        <p:txBody>
          <a:bodyPr/>
          <a:lstStyle/>
          <a:p>
            <a:pPr algn="l"/>
            <a:r>
              <a:rPr lang="en-US" b="1" u="sng" dirty="0"/>
              <a:t>Coordinating Conjunctions</a:t>
            </a:r>
          </a:p>
        </p:txBody>
      </p:sp>
      <p:graphicFrame>
        <p:nvGraphicFramePr>
          <p:cNvPr id="13341" name="Group 29"/>
          <p:cNvGraphicFramePr>
            <a:graphicFrameLocks noGrp="1"/>
          </p:cNvGraphicFramePr>
          <p:nvPr>
            <p:ph type="tbl" idx="1"/>
          </p:nvPr>
        </p:nvGraphicFramePr>
        <p:xfrm>
          <a:off x="577850" y="1371600"/>
          <a:ext cx="8786416" cy="4373880"/>
        </p:xfrm>
        <a:graphic>
          <a:graphicData uri="http://schemas.openxmlformats.org/drawingml/2006/table">
            <a:tbl>
              <a:tblPr/>
              <a:tblGrid>
                <a:gridCol w="4394068"/>
                <a:gridCol w="4392348"/>
              </a:tblGrid>
              <a:tr h="68580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Verdana" pitchFamily="34" charset="0"/>
                        </a:rPr>
                        <a:t>Logical Relationship</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Verdana" pitchFamily="34" charset="0"/>
                        </a:rPr>
                        <a:t>Coordinating Conjunction</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Verdana" pitchFamily="34" charset="0"/>
                        </a:rPr>
                        <a:t>Addition</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1" i="1" u="none" strike="noStrike" cap="none" normalizeH="0" baseline="0" smtClean="0">
                          <a:ln>
                            <a:noFill/>
                          </a:ln>
                          <a:solidFill>
                            <a:schemeClr val="folHlink"/>
                          </a:solidFill>
                          <a:effectLst/>
                          <a:latin typeface="Verdana" pitchFamily="34" charset="0"/>
                        </a:rPr>
                        <a:t>And</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Verdana" pitchFamily="34" charset="0"/>
                        </a:rPr>
                        <a:t>Contrast</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1" i="1" u="none" strike="noStrike" cap="none" normalizeH="0" baseline="0" smtClean="0">
                          <a:ln>
                            <a:noFill/>
                          </a:ln>
                          <a:solidFill>
                            <a:schemeClr val="folHlink"/>
                          </a:solidFill>
                          <a:effectLst/>
                          <a:latin typeface="Verdana" pitchFamily="34" charset="0"/>
                        </a:rPr>
                        <a:t>But, yet</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Verdana" pitchFamily="34" charset="0"/>
                        </a:rPr>
                        <a:t>Choice</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1" i="1" u="none" strike="noStrike" cap="none" normalizeH="0" baseline="0" smtClean="0">
                          <a:ln>
                            <a:noFill/>
                          </a:ln>
                          <a:solidFill>
                            <a:schemeClr val="folHlink"/>
                          </a:solidFill>
                          <a:effectLst/>
                          <a:latin typeface="Verdana" pitchFamily="34" charset="0"/>
                        </a:rPr>
                        <a:t>Or, nor</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Verdana" pitchFamily="34" charset="0"/>
                        </a:rPr>
                        <a:t>Cause</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1" i="1" u="none" strike="noStrike" cap="none" normalizeH="0" baseline="0" smtClean="0">
                          <a:ln>
                            <a:noFill/>
                          </a:ln>
                          <a:solidFill>
                            <a:schemeClr val="folHlink"/>
                          </a:solidFill>
                          <a:effectLst/>
                          <a:latin typeface="Verdana" pitchFamily="34" charset="0"/>
                        </a:rPr>
                        <a:t>For</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Verdana" pitchFamily="34" charset="0"/>
                        </a:rPr>
                        <a:t>Result</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1" i="1" u="none" strike="noStrike" cap="none" normalizeH="0" baseline="0" smtClean="0">
                          <a:ln>
                            <a:noFill/>
                          </a:ln>
                          <a:solidFill>
                            <a:schemeClr val="folHlink"/>
                          </a:solidFill>
                          <a:effectLst/>
                          <a:latin typeface="Verdana" pitchFamily="34" charset="0"/>
                        </a:rPr>
                        <a:t>So</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6" name="Content Placeholder 5" descr="o.jpg"/>
          <p:cNvPicPr>
            <a:picLocks noGrp="1" noChangeAspect="1"/>
          </p:cNvPicPr>
          <p:nvPr>
            <p:ph idx="1"/>
          </p:nvPr>
        </p:nvPicPr>
        <p:blipFill>
          <a:blip r:embed="rId3"/>
          <a:stretch>
            <a:fillRect/>
          </a:stretch>
        </p:blipFill>
        <p:spPr>
          <a:xfrm>
            <a:off x="838200" y="0"/>
            <a:ext cx="8564685" cy="5842857"/>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30200" y="228600"/>
            <a:ext cx="8843169" cy="762000"/>
          </a:xfrm>
        </p:spPr>
        <p:txBody>
          <a:bodyPr/>
          <a:lstStyle/>
          <a:p>
            <a:pPr algn="l"/>
            <a:r>
              <a:rPr lang="en-US" b="1" u="sng" dirty="0" smtClean="0"/>
              <a:t>There are 7 coordinators: FANBOYS</a:t>
            </a:r>
            <a:endParaRPr lang="en-US" b="1" u="sng" dirty="0"/>
          </a:p>
        </p:txBody>
      </p:sp>
      <p:sp>
        <p:nvSpPr>
          <p:cNvPr id="26627" name="Rectangle 3"/>
          <p:cNvSpPr>
            <a:spLocks noGrp="1" noChangeArrowheads="1"/>
          </p:cNvSpPr>
          <p:nvPr>
            <p:ph type="body" idx="1"/>
          </p:nvPr>
        </p:nvSpPr>
        <p:spPr>
          <a:xfrm>
            <a:off x="825500" y="1676400"/>
            <a:ext cx="8786416" cy="4191000"/>
          </a:xfrm>
        </p:spPr>
        <p:txBody>
          <a:bodyPr/>
          <a:lstStyle/>
          <a:p>
            <a:pPr algn="l"/>
            <a:r>
              <a:rPr lang="en-US" dirty="0"/>
              <a:t>For  </a:t>
            </a:r>
            <a:r>
              <a:rPr lang="en-US" dirty="0">
                <a:sym typeface="Wingdings" pitchFamily="2" charset="2"/>
              </a:rPr>
              <a:t>		</a:t>
            </a:r>
            <a:r>
              <a:rPr lang="en-US" b="1" dirty="0">
                <a:solidFill>
                  <a:schemeClr val="folHlink"/>
                </a:solidFill>
                <a:sym typeface="Wingdings" pitchFamily="2" charset="2"/>
              </a:rPr>
              <a:t>F</a:t>
            </a:r>
          </a:p>
          <a:p>
            <a:pPr algn="l"/>
            <a:r>
              <a:rPr lang="en-US" dirty="0">
                <a:sym typeface="Wingdings" pitchFamily="2" charset="2"/>
              </a:rPr>
              <a:t>And 		</a:t>
            </a:r>
            <a:r>
              <a:rPr lang="en-US" b="1" dirty="0">
                <a:solidFill>
                  <a:schemeClr val="folHlink"/>
                </a:solidFill>
                <a:sym typeface="Wingdings" pitchFamily="2" charset="2"/>
              </a:rPr>
              <a:t>A</a:t>
            </a:r>
          </a:p>
          <a:p>
            <a:pPr algn="l"/>
            <a:r>
              <a:rPr lang="en-US" dirty="0">
                <a:sym typeface="Wingdings" pitchFamily="2" charset="2"/>
              </a:rPr>
              <a:t>Nor 		</a:t>
            </a:r>
            <a:r>
              <a:rPr lang="en-US" b="1" dirty="0">
                <a:solidFill>
                  <a:schemeClr val="folHlink"/>
                </a:solidFill>
                <a:sym typeface="Wingdings" pitchFamily="2" charset="2"/>
              </a:rPr>
              <a:t>N</a:t>
            </a:r>
          </a:p>
          <a:p>
            <a:pPr algn="l"/>
            <a:r>
              <a:rPr lang="en-US" dirty="0">
                <a:sym typeface="Wingdings" pitchFamily="2" charset="2"/>
              </a:rPr>
              <a:t>But 		</a:t>
            </a:r>
            <a:r>
              <a:rPr lang="en-US" b="1" dirty="0">
                <a:solidFill>
                  <a:schemeClr val="folHlink"/>
                </a:solidFill>
                <a:sym typeface="Wingdings" pitchFamily="2" charset="2"/>
              </a:rPr>
              <a:t>B</a:t>
            </a:r>
          </a:p>
          <a:p>
            <a:pPr algn="l"/>
            <a:r>
              <a:rPr lang="en-US" dirty="0">
                <a:sym typeface="Wingdings" pitchFamily="2" charset="2"/>
              </a:rPr>
              <a:t>Or 		</a:t>
            </a:r>
            <a:r>
              <a:rPr lang="en-US" dirty="0" smtClean="0">
                <a:sym typeface="Wingdings" pitchFamily="2" charset="2"/>
              </a:rPr>
              <a:t>	</a:t>
            </a:r>
            <a:r>
              <a:rPr lang="en-US" b="1" dirty="0" smtClean="0">
                <a:solidFill>
                  <a:schemeClr val="folHlink"/>
                </a:solidFill>
                <a:sym typeface="Wingdings" pitchFamily="2" charset="2"/>
              </a:rPr>
              <a:t>O</a:t>
            </a:r>
            <a:endParaRPr lang="en-US" b="1" dirty="0">
              <a:solidFill>
                <a:schemeClr val="folHlink"/>
              </a:solidFill>
              <a:sym typeface="Wingdings" pitchFamily="2" charset="2"/>
            </a:endParaRPr>
          </a:p>
          <a:p>
            <a:pPr algn="l"/>
            <a:r>
              <a:rPr lang="en-US" dirty="0">
                <a:sym typeface="Wingdings" pitchFamily="2" charset="2"/>
              </a:rPr>
              <a:t>Yet 		</a:t>
            </a:r>
            <a:r>
              <a:rPr lang="en-US" b="1" dirty="0">
                <a:solidFill>
                  <a:schemeClr val="folHlink"/>
                </a:solidFill>
                <a:sym typeface="Wingdings" pitchFamily="2" charset="2"/>
              </a:rPr>
              <a:t>Y</a:t>
            </a:r>
          </a:p>
          <a:p>
            <a:pPr algn="l"/>
            <a:r>
              <a:rPr lang="en-US" dirty="0">
                <a:sym typeface="Wingdings" pitchFamily="2" charset="2"/>
              </a:rPr>
              <a:t>So 		</a:t>
            </a:r>
            <a:r>
              <a:rPr lang="en-US" dirty="0" smtClean="0">
                <a:sym typeface="Wingdings" pitchFamily="2" charset="2"/>
              </a:rPr>
              <a:t>	</a:t>
            </a:r>
            <a:r>
              <a:rPr lang="en-US" b="1" dirty="0" smtClean="0">
                <a:solidFill>
                  <a:schemeClr val="folHlink"/>
                </a:solidFill>
                <a:sym typeface="Wingdings" pitchFamily="2" charset="2"/>
              </a:rPr>
              <a:t>S</a:t>
            </a:r>
            <a:endParaRPr lang="en-US" b="1" dirty="0">
              <a:solidFill>
                <a:schemeClr val="folHlink"/>
              </a:solidFill>
            </a:endParaRPr>
          </a:p>
        </p:txBody>
      </p:sp>
      <p:sp>
        <p:nvSpPr>
          <p:cNvPr id="26630" name="Rectangle 6"/>
          <p:cNvSpPr>
            <a:spLocks noChangeArrowheads="1"/>
          </p:cNvSpPr>
          <p:nvPr/>
        </p:nvSpPr>
        <p:spPr bwMode="auto">
          <a:xfrm>
            <a:off x="660400" y="1066800"/>
            <a:ext cx="8786416" cy="533400"/>
          </a:xfrm>
          <a:prstGeom prst="rect">
            <a:avLst/>
          </a:prstGeom>
          <a:noFill/>
          <a:ln w="9525">
            <a:noFill/>
            <a:miter lim="800000"/>
            <a:headEnd/>
            <a:tailEnd/>
          </a:ln>
          <a:effectLst/>
        </p:spPr>
        <p:txBody>
          <a:bodyPr/>
          <a:lstStyle/>
          <a:p>
            <a:pPr marL="342900" indent="-342900" algn="l">
              <a:spcBef>
                <a:spcPct val="20000"/>
              </a:spcBef>
              <a:buClr>
                <a:schemeClr val="folHlink"/>
              </a:buClr>
              <a:buSzPct val="75000"/>
              <a:buFont typeface="Wingdings" pitchFamily="2" charset="2"/>
              <a:buNone/>
            </a:pPr>
            <a:r>
              <a:rPr lang="en-US" b="1">
                <a:solidFill>
                  <a:schemeClr val="folHlink"/>
                </a:solidFill>
              </a:rPr>
              <a:t>Another way to remember these is…</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42950" y="381000"/>
            <a:ext cx="8420100" cy="641350"/>
          </a:xfrm>
        </p:spPr>
        <p:txBody>
          <a:bodyPr/>
          <a:lstStyle/>
          <a:p>
            <a:pPr algn="ctr"/>
            <a:r>
              <a:rPr lang="en-US" sz="3600" b="1" u="sng"/>
              <a:t>CAUTION!</a:t>
            </a:r>
          </a:p>
        </p:txBody>
      </p:sp>
      <p:sp>
        <p:nvSpPr>
          <p:cNvPr id="20483" name="Rectangle 3"/>
          <p:cNvSpPr>
            <a:spLocks noGrp="1" noChangeArrowheads="1"/>
          </p:cNvSpPr>
          <p:nvPr>
            <p:ph type="body" idx="1"/>
          </p:nvPr>
        </p:nvSpPr>
        <p:spPr>
          <a:xfrm>
            <a:off x="330200" y="914400"/>
            <a:ext cx="9328150" cy="2133600"/>
          </a:xfrm>
        </p:spPr>
        <p:txBody>
          <a:bodyPr/>
          <a:lstStyle/>
          <a:p>
            <a:pPr>
              <a:lnSpc>
                <a:spcPct val="90000"/>
              </a:lnSpc>
              <a:buFont typeface="Wingdings" pitchFamily="2" charset="2"/>
              <a:buNone/>
            </a:pPr>
            <a:r>
              <a:rPr lang="en-US" sz="2800"/>
              <a:t>	</a:t>
            </a:r>
            <a:r>
              <a:rPr lang="en-US" sz="2800">
                <a:solidFill>
                  <a:schemeClr val="folHlink"/>
                </a:solidFill>
              </a:rPr>
              <a:t>Do </a:t>
            </a:r>
            <a:r>
              <a:rPr lang="en-US" sz="2800" b="1" u="sng">
                <a:solidFill>
                  <a:schemeClr val="folHlink"/>
                </a:solidFill>
              </a:rPr>
              <a:t>NOT</a:t>
            </a:r>
            <a:r>
              <a:rPr lang="en-US" sz="2800">
                <a:solidFill>
                  <a:schemeClr val="folHlink"/>
                </a:solidFill>
              </a:rPr>
              <a:t> use a comma every time you use the words </a:t>
            </a:r>
            <a:r>
              <a:rPr lang="en-US" sz="2800" b="1" i="1">
                <a:solidFill>
                  <a:schemeClr val="folHlink"/>
                </a:solidFill>
              </a:rPr>
              <a:t>and, or, but, nor, for, so, yet</a:t>
            </a:r>
            <a:r>
              <a:rPr lang="en-US" sz="2800">
                <a:solidFill>
                  <a:schemeClr val="folHlink"/>
                </a:solidFill>
              </a:rPr>
              <a:t>.  Use a comma only when the coordinating conjunction joins two independent clauses.</a:t>
            </a:r>
          </a:p>
          <a:p>
            <a:pPr>
              <a:lnSpc>
                <a:spcPct val="90000"/>
              </a:lnSpc>
              <a:buFont typeface="Wingdings" pitchFamily="2" charset="2"/>
              <a:buNone/>
            </a:pPr>
            <a:endParaRPr lang="en-US" sz="2800">
              <a:solidFill>
                <a:schemeClr val="folHlink"/>
              </a:solidFill>
            </a:endParaRPr>
          </a:p>
          <a:p>
            <a:pPr>
              <a:lnSpc>
                <a:spcPct val="90000"/>
              </a:lnSpc>
              <a:buFont typeface="Wingdings" pitchFamily="2" charset="2"/>
              <a:buNone/>
            </a:pPr>
            <a:r>
              <a:rPr lang="en-US" sz="2800">
                <a:solidFill>
                  <a:srgbClr val="FF0000"/>
                </a:solidFill>
              </a:rPr>
              <a:t>  </a:t>
            </a:r>
          </a:p>
        </p:txBody>
      </p:sp>
      <p:sp>
        <p:nvSpPr>
          <p:cNvPr id="20487" name="AutoShape 7"/>
          <p:cNvSpPr>
            <a:spLocks/>
          </p:cNvSpPr>
          <p:nvPr/>
        </p:nvSpPr>
        <p:spPr bwMode="auto">
          <a:xfrm>
            <a:off x="742950" y="4659314"/>
            <a:ext cx="2717271" cy="903287"/>
          </a:xfrm>
          <a:prstGeom prst="borderCallout1">
            <a:avLst>
              <a:gd name="adj1" fmla="val 12653"/>
              <a:gd name="adj2" fmla="val 103037"/>
              <a:gd name="adj3" fmla="val -71704"/>
              <a:gd name="adj4" fmla="val 116139"/>
            </a:avLst>
          </a:prstGeom>
          <a:noFill/>
          <a:ln w="9525">
            <a:solidFill>
              <a:schemeClr val="hlink"/>
            </a:solidFill>
            <a:miter lim="800000"/>
            <a:headEnd/>
            <a:tailEnd/>
          </a:ln>
          <a:effectLst/>
        </p:spPr>
        <p:txBody>
          <a:bodyPr/>
          <a:lstStyle/>
          <a:p>
            <a:pPr algn="ctr"/>
            <a:r>
              <a:rPr lang="en-US" b="1">
                <a:solidFill>
                  <a:schemeClr val="hlink"/>
                </a:solidFill>
                <a:latin typeface="Times New Roman" pitchFamily="18" charset="0"/>
              </a:rPr>
              <a:t>Independent Clause</a:t>
            </a:r>
          </a:p>
        </p:txBody>
      </p:sp>
      <p:sp>
        <p:nvSpPr>
          <p:cNvPr id="20488" name="AutoShape 8"/>
          <p:cNvSpPr>
            <a:spLocks/>
          </p:cNvSpPr>
          <p:nvPr/>
        </p:nvSpPr>
        <p:spPr bwMode="auto">
          <a:xfrm>
            <a:off x="6285839" y="4741864"/>
            <a:ext cx="2992438" cy="903287"/>
          </a:xfrm>
          <a:prstGeom prst="borderCallout1">
            <a:avLst>
              <a:gd name="adj1" fmla="val 12653"/>
              <a:gd name="adj2" fmla="val -2759"/>
              <a:gd name="adj3" fmla="val -97718"/>
              <a:gd name="adj4" fmla="val -5116"/>
            </a:avLst>
          </a:prstGeom>
          <a:noFill/>
          <a:ln w="9525">
            <a:solidFill>
              <a:schemeClr val="tx1"/>
            </a:solidFill>
            <a:miter lim="800000"/>
            <a:headEnd/>
            <a:tailEnd/>
          </a:ln>
          <a:effectLst/>
        </p:spPr>
        <p:txBody>
          <a:bodyPr/>
          <a:lstStyle/>
          <a:p>
            <a:pPr algn="ctr"/>
            <a:r>
              <a:rPr lang="en-US" b="1">
                <a:latin typeface="Times New Roman" pitchFamily="18" charset="0"/>
              </a:rPr>
              <a:t>No comma- not an independent clause</a:t>
            </a:r>
          </a:p>
        </p:txBody>
      </p:sp>
      <p:sp>
        <p:nvSpPr>
          <p:cNvPr id="20489" name="Rectangle 9"/>
          <p:cNvSpPr>
            <a:spLocks noChangeArrowheads="1"/>
          </p:cNvSpPr>
          <p:nvPr/>
        </p:nvSpPr>
        <p:spPr bwMode="auto">
          <a:xfrm>
            <a:off x="0" y="3505200"/>
            <a:ext cx="9328150" cy="609600"/>
          </a:xfrm>
          <a:prstGeom prst="rect">
            <a:avLst/>
          </a:prstGeom>
          <a:noFill/>
          <a:ln w="9525">
            <a:noFill/>
            <a:miter lim="800000"/>
            <a:headEnd/>
            <a:tailEnd/>
          </a:ln>
          <a:effectLst/>
        </p:spPr>
        <p:txBody>
          <a:bodyPr/>
          <a:lstStyle/>
          <a:p>
            <a:pPr marL="342900" indent="-342900" algn="ctr">
              <a:lnSpc>
                <a:spcPct val="90000"/>
              </a:lnSpc>
              <a:spcBef>
                <a:spcPct val="20000"/>
              </a:spcBef>
            </a:pPr>
            <a:r>
              <a:rPr lang="en-US" sz="2800">
                <a:solidFill>
                  <a:schemeClr val="tx2"/>
                </a:solidFill>
                <a:latin typeface="Times New Roman" pitchFamily="18" charset="0"/>
              </a:rPr>
              <a:t>The necklace was beautiful  but expensive.</a:t>
            </a:r>
          </a:p>
        </p:txBody>
      </p:sp>
      <p:sp>
        <p:nvSpPr>
          <p:cNvPr id="20493" name="Line 13"/>
          <p:cNvSpPr>
            <a:spLocks noChangeShapeType="1"/>
          </p:cNvSpPr>
          <p:nvPr/>
        </p:nvSpPr>
        <p:spPr bwMode="auto">
          <a:xfrm>
            <a:off x="1403350" y="3962400"/>
            <a:ext cx="4127500" cy="0"/>
          </a:xfrm>
          <a:prstGeom prst="line">
            <a:avLst/>
          </a:prstGeom>
          <a:noFill/>
          <a:ln w="57150">
            <a:solidFill>
              <a:schemeClr val="folHlink"/>
            </a:solidFill>
            <a:miter lim="800000"/>
            <a:headEnd/>
            <a:tailEnd/>
          </a:ln>
          <a:effectLst/>
        </p:spPr>
        <p:txBody>
          <a:bodyPr wrap="none"/>
          <a:lstStyle/>
          <a:p>
            <a:endParaRPr lang="en-US"/>
          </a:p>
        </p:txBody>
      </p:sp>
      <p:sp>
        <p:nvSpPr>
          <p:cNvPr id="20495" name="Text Box 15"/>
          <p:cNvSpPr txBox="1">
            <a:spLocks noChangeArrowheads="1"/>
          </p:cNvSpPr>
          <p:nvPr/>
        </p:nvSpPr>
        <p:spPr bwMode="auto">
          <a:xfrm>
            <a:off x="2641600" y="2895600"/>
            <a:ext cx="4375150" cy="369332"/>
          </a:xfrm>
          <a:prstGeom prst="rect">
            <a:avLst/>
          </a:prstGeom>
          <a:solidFill>
            <a:srgbClr val="FFFF00"/>
          </a:solidFill>
          <a:ln w="38100">
            <a:solidFill>
              <a:schemeClr val="hlink"/>
            </a:solidFill>
            <a:miter lim="800000"/>
            <a:headEnd/>
            <a:tailEnd/>
          </a:ln>
          <a:effectLst/>
        </p:spPr>
        <p:txBody>
          <a:bodyPr>
            <a:spAutoFit/>
          </a:bodyPr>
          <a:lstStyle/>
          <a:p>
            <a:pPr algn="ctr">
              <a:spcBef>
                <a:spcPct val="50000"/>
              </a:spcBef>
            </a:pPr>
            <a:r>
              <a:rPr lang="en-US"/>
              <a:t>Simple Sentence</a:t>
            </a: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77850" y="304800"/>
            <a:ext cx="8843169" cy="641350"/>
          </a:xfrm>
        </p:spPr>
        <p:txBody>
          <a:bodyPr/>
          <a:lstStyle/>
          <a:p>
            <a:pPr algn="ctr"/>
            <a:r>
              <a:rPr lang="en-US" sz="3600" b="1" u="sng"/>
              <a:t>Using a Transition</a:t>
            </a:r>
          </a:p>
        </p:txBody>
      </p:sp>
      <p:sp>
        <p:nvSpPr>
          <p:cNvPr id="9219" name="Rectangle 3"/>
          <p:cNvSpPr>
            <a:spLocks noGrp="1" noChangeArrowheads="1"/>
          </p:cNvSpPr>
          <p:nvPr>
            <p:ph type="body" idx="1"/>
          </p:nvPr>
        </p:nvSpPr>
        <p:spPr>
          <a:xfrm>
            <a:off x="330200" y="1219200"/>
            <a:ext cx="9328150" cy="3429000"/>
          </a:xfrm>
        </p:spPr>
        <p:txBody>
          <a:bodyPr/>
          <a:lstStyle/>
          <a:p>
            <a:pPr algn="ctr">
              <a:buFont typeface="Wingdings" pitchFamily="2" charset="2"/>
              <a:buNone/>
            </a:pPr>
            <a:r>
              <a:rPr lang="en-US" sz="2400" dirty="0">
                <a:solidFill>
                  <a:schemeClr val="tx2"/>
                </a:solidFill>
              </a:rPr>
              <a:t>Independent Clause</a:t>
            </a:r>
            <a:r>
              <a:rPr lang="en-US" sz="2400" dirty="0">
                <a:solidFill>
                  <a:schemeClr val="accent2"/>
                </a:solidFill>
              </a:rPr>
              <a:t> </a:t>
            </a:r>
            <a:r>
              <a:rPr lang="en-US" sz="2400" b="1" u="sng" dirty="0">
                <a:solidFill>
                  <a:schemeClr val="folHlink"/>
                </a:solidFill>
              </a:rPr>
              <a:t>;</a:t>
            </a:r>
            <a:r>
              <a:rPr lang="en-US" sz="2400" u="sng" dirty="0">
                <a:solidFill>
                  <a:schemeClr val="folHlink"/>
                </a:solidFill>
              </a:rPr>
              <a:t> transition ,</a:t>
            </a:r>
            <a:r>
              <a:rPr lang="en-US" sz="2400" dirty="0">
                <a:solidFill>
                  <a:schemeClr val="accent2"/>
                </a:solidFill>
              </a:rPr>
              <a:t> </a:t>
            </a:r>
            <a:r>
              <a:rPr lang="en-US" sz="2400" dirty="0">
                <a:solidFill>
                  <a:schemeClr val="tx2"/>
                </a:solidFill>
              </a:rPr>
              <a:t>Independent Clause</a:t>
            </a:r>
            <a:endParaRPr lang="en-US" sz="2400" dirty="0">
              <a:solidFill>
                <a:schemeClr val="accent2"/>
              </a:solidFill>
            </a:endParaRPr>
          </a:p>
          <a:p>
            <a:pPr algn="ctr">
              <a:buFont typeface="Wingdings" pitchFamily="2" charset="2"/>
              <a:buNone/>
            </a:pPr>
            <a:endParaRPr lang="en-US" sz="2400" dirty="0">
              <a:solidFill>
                <a:schemeClr val="accent2"/>
              </a:solidFill>
            </a:endParaRPr>
          </a:p>
          <a:p>
            <a:pPr algn="ctr">
              <a:buFont typeface="Wingdings" pitchFamily="2" charset="2"/>
              <a:buNone/>
            </a:pPr>
            <a:r>
              <a:rPr lang="en-US" sz="2400" dirty="0">
                <a:solidFill>
                  <a:schemeClr val="tx2"/>
                </a:solidFill>
              </a:rPr>
              <a:t>I love San Francisco</a:t>
            </a:r>
            <a:r>
              <a:rPr lang="en-US" sz="2400" dirty="0">
                <a:solidFill>
                  <a:srgbClr val="FF0000"/>
                </a:solidFill>
              </a:rPr>
              <a:t>  </a:t>
            </a:r>
            <a:r>
              <a:rPr lang="en-US" sz="2400" dirty="0">
                <a:solidFill>
                  <a:schemeClr val="folHlink"/>
                </a:solidFill>
              </a:rPr>
              <a:t>; however,</a:t>
            </a:r>
            <a:r>
              <a:rPr lang="en-US" sz="2400" dirty="0">
                <a:solidFill>
                  <a:srgbClr val="FF0000"/>
                </a:solidFill>
              </a:rPr>
              <a:t>   </a:t>
            </a:r>
            <a:r>
              <a:rPr lang="en-US" sz="2400" dirty="0">
                <a:solidFill>
                  <a:schemeClr val="tx2"/>
                </a:solidFill>
              </a:rPr>
              <a:t>I hate the traffic.</a:t>
            </a:r>
          </a:p>
        </p:txBody>
      </p:sp>
      <p:sp>
        <p:nvSpPr>
          <p:cNvPr id="9221" name="Rectangle 5"/>
          <p:cNvSpPr>
            <a:spLocks noChangeArrowheads="1"/>
          </p:cNvSpPr>
          <p:nvPr/>
        </p:nvSpPr>
        <p:spPr bwMode="auto">
          <a:xfrm>
            <a:off x="4419600" y="2057400"/>
            <a:ext cx="1371600" cy="533400"/>
          </a:xfrm>
          <a:prstGeom prst="rect">
            <a:avLst/>
          </a:prstGeom>
          <a:noFill/>
          <a:ln w="38100">
            <a:solidFill>
              <a:schemeClr val="folHlink"/>
            </a:solidFill>
            <a:miter lim="800000"/>
            <a:headEnd/>
            <a:tailEnd/>
          </a:ln>
          <a:effectLst/>
        </p:spPr>
        <p:txBody>
          <a:bodyPr wrap="none" anchor="ctr"/>
          <a:lstStyle/>
          <a:p>
            <a:endParaRPr lang="en-US"/>
          </a:p>
        </p:txBody>
      </p:sp>
      <p:sp>
        <p:nvSpPr>
          <p:cNvPr id="9223" name="AutoShape 7"/>
          <p:cNvSpPr>
            <a:spLocks/>
          </p:cNvSpPr>
          <p:nvPr/>
        </p:nvSpPr>
        <p:spPr bwMode="auto">
          <a:xfrm>
            <a:off x="1524000" y="3352800"/>
            <a:ext cx="2717271" cy="903288"/>
          </a:xfrm>
          <a:prstGeom prst="borderCallout1">
            <a:avLst>
              <a:gd name="adj1" fmla="val 12653"/>
              <a:gd name="adj2" fmla="val -3037"/>
              <a:gd name="adj3" fmla="val -97322"/>
              <a:gd name="adj4" fmla="val 49149"/>
            </a:avLst>
          </a:prstGeom>
          <a:noFill/>
          <a:ln w="9525">
            <a:solidFill>
              <a:schemeClr val="tx1"/>
            </a:solidFill>
            <a:miter lim="800000"/>
            <a:headEnd/>
            <a:tailEnd/>
          </a:ln>
          <a:effectLst/>
        </p:spPr>
        <p:txBody>
          <a:bodyPr/>
          <a:lstStyle/>
          <a:p>
            <a:pPr algn="ctr"/>
            <a:r>
              <a:rPr lang="en-US" b="1" dirty="0">
                <a:latin typeface="Times New Roman" pitchFamily="18" charset="0"/>
              </a:rPr>
              <a:t>Independent Clause</a:t>
            </a:r>
          </a:p>
        </p:txBody>
      </p:sp>
      <p:sp>
        <p:nvSpPr>
          <p:cNvPr id="9224" name="AutoShape 8"/>
          <p:cNvSpPr>
            <a:spLocks/>
          </p:cNvSpPr>
          <p:nvPr/>
        </p:nvSpPr>
        <p:spPr bwMode="auto">
          <a:xfrm>
            <a:off x="4953000" y="3276600"/>
            <a:ext cx="2717271" cy="903288"/>
          </a:xfrm>
          <a:prstGeom prst="borderCallout1">
            <a:avLst>
              <a:gd name="adj1" fmla="val 12653"/>
              <a:gd name="adj2" fmla="val 103037"/>
              <a:gd name="adj3" fmla="val -90573"/>
              <a:gd name="adj4" fmla="val 86047"/>
            </a:avLst>
          </a:prstGeom>
          <a:noFill/>
          <a:ln w="9525">
            <a:solidFill>
              <a:schemeClr val="tx1"/>
            </a:solidFill>
            <a:miter lim="800000"/>
            <a:headEnd/>
            <a:tailEnd/>
          </a:ln>
          <a:effectLst/>
        </p:spPr>
        <p:txBody>
          <a:bodyPr/>
          <a:lstStyle/>
          <a:p>
            <a:pPr algn="ctr"/>
            <a:r>
              <a:rPr lang="en-US" b="1">
                <a:latin typeface="Times New Roman" pitchFamily="18" charset="0"/>
              </a:rPr>
              <a:t>Independent Clause</a:t>
            </a:r>
          </a:p>
        </p:txBody>
      </p:sp>
      <p:sp>
        <p:nvSpPr>
          <p:cNvPr id="9230" name="Line 14"/>
          <p:cNvSpPr>
            <a:spLocks noChangeShapeType="1"/>
          </p:cNvSpPr>
          <p:nvPr/>
        </p:nvSpPr>
        <p:spPr bwMode="auto">
          <a:xfrm flipV="1">
            <a:off x="4870450" y="1600200"/>
            <a:ext cx="0" cy="457200"/>
          </a:xfrm>
          <a:prstGeom prst="line">
            <a:avLst/>
          </a:prstGeom>
          <a:noFill/>
          <a:ln w="38100">
            <a:solidFill>
              <a:schemeClr val="folHlink"/>
            </a:solidFill>
            <a:miter lim="800000"/>
            <a:headEnd/>
            <a:tailEnd type="triangle" w="med" len="med"/>
          </a:ln>
          <a:effectLst/>
        </p:spPr>
        <p:txBody>
          <a:bodyPr wrap="none"/>
          <a:lstStyle/>
          <a:p>
            <a:endParaRPr lang="en-US"/>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p.jpg"/>
          <p:cNvPicPr>
            <a:picLocks noGrp="1" noChangeAspect="1"/>
          </p:cNvPicPr>
          <p:nvPr>
            <p:ph idx="1"/>
          </p:nvPr>
        </p:nvPicPr>
        <p:blipFill>
          <a:blip r:embed="rId3"/>
          <a:stretch>
            <a:fillRect/>
          </a:stretch>
        </p:blipFill>
        <p:spPr>
          <a:xfrm>
            <a:off x="914400" y="457200"/>
            <a:ext cx="7543800" cy="4536789"/>
          </a:xfrm>
        </p:spPr>
      </p:pic>
      <p:sp>
        <p:nvSpPr>
          <p:cNvPr id="7" name="TextBox 6"/>
          <p:cNvSpPr txBox="1"/>
          <p:nvPr/>
        </p:nvSpPr>
        <p:spPr>
          <a:xfrm>
            <a:off x="2057400" y="5181600"/>
            <a:ext cx="5791200" cy="923330"/>
          </a:xfrm>
          <a:prstGeom prst="rect">
            <a:avLst/>
          </a:prstGeom>
          <a:noFill/>
        </p:spPr>
        <p:txBody>
          <a:bodyPr wrap="square" rtlCol="0">
            <a:spAutoFit/>
          </a:bodyPr>
          <a:lstStyle/>
          <a:p>
            <a:pPr algn="l"/>
            <a:r>
              <a:rPr lang="en-US" dirty="0" smtClean="0"/>
              <a:t>Independent C: 3, 5, 6,</a:t>
            </a:r>
          </a:p>
          <a:p>
            <a:pPr algn="l"/>
            <a:endParaRPr lang="en-US" dirty="0" smtClean="0"/>
          </a:p>
          <a:p>
            <a:pPr algn="l"/>
            <a:r>
              <a:rPr lang="en-US" dirty="0" smtClean="0"/>
              <a:t>Dependent , 4</a:t>
            </a:r>
            <a:endParaRPr lang="en-US" dirty="0"/>
          </a:p>
        </p:txBody>
      </p:sp>
    </p:spTree>
  </p:cSld>
  <p:clrMapOvr>
    <a:masterClrMapping/>
  </p:clrMapOvr>
  <p:transition advClick="0">
    <p:sndAc>
      <p:stSnd>
        <p:snd r:embed="rId2" name="arrow.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jpg"/>
          <p:cNvPicPr>
            <a:picLocks noGrp="1" noChangeAspect="1"/>
          </p:cNvPicPr>
          <p:nvPr>
            <p:ph idx="1"/>
          </p:nvPr>
        </p:nvPicPr>
        <p:blipFill>
          <a:blip r:embed="rId3"/>
          <a:stretch>
            <a:fillRect/>
          </a:stretch>
        </p:blipFill>
        <p:spPr>
          <a:xfrm>
            <a:off x="797640" y="457200"/>
            <a:ext cx="8320035" cy="48006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762000" y="381000"/>
            <a:ext cx="8843169" cy="762000"/>
          </a:xfrm>
          <a:noFill/>
          <a:ln/>
        </p:spPr>
        <p:txBody>
          <a:bodyPr/>
          <a:lstStyle/>
          <a:p>
            <a:pPr algn="l"/>
            <a:r>
              <a:rPr lang="en-US" dirty="0" smtClean="0"/>
              <a:t>Homework </a:t>
            </a:r>
            <a:endParaRPr lang="en-US" dirty="0"/>
          </a:p>
        </p:txBody>
      </p:sp>
      <p:sp>
        <p:nvSpPr>
          <p:cNvPr id="32771" name="Rectangle 3"/>
          <p:cNvSpPr>
            <a:spLocks noGrp="1" noChangeArrowheads="1"/>
          </p:cNvSpPr>
          <p:nvPr>
            <p:ph type="body" idx="1"/>
          </p:nvPr>
        </p:nvSpPr>
        <p:spPr>
          <a:xfrm>
            <a:off x="577850" y="1828800"/>
            <a:ext cx="8786416" cy="4191000"/>
          </a:xfrm>
          <a:noFill/>
          <a:ln/>
        </p:spPr>
        <p:txBody>
          <a:bodyPr/>
          <a:lstStyle/>
          <a:p>
            <a:pPr algn="l">
              <a:buFont typeface="Wingdings" pitchFamily="2" charset="2"/>
              <a:buNone/>
            </a:pPr>
            <a:r>
              <a:rPr lang="en-US" sz="2400" smtClean="0"/>
              <a:t>Practice </a:t>
            </a:r>
            <a:r>
              <a:rPr lang="en-US" sz="2400" dirty="0" smtClean="0"/>
              <a:t>4, pages, 167 , 168</a:t>
            </a:r>
          </a:p>
          <a:p>
            <a:pPr algn="l">
              <a:buFont typeface="Wingdings" pitchFamily="2" charset="2"/>
              <a:buNone/>
            </a:pPr>
            <a:r>
              <a:rPr lang="en-US" sz="2400" dirty="0" smtClean="0"/>
              <a:t>Practice 5, page 170 </a:t>
            </a:r>
          </a:p>
          <a:p>
            <a:pPr algn="l">
              <a:buFont typeface="Wingdings" pitchFamily="2" charset="2"/>
              <a:buNone/>
            </a:pPr>
            <a:endParaRPr lang="en-US" sz="2400" dirty="0"/>
          </a:p>
        </p:txBody>
      </p:sp>
    </p:spTree>
  </p:cSld>
  <p:clrMapOvr>
    <a:masterClrMapping/>
  </p:clrMapOvr>
  <p:transition advClick="0">
    <p:cover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wedge/>
    <p:sndAc>
      <p:stSnd>
        <p:snd r:embed="rId2" name="arrow.wav" builtIn="1"/>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3054</TotalTime>
  <Words>204</Words>
  <Application>Microsoft Office PowerPoint</Application>
  <PresentationFormat>A4 Paper (210x297 mm)‎</PresentationFormat>
  <Paragraphs>106</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9th Lecture</vt:lpstr>
      <vt:lpstr>Elements of the Class</vt:lpstr>
      <vt:lpstr>الشريحة 4</vt:lpstr>
      <vt:lpstr>الشريحة 5</vt:lpstr>
      <vt:lpstr>Varying Sentence Structure</vt:lpstr>
      <vt:lpstr>Adding Variety to Sentence Structure</vt:lpstr>
      <vt:lpstr>Two Paragraphs</vt:lpstr>
      <vt:lpstr>How do you vary sentence structure?</vt:lpstr>
      <vt:lpstr>The Simple Sentence</vt:lpstr>
      <vt:lpstr>Compound Sentence</vt:lpstr>
      <vt:lpstr>Compound Sentence</vt:lpstr>
      <vt:lpstr>Using a Semicolon</vt:lpstr>
      <vt:lpstr>Using a Coordinating Conjunction</vt:lpstr>
      <vt:lpstr>Coordinating Conjunctions</vt:lpstr>
      <vt:lpstr>الشريحة 16</vt:lpstr>
      <vt:lpstr>There are 7 coordinators: FANBOYS</vt:lpstr>
      <vt:lpstr>CAUTION!</vt:lpstr>
      <vt:lpstr>Using a Transition</vt:lpstr>
      <vt:lpstr>الشريحة 20</vt:lpstr>
      <vt:lpstr>الشريحة 21</vt:lpstr>
      <vt:lpstr>Homework </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280</cp:revision>
  <dcterms:created xsi:type="dcterms:W3CDTF">2009-10-14T19:14:34Z</dcterms:created>
  <dcterms:modified xsi:type="dcterms:W3CDTF">2011-10-30T10:47:16Z</dcterms:modified>
</cp:coreProperties>
</file>