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0" r:id="rId2"/>
    <p:sldId id="301" r:id="rId3"/>
    <p:sldId id="311" r:id="rId4"/>
    <p:sldId id="312" r:id="rId5"/>
    <p:sldId id="313" r:id="rId6"/>
    <p:sldId id="314" r:id="rId7"/>
    <p:sldId id="315" r:id="rId8"/>
    <p:sldId id="316" r:id="rId9"/>
    <p:sldId id="317" r:id="rId10"/>
    <p:sldId id="318" r:id="rId11"/>
    <p:sldId id="319" r:id="rId12"/>
    <p:sldId id="320" r:id="rId13"/>
    <p:sldId id="321" r:id="rId14"/>
    <p:sldId id="322" r:id="rId15"/>
    <p:sldId id="308" r:id="rId16"/>
    <p:sldId id="309" r:id="rId17"/>
    <p:sldId id="323" r:id="rId18"/>
    <p:sldId id="327" r:id="rId19"/>
    <p:sldId id="328" r:id="rId20"/>
    <p:sldId id="329" r:id="rId21"/>
    <p:sldId id="330" r:id="rId22"/>
    <p:sldId id="331" r:id="rId23"/>
    <p:sldId id="332" r:id="rId24"/>
    <p:sldId id="333" r:id="rId25"/>
    <p:sldId id="334"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709256"/>
    <a:srgbClr val="009900"/>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842" autoAdjust="0"/>
    <p:restoredTop sz="94664" autoAdjust="0"/>
  </p:normalViewPr>
  <p:slideViewPr>
    <p:cSldViewPr>
      <p:cViewPr>
        <p:scale>
          <a:sx n="78" d="100"/>
          <a:sy n="78" d="100"/>
        </p:scale>
        <p:origin x="-240" y="-1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FB9FE9-2FB6-4344-A607-A994664D7510}" type="slidenum">
              <a:rPr lang="en-US"/>
              <a:pPr/>
              <a:t>3</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03DB5D-642A-4332-AC73-D505AB658FB6}" type="slidenum">
              <a:rPr lang="en-US"/>
              <a:pPr/>
              <a:t>4</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B2005B-95E2-410D-826E-19B768A2BF2C}" type="slidenum">
              <a:rPr lang="en-US"/>
              <a:pPr/>
              <a:t>5</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9CC9F9-A9E4-49CE-824D-B5DAF47666F9}" type="slidenum">
              <a:rPr lang="en-US"/>
              <a:pPr/>
              <a:t>6</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EB3A61-CB5A-42BE-83E3-ADA8E2B08232}" type="slidenum">
              <a:rPr lang="en-US"/>
              <a:pPr/>
              <a:t>7</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B7452-D9E0-4F38-9B09-1ED3FCA1770F}" type="slidenum">
              <a:rPr lang="en-US"/>
              <a:pPr/>
              <a:t>8</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A08C75-AD27-466C-AAB5-C723575427F2}" type="slidenum">
              <a:rPr lang="en-US"/>
              <a:pPr/>
              <a:t>9</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16681A-F27A-4020-91E0-39DE392719A2}" type="slidenum">
              <a:rPr lang="en-US"/>
              <a:pPr/>
              <a:t>10</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E69A08-9EF4-41C9-AFCB-0D7CE99F1B8E}" type="slidenum">
              <a:rPr lang="en-US"/>
              <a:pPr/>
              <a:t>11</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8012C3-79BE-4897-B3B8-AEB2E24EEA99}" type="slidenum">
              <a:rPr lang="en-US"/>
              <a:pPr/>
              <a:t>12</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E93A5E-F410-4FE6-BDDB-C07894054214}" type="slidenum">
              <a:rPr lang="en-US"/>
              <a:pPr/>
              <a:t>13</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8BAD8D-25CD-466B-A5B8-DA6274C00551}" type="slidenum">
              <a:rPr lang="en-US"/>
              <a:pPr/>
              <a:t>14</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6E6F52-BD95-45F8-BBF2-6EA750858C7B}" type="slidenum">
              <a:rPr lang="en-US"/>
              <a:pPr/>
              <a:t>17</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89439-1E0E-45E6-B3A1-43133A958ED7}" type="slidenum">
              <a:rPr lang="en-US"/>
              <a:pPr/>
              <a:t>18</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409822-E3FD-46D8-9D27-DD80580D236A}" type="slidenum">
              <a:rPr lang="en-US"/>
              <a:pPr/>
              <a:t>19</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F7260E-AEBC-4448-A026-CB95807EA1DE}" type="slidenum">
              <a:rPr lang="en-US"/>
              <a:pPr/>
              <a:t>20</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ndAc>
      <p:stSnd>
        <p:snd r:embed="rId1" name="arrow.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ndAc>
      <p:stSnd>
        <p:snd r:embed="rId1" name="arrow.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sndAc>
      <p:stSnd>
        <p:snd r:embed="rId13" name="arrow.wav" builtIn="1"/>
      </p:stSnd>
    </p:sndAc>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smtClean="0">
                <a:solidFill>
                  <a:srgbClr val="709256"/>
                </a:solidFill>
                <a:latin typeface="AYM Wadiy S_U normal."/>
                <a:cs typeface="Times New Roman" pitchFamily="18" charset="0"/>
              </a:rPr>
              <a:t>Essay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aseline="30000" dirty="0" smtClean="0"/>
              <a:t>8th</a:t>
            </a:r>
            <a:r>
              <a:rPr lang="en-US" dirty="0" smtClean="0"/>
              <a:t> Lecture</a:t>
            </a:r>
            <a:endParaRPr lang="en-US" dirty="0"/>
          </a:p>
        </p:txBody>
      </p:sp>
      <p:sp>
        <p:nvSpPr>
          <p:cNvPr id="5" name="Subtitle 4"/>
          <p:cNvSpPr>
            <a:spLocks noGrp="1"/>
          </p:cNvSpPr>
          <p:nvPr>
            <p:ph type="subTitle" idx="1"/>
          </p:nvPr>
        </p:nvSpPr>
        <p:spPr/>
        <p:txBody>
          <a:bodyPr/>
          <a:lstStyle/>
          <a:p>
            <a:r>
              <a:rPr lang="en-US" dirty="0" smtClean="0"/>
              <a:t>Comparison and Contrast Essay </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1155700" y="1828800"/>
            <a:ext cx="8750300" cy="1828800"/>
          </a:xfrm>
        </p:spPr>
        <p:txBody>
          <a:bodyPr/>
          <a:lstStyle/>
          <a:p>
            <a:pPr algn="ctr"/>
            <a:r>
              <a:rPr lang="en-US" sz="3600" b="1" dirty="0">
                <a:solidFill>
                  <a:schemeClr val="tx1"/>
                </a:solidFill>
              </a:rPr>
              <a:t>Introduction to Academic Writing 2: Comparison and Contrast Essays</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a:r>
              <a:rPr lang="en-US" sz="3600" b="1"/>
              <a:t>What are Comparison and Contrast Essays?</a:t>
            </a:r>
          </a:p>
        </p:txBody>
      </p:sp>
      <p:sp>
        <p:nvSpPr>
          <p:cNvPr id="4099" name="Text Box 3"/>
          <p:cNvSpPr txBox="1">
            <a:spLocks noChangeArrowheads="1"/>
          </p:cNvSpPr>
          <p:nvPr/>
        </p:nvSpPr>
        <p:spPr bwMode="auto">
          <a:xfrm>
            <a:off x="495300" y="1447800"/>
            <a:ext cx="8949796" cy="3416320"/>
          </a:xfrm>
          <a:prstGeom prst="rect">
            <a:avLst/>
          </a:prstGeom>
          <a:noFill/>
          <a:ln w="9525">
            <a:noFill/>
            <a:miter lim="800000"/>
            <a:headEnd/>
            <a:tailEnd/>
          </a:ln>
          <a:effectLst/>
        </p:spPr>
        <p:txBody>
          <a:bodyPr wrap="square">
            <a:spAutoFit/>
          </a:bodyPr>
          <a:lstStyle/>
          <a:p>
            <a:pPr algn="l"/>
            <a:r>
              <a:rPr lang="en-US" sz="2400" dirty="0"/>
              <a:t>Comparing things is something we do every day when we have to make decisions. For example, you might think of similarities or differences when we are buying a new MP3 player or choosing a place to study English.</a:t>
            </a:r>
          </a:p>
          <a:p>
            <a:pPr algn="l"/>
            <a:r>
              <a:rPr lang="en-US" sz="2400" dirty="0"/>
              <a:t>You may need to evaluate two sides of an issue you have studied in a class or two proposals for research or projects at your workplace. In these cases, you will need to write an essay or report to discuss your ideas about the topic. This is a </a:t>
            </a:r>
            <a:r>
              <a:rPr lang="en-US" sz="2400" b="1" dirty="0"/>
              <a:t>comparison and contrast</a:t>
            </a:r>
            <a:r>
              <a:rPr lang="en-US" sz="2400" dirty="0"/>
              <a:t> essay.</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a:r>
              <a:rPr lang="en-US" sz="3600" b="1"/>
              <a:t>Comparison/Contrast Essay Organization</a:t>
            </a:r>
          </a:p>
        </p:txBody>
      </p:sp>
      <p:sp>
        <p:nvSpPr>
          <p:cNvPr id="5123" name="Text Box 3"/>
          <p:cNvSpPr txBox="1">
            <a:spLocks noChangeArrowheads="1"/>
          </p:cNvSpPr>
          <p:nvPr/>
        </p:nvSpPr>
        <p:spPr bwMode="auto">
          <a:xfrm>
            <a:off x="495300" y="1981201"/>
            <a:ext cx="8915400" cy="830997"/>
          </a:xfrm>
          <a:prstGeom prst="rect">
            <a:avLst/>
          </a:prstGeom>
          <a:noFill/>
          <a:ln w="9525">
            <a:noFill/>
            <a:miter lim="800000"/>
            <a:headEnd/>
            <a:tailEnd/>
          </a:ln>
          <a:effectLst/>
        </p:spPr>
        <p:txBody>
          <a:bodyPr>
            <a:spAutoFit/>
          </a:bodyPr>
          <a:lstStyle/>
          <a:p>
            <a:pPr algn="l"/>
            <a:r>
              <a:rPr lang="en-US" sz="2400" dirty="0"/>
              <a:t>Like other types of essays, a comparison and contrast essay must have a clear introduction and conclusion.</a:t>
            </a:r>
          </a:p>
        </p:txBody>
      </p:sp>
      <p:sp>
        <p:nvSpPr>
          <p:cNvPr id="5124" name="Text Box 4"/>
          <p:cNvSpPr txBox="1">
            <a:spLocks noChangeArrowheads="1"/>
          </p:cNvSpPr>
          <p:nvPr/>
        </p:nvSpPr>
        <p:spPr bwMode="auto">
          <a:xfrm>
            <a:off x="660400" y="3352801"/>
            <a:ext cx="8089900" cy="830997"/>
          </a:xfrm>
          <a:prstGeom prst="rect">
            <a:avLst/>
          </a:prstGeom>
          <a:noFill/>
          <a:ln w="9525">
            <a:noFill/>
            <a:miter lim="800000"/>
            <a:headEnd/>
            <a:tailEnd/>
          </a:ln>
          <a:effectLst/>
        </p:spPr>
        <p:txBody>
          <a:bodyPr>
            <a:spAutoFit/>
          </a:bodyPr>
          <a:lstStyle/>
          <a:p>
            <a:pPr algn="l"/>
            <a:r>
              <a:rPr lang="en-US" sz="2400" dirty="0"/>
              <a:t>The body of the essay can be organized many ways. We will look at two organizational styles.</a:t>
            </a:r>
          </a:p>
        </p:txBody>
      </p:sp>
      <p:sp>
        <p:nvSpPr>
          <p:cNvPr id="5125" name="Text Box 5"/>
          <p:cNvSpPr txBox="1">
            <a:spLocks noChangeArrowheads="1"/>
          </p:cNvSpPr>
          <p:nvPr/>
        </p:nvSpPr>
        <p:spPr bwMode="auto">
          <a:xfrm>
            <a:off x="2498535" y="4724401"/>
            <a:ext cx="4815741" cy="523220"/>
          </a:xfrm>
          <a:prstGeom prst="rect">
            <a:avLst/>
          </a:prstGeom>
          <a:noFill/>
          <a:ln w="9525">
            <a:noFill/>
            <a:miter lim="800000"/>
            <a:headEnd/>
            <a:tailEnd/>
          </a:ln>
          <a:effectLst/>
        </p:spPr>
        <p:txBody>
          <a:bodyPr wrap="none">
            <a:spAutoFit/>
          </a:bodyPr>
          <a:lstStyle/>
          <a:p>
            <a:r>
              <a:rPr lang="en-US" sz="2800" b="1"/>
              <a:t>Point by point organization</a:t>
            </a:r>
          </a:p>
        </p:txBody>
      </p:sp>
      <p:sp>
        <p:nvSpPr>
          <p:cNvPr id="5126" name="Text Box 6"/>
          <p:cNvSpPr txBox="1">
            <a:spLocks noChangeArrowheads="1"/>
          </p:cNvSpPr>
          <p:nvPr/>
        </p:nvSpPr>
        <p:spPr bwMode="auto">
          <a:xfrm>
            <a:off x="3220910" y="5867401"/>
            <a:ext cx="3400290" cy="523220"/>
          </a:xfrm>
          <a:prstGeom prst="rect">
            <a:avLst/>
          </a:prstGeom>
          <a:noFill/>
          <a:ln w="9525">
            <a:noFill/>
            <a:miter lim="800000"/>
            <a:headEnd/>
            <a:tailEnd/>
          </a:ln>
          <a:effectLst/>
        </p:spPr>
        <p:txBody>
          <a:bodyPr wrap="none">
            <a:spAutoFit/>
          </a:bodyPr>
          <a:lstStyle/>
          <a:p>
            <a:r>
              <a:rPr lang="en-US" sz="2800" b="1"/>
              <a:t>Block organization</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476500" y="381000"/>
            <a:ext cx="4210050" cy="914400"/>
          </a:xfrm>
        </p:spPr>
        <p:txBody>
          <a:bodyPr/>
          <a:lstStyle/>
          <a:p>
            <a:pPr algn="l"/>
            <a:r>
              <a:rPr lang="en-US" sz="3600" b="1"/>
              <a:t>The Introduction</a:t>
            </a:r>
          </a:p>
        </p:txBody>
      </p:sp>
      <p:sp>
        <p:nvSpPr>
          <p:cNvPr id="6147" name="Text Box 3"/>
          <p:cNvSpPr txBox="1">
            <a:spLocks noChangeArrowheads="1"/>
          </p:cNvSpPr>
          <p:nvPr/>
        </p:nvSpPr>
        <p:spPr bwMode="auto">
          <a:xfrm>
            <a:off x="412751" y="2667000"/>
            <a:ext cx="8698706" cy="946150"/>
          </a:xfrm>
          <a:prstGeom prst="rect">
            <a:avLst/>
          </a:prstGeom>
          <a:noFill/>
          <a:ln w="9525">
            <a:noFill/>
            <a:miter lim="800000"/>
            <a:headEnd/>
            <a:tailEnd/>
          </a:ln>
          <a:effectLst/>
        </p:spPr>
        <p:txBody>
          <a:bodyPr>
            <a:spAutoFit/>
          </a:bodyPr>
          <a:lstStyle/>
          <a:p>
            <a:pPr algn="l"/>
            <a:r>
              <a:rPr lang="en-US" sz="2800"/>
              <a:t>Presents the topic or subject that is being compared and contrasted in the topic sentence.</a:t>
            </a:r>
          </a:p>
        </p:txBody>
      </p:sp>
      <p:sp>
        <p:nvSpPr>
          <p:cNvPr id="6148" name="Text Box 4"/>
          <p:cNvSpPr txBox="1">
            <a:spLocks noChangeArrowheads="1"/>
          </p:cNvSpPr>
          <p:nvPr/>
        </p:nvSpPr>
        <p:spPr bwMode="auto">
          <a:xfrm>
            <a:off x="412750" y="4114801"/>
            <a:ext cx="8420100" cy="519113"/>
          </a:xfrm>
          <a:prstGeom prst="rect">
            <a:avLst/>
          </a:prstGeom>
          <a:noFill/>
          <a:ln w="9525">
            <a:noFill/>
            <a:miter lim="800000"/>
            <a:headEnd/>
            <a:tailEnd/>
          </a:ln>
          <a:effectLst/>
        </p:spPr>
        <p:txBody>
          <a:bodyPr>
            <a:spAutoFit/>
          </a:bodyPr>
          <a:lstStyle/>
          <a:p>
            <a:pPr algn="l"/>
            <a:r>
              <a:rPr lang="en-US" sz="2800"/>
              <a:t>Gives some general information about the topic</a:t>
            </a:r>
          </a:p>
        </p:txBody>
      </p:sp>
      <p:sp>
        <p:nvSpPr>
          <p:cNvPr id="6149" name="Text Box 5"/>
          <p:cNvSpPr txBox="1">
            <a:spLocks noChangeArrowheads="1"/>
          </p:cNvSpPr>
          <p:nvPr/>
        </p:nvSpPr>
        <p:spPr bwMode="auto">
          <a:xfrm>
            <a:off x="412750" y="5029200"/>
            <a:ext cx="8667750" cy="954107"/>
          </a:xfrm>
          <a:prstGeom prst="rect">
            <a:avLst/>
          </a:prstGeom>
          <a:noFill/>
          <a:ln w="9525">
            <a:noFill/>
            <a:miter lim="800000"/>
            <a:headEnd/>
            <a:tailEnd/>
          </a:ln>
          <a:effectLst/>
        </p:spPr>
        <p:txBody>
          <a:bodyPr>
            <a:spAutoFit/>
          </a:bodyPr>
          <a:lstStyle/>
          <a:p>
            <a:pPr algn="l"/>
            <a:r>
              <a:rPr lang="en-US" sz="2800"/>
              <a:t>Ends with a thesis statement that tells the reader specifically what will be compared and contrasted.</a:t>
            </a:r>
          </a:p>
        </p:txBody>
      </p:sp>
      <p:sp>
        <p:nvSpPr>
          <p:cNvPr id="6150" name="Text Box 6"/>
          <p:cNvSpPr txBox="1">
            <a:spLocks noChangeArrowheads="1"/>
          </p:cNvSpPr>
          <p:nvPr/>
        </p:nvSpPr>
        <p:spPr bwMode="auto">
          <a:xfrm>
            <a:off x="330200" y="1219200"/>
            <a:ext cx="9080500" cy="946150"/>
          </a:xfrm>
          <a:prstGeom prst="rect">
            <a:avLst/>
          </a:prstGeom>
          <a:noFill/>
          <a:ln w="9525">
            <a:noFill/>
            <a:miter lim="800000"/>
            <a:headEnd/>
            <a:tailEnd/>
          </a:ln>
          <a:effectLst/>
        </p:spPr>
        <p:txBody>
          <a:bodyPr>
            <a:spAutoFit/>
          </a:bodyPr>
          <a:lstStyle/>
          <a:p>
            <a:pPr algn="l"/>
            <a:r>
              <a:rPr lang="en-US" sz="2800"/>
              <a:t>For both types of organization, the introduction is the same.</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651000" y="381000"/>
            <a:ext cx="6769100" cy="914400"/>
          </a:xfrm>
        </p:spPr>
        <p:txBody>
          <a:bodyPr/>
          <a:lstStyle/>
          <a:p>
            <a:pPr algn="l"/>
            <a:r>
              <a:rPr lang="en-US" sz="3600" b="1"/>
              <a:t>Point by Point Organization</a:t>
            </a:r>
          </a:p>
        </p:txBody>
      </p:sp>
      <p:sp>
        <p:nvSpPr>
          <p:cNvPr id="7171" name="Text Box 3"/>
          <p:cNvSpPr txBox="1">
            <a:spLocks noChangeArrowheads="1"/>
          </p:cNvSpPr>
          <p:nvPr/>
        </p:nvSpPr>
        <p:spPr bwMode="auto">
          <a:xfrm>
            <a:off x="330200" y="1371600"/>
            <a:ext cx="9245600" cy="946150"/>
          </a:xfrm>
          <a:prstGeom prst="rect">
            <a:avLst/>
          </a:prstGeom>
          <a:noFill/>
          <a:ln w="9525">
            <a:noFill/>
            <a:miter lim="800000"/>
            <a:headEnd/>
            <a:tailEnd/>
          </a:ln>
          <a:effectLst/>
        </p:spPr>
        <p:txBody>
          <a:bodyPr>
            <a:spAutoFit/>
          </a:bodyPr>
          <a:lstStyle/>
          <a:p>
            <a:pPr algn="l"/>
            <a:r>
              <a:rPr lang="en-US" sz="2800" dirty="0"/>
              <a:t>The body paragraphs alternate between similarities and differences. </a:t>
            </a:r>
          </a:p>
        </p:txBody>
      </p:sp>
      <p:sp>
        <p:nvSpPr>
          <p:cNvPr id="7172" name="Rectangle 4"/>
          <p:cNvSpPr>
            <a:spLocks noChangeArrowheads="1"/>
          </p:cNvSpPr>
          <p:nvPr/>
        </p:nvSpPr>
        <p:spPr bwMode="auto">
          <a:xfrm>
            <a:off x="330201" y="2590800"/>
            <a:ext cx="9015148" cy="1373188"/>
          </a:xfrm>
          <a:prstGeom prst="rect">
            <a:avLst/>
          </a:prstGeom>
          <a:noFill/>
          <a:ln w="9525">
            <a:noFill/>
            <a:miter lim="800000"/>
            <a:headEnd/>
            <a:tailEnd/>
          </a:ln>
          <a:effectLst/>
        </p:spPr>
        <p:txBody>
          <a:bodyPr>
            <a:spAutoFit/>
          </a:bodyPr>
          <a:lstStyle/>
          <a:p>
            <a:pPr algn="l"/>
            <a:r>
              <a:rPr lang="en-US" sz="2800"/>
              <a:t>In a </a:t>
            </a:r>
            <a:r>
              <a:rPr lang="en-US" sz="2800" b="1"/>
              <a:t>short essay</a:t>
            </a:r>
            <a:r>
              <a:rPr lang="en-US" sz="2800"/>
              <a:t>, one body paragraph will explain the similarities between the two subjects and one paragraph will explain the differences.</a:t>
            </a:r>
          </a:p>
        </p:txBody>
      </p:sp>
      <p:sp>
        <p:nvSpPr>
          <p:cNvPr id="7173" name="Text Box 5"/>
          <p:cNvSpPr txBox="1">
            <a:spLocks noChangeArrowheads="1"/>
          </p:cNvSpPr>
          <p:nvPr/>
        </p:nvSpPr>
        <p:spPr bwMode="auto">
          <a:xfrm>
            <a:off x="247650" y="4343401"/>
            <a:ext cx="9080500" cy="519113"/>
          </a:xfrm>
          <a:prstGeom prst="rect">
            <a:avLst/>
          </a:prstGeom>
          <a:noFill/>
          <a:ln w="9525">
            <a:noFill/>
            <a:miter lim="800000"/>
            <a:headEnd/>
            <a:tailEnd/>
          </a:ln>
          <a:effectLst/>
        </p:spPr>
        <p:txBody>
          <a:bodyPr>
            <a:spAutoFit/>
          </a:bodyPr>
          <a:lstStyle/>
          <a:p>
            <a:pPr algn="l"/>
            <a:endParaRPr lang="en-US" sz="2800"/>
          </a:p>
        </p:txBody>
      </p:sp>
      <p:sp>
        <p:nvSpPr>
          <p:cNvPr id="7174" name="Text Box 6"/>
          <p:cNvSpPr txBox="1">
            <a:spLocks noChangeArrowheads="1"/>
          </p:cNvSpPr>
          <p:nvPr/>
        </p:nvSpPr>
        <p:spPr bwMode="auto">
          <a:xfrm>
            <a:off x="247650" y="4343401"/>
            <a:ext cx="9328150" cy="1800225"/>
          </a:xfrm>
          <a:prstGeom prst="rect">
            <a:avLst/>
          </a:prstGeom>
          <a:noFill/>
          <a:ln w="9525">
            <a:noFill/>
            <a:miter lim="800000"/>
            <a:headEnd/>
            <a:tailEnd/>
          </a:ln>
          <a:effectLst/>
        </p:spPr>
        <p:txBody>
          <a:bodyPr>
            <a:spAutoFit/>
          </a:bodyPr>
          <a:lstStyle/>
          <a:p>
            <a:pPr algn="l"/>
            <a:r>
              <a:rPr lang="en-US" sz="2800"/>
              <a:t>In a </a:t>
            </a:r>
            <a:r>
              <a:rPr lang="en-US" sz="2800" b="1"/>
              <a:t>longer essay</a:t>
            </a:r>
            <a:r>
              <a:rPr lang="en-US" sz="2800"/>
              <a:t>, one paragraph will explain similarities between one main idea in the two subjects and one paragraph will deal with differences in the same main idea, and so on.</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315936" y="1600200"/>
            <a:ext cx="2438488" cy="584775"/>
          </a:xfrm>
          <a:prstGeom prst="rect">
            <a:avLst/>
          </a:prstGeom>
          <a:noFill/>
          <a:ln w="9525">
            <a:noFill/>
            <a:miter lim="800000"/>
            <a:headEnd/>
            <a:tailEnd/>
          </a:ln>
          <a:effectLst/>
        </p:spPr>
        <p:txBody>
          <a:bodyPr wrap="none">
            <a:spAutoFit/>
          </a:bodyPr>
          <a:lstStyle/>
          <a:p>
            <a:r>
              <a:rPr lang="en-US" sz="3200"/>
              <a:t>Introduction</a:t>
            </a:r>
            <a:r>
              <a:rPr lang="en-US" sz="3200" b="1"/>
              <a:t> </a:t>
            </a:r>
          </a:p>
        </p:txBody>
      </p:sp>
      <p:sp>
        <p:nvSpPr>
          <p:cNvPr id="8195" name="Rectangle 3"/>
          <p:cNvSpPr>
            <a:spLocks noGrp="1" noChangeArrowheads="1"/>
          </p:cNvSpPr>
          <p:nvPr>
            <p:ph type="title"/>
          </p:nvPr>
        </p:nvSpPr>
        <p:spPr>
          <a:xfrm>
            <a:off x="495300" y="457200"/>
            <a:ext cx="6273800" cy="914400"/>
          </a:xfrm>
        </p:spPr>
        <p:txBody>
          <a:bodyPr/>
          <a:lstStyle/>
          <a:p>
            <a:r>
              <a:rPr lang="en-US" sz="3600" b="1"/>
              <a:t>Short Essay Organization</a:t>
            </a:r>
          </a:p>
        </p:txBody>
      </p:sp>
      <p:sp>
        <p:nvSpPr>
          <p:cNvPr id="8196" name="Text Box 4"/>
          <p:cNvSpPr txBox="1">
            <a:spLocks noChangeArrowheads="1"/>
          </p:cNvSpPr>
          <p:nvPr/>
        </p:nvSpPr>
        <p:spPr bwMode="auto">
          <a:xfrm>
            <a:off x="3378749" y="2743200"/>
            <a:ext cx="2167580" cy="584775"/>
          </a:xfrm>
          <a:prstGeom prst="rect">
            <a:avLst/>
          </a:prstGeom>
          <a:noFill/>
          <a:ln w="9525">
            <a:noFill/>
            <a:miter lim="800000"/>
            <a:headEnd/>
            <a:tailEnd/>
          </a:ln>
          <a:effectLst/>
        </p:spPr>
        <p:txBody>
          <a:bodyPr wrap="none">
            <a:spAutoFit/>
          </a:bodyPr>
          <a:lstStyle/>
          <a:p>
            <a:r>
              <a:rPr lang="en-US" sz="3200"/>
              <a:t>Similarities</a:t>
            </a:r>
          </a:p>
        </p:txBody>
      </p:sp>
      <p:sp>
        <p:nvSpPr>
          <p:cNvPr id="8197" name="Text Box 5"/>
          <p:cNvSpPr txBox="1">
            <a:spLocks noChangeArrowheads="1"/>
          </p:cNvSpPr>
          <p:nvPr/>
        </p:nvSpPr>
        <p:spPr bwMode="auto">
          <a:xfrm>
            <a:off x="3392727" y="3962400"/>
            <a:ext cx="2249910" cy="584775"/>
          </a:xfrm>
          <a:prstGeom prst="rect">
            <a:avLst/>
          </a:prstGeom>
          <a:noFill/>
          <a:ln w="9525">
            <a:noFill/>
            <a:miter lim="800000"/>
            <a:headEnd/>
            <a:tailEnd/>
          </a:ln>
          <a:effectLst/>
        </p:spPr>
        <p:txBody>
          <a:bodyPr wrap="none">
            <a:spAutoFit/>
          </a:bodyPr>
          <a:lstStyle/>
          <a:p>
            <a:r>
              <a:rPr lang="en-US" sz="3200"/>
              <a:t>Differences</a:t>
            </a:r>
          </a:p>
        </p:txBody>
      </p:sp>
      <p:sp>
        <p:nvSpPr>
          <p:cNvPr id="8198" name="Text Box 6"/>
          <p:cNvSpPr txBox="1">
            <a:spLocks noChangeArrowheads="1"/>
          </p:cNvSpPr>
          <p:nvPr/>
        </p:nvSpPr>
        <p:spPr bwMode="auto">
          <a:xfrm>
            <a:off x="3382019" y="5029200"/>
            <a:ext cx="2212464" cy="584775"/>
          </a:xfrm>
          <a:prstGeom prst="rect">
            <a:avLst/>
          </a:prstGeom>
          <a:noFill/>
          <a:ln w="9525">
            <a:noFill/>
            <a:miter lim="800000"/>
            <a:headEnd/>
            <a:tailEnd/>
          </a:ln>
          <a:effectLst/>
        </p:spPr>
        <p:txBody>
          <a:bodyPr wrap="none">
            <a:spAutoFit/>
          </a:bodyPr>
          <a:lstStyle/>
          <a:p>
            <a:r>
              <a:rPr lang="en-US" sz="3200"/>
              <a:t>Conclusion</a:t>
            </a:r>
          </a:p>
        </p:txBody>
      </p:sp>
      <p:sp>
        <p:nvSpPr>
          <p:cNvPr id="8199" name="Line 7"/>
          <p:cNvSpPr>
            <a:spLocks noChangeShapeType="1"/>
          </p:cNvSpPr>
          <p:nvPr/>
        </p:nvSpPr>
        <p:spPr bwMode="auto">
          <a:xfrm>
            <a:off x="2393950" y="1828800"/>
            <a:ext cx="0" cy="3276600"/>
          </a:xfrm>
          <a:prstGeom prst="line">
            <a:avLst/>
          </a:prstGeom>
          <a:noFill/>
          <a:ln w="76200">
            <a:solidFill>
              <a:schemeClr val="tx1"/>
            </a:solidFill>
            <a:round/>
            <a:headEnd/>
            <a:tailEnd type="triangle" w="med" len="med"/>
          </a:ln>
          <a:effectLst/>
        </p:spPr>
        <p:txBody>
          <a:bodyPr/>
          <a:lstStyle/>
          <a:p>
            <a:endParaRPr lang="en-US"/>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95300" y="457200"/>
            <a:ext cx="6769100" cy="914400"/>
          </a:xfrm>
        </p:spPr>
        <p:txBody>
          <a:bodyPr/>
          <a:lstStyle/>
          <a:p>
            <a:r>
              <a:rPr lang="en-US" sz="3600" b="1"/>
              <a:t>Longer Essay Organization</a:t>
            </a:r>
          </a:p>
        </p:txBody>
      </p:sp>
      <p:sp>
        <p:nvSpPr>
          <p:cNvPr id="9219" name="Text Box 3"/>
          <p:cNvSpPr txBox="1">
            <a:spLocks noChangeArrowheads="1"/>
          </p:cNvSpPr>
          <p:nvPr/>
        </p:nvSpPr>
        <p:spPr bwMode="auto">
          <a:xfrm>
            <a:off x="3307645" y="1371600"/>
            <a:ext cx="2324674" cy="584775"/>
          </a:xfrm>
          <a:prstGeom prst="rect">
            <a:avLst/>
          </a:prstGeom>
          <a:noFill/>
          <a:ln w="9525">
            <a:noFill/>
            <a:miter lim="800000"/>
            <a:headEnd/>
            <a:tailEnd/>
          </a:ln>
          <a:effectLst/>
        </p:spPr>
        <p:txBody>
          <a:bodyPr wrap="none">
            <a:spAutoFit/>
          </a:bodyPr>
          <a:lstStyle/>
          <a:p>
            <a:r>
              <a:rPr lang="en-US" sz="3200"/>
              <a:t>Introduction</a:t>
            </a:r>
          </a:p>
        </p:txBody>
      </p:sp>
      <p:sp>
        <p:nvSpPr>
          <p:cNvPr id="9220" name="Text Box 4"/>
          <p:cNvSpPr txBox="1">
            <a:spLocks noChangeArrowheads="1"/>
          </p:cNvSpPr>
          <p:nvPr/>
        </p:nvSpPr>
        <p:spPr bwMode="auto">
          <a:xfrm>
            <a:off x="3314418" y="2133600"/>
            <a:ext cx="2417649" cy="584775"/>
          </a:xfrm>
          <a:prstGeom prst="rect">
            <a:avLst/>
          </a:prstGeom>
          <a:noFill/>
          <a:ln w="9525">
            <a:noFill/>
            <a:miter lim="800000"/>
            <a:headEnd/>
            <a:tailEnd/>
          </a:ln>
          <a:effectLst/>
        </p:spPr>
        <p:txBody>
          <a:bodyPr wrap="none">
            <a:spAutoFit/>
          </a:bodyPr>
          <a:lstStyle/>
          <a:p>
            <a:r>
              <a:rPr lang="en-US" sz="3200"/>
              <a:t>Similarity #1</a:t>
            </a:r>
          </a:p>
        </p:txBody>
      </p:sp>
      <p:sp>
        <p:nvSpPr>
          <p:cNvPr id="9221" name="Text Box 5"/>
          <p:cNvSpPr txBox="1">
            <a:spLocks noChangeArrowheads="1"/>
          </p:cNvSpPr>
          <p:nvPr/>
        </p:nvSpPr>
        <p:spPr bwMode="auto">
          <a:xfrm>
            <a:off x="3336687" y="2971800"/>
            <a:ext cx="2613792" cy="584775"/>
          </a:xfrm>
          <a:prstGeom prst="rect">
            <a:avLst/>
          </a:prstGeom>
          <a:noFill/>
          <a:ln w="9525">
            <a:noFill/>
            <a:miter lim="800000"/>
            <a:headEnd/>
            <a:tailEnd/>
          </a:ln>
          <a:effectLst/>
        </p:spPr>
        <p:txBody>
          <a:bodyPr wrap="none">
            <a:spAutoFit/>
          </a:bodyPr>
          <a:lstStyle/>
          <a:p>
            <a:r>
              <a:rPr lang="en-US" sz="3200"/>
              <a:t>Difference #1</a:t>
            </a:r>
          </a:p>
        </p:txBody>
      </p:sp>
      <p:sp>
        <p:nvSpPr>
          <p:cNvPr id="9222" name="Text Box 6"/>
          <p:cNvSpPr txBox="1">
            <a:spLocks noChangeArrowheads="1"/>
          </p:cNvSpPr>
          <p:nvPr/>
        </p:nvSpPr>
        <p:spPr bwMode="auto">
          <a:xfrm>
            <a:off x="3314418" y="3810000"/>
            <a:ext cx="2417649" cy="584775"/>
          </a:xfrm>
          <a:prstGeom prst="rect">
            <a:avLst/>
          </a:prstGeom>
          <a:noFill/>
          <a:ln w="9525">
            <a:noFill/>
            <a:miter lim="800000"/>
            <a:headEnd/>
            <a:tailEnd/>
          </a:ln>
          <a:effectLst/>
        </p:spPr>
        <p:txBody>
          <a:bodyPr wrap="none">
            <a:spAutoFit/>
          </a:bodyPr>
          <a:lstStyle/>
          <a:p>
            <a:r>
              <a:rPr lang="en-US" sz="3200"/>
              <a:t>Similarity #2</a:t>
            </a:r>
          </a:p>
        </p:txBody>
      </p:sp>
      <p:sp>
        <p:nvSpPr>
          <p:cNvPr id="9223" name="Text Box 7"/>
          <p:cNvSpPr txBox="1">
            <a:spLocks noChangeArrowheads="1"/>
          </p:cNvSpPr>
          <p:nvPr/>
        </p:nvSpPr>
        <p:spPr bwMode="auto">
          <a:xfrm>
            <a:off x="3336687" y="4648200"/>
            <a:ext cx="2613792" cy="584775"/>
          </a:xfrm>
          <a:prstGeom prst="rect">
            <a:avLst/>
          </a:prstGeom>
          <a:noFill/>
          <a:ln w="9525">
            <a:noFill/>
            <a:miter lim="800000"/>
            <a:headEnd/>
            <a:tailEnd/>
          </a:ln>
          <a:effectLst/>
        </p:spPr>
        <p:txBody>
          <a:bodyPr wrap="none">
            <a:spAutoFit/>
          </a:bodyPr>
          <a:lstStyle/>
          <a:p>
            <a:r>
              <a:rPr lang="en-US" sz="3200"/>
              <a:t>Difference #2</a:t>
            </a:r>
          </a:p>
        </p:txBody>
      </p:sp>
      <p:sp>
        <p:nvSpPr>
          <p:cNvPr id="9224" name="Text Box 8"/>
          <p:cNvSpPr txBox="1">
            <a:spLocks noChangeArrowheads="1"/>
          </p:cNvSpPr>
          <p:nvPr/>
        </p:nvSpPr>
        <p:spPr bwMode="auto">
          <a:xfrm>
            <a:off x="3382019" y="5486400"/>
            <a:ext cx="2212464" cy="584775"/>
          </a:xfrm>
          <a:prstGeom prst="rect">
            <a:avLst/>
          </a:prstGeom>
          <a:noFill/>
          <a:ln w="9525">
            <a:noFill/>
            <a:miter lim="800000"/>
            <a:headEnd/>
            <a:tailEnd/>
          </a:ln>
          <a:effectLst/>
        </p:spPr>
        <p:txBody>
          <a:bodyPr wrap="none">
            <a:spAutoFit/>
          </a:bodyPr>
          <a:lstStyle/>
          <a:p>
            <a:r>
              <a:rPr lang="en-US" sz="3200"/>
              <a:t>Conclusion</a:t>
            </a:r>
          </a:p>
        </p:txBody>
      </p:sp>
      <p:sp>
        <p:nvSpPr>
          <p:cNvPr id="9225" name="Line 9"/>
          <p:cNvSpPr>
            <a:spLocks noChangeShapeType="1"/>
          </p:cNvSpPr>
          <p:nvPr/>
        </p:nvSpPr>
        <p:spPr bwMode="auto">
          <a:xfrm>
            <a:off x="2228850" y="1524000"/>
            <a:ext cx="0" cy="4191000"/>
          </a:xfrm>
          <a:prstGeom prst="line">
            <a:avLst/>
          </a:prstGeom>
          <a:noFill/>
          <a:ln w="76200">
            <a:solidFill>
              <a:schemeClr val="tx1"/>
            </a:solidFill>
            <a:round/>
            <a:headEnd/>
            <a:tailEnd type="triangle" w="med" len="med"/>
          </a:ln>
          <a:effectLst/>
        </p:spPr>
        <p:txBody>
          <a:bodyPr/>
          <a:lstStyle/>
          <a:p>
            <a:endParaRPr lang="en-US"/>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146300" y="381000"/>
            <a:ext cx="5118100" cy="762000"/>
          </a:xfrm>
        </p:spPr>
        <p:txBody>
          <a:bodyPr/>
          <a:lstStyle/>
          <a:p>
            <a:pPr algn="l"/>
            <a:r>
              <a:rPr lang="en-US" sz="3600" b="1"/>
              <a:t>Block Organization</a:t>
            </a:r>
          </a:p>
        </p:txBody>
      </p:sp>
      <p:sp>
        <p:nvSpPr>
          <p:cNvPr id="10243" name="Text Box 3"/>
          <p:cNvSpPr txBox="1">
            <a:spLocks noChangeArrowheads="1"/>
          </p:cNvSpPr>
          <p:nvPr/>
        </p:nvSpPr>
        <p:spPr bwMode="auto">
          <a:xfrm>
            <a:off x="247650" y="1219200"/>
            <a:ext cx="9328150" cy="1373188"/>
          </a:xfrm>
          <a:prstGeom prst="rect">
            <a:avLst/>
          </a:prstGeom>
          <a:noFill/>
          <a:ln w="9525">
            <a:noFill/>
            <a:miter lim="800000"/>
            <a:headEnd/>
            <a:tailEnd/>
          </a:ln>
          <a:effectLst/>
        </p:spPr>
        <p:txBody>
          <a:bodyPr>
            <a:spAutoFit/>
          </a:bodyPr>
          <a:lstStyle/>
          <a:p>
            <a:pPr algn="l"/>
            <a:r>
              <a:rPr lang="en-US" sz="2800"/>
              <a:t>In block organization, the body paragraphs first present the similarities in the two subjects. Then, in separate paragraphs, the differences are presented.</a:t>
            </a:r>
          </a:p>
        </p:txBody>
      </p:sp>
      <p:sp>
        <p:nvSpPr>
          <p:cNvPr id="10244" name="Text Box 4"/>
          <p:cNvSpPr txBox="1">
            <a:spLocks noChangeArrowheads="1"/>
          </p:cNvSpPr>
          <p:nvPr/>
        </p:nvSpPr>
        <p:spPr bwMode="auto">
          <a:xfrm>
            <a:off x="330200" y="3200400"/>
            <a:ext cx="9080500" cy="946150"/>
          </a:xfrm>
          <a:prstGeom prst="rect">
            <a:avLst/>
          </a:prstGeom>
          <a:noFill/>
          <a:ln w="9525">
            <a:noFill/>
            <a:miter lim="800000"/>
            <a:headEnd/>
            <a:tailEnd/>
          </a:ln>
          <a:effectLst/>
        </p:spPr>
        <p:txBody>
          <a:bodyPr>
            <a:spAutoFit/>
          </a:bodyPr>
          <a:lstStyle/>
          <a:p>
            <a:pPr algn="l"/>
            <a:r>
              <a:rPr lang="en-US" sz="2800"/>
              <a:t>For the </a:t>
            </a:r>
            <a:r>
              <a:rPr lang="en-US" sz="2800" b="1"/>
              <a:t>short essay</a:t>
            </a:r>
            <a:r>
              <a:rPr lang="en-US" sz="2800"/>
              <a:t>, the organization is similar to Point by Point Organization.</a:t>
            </a:r>
          </a:p>
        </p:txBody>
      </p:sp>
      <p:sp>
        <p:nvSpPr>
          <p:cNvPr id="10245" name="Text Box 5"/>
          <p:cNvSpPr txBox="1">
            <a:spLocks noChangeArrowheads="1"/>
          </p:cNvSpPr>
          <p:nvPr/>
        </p:nvSpPr>
        <p:spPr bwMode="auto">
          <a:xfrm>
            <a:off x="330200" y="4495800"/>
            <a:ext cx="9245600" cy="1373188"/>
          </a:xfrm>
          <a:prstGeom prst="rect">
            <a:avLst/>
          </a:prstGeom>
          <a:noFill/>
          <a:ln w="9525">
            <a:noFill/>
            <a:miter lim="800000"/>
            <a:headEnd/>
            <a:tailEnd/>
          </a:ln>
          <a:effectLst/>
        </p:spPr>
        <p:txBody>
          <a:bodyPr>
            <a:spAutoFit/>
          </a:bodyPr>
          <a:lstStyle/>
          <a:p>
            <a:pPr algn="l"/>
            <a:r>
              <a:rPr lang="en-US" sz="2800"/>
              <a:t>For the </a:t>
            </a:r>
            <a:r>
              <a:rPr lang="en-US" sz="2800" b="1"/>
              <a:t>longer essay</a:t>
            </a:r>
            <a:r>
              <a:rPr lang="en-US" sz="2800"/>
              <a:t>, the body paragraphs first present the similarities as a set then, after a transition,  present the differences as a separate set.</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95300" y="457200"/>
            <a:ext cx="6438900" cy="914400"/>
          </a:xfrm>
        </p:spPr>
        <p:txBody>
          <a:bodyPr/>
          <a:lstStyle/>
          <a:p>
            <a:r>
              <a:rPr lang="en-US" sz="3600" b="1"/>
              <a:t>Short Essay Organization</a:t>
            </a:r>
          </a:p>
        </p:txBody>
      </p:sp>
      <p:sp>
        <p:nvSpPr>
          <p:cNvPr id="11267" name="Text Box 3"/>
          <p:cNvSpPr txBox="1">
            <a:spLocks noChangeArrowheads="1"/>
          </p:cNvSpPr>
          <p:nvPr/>
        </p:nvSpPr>
        <p:spPr bwMode="auto">
          <a:xfrm>
            <a:off x="3390195" y="1600200"/>
            <a:ext cx="2324674" cy="584775"/>
          </a:xfrm>
          <a:prstGeom prst="rect">
            <a:avLst/>
          </a:prstGeom>
          <a:noFill/>
          <a:ln w="9525">
            <a:noFill/>
            <a:miter lim="800000"/>
            <a:headEnd/>
            <a:tailEnd/>
          </a:ln>
          <a:effectLst/>
        </p:spPr>
        <p:txBody>
          <a:bodyPr wrap="none">
            <a:spAutoFit/>
          </a:bodyPr>
          <a:lstStyle/>
          <a:p>
            <a:r>
              <a:rPr lang="en-US" sz="3200"/>
              <a:t>Introduction</a:t>
            </a:r>
          </a:p>
        </p:txBody>
      </p:sp>
      <p:sp>
        <p:nvSpPr>
          <p:cNvPr id="11268" name="Text Box 4"/>
          <p:cNvSpPr txBox="1">
            <a:spLocks noChangeArrowheads="1"/>
          </p:cNvSpPr>
          <p:nvPr/>
        </p:nvSpPr>
        <p:spPr bwMode="auto">
          <a:xfrm>
            <a:off x="3461299" y="2514600"/>
            <a:ext cx="2167580" cy="584775"/>
          </a:xfrm>
          <a:prstGeom prst="rect">
            <a:avLst/>
          </a:prstGeom>
          <a:noFill/>
          <a:ln w="9525">
            <a:noFill/>
            <a:miter lim="800000"/>
            <a:headEnd/>
            <a:tailEnd/>
          </a:ln>
          <a:effectLst/>
        </p:spPr>
        <p:txBody>
          <a:bodyPr wrap="none">
            <a:spAutoFit/>
          </a:bodyPr>
          <a:lstStyle/>
          <a:p>
            <a:r>
              <a:rPr lang="en-US" sz="3200"/>
              <a:t>Similarities</a:t>
            </a:r>
          </a:p>
        </p:txBody>
      </p:sp>
      <p:sp>
        <p:nvSpPr>
          <p:cNvPr id="11269" name="Text Box 5"/>
          <p:cNvSpPr txBox="1">
            <a:spLocks noChangeArrowheads="1"/>
          </p:cNvSpPr>
          <p:nvPr/>
        </p:nvSpPr>
        <p:spPr bwMode="auto">
          <a:xfrm>
            <a:off x="3475277" y="3352800"/>
            <a:ext cx="2249910" cy="584775"/>
          </a:xfrm>
          <a:prstGeom prst="rect">
            <a:avLst/>
          </a:prstGeom>
          <a:noFill/>
          <a:ln w="9525">
            <a:noFill/>
            <a:miter lim="800000"/>
            <a:headEnd/>
            <a:tailEnd/>
          </a:ln>
          <a:effectLst/>
        </p:spPr>
        <p:txBody>
          <a:bodyPr wrap="none">
            <a:spAutoFit/>
          </a:bodyPr>
          <a:lstStyle/>
          <a:p>
            <a:r>
              <a:rPr lang="en-US" sz="3200"/>
              <a:t>Differences</a:t>
            </a:r>
          </a:p>
        </p:txBody>
      </p:sp>
      <p:sp>
        <p:nvSpPr>
          <p:cNvPr id="11270" name="Text Box 6"/>
          <p:cNvSpPr txBox="1">
            <a:spLocks noChangeArrowheads="1"/>
          </p:cNvSpPr>
          <p:nvPr/>
        </p:nvSpPr>
        <p:spPr bwMode="auto">
          <a:xfrm>
            <a:off x="3464569" y="4267200"/>
            <a:ext cx="2212464" cy="584775"/>
          </a:xfrm>
          <a:prstGeom prst="rect">
            <a:avLst/>
          </a:prstGeom>
          <a:noFill/>
          <a:ln w="9525">
            <a:noFill/>
            <a:miter lim="800000"/>
            <a:headEnd/>
            <a:tailEnd/>
          </a:ln>
          <a:effectLst/>
        </p:spPr>
        <p:txBody>
          <a:bodyPr wrap="none">
            <a:spAutoFit/>
          </a:bodyPr>
          <a:lstStyle/>
          <a:p>
            <a:r>
              <a:rPr lang="en-US" sz="3200"/>
              <a:t>Conclusion</a:t>
            </a:r>
          </a:p>
        </p:txBody>
      </p:sp>
      <p:sp>
        <p:nvSpPr>
          <p:cNvPr id="11271" name="Line 7"/>
          <p:cNvSpPr>
            <a:spLocks noChangeShapeType="1"/>
          </p:cNvSpPr>
          <p:nvPr/>
        </p:nvSpPr>
        <p:spPr bwMode="auto">
          <a:xfrm>
            <a:off x="2311400" y="1752600"/>
            <a:ext cx="0" cy="2667000"/>
          </a:xfrm>
          <a:prstGeom prst="line">
            <a:avLst/>
          </a:prstGeom>
          <a:noFill/>
          <a:ln w="76200">
            <a:solidFill>
              <a:schemeClr val="tx1"/>
            </a:solidFill>
            <a:round/>
            <a:headEnd/>
            <a:tailEnd type="triangle" w="med" len="med"/>
          </a:ln>
          <a:effectLst/>
        </p:spPr>
        <p:txBody>
          <a:bodyPr/>
          <a:lstStyle/>
          <a:p>
            <a:endParaRPr lang="en-US"/>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77850" y="533400"/>
            <a:ext cx="6191250" cy="685800"/>
          </a:xfrm>
        </p:spPr>
        <p:txBody>
          <a:bodyPr/>
          <a:lstStyle/>
          <a:p>
            <a:r>
              <a:rPr lang="en-US" sz="3600" b="1"/>
              <a:t>Long Essay Organization</a:t>
            </a:r>
          </a:p>
        </p:txBody>
      </p:sp>
      <p:sp>
        <p:nvSpPr>
          <p:cNvPr id="12291" name="Text Box 3"/>
          <p:cNvSpPr txBox="1">
            <a:spLocks noChangeArrowheads="1"/>
          </p:cNvSpPr>
          <p:nvPr/>
        </p:nvSpPr>
        <p:spPr bwMode="auto">
          <a:xfrm>
            <a:off x="3059995" y="1447800"/>
            <a:ext cx="2324674" cy="584775"/>
          </a:xfrm>
          <a:prstGeom prst="rect">
            <a:avLst/>
          </a:prstGeom>
          <a:noFill/>
          <a:ln w="9525">
            <a:noFill/>
            <a:miter lim="800000"/>
            <a:headEnd/>
            <a:tailEnd/>
          </a:ln>
          <a:effectLst/>
        </p:spPr>
        <p:txBody>
          <a:bodyPr wrap="none">
            <a:spAutoFit/>
          </a:bodyPr>
          <a:lstStyle/>
          <a:p>
            <a:r>
              <a:rPr lang="en-US" sz="3200"/>
              <a:t>Introduction</a:t>
            </a:r>
          </a:p>
        </p:txBody>
      </p:sp>
      <p:sp>
        <p:nvSpPr>
          <p:cNvPr id="12292" name="Text Box 4"/>
          <p:cNvSpPr txBox="1">
            <a:spLocks noChangeArrowheads="1"/>
          </p:cNvSpPr>
          <p:nvPr/>
        </p:nvSpPr>
        <p:spPr bwMode="auto">
          <a:xfrm>
            <a:off x="3066768" y="2133600"/>
            <a:ext cx="2417649" cy="584775"/>
          </a:xfrm>
          <a:prstGeom prst="rect">
            <a:avLst/>
          </a:prstGeom>
          <a:noFill/>
          <a:ln w="9525">
            <a:noFill/>
            <a:miter lim="800000"/>
            <a:headEnd/>
            <a:tailEnd/>
          </a:ln>
          <a:effectLst/>
        </p:spPr>
        <p:txBody>
          <a:bodyPr wrap="none">
            <a:spAutoFit/>
          </a:bodyPr>
          <a:lstStyle/>
          <a:p>
            <a:r>
              <a:rPr lang="en-US" sz="3200"/>
              <a:t>Similarity #1</a:t>
            </a:r>
          </a:p>
        </p:txBody>
      </p:sp>
      <p:sp>
        <p:nvSpPr>
          <p:cNvPr id="12293" name="Text Box 5"/>
          <p:cNvSpPr txBox="1">
            <a:spLocks noChangeArrowheads="1"/>
          </p:cNvSpPr>
          <p:nvPr/>
        </p:nvSpPr>
        <p:spPr bwMode="auto">
          <a:xfrm>
            <a:off x="3066768" y="2895600"/>
            <a:ext cx="2417649" cy="584775"/>
          </a:xfrm>
          <a:prstGeom prst="rect">
            <a:avLst/>
          </a:prstGeom>
          <a:noFill/>
          <a:ln w="9525">
            <a:noFill/>
            <a:miter lim="800000"/>
            <a:headEnd/>
            <a:tailEnd/>
          </a:ln>
          <a:effectLst/>
        </p:spPr>
        <p:txBody>
          <a:bodyPr wrap="none">
            <a:spAutoFit/>
          </a:bodyPr>
          <a:lstStyle/>
          <a:p>
            <a:r>
              <a:rPr lang="en-US" sz="3200"/>
              <a:t>Similarity #2</a:t>
            </a:r>
          </a:p>
        </p:txBody>
      </p:sp>
      <p:sp>
        <p:nvSpPr>
          <p:cNvPr id="12294" name="Text Box 6"/>
          <p:cNvSpPr txBox="1">
            <a:spLocks noChangeArrowheads="1"/>
          </p:cNvSpPr>
          <p:nvPr/>
        </p:nvSpPr>
        <p:spPr bwMode="auto">
          <a:xfrm>
            <a:off x="3089037" y="4343400"/>
            <a:ext cx="2613792" cy="584775"/>
          </a:xfrm>
          <a:prstGeom prst="rect">
            <a:avLst/>
          </a:prstGeom>
          <a:noFill/>
          <a:ln w="9525">
            <a:noFill/>
            <a:miter lim="800000"/>
            <a:headEnd/>
            <a:tailEnd/>
          </a:ln>
          <a:effectLst/>
        </p:spPr>
        <p:txBody>
          <a:bodyPr wrap="none">
            <a:spAutoFit/>
          </a:bodyPr>
          <a:lstStyle/>
          <a:p>
            <a:r>
              <a:rPr lang="en-US" sz="3200"/>
              <a:t>Difference #1</a:t>
            </a:r>
          </a:p>
        </p:txBody>
      </p:sp>
      <p:sp>
        <p:nvSpPr>
          <p:cNvPr id="12295" name="Text Box 7"/>
          <p:cNvSpPr txBox="1">
            <a:spLocks noChangeArrowheads="1"/>
          </p:cNvSpPr>
          <p:nvPr/>
        </p:nvSpPr>
        <p:spPr bwMode="auto">
          <a:xfrm>
            <a:off x="3089037" y="5029200"/>
            <a:ext cx="2613792" cy="584775"/>
          </a:xfrm>
          <a:prstGeom prst="rect">
            <a:avLst/>
          </a:prstGeom>
          <a:noFill/>
          <a:ln w="9525">
            <a:noFill/>
            <a:miter lim="800000"/>
            <a:headEnd/>
            <a:tailEnd/>
          </a:ln>
          <a:effectLst/>
        </p:spPr>
        <p:txBody>
          <a:bodyPr wrap="none">
            <a:spAutoFit/>
          </a:bodyPr>
          <a:lstStyle/>
          <a:p>
            <a:r>
              <a:rPr lang="en-US" sz="3200"/>
              <a:t>Difference #2</a:t>
            </a:r>
          </a:p>
        </p:txBody>
      </p:sp>
      <p:sp>
        <p:nvSpPr>
          <p:cNvPr id="12296" name="Text Box 8"/>
          <p:cNvSpPr txBox="1">
            <a:spLocks noChangeArrowheads="1"/>
          </p:cNvSpPr>
          <p:nvPr/>
        </p:nvSpPr>
        <p:spPr bwMode="auto">
          <a:xfrm>
            <a:off x="3051819" y="5791200"/>
            <a:ext cx="2212464" cy="584775"/>
          </a:xfrm>
          <a:prstGeom prst="rect">
            <a:avLst/>
          </a:prstGeom>
          <a:noFill/>
          <a:ln w="9525">
            <a:noFill/>
            <a:miter lim="800000"/>
            <a:headEnd/>
            <a:tailEnd/>
          </a:ln>
          <a:effectLst/>
        </p:spPr>
        <p:txBody>
          <a:bodyPr wrap="none">
            <a:spAutoFit/>
          </a:bodyPr>
          <a:lstStyle/>
          <a:p>
            <a:r>
              <a:rPr lang="en-US" sz="3200"/>
              <a:t>Conclusion</a:t>
            </a:r>
          </a:p>
        </p:txBody>
      </p:sp>
      <p:sp>
        <p:nvSpPr>
          <p:cNvPr id="12297" name="Line 9"/>
          <p:cNvSpPr>
            <a:spLocks noChangeShapeType="1"/>
          </p:cNvSpPr>
          <p:nvPr/>
        </p:nvSpPr>
        <p:spPr bwMode="auto">
          <a:xfrm>
            <a:off x="1981200" y="1676400"/>
            <a:ext cx="0" cy="4038600"/>
          </a:xfrm>
          <a:prstGeom prst="line">
            <a:avLst/>
          </a:prstGeom>
          <a:noFill/>
          <a:ln w="76200">
            <a:solidFill>
              <a:schemeClr val="tx1"/>
            </a:solidFill>
            <a:round/>
            <a:headEnd/>
            <a:tailEnd type="triangle" w="med" len="med"/>
          </a:ln>
          <a:effectLst/>
        </p:spPr>
        <p:txBody>
          <a:bodyPr/>
          <a:lstStyle/>
          <a:p>
            <a:endParaRPr lang="en-US"/>
          </a:p>
        </p:txBody>
      </p:sp>
      <p:sp>
        <p:nvSpPr>
          <p:cNvPr id="12298" name="Text Box 10"/>
          <p:cNvSpPr txBox="1">
            <a:spLocks noChangeArrowheads="1"/>
          </p:cNvSpPr>
          <p:nvPr/>
        </p:nvSpPr>
        <p:spPr bwMode="auto">
          <a:xfrm>
            <a:off x="3050379" y="3657600"/>
            <a:ext cx="1967975" cy="584775"/>
          </a:xfrm>
          <a:prstGeom prst="rect">
            <a:avLst/>
          </a:prstGeom>
          <a:noFill/>
          <a:ln w="9525">
            <a:noFill/>
            <a:miter lim="800000"/>
            <a:headEnd/>
            <a:tailEnd/>
          </a:ln>
          <a:effectLst/>
        </p:spPr>
        <p:txBody>
          <a:bodyPr wrap="none">
            <a:spAutoFit/>
          </a:bodyPr>
          <a:lstStyle/>
          <a:p>
            <a:r>
              <a:rPr lang="en-US" sz="3200"/>
              <a:t>Transition</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54350" y="457200"/>
            <a:ext cx="3962400" cy="914400"/>
          </a:xfrm>
        </p:spPr>
        <p:txBody>
          <a:bodyPr/>
          <a:lstStyle/>
          <a:p>
            <a:pPr algn="l"/>
            <a:r>
              <a:rPr lang="en-US" sz="3600" b="1"/>
              <a:t>The Conclusion</a:t>
            </a:r>
          </a:p>
        </p:txBody>
      </p:sp>
      <p:sp>
        <p:nvSpPr>
          <p:cNvPr id="13315" name="Text Box 3"/>
          <p:cNvSpPr txBox="1">
            <a:spLocks noChangeArrowheads="1"/>
          </p:cNvSpPr>
          <p:nvPr/>
        </p:nvSpPr>
        <p:spPr bwMode="auto">
          <a:xfrm>
            <a:off x="3134468" y="1484313"/>
            <a:ext cx="184731" cy="369332"/>
          </a:xfrm>
          <a:prstGeom prst="rect">
            <a:avLst/>
          </a:prstGeom>
          <a:noFill/>
          <a:ln w="9525">
            <a:noFill/>
            <a:miter lim="800000"/>
            <a:headEnd/>
            <a:tailEnd/>
          </a:ln>
          <a:effectLst/>
        </p:spPr>
        <p:txBody>
          <a:bodyPr wrap="none">
            <a:spAutoFit/>
          </a:bodyPr>
          <a:lstStyle/>
          <a:p>
            <a:pPr algn="l"/>
            <a:endParaRPr lang="en-US"/>
          </a:p>
        </p:txBody>
      </p:sp>
      <p:sp>
        <p:nvSpPr>
          <p:cNvPr id="13316" name="Text Box 4"/>
          <p:cNvSpPr txBox="1">
            <a:spLocks noChangeArrowheads="1"/>
          </p:cNvSpPr>
          <p:nvPr/>
        </p:nvSpPr>
        <p:spPr bwMode="auto">
          <a:xfrm>
            <a:off x="495301" y="1371600"/>
            <a:ext cx="8244681" cy="946150"/>
          </a:xfrm>
          <a:prstGeom prst="rect">
            <a:avLst/>
          </a:prstGeom>
          <a:noFill/>
          <a:ln w="9525">
            <a:noFill/>
            <a:miter lim="800000"/>
            <a:headEnd/>
            <a:tailEnd/>
          </a:ln>
          <a:effectLst/>
        </p:spPr>
        <p:txBody>
          <a:bodyPr>
            <a:spAutoFit/>
          </a:bodyPr>
          <a:lstStyle/>
          <a:p>
            <a:pPr algn="l"/>
            <a:r>
              <a:rPr lang="en-US" sz="2800"/>
              <a:t>For both types of comparison and contrast essay, the conclusion is the same.</a:t>
            </a:r>
          </a:p>
        </p:txBody>
      </p:sp>
      <p:sp>
        <p:nvSpPr>
          <p:cNvPr id="13317" name="Text Box 5"/>
          <p:cNvSpPr txBox="1">
            <a:spLocks noChangeArrowheads="1"/>
          </p:cNvSpPr>
          <p:nvPr/>
        </p:nvSpPr>
        <p:spPr bwMode="auto">
          <a:xfrm>
            <a:off x="1862387" y="2667001"/>
            <a:ext cx="2882519" cy="523220"/>
          </a:xfrm>
          <a:prstGeom prst="rect">
            <a:avLst/>
          </a:prstGeom>
          <a:noFill/>
          <a:ln w="9525">
            <a:noFill/>
            <a:miter lim="800000"/>
            <a:headEnd/>
            <a:tailEnd/>
          </a:ln>
          <a:effectLst/>
        </p:spPr>
        <p:txBody>
          <a:bodyPr wrap="none">
            <a:spAutoFit/>
          </a:bodyPr>
          <a:lstStyle/>
          <a:p>
            <a:pPr algn="l"/>
            <a:r>
              <a:rPr lang="en-US" sz="2800"/>
              <a:t>Restate the topic</a:t>
            </a:r>
          </a:p>
        </p:txBody>
      </p:sp>
      <p:sp>
        <p:nvSpPr>
          <p:cNvPr id="13318" name="Text Box 6"/>
          <p:cNvSpPr txBox="1">
            <a:spLocks noChangeArrowheads="1"/>
          </p:cNvSpPr>
          <p:nvPr/>
        </p:nvSpPr>
        <p:spPr bwMode="auto">
          <a:xfrm>
            <a:off x="1651000" y="3581400"/>
            <a:ext cx="7346950" cy="946150"/>
          </a:xfrm>
          <a:prstGeom prst="rect">
            <a:avLst/>
          </a:prstGeom>
          <a:noFill/>
          <a:ln w="9525">
            <a:noFill/>
            <a:miter lim="800000"/>
            <a:headEnd/>
            <a:tailEnd/>
          </a:ln>
          <a:effectLst/>
        </p:spPr>
        <p:txBody>
          <a:bodyPr>
            <a:spAutoFit/>
          </a:bodyPr>
          <a:lstStyle/>
          <a:p>
            <a:pPr algn="l"/>
            <a:r>
              <a:rPr lang="en-US" sz="2800"/>
              <a:t>Restate or summarize the similarities and differences between the two topics</a:t>
            </a:r>
          </a:p>
        </p:txBody>
      </p:sp>
      <p:sp>
        <p:nvSpPr>
          <p:cNvPr id="13319" name="Text Box 7"/>
          <p:cNvSpPr txBox="1">
            <a:spLocks noChangeArrowheads="1"/>
          </p:cNvSpPr>
          <p:nvPr/>
        </p:nvSpPr>
        <p:spPr bwMode="auto">
          <a:xfrm>
            <a:off x="1651000" y="5029200"/>
            <a:ext cx="7677150" cy="946150"/>
          </a:xfrm>
          <a:prstGeom prst="rect">
            <a:avLst/>
          </a:prstGeom>
          <a:noFill/>
          <a:ln w="9525">
            <a:noFill/>
            <a:miter lim="800000"/>
            <a:headEnd/>
            <a:tailEnd/>
          </a:ln>
          <a:effectLst/>
        </p:spPr>
        <p:txBody>
          <a:bodyPr>
            <a:spAutoFit/>
          </a:bodyPr>
          <a:lstStyle/>
          <a:p>
            <a:pPr algn="l"/>
            <a:r>
              <a:rPr lang="en-US" sz="2800"/>
              <a:t>Give your opinion or feeling about the topic make a prediction, or explain the results</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42950" y="1676400"/>
            <a:ext cx="8255000" cy="1219200"/>
          </a:xfrm>
        </p:spPr>
        <p:txBody>
          <a:bodyPr/>
          <a:lstStyle/>
          <a:p>
            <a:pPr algn="ctr"/>
            <a:r>
              <a:rPr lang="en-US" sz="3600" b="1" dirty="0"/>
              <a:t>Let’s look at some sample essays</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jpg"/>
          <p:cNvPicPr>
            <a:picLocks noGrp="1" noChangeAspect="1"/>
          </p:cNvPicPr>
          <p:nvPr>
            <p:ph idx="1"/>
          </p:nvPr>
        </p:nvPicPr>
        <p:blipFill>
          <a:blip r:embed="rId3"/>
          <a:stretch>
            <a:fillRect/>
          </a:stretch>
        </p:blipFill>
        <p:spPr>
          <a:xfrm>
            <a:off x="990600" y="0"/>
            <a:ext cx="7696200" cy="68580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jpg"/>
          <p:cNvPicPr>
            <a:picLocks noGrp="1" noChangeAspect="1"/>
          </p:cNvPicPr>
          <p:nvPr>
            <p:ph idx="1"/>
          </p:nvPr>
        </p:nvPicPr>
        <p:blipFill>
          <a:blip r:embed="rId3"/>
          <a:stretch>
            <a:fillRect/>
          </a:stretch>
        </p:blipFill>
        <p:spPr>
          <a:xfrm>
            <a:off x="990600" y="-91444"/>
            <a:ext cx="7696200" cy="6985235"/>
          </a:xfrm>
        </p:spPr>
      </p:pic>
      <p:sp>
        <p:nvSpPr>
          <p:cNvPr id="5" name="Cloud Callout 4"/>
          <p:cNvSpPr/>
          <p:nvPr/>
        </p:nvSpPr>
        <p:spPr>
          <a:xfrm>
            <a:off x="5181600" y="-228600"/>
            <a:ext cx="4724400" cy="6324600"/>
          </a:xfrm>
          <a:prstGeom prst="cloudCallout">
            <a:avLst>
              <a:gd name="adj1" fmla="val -65177"/>
              <a:gd name="adj2" fmla="val 482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Similarities are discussed in paragraphs 5, 6, and 7. </a:t>
            </a:r>
          </a:p>
          <a:p>
            <a:pPr algn="ctr"/>
            <a:endParaRPr lang="en-US" dirty="0" smtClean="0"/>
          </a:p>
          <a:p>
            <a:pPr algn="ctr"/>
            <a:r>
              <a:rPr lang="en-US" dirty="0" smtClean="0"/>
              <a:t>Differences are discussed in paragraph 2 and 3. </a:t>
            </a:r>
            <a:endParaRPr lang="en-US" dirty="0"/>
          </a:p>
        </p:txBody>
      </p:sp>
      <p:sp>
        <p:nvSpPr>
          <p:cNvPr id="7" name="Cloud Callout 6"/>
          <p:cNvSpPr/>
          <p:nvPr/>
        </p:nvSpPr>
        <p:spPr>
          <a:xfrm>
            <a:off x="1295400" y="-381000"/>
            <a:ext cx="3429000" cy="6553200"/>
          </a:xfrm>
          <a:prstGeom prst="cloudCallout">
            <a:avLst>
              <a:gd name="adj1" fmla="val -49989"/>
              <a:gd name="adj2" fmla="val 559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It is a transition paragraph introducing the second half of the essay.</a:t>
            </a:r>
            <a:endParaRPr lang="en-US" dirty="0"/>
          </a:p>
        </p:txBody>
      </p:sp>
    </p:spTree>
  </p:cSld>
  <p:clrMapOvr>
    <a:masterClrMapping/>
  </p:clrMapOvr>
  <p:transition advClick="0">
    <p:sndAc>
      <p:stSnd>
        <p:snd r:embed="rId2" name="arrow.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2000"/>
                                        <p:tgtEl>
                                          <p:spTgt spid="7">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7"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95300" y="457200"/>
            <a:ext cx="3797300" cy="1143000"/>
          </a:xfrm>
        </p:spPr>
        <p:txBody>
          <a:bodyPr/>
          <a:lstStyle/>
          <a:p>
            <a:r>
              <a:rPr lang="en-US" sz="3600" b="1" dirty="0"/>
              <a:t>A Short Essay</a:t>
            </a:r>
            <a:r>
              <a:rPr lang="en-US" dirty="0"/>
              <a:t> </a:t>
            </a:r>
          </a:p>
        </p:txBody>
      </p:sp>
      <p:sp>
        <p:nvSpPr>
          <p:cNvPr id="15364" name="Text Box 4"/>
          <p:cNvSpPr txBox="1">
            <a:spLocks noChangeArrowheads="1"/>
          </p:cNvSpPr>
          <p:nvPr/>
        </p:nvSpPr>
        <p:spPr bwMode="auto">
          <a:xfrm>
            <a:off x="1011953" y="1473201"/>
            <a:ext cx="5939446" cy="523220"/>
          </a:xfrm>
          <a:prstGeom prst="rect">
            <a:avLst/>
          </a:prstGeom>
          <a:noFill/>
          <a:ln w="9525">
            <a:noFill/>
            <a:miter lim="800000"/>
            <a:headEnd/>
            <a:tailEnd/>
          </a:ln>
          <a:effectLst/>
        </p:spPr>
        <p:txBody>
          <a:bodyPr wrap="none">
            <a:spAutoFit/>
          </a:bodyPr>
          <a:lstStyle/>
          <a:p>
            <a:r>
              <a:rPr lang="en-US" sz="2800"/>
              <a:t>Point by Point or Block Organization</a:t>
            </a:r>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95300" y="457200"/>
            <a:ext cx="4210050" cy="838200"/>
          </a:xfrm>
        </p:spPr>
        <p:txBody>
          <a:bodyPr/>
          <a:lstStyle/>
          <a:p>
            <a:r>
              <a:rPr lang="en-US" sz="3600" b="1"/>
              <a:t>The Introduction</a:t>
            </a:r>
          </a:p>
        </p:txBody>
      </p:sp>
      <p:sp>
        <p:nvSpPr>
          <p:cNvPr id="19459" name="Text Box 3"/>
          <p:cNvSpPr txBox="1">
            <a:spLocks noChangeArrowheads="1"/>
          </p:cNvSpPr>
          <p:nvPr/>
        </p:nvSpPr>
        <p:spPr bwMode="auto">
          <a:xfrm>
            <a:off x="3054350" y="1828800"/>
            <a:ext cx="6524890" cy="2677656"/>
          </a:xfrm>
          <a:prstGeom prst="rect">
            <a:avLst/>
          </a:prstGeom>
          <a:noFill/>
          <a:ln w="9525">
            <a:noFill/>
            <a:miter lim="800000"/>
            <a:headEnd/>
            <a:tailEnd/>
          </a:ln>
          <a:effectLst/>
        </p:spPr>
        <p:txBody>
          <a:bodyPr>
            <a:spAutoFit/>
          </a:bodyPr>
          <a:lstStyle/>
          <a:p>
            <a:pPr algn="l"/>
            <a:r>
              <a:rPr lang="en-US" sz="2400" dirty="0"/>
              <a:t>There are two places that have had a profound impact on my life. One of them is New York City, and the other is Quetzaltenango, Guatemala. When you compare them, they seem like dramatically different places, but they have some things in common, and I love them both.</a:t>
            </a:r>
          </a:p>
        </p:txBody>
      </p:sp>
      <p:sp>
        <p:nvSpPr>
          <p:cNvPr id="19460" name="Text Box 4"/>
          <p:cNvSpPr txBox="1">
            <a:spLocks noChangeArrowheads="1"/>
          </p:cNvSpPr>
          <p:nvPr/>
        </p:nvSpPr>
        <p:spPr bwMode="auto">
          <a:xfrm>
            <a:off x="412750" y="1905000"/>
            <a:ext cx="2393950" cy="915988"/>
          </a:xfrm>
          <a:prstGeom prst="rect">
            <a:avLst/>
          </a:prstGeom>
          <a:noFill/>
          <a:ln w="9525">
            <a:noFill/>
            <a:miter lim="800000"/>
            <a:headEnd/>
            <a:tailEnd/>
          </a:ln>
          <a:effectLst/>
        </p:spPr>
        <p:txBody>
          <a:bodyPr>
            <a:spAutoFit/>
          </a:bodyPr>
          <a:lstStyle/>
          <a:p>
            <a:pPr algn="l"/>
            <a:r>
              <a:rPr lang="en-US" dirty="0"/>
              <a:t>Introduces the topic and general information</a:t>
            </a:r>
          </a:p>
        </p:txBody>
      </p:sp>
      <p:sp>
        <p:nvSpPr>
          <p:cNvPr id="19461" name="Text Box 5"/>
          <p:cNvSpPr txBox="1">
            <a:spLocks noChangeArrowheads="1"/>
          </p:cNvSpPr>
          <p:nvPr/>
        </p:nvSpPr>
        <p:spPr bwMode="auto">
          <a:xfrm>
            <a:off x="495301" y="3276600"/>
            <a:ext cx="1957123" cy="1739900"/>
          </a:xfrm>
          <a:prstGeom prst="rect">
            <a:avLst/>
          </a:prstGeom>
          <a:noFill/>
          <a:ln w="9525">
            <a:noFill/>
            <a:miter lim="800000"/>
            <a:headEnd/>
            <a:tailEnd/>
          </a:ln>
          <a:effectLst/>
        </p:spPr>
        <p:txBody>
          <a:bodyPr>
            <a:spAutoFit/>
          </a:bodyPr>
          <a:lstStyle/>
          <a:p>
            <a:pPr algn="l"/>
            <a:r>
              <a:rPr lang="en-US" dirty="0"/>
              <a:t>The specific things that will be compared. It also gives the writer’s opinion about the topic</a:t>
            </a:r>
          </a:p>
        </p:txBody>
      </p:sp>
    </p:spTree>
  </p:cSld>
  <p:clrMapOvr>
    <a:masterClrMapping/>
  </p:clrMapOvr>
  <p:transition advClick="0">
    <p:sndAc>
      <p:stSnd>
        <p:snd r:embed="rId3" name="arrow.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19460"/>
                                        </p:tgtEl>
                                        <p:attrNameLst>
                                          <p:attrName>style.color</p:attrName>
                                        </p:attrNameLst>
                                      </p:cBhvr>
                                      <p:to>
                                        <a:schemeClr val="bg2"/>
                                      </p:to>
                                    </p:animClr>
                                  </p:childTnLst>
                                </p:cTn>
                              </p:par>
                            </p:childTnLst>
                          </p:cTn>
                        </p:par>
                        <p:par>
                          <p:cTn id="7" fill="hold">
                            <p:stCondLst>
                              <p:cond delay="2000"/>
                            </p:stCondLst>
                            <p:childTnLst>
                              <p:par>
                                <p:cTn id="8" presetID="3" presetClass="emph" presetSubtype="2" fill="hold" grpId="0" nodeType="afterEffect">
                                  <p:stCondLst>
                                    <p:cond delay="3000"/>
                                  </p:stCondLst>
                                  <p:childTnLst>
                                    <p:animClr clrSpc="rgb" dir="cw">
                                      <p:cBhvr override="childStyle">
                                        <p:cTn id="9" dur="2000" fill="hold"/>
                                        <p:tgtEl>
                                          <p:spTgt spid="19461"/>
                                        </p:tgtEl>
                                        <p:attrNameLst>
                                          <p:attrName>style.color</p:attrName>
                                        </p:attrNameLst>
                                      </p:cBhvr>
                                      <p:to>
                                        <a:srgbClr val="3333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2393950" y="533400"/>
            <a:ext cx="7181850" cy="5632311"/>
          </a:xfrm>
          <a:prstGeom prst="rect">
            <a:avLst/>
          </a:prstGeom>
          <a:noFill/>
          <a:ln w="9525">
            <a:noFill/>
            <a:miter lim="800000"/>
            <a:headEnd/>
            <a:tailEnd/>
          </a:ln>
          <a:effectLst/>
        </p:spPr>
        <p:txBody>
          <a:bodyPr>
            <a:spAutoFit/>
          </a:bodyPr>
          <a:lstStyle/>
          <a:p>
            <a:pPr algn="l"/>
            <a:r>
              <a:rPr lang="en-US" sz="2400" dirty="0"/>
              <a:t>There are many reasons why New York seems like my home away from home. Both cities are striking and distinctive. For example, each has its own nickname. Everyone knows New York is “the Big Apple.” Quetzaltenango is known as “</a:t>
            </a:r>
            <a:r>
              <a:rPr lang="en-US" sz="2400" dirty="0" err="1"/>
              <a:t>Xela</a:t>
            </a:r>
            <a:r>
              <a:rPr lang="en-US" sz="2400" dirty="0"/>
              <a:t>” (pronounced (</a:t>
            </a:r>
            <a:r>
              <a:rPr lang="en-US" sz="2400" dirty="0" err="1"/>
              <a:t>shey</a:t>
            </a:r>
            <a:r>
              <a:rPr lang="en-US" sz="2400" dirty="0"/>
              <a:t>-la), which is a lot easier to say! Second, both cities have a “Central Park” where people like to go and walk. Although Central Park in </a:t>
            </a:r>
            <a:r>
              <a:rPr lang="en-US" sz="2400" dirty="0" err="1"/>
              <a:t>Xela</a:t>
            </a:r>
            <a:r>
              <a:rPr lang="en-US" sz="2400" dirty="0"/>
              <a:t> is smaller, its tropical flowers and colonial architecture mean it is just as beautiful as New York’s. Furthermore, when you walk around </a:t>
            </a:r>
            <a:r>
              <a:rPr lang="en-US" sz="2400" dirty="0" err="1"/>
              <a:t>Xela</a:t>
            </a:r>
            <a:r>
              <a:rPr lang="en-US" sz="2400" dirty="0"/>
              <a:t>, you find many tourists and people from other countries, just like New York. For me, this means conversations in </a:t>
            </a:r>
            <a:r>
              <a:rPr lang="en-US" sz="2400" dirty="0" err="1"/>
              <a:t>Xela</a:t>
            </a:r>
            <a:r>
              <a:rPr lang="en-US" sz="2400" dirty="0"/>
              <a:t> are just as interesting as conversations in New York.</a:t>
            </a:r>
          </a:p>
        </p:txBody>
      </p:sp>
      <p:sp>
        <p:nvSpPr>
          <p:cNvPr id="20483" name="Text Box 3"/>
          <p:cNvSpPr txBox="1">
            <a:spLocks noChangeArrowheads="1"/>
          </p:cNvSpPr>
          <p:nvPr/>
        </p:nvSpPr>
        <p:spPr bwMode="auto">
          <a:xfrm>
            <a:off x="495301" y="533401"/>
            <a:ext cx="1833298" cy="1190625"/>
          </a:xfrm>
          <a:prstGeom prst="rect">
            <a:avLst/>
          </a:prstGeom>
          <a:noFill/>
          <a:ln w="9525">
            <a:noFill/>
            <a:miter lim="800000"/>
            <a:headEnd/>
            <a:tailEnd/>
          </a:ln>
          <a:effectLst/>
        </p:spPr>
        <p:txBody>
          <a:bodyPr>
            <a:spAutoFit/>
          </a:bodyPr>
          <a:lstStyle/>
          <a:p>
            <a:pPr algn="l"/>
            <a:r>
              <a:rPr lang="en-US" dirty="0"/>
              <a:t>Introduces the similarities with general statements</a:t>
            </a:r>
          </a:p>
        </p:txBody>
      </p:sp>
      <p:sp>
        <p:nvSpPr>
          <p:cNvPr id="20484" name="Text Box 4"/>
          <p:cNvSpPr txBox="1">
            <a:spLocks noChangeArrowheads="1"/>
          </p:cNvSpPr>
          <p:nvPr/>
        </p:nvSpPr>
        <p:spPr bwMode="auto">
          <a:xfrm>
            <a:off x="330200" y="3048000"/>
            <a:ext cx="1816100" cy="2014538"/>
          </a:xfrm>
          <a:prstGeom prst="rect">
            <a:avLst/>
          </a:prstGeom>
          <a:noFill/>
          <a:ln w="9525">
            <a:noFill/>
            <a:miter lim="800000"/>
            <a:headEnd/>
            <a:tailEnd/>
          </a:ln>
          <a:effectLst/>
        </p:spPr>
        <p:txBody>
          <a:bodyPr>
            <a:spAutoFit/>
          </a:bodyPr>
          <a:lstStyle/>
          <a:p>
            <a:pPr algn="l"/>
            <a:r>
              <a:rPr lang="en-US" dirty="0"/>
              <a:t>Examples of similarities between the two cities explain why the writer likes the two cities</a:t>
            </a:r>
          </a:p>
        </p:txBody>
      </p:sp>
    </p:spTree>
  </p:cSld>
  <p:clrMapOvr>
    <a:masterClrMapping/>
  </p:clrMapOvr>
  <p:transition advClick="0">
    <p:sndAc>
      <p:stSnd>
        <p:snd r:embed="rId3" name="arrow.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20483"/>
                                        </p:tgtEl>
                                        <p:attrNameLst>
                                          <p:attrName>style.color</p:attrName>
                                        </p:attrNameLst>
                                      </p:cBhvr>
                                      <p:to>
                                        <a:schemeClr val="bg2"/>
                                      </p:to>
                                    </p:animClr>
                                  </p:childTnLst>
                                </p:cTn>
                              </p:par>
                            </p:childTnLst>
                          </p:cTn>
                        </p:par>
                        <p:par>
                          <p:cTn id="7" fill="hold">
                            <p:stCondLst>
                              <p:cond delay="2000"/>
                            </p:stCondLst>
                            <p:childTnLst>
                              <p:par>
                                <p:cTn id="8" presetID="3" presetClass="emph" presetSubtype="2" fill="hold" grpId="0" nodeType="afterEffect">
                                  <p:stCondLst>
                                    <p:cond delay="3000"/>
                                  </p:stCondLst>
                                  <p:childTnLst>
                                    <p:animClr clrSpc="rgb" dir="cw">
                                      <p:cBhvr override="childStyle">
                                        <p:cTn id="9" dur="2000" fill="hold"/>
                                        <p:tgtEl>
                                          <p:spTgt spid="20484"/>
                                        </p:tgtEl>
                                        <p:attrNameLst>
                                          <p:attrName>style.color</p:attrName>
                                        </p:attrNameLst>
                                      </p:cBhvr>
                                      <p:to>
                                        <a:srgbClr val="3333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204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2476500" y="1219201"/>
            <a:ext cx="7150894" cy="3785652"/>
          </a:xfrm>
          <a:prstGeom prst="rect">
            <a:avLst/>
          </a:prstGeom>
          <a:noFill/>
          <a:ln w="9525">
            <a:noFill/>
            <a:miter lim="800000"/>
            <a:headEnd/>
            <a:tailEnd/>
          </a:ln>
          <a:effectLst/>
        </p:spPr>
        <p:txBody>
          <a:bodyPr>
            <a:spAutoFit/>
          </a:bodyPr>
          <a:lstStyle/>
          <a:p>
            <a:pPr algn="l"/>
            <a:r>
              <a:rPr lang="en-US" sz="2400"/>
              <a:t>Despite their similarities, these cities are different. Life in Xela is more colorful and the pace of life is slower. For this reason, whenever I return to Xela, it is like an escape. When I arrive, the first thing I notice is the color. In New York, many people wear black to be stylish, but in Xela stylish clothing is the rainbow-colored clothing of the indigenous people. And because Xela is smaller, the beautiful green mountains outside the city are always visible. The second thing I notice is the pace of life. </a:t>
            </a:r>
          </a:p>
        </p:txBody>
      </p:sp>
      <p:sp>
        <p:nvSpPr>
          <p:cNvPr id="21507" name="Text Box 3"/>
          <p:cNvSpPr txBox="1">
            <a:spLocks noChangeArrowheads="1"/>
          </p:cNvSpPr>
          <p:nvPr/>
        </p:nvSpPr>
        <p:spPr bwMode="auto">
          <a:xfrm>
            <a:off x="495300" y="1371600"/>
            <a:ext cx="1898650" cy="641350"/>
          </a:xfrm>
          <a:prstGeom prst="rect">
            <a:avLst/>
          </a:prstGeom>
          <a:noFill/>
          <a:ln w="9525">
            <a:noFill/>
            <a:miter lim="800000"/>
            <a:headEnd/>
            <a:tailEnd/>
          </a:ln>
          <a:effectLst/>
        </p:spPr>
        <p:txBody>
          <a:bodyPr>
            <a:spAutoFit/>
          </a:bodyPr>
          <a:lstStyle/>
          <a:p>
            <a:pPr algn="l"/>
            <a:r>
              <a:rPr lang="en-US"/>
              <a:t>Introduces the differences</a:t>
            </a:r>
          </a:p>
        </p:txBody>
      </p:sp>
      <p:sp>
        <p:nvSpPr>
          <p:cNvPr id="21508" name="Text Box 4"/>
          <p:cNvSpPr txBox="1">
            <a:spLocks noChangeArrowheads="1"/>
          </p:cNvSpPr>
          <p:nvPr/>
        </p:nvSpPr>
        <p:spPr bwMode="auto">
          <a:xfrm>
            <a:off x="412750" y="3200400"/>
            <a:ext cx="2063750" cy="646331"/>
          </a:xfrm>
          <a:prstGeom prst="rect">
            <a:avLst/>
          </a:prstGeom>
          <a:noFill/>
          <a:ln w="9525">
            <a:noFill/>
            <a:miter lim="800000"/>
            <a:headEnd/>
            <a:tailEnd/>
          </a:ln>
          <a:effectLst/>
        </p:spPr>
        <p:txBody>
          <a:bodyPr>
            <a:spAutoFit/>
          </a:bodyPr>
          <a:lstStyle/>
          <a:p>
            <a:pPr algn="l"/>
            <a:r>
              <a:rPr lang="en-US"/>
              <a:t>Specific examples of the differences</a:t>
            </a:r>
          </a:p>
        </p:txBody>
      </p:sp>
    </p:spTree>
  </p:cSld>
  <p:clrMapOvr>
    <a:masterClrMapping/>
  </p:clrMapOvr>
  <p:transition advClick="0">
    <p:sndAc>
      <p:stSnd>
        <p:snd r:embed="rId3" name="arrow.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21507"/>
                                        </p:tgtEl>
                                        <p:attrNameLst>
                                          <p:attrName>style.color</p:attrName>
                                        </p:attrNameLst>
                                      </p:cBhvr>
                                      <p:to>
                                        <a:schemeClr val="bg2"/>
                                      </p:to>
                                    </p:animClr>
                                  </p:childTnLst>
                                </p:cTn>
                              </p:par>
                            </p:childTnLst>
                          </p:cTn>
                        </p:par>
                        <p:par>
                          <p:cTn id="7" fill="hold">
                            <p:stCondLst>
                              <p:cond delay="2000"/>
                            </p:stCondLst>
                            <p:childTnLst>
                              <p:par>
                                <p:cTn id="8" presetID="3" presetClass="emph" presetSubtype="2" fill="hold" grpId="0" nodeType="afterEffect">
                                  <p:stCondLst>
                                    <p:cond delay="3000"/>
                                  </p:stCondLst>
                                  <p:childTnLst>
                                    <p:animClr clrSpc="rgb" dir="cw">
                                      <p:cBhvr override="childStyle">
                                        <p:cTn id="9" dur="2000" fill="hold"/>
                                        <p:tgtEl>
                                          <p:spTgt spid="21508"/>
                                        </p:tgtEl>
                                        <p:attrNameLst>
                                          <p:attrName>style.color</p:attrName>
                                        </p:attrNameLst>
                                      </p:cBhvr>
                                      <p:to>
                                        <a:srgbClr val="3333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3.jpg"/>
          <p:cNvPicPr>
            <a:picLocks noGrp="1" noChangeAspect="1"/>
          </p:cNvPicPr>
          <p:nvPr>
            <p:ph idx="1"/>
          </p:nvPr>
        </p:nvPicPr>
        <p:blipFill>
          <a:blip r:embed="rId3"/>
          <a:stretch>
            <a:fillRect/>
          </a:stretch>
        </p:blipFill>
        <p:spPr>
          <a:xfrm>
            <a:off x="0" y="304800"/>
            <a:ext cx="9677400" cy="4716621"/>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4.jpg"/>
          <p:cNvPicPr>
            <a:picLocks noGrp="1" noChangeAspect="1"/>
          </p:cNvPicPr>
          <p:nvPr>
            <p:ph idx="1"/>
          </p:nvPr>
        </p:nvPicPr>
        <p:blipFill>
          <a:blip r:embed="rId3"/>
          <a:stretch>
            <a:fillRect/>
          </a:stretch>
        </p:blipFill>
        <p:spPr>
          <a:xfrm>
            <a:off x="1371600" y="304800"/>
            <a:ext cx="7707498" cy="5346795"/>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5.jpg"/>
          <p:cNvPicPr>
            <a:picLocks noGrp="1" noChangeAspect="1"/>
          </p:cNvPicPr>
          <p:nvPr>
            <p:ph idx="1"/>
          </p:nvPr>
        </p:nvPicPr>
        <p:blipFill>
          <a:blip r:embed="rId3"/>
          <a:stretch>
            <a:fillRect/>
          </a:stretch>
        </p:blipFill>
        <p:spPr>
          <a:xfrm>
            <a:off x="1524000" y="0"/>
            <a:ext cx="6865553" cy="6179811"/>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6.jpg"/>
          <p:cNvPicPr>
            <a:picLocks noGrp="1" noChangeAspect="1"/>
          </p:cNvPicPr>
          <p:nvPr>
            <p:ph idx="1"/>
          </p:nvPr>
        </p:nvPicPr>
        <p:blipFill>
          <a:blip r:embed="rId3"/>
          <a:stretch>
            <a:fillRect/>
          </a:stretch>
        </p:blipFill>
        <p:spPr>
          <a:xfrm>
            <a:off x="1295400" y="0"/>
            <a:ext cx="6599122" cy="62484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Homework </a:t>
            </a:r>
            <a:endParaRPr lang="en-US" dirty="0"/>
          </a:p>
        </p:txBody>
      </p:sp>
      <p:sp>
        <p:nvSpPr>
          <p:cNvPr id="3" name="Content Placeholder 2"/>
          <p:cNvSpPr>
            <a:spLocks noGrp="1"/>
          </p:cNvSpPr>
          <p:nvPr>
            <p:ph idx="1"/>
          </p:nvPr>
        </p:nvSpPr>
        <p:spPr/>
        <p:txBody>
          <a:bodyPr/>
          <a:lstStyle/>
          <a:p>
            <a:pPr algn="l"/>
            <a:r>
              <a:rPr lang="en-US" dirty="0" smtClean="0"/>
              <a:t>Practice 2</a:t>
            </a:r>
            <a:r>
              <a:rPr lang="en-US" smtClean="0"/>
              <a:t>, pages </a:t>
            </a:r>
            <a:r>
              <a:rPr lang="en-US" dirty="0" smtClean="0"/>
              <a:t>117-118</a:t>
            </a:r>
          </a:p>
          <a:p>
            <a:pPr algn="l"/>
            <a:endParaRPr lang="en-US" dirty="0" smtClean="0"/>
          </a:p>
          <a:p>
            <a:pPr algn="l"/>
            <a:r>
              <a:rPr lang="en-US" dirty="0" smtClean="0"/>
              <a:t>Practice 3, page 121 </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wedge/>
    <p:sndAc>
      <p:stSnd>
        <p:snd r:embed="rId2" name="arrow.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2982</TotalTime>
  <Words>918</Words>
  <Application>Microsoft Office PowerPoint</Application>
  <PresentationFormat>A4 Paper (210x297 mm)‎</PresentationFormat>
  <Paragraphs>103</Paragraphs>
  <Slides>26</Slides>
  <Notes>16</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8th Lecture</vt:lpstr>
      <vt:lpstr>Introduction to Academic Writing 2: Comparison and Contrast Essays</vt:lpstr>
      <vt:lpstr>What are Comparison and Contrast Essays?</vt:lpstr>
      <vt:lpstr>Comparison/Contrast Essay Organization</vt:lpstr>
      <vt:lpstr>The Introduction</vt:lpstr>
      <vt:lpstr>Point by Point Organization</vt:lpstr>
      <vt:lpstr>Short Essay Organization</vt:lpstr>
      <vt:lpstr>Longer Essay Organization</vt:lpstr>
      <vt:lpstr>Block Organization</vt:lpstr>
      <vt:lpstr>Short Essay Organization</vt:lpstr>
      <vt:lpstr>Long Essay Organization</vt:lpstr>
      <vt:lpstr>The Conclusion</vt:lpstr>
      <vt:lpstr>Let’s look at some sample essays</vt:lpstr>
      <vt:lpstr>الشريحة 15</vt:lpstr>
      <vt:lpstr>الشريحة 16</vt:lpstr>
      <vt:lpstr>A Short Essay </vt:lpstr>
      <vt:lpstr>The Introduction</vt:lpstr>
      <vt:lpstr>الشريحة 19</vt:lpstr>
      <vt:lpstr>الشريحة 20</vt:lpstr>
      <vt:lpstr>الشريحة 21</vt:lpstr>
      <vt:lpstr>الشريحة 22</vt:lpstr>
      <vt:lpstr>الشريحة 23</vt:lpstr>
      <vt:lpstr>الشريحة 24</vt:lpstr>
      <vt:lpstr>Homework </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265</cp:revision>
  <dcterms:created xsi:type="dcterms:W3CDTF">2009-10-14T19:14:34Z</dcterms:created>
  <dcterms:modified xsi:type="dcterms:W3CDTF">2011-10-30T10:08:57Z</dcterms:modified>
</cp:coreProperties>
</file>