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0" r:id="rId2"/>
    <p:sldId id="301" r:id="rId3"/>
    <p:sldId id="323" r:id="rId4"/>
    <p:sldId id="314" r:id="rId5"/>
    <p:sldId id="303" r:id="rId6"/>
    <p:sldId id="307" r:id="rId7"/>
    <p:sldId id="308" r:id="rId8"/>
    <p:sldId id="305" r:id="rId9"/>
    <p:sldId id="306" r:id="rId10"/>
    <p:sldId id="309" r:id="rId11"/>
    <p:sldId id="310" r:id="rId12"/>
    <p:sldId id="311" r:id="rId13"/>
    <p:sldId id="313" r:id="rId14"/>
    <p:sldId id="318" r:id="rId15"/>
    <p:sldId id="317" r:id="rId16"/>
    <p:sldId id="316" r:id="rId17"/>
    <p:sldId id="319" r:id="rId18"/>
    <p:sldId id="322" r:id="rId19"/>
    <p:sldId id="320" r:id="rId20"/>
    <p:sldId id="321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4710" autoAdjust="0"/>
    <p:restoredTop sz="94664" autoAdjust="0"/>
  </p:normalViewPr>
  <p:slideViewPr>
    <p:cSldViewPr>
      <p:cViewPr>
        <p:scale>
          <a:sx n="78" d="100"/>
          <a:sy n="78" d="100"/>
        </p:scale>
        <p:origin x="-426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>
    <p:sndAc>
      <p:stSnd>
        <p:snd r:embed="rId13" name="arrow.wav" builtIn="1"/>
      </p:stSnd>
    </p:sndAc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Essay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Lecture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Cause &amp; Effect Essay </a:t>
            </a: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What’s Cause &amp; Effect Essay?</a:t>
            </a:r>
          </a:p>
          <a:p>
            <a:pPr algn="l">
              <a:buFontTx/>
              <a:buChar char="-"/>
            </a:pPr>
            <a:r>
              <a:rPr lang="en-US" dirty="0" smtClean="0"/>
              <a:t>Types of Cause &amp; Effect Essay Organizations. </a:t>
            </a:r>
          </a:p>
          <a:p>
            <a:pPr algn="l"/>
            <a:r>
              <a:rPr lang="en-US" dirty="0" smtClean="0"/>
              <a:t>		a. Block Organization </a:t>
            </a:r>
          </a:p>
          <a:p>
            <a:pPr algn="l"/>
            <a:r>
              <a:rPr lang="en-US" dirty="0" smtClean="0"/>
              <a:t>		b. Chain Organization </a:t>
            </a: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8400"/>
            <a:ext cx="2311400" cy="457200"/>
          </a:xfrm>
          <a:prstGeom prst="rect">
            <a:avLst/>
          </a:prstGeom>
          <a:noFill/>
        </p:spPr>
        <p:txBody>
          <a:bodyPr/>
          <a:lstStyle/>
          <a:p>
            <a:fld id="{34BE7951-C895-43AC-812B-893ACD3375DC}" type="slidenum">
              <a:rPr lang="en-US"/>
              <a:pPr/>
              <a:t>4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/>
              <a:t>What is a Cause and Effect Essay?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endParaRPr lang="en-US" dirty="0" smtClean="0"/>
          </a:p>
          <a:p>
            <a:pPr algn="l" eaLnBrk="1" hangingPunct="1"/>
            <a:r>
              <a:rPr lang="en-US" dirty="0" smtClean="0"/>
              <a:t>* A Cause and Effect Essay provides reasons and explanations for events, conditions, or behaviors. </a:t>
            </a:r>
          </a:p>
          <a:p>
            <a:pPr algn="l" eaLnBrk="1" hangingPunct="1"/>
            <a:endParaRPr lang="en-US" dirty="0" smtClean="0"/>
          </a:p>
          <a:p>
            <a:pPr algn="l" eaLnBrk="1" hangingPunct="1"/>
            <a:r>
              <a:rPr lang="en-US" dirty="0" smtClean="0"/>
              <a:t>* It involves tracing probable or known effects of a certain cause or examining one or more effects and discussing the reasonable or known cause(s).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 : Cause and Effect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* Cause and Effect analyzes why something happens.</a:t>
            </a:r>
          </a:p>
          <a:p>
            <a:pPr algn="l"/>
            <a:r>
              <a:rPr lang="en-US" dirty="0" smtClean="0"/>
              <a:t>* Some effects are caused by multiple causes.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Some causes, in turn, can result in multiple effects.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Every event has a cause and every cause has a result.</a:t>
            </a:r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Hint: Cause and Effect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810000"/>
          </a:xfrm>
        </p:spPr>
        <p:txBody>
          <a:bodyPr/>
          <a:lstStyle/>
          <a:p>
            <a:pPr algn="l" eaLnBrk="1" hangingPunct="1">
              <a:buFont typeface="Arial" charset="0"/>
              <a:buNone/>
            </a:pPr>
            <a:r>
              <a:rPr lang="en-US" sz="2800" dirty="0" smtClean="0"/>
              <a:t>	* </a:t>
            </a:r>
            <a:r>
              <a:rPr lang="en-US" sz="2800" b="1" dirty="0" smtClean="0"/>
              <a:t>In this unit, you will look at the situation (effect) and examine the reasons  (causes) for it.</a:t>
            </a:r>
          </a:p>
          <a:p>
            <a:pPr algn="l" eaLnBrk="1" hangingPunct="1">
              <a:buFont typeface="Arial" charset="0"/>
              <a:buNone/>
            </a:pPr>
            <a:endParaRPr lang="en-US" sz="2800" b="1" dirty="0" smtClean="0"/>
          </a:p>
          <a:p>
            <a:pPr algn="l" eaLnBrk="1" hangingPunct="1">
              <a:buFont typeface="Arial" charset="0"/>
              <a:buNone/>
            </a:pPr>
            <a:r>
              <a:rPr lang="en-US" sz="2800" dirty="0" smtClean="0"/>
              <a:t>	 * Usually there are more than one reason for the situation.</a:t>
            </a:r>
          </a:p>
          <a:p>
            <a:pPr algn="l" eaLnBrk="1" hangingPunct="1">
              <a:buFont typeface="Arial" charset="0"/>
              <a:buNone/>
            </a:pPr>
            <a:endParaRPr lang="en-US" sz="2800" dirty="0" smtClean="0"/>
          </a:p>
          <a:p>
            <a:pPr algn="l" eaLnBrk="1" hangingPunct="1">
              <a:buFont typeface="Arial" charset="0"/>
              <a:buNone/>
            </a:pPr>
            <a:r>
              <a:rPr lang="en-US" sz="2800" dirty="0" smtClean="0"/>
              <a:t>	*  When there are many reasons, there is usually one     that is most important.</a:t>
            </a:r>
            <a:endParaRPr lang="en-US" dirty="0" smtClean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Remember !!!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733800"/>
          </a:xfrm>
        </p:spPr>
        <p:txBody>
          <a:bodyPr/>
          <a:lstStyle/>
          <a:p>
            <a:pPr algn="l" eaLnBrk="1" hangingPunct="1">
              <a:buFont typeface="Arial" charset="0"/>
              <a:buNone/>
              <a:defRPr/>
            </a:pPr>
            <a:r>
              <a:rPr lang="en-US" sz="3600" b="1" dirty="0" smtClean="0"/>
              <a:t>	</a:t>
            </a:r>
            <a:r>
              <a:rPr lang="en-US" sz="2800" b="1" dirty="0" smtClean="0"/>
              <a:t>Remember the following points when you write about the causes of an effect:</a:t>
            </a:r>
          </a:p>
          <a:p>
            <a:pPr marL="514350" indent="-514350" algn="l" eaLnBrk="1" hangingPunct="1">
              <a:buFont typeface="Arial" charset="0"/>
              <a:buAutoNum type="arabicPeriod"/>
              <a:defRPr/>
            </a:pPr>
            <a:r>
              <a:rPr lang="en-US" sz="2800" dirty="0" smtClean="0"/>
              <a:t>Look at the possible causes and discuss them.</a:t>
            </a:r>
          </a:p>
          <a:p>
            <a:pPr marL="514350" indent="-514350" algn="l" eaLnBrk="1" hangingPunct="1">
              <a:buFont typeface="Arial" charset="0"/>
              <a:buAutoNum type="arabicPeriod"/>
              <a:defRPr/>
            </a:pPr>
            <a:r>
              <a:rPr lang="en-US" sz="2800" dirty="0" smtClean="0"/>
              <a:t>Support all the causes. Give good examples.</a:t>
            </a:r>
          </a:p>
          <a:p>
            <a:pPr marL="514350" indent="-514350" algn="l" eaLnBrk="1" hangingPunct="1">
              <a:buFont typeface="Arial" charset="0"/>
              <a:buAutoNum type="arabicPeriod"/>
              <a:defRPr/>
            </a:pPr>
            <a:r>
              <a:rPr lang="en-US" sz="2800" dirty="0" smtClean="0"/>
              <a:t>State your most important cause list. This will make your essay m ore interesting.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8400"/>
            <a:ext cx="2311400" cy="457200"/>
          </a:xfrm>
          <a:prstGeom prst="rect">
            <a:avLst/>
          </a:prstGeom>
          <a:noFill/>
        </p:spPr>
        <p:txBody>
          <a:bodyPr/>
          <a:lstStyle/>
          <a:p>
            <a:fld id="{58BBD4F7-8E31-4820-AA79-0958FD4EA146}" type="slidenum">
              <a:rPr lang="en-US"/>
              <a:pPr/>
              <a:t>8</a:t>
            </a:fld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Understanding the Assignment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* Cause and Effect Essay assignments typically use the following language:</a:t>
            </a:r>
          </a:p>
          <a:p>
            <a:pPr lvl="1" algn="l" eaLnBrk="1" hangingPunct="1"/>
            <a:r>
              <a:rPr lang="en-US" dirty="0" smtClean="0"/>
              <a:t>"What are the causes of X?" </a:t>
            </a:r>
          </a:p>
          <a:p>
            <a:pPr lvl="1" algn="l" eaLnBrk="1" hangingPunct="1"/>
            <a:r>
              <a:rPr lang="en-US" dirty="0" smtClean="0"/>
              <a:t>"What led to X?"</a:t>
            </a:r>
          </a:p>
          <a:p>
            <a:pPr lvl="1" algn="l" eaLnBrk="1" hangingPunct="1"/>
            <a:r>
              <a:rPr lang="en-US" dirty="0" smtClean="0"/>
              <a:t>"Why did X occur?"</a:t>
            </a:r>
          </a:p>
          <a:p>
            <a:pPr lvl="1" algn="l" eaLnBrk="1" hangingPunct="1"/>
            <a:r>
              <a:rPr lang="en-US" dirty="0" smtClean="0"/>
              <a:t>"Why does X happen?"</a:t>
            </a:r>
          </a:p>
          <a:p>
            <a:pPr lvl="1" algn="l" eaLnBrk="1" hangingPunct="1"/>
            <a:r>
              <a:rPr lang="en-US" dirty="0" smtClean="0"/>
              <a:t>"What would be the effects of X?"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8400"/>
            <a:ext cx="2311400" cy="457200"/>
          </a:xfrm>
          <a:prstGeom prst="rect">
            <a:avLst/>
          </a:prstGeom>
          <a:noFill/>
        </p:spPr>
        <p:txBody>
          <a:bodyPr/>
          <a:lstStyle/>
          <a:p>
            <a:fld id="{98FA0CDB-66E6-403B-816C-29624CAD37A3}" type="slidenum">
              <a:rPr lang="en-US"/>
              <a:pPr/>
              <a:t>9</a:t>
            </a:fld>
            <a:endParaRPr lang="en-US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Example: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endParaRPr lang="en-US" dirty="0" smtClean="0"/>
          </a:p>
          <a:p>
            <a:pPr algn="l" eaLnBrk="1" hangingPunct="1"/>
            <a:endParaRPr lang="en-US" dirty="0" smtClean="0"/>
          </a:p>
          <a:p>
            <a:pPr algn="l" eaLnBrk="1" hangingPunct="1"/>
            <a:r>
              <a:rPr lang="en-US" dirty="0" smtClean="0"/>
              <a:t>Define recession and discuss the probable effects a recession would have on American society.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Transitions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Font typeface="Arial" charset="0"/>
              <a:buNone/>
            </a:pPr>
            <a:r>
              <a:rPr lang="en-US" sz="2500" dirty="0" smtClean="0"/>
              <a:t>* Transitions for showing cause: </a:t>
            </a:r>
            <a:r>
              <a:rPr lang="en-US" sz="2500" dirty="0" smtClean="0">
                <a:solidFill>
                  <a:srgbClr val="FF0000"/>
                </a:solidFill>
              </a:rPr>
              <a:t>because</a:t>
            </a:r>
            <a:r>
              <a:rPr lang="en-US" sz="2500" dirty="0" smtClean="0"/>
              <a:t> and </a:t>
            </a:r>
            <a:r>
              <a:rPr lang="en-US" sz="2500" dirty="0" smtClean="0">
                <a:solidFill>
                  <a:srgbClr val="FF0000"/>
                </a:solidFill>
              </a:rPr>
              <a:t>as</a:t>
            </a:r>
          </a:p>
          <a:p>
            <a:pPr algn="l" eaLnBrk="1" hangingPunct="1"/>
            <a:endParaRPr lang="en-US" sz="2500" dirty="0" smtClean="0">
              <a:solidFill>
                <a:srgbClr val="FF0000"/>
              </a:solidFill>
            </a:endParaRPr>
          </a:p>
          <a:p>
            <a:pPr algn="l" eaLnBrk="1" hangingPunct="1">
              <a:buFont typeface="Arial" charset="0"/>
              <a:buChar char="•"/>
            </a:pPr>
            <a:r>
              <a:rPr lang="en-US" sz="2500" dirty="0" smtClean="0">
                <a:solidFill>
                  <a:srgbClr val="FF0000"/>
                </a:solidFill>
              </a:rPr>
              <a:t>Because </a:t>
            </a:r>
            <a:r>
              <a:rPr lang="en-US" sz="2500" dirty="0" smtClean="0"/>
              <a:t>and</a:t>
            </a:r>
            <a:r>
              <a:rPr lang="en-US" sz="2500" dirty="0" smtClean="0">
                <a:solidFill>
                  <a:srgbClr val="FF0000"/>
                </a:solidFill>
              </a:rPr>
              <a:t> as </a:t>
            </a:r>
            <a:r>
              <a:rPr lang="en-US" sz="2500" dirty="0" smtClean="0"/>
              <a:t>introduce a reason clause. They both answer the question “why?” Both </a:t>
            </a:r>
            <a:r>
              <a:rPr lang="en-US" sz="2500" dirty="0" smtClean="0">
                <a:solidFill>
                  <a:srgbClr val="FF0000"/>
                </a:solidFill>
              </a:rPr>
              <a:t>because </a:t>
            </a:r>
            <a:r>
              <a:rPr lang="en-US" sz="2500" dirty="0" smtClean="0"/>
              <a:t>and</a:t>
            </a:r>
            <a:r>
              <a:rPr lang="en-US" sz="2500" dirty="0" smtClean="0">
                <a:solidFill>
                  <a:srgbClr val="FF0000"/>
                </a:solidFill>
              </a:rPr>
              <a:t> as  </a:t>
            </a:r>
            <a:r>
              <a:rPr lang="en-US" sz="2500" dirty="0" smtClean="0"/>
              <a:t>can b</a:t>
            </a:r>
            <a:r>
              <a:rPr lang="ru-RU" sz="2500" dirty="0" smtClean="0"/>
              <a:t>у </a:t>
            </a:r>
            <a:r>
              <a:rPr lang="en-US" sz="2500" dirty="0" smtClean="0"/>
              <a:t>used at the beginning of the sentence or in the middle.</a:t>
            </a:r>
          </a:p>
          <a:p>
            <a:pPr algn="l" eaLnBrk="1" hangingPunct="1">
              <a:buFont typeface="Arial" charset="0"/>
              <a:buChar char="•"/>
            </a:pPr>
            <a:endParaRPr lang="en-US" sz="2500" dirty="0" smtClean="0"/>
          </a:p>
          <a:p>
            <a:pPr algn="l" eaLnBrk="1" hangingPunct="1"/>
            <a:r>
              <a:rPr lang="en-US" sz="2500" dirty="0" smtClean="0"/>
              <a:t>* Use a comma after the reason if you start the sentence with </a:t>
            </a:r>
            <a:r>
              <a:rPr lang="en-US" sz="2500" dirty="0" smtClean="0">
                <a:solidFill>
                  <a:srgbClr val="FF0000"/>
                </a:solidFill>
              </a:rPr>
              <a:t>because </a:t>
            </a:r>
            <a:r>
              <a:rPr lang="en-US" sz="2500" dirty="0" smtClean="0"/>
              <a:t>and</a:t>
            </a:r>
            <a:r>
              <a:rPr lang="en-US" sz="2500" dirty="0" smtClean="0">
                <a:solidFill>
                  <a:srgbClr val="FF0000"/>
                </a:solidFill>
              </a:rPr>
              <a:t> as.</a:t>
            </a:r>
            <a:endParaRPr lang="en-US" sz="2500" dirty="0" smtClean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Two Ways of Organization: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* There are two ways to organize a cause-and-effect essay: </a:t>
            </a:r>
            <a:r>
              <a:rPr lang="en-US" b="1" dirty="0" smtClean="0">
                <a:solidFill>
                  <a:srgbClr val="FF0000"/>
                </a:solidFill>
              </a:rPr>
              <a:t>block organization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chain organization.</a:t>
            </a:r>
          </a:p>
          <a:p>
            <a:pPr algn="l"/>
            <a:endParaRPr lang="en-US" b="1" dirty="0" smtClean="0"/>
          </a:p>
          <a:p>
            <a:pPr algn="l"/>
            <a:r>
              <a:rPr lang="en-US" dirty="0" smtClean="0"/>
              <a:t>* Some topics work better when organized in block, while others work better when organized in a chain. If the causes and effects are closely related, it id s better to use a chain organization.</a:t>
            </a:r>
          </a:p>
          <a:p>
            <a:pPr algn="l">
              <a:buFont typeface="Arial" charset="0"/>
              <a:buNone/>
            </a:pPr>
            <a:r>
              <a:rPr lang="en-US" dirty="0" smtClean="0"/>
              <a:t>	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First Type: </a:t>
            </a:r>
            <a:br>
              <a:rPr lang="en-US" b="1" dirty="0" smtClean="0"/>
            </a:br>
            <a:r>
              <a:rPr lang="en-US" b="1" dirty="0" smtClean="0"/>
              <a:t>Block organization</a:t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581400"/>
          </a:xfrm>
        </p:spPr>
        <p:txBody>
          <a:bodyPr/>
          <a:lstStyle/>
          <a:p>
            <a:pPr algn="l">
              <a:buFont typeface="Arial" charset="0"/>
              <a:buNone/>
            </a:pPr>
            <a:endParaRPr lang="en-US" dirty="0" smtClean="0"/>
          </a:p>
          <a:p>
            <a:pPr algn="l">
              <a:buFont typeface="Arial" charset="0"/>
              <a:buNone/>
            </a:pPr>
            <a:r>
              <a:rPr lang="en-US" dirty="0" smtClean="0"/>
              <a:t>	You discuss all of the causes in one block (one, two or three paragraphs, depending on the n umber of causes). Then you discuss all the effects in another block.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Cause-and-Effect  Structure Words</a:t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None/>
            </a:pPr>
            <a:r>
              <a:rPr lang="en-US" dirty="0" smtClean="0"/>
              <a:t>	Cause  structure words:</a:t>
            </a:r>
          </a:p>
          <a:p>
            <a:pPr algn="l">
              <a:buFont typeface="Arial" charset="0"/>
              <a:buNone/>
            </a:pPr>
            <a:r>
              <a:rPr lang="en-US" i="1" dirty="0" smtClean="0">
                <a:solidFill>
                  <a:srgbClr val="FF0000"/>
                </a:solidFill>
              </a:rPr>
              <a:t>	the first reason is, the next cause, because</a:t>
            </a:r>
          </a:p>
          <a:p>
            <a:pPr algn="l">
              <a:buFont typeface="Arial" charset="0"/>
              <a:buNone/>
            </a:pPr>
            <a:r>
              <a:rPr lang="en-US" i="1" dirty="0" smtClean="0">
                <a:solidFill>
                  <a:srgbClr val="FF0000"/>
                </a:solidFill>
              </a:rPr>
              <a:t> 	</a:t>
            </a:r>
            <a:r>
              <a:rPr lang="en-US" dirty="0" smtClean="0"/>
              <a:t>Effect structure words:</a:t>
            </a:r>
          </a:p>
          <a:p>
            <a:pPr algn="l">
              <a:buFont typeface="Arial" charset="0"/>
              <a:buNone/>
            </a:pPr>
            <a:r>
              <a:rPr lang="en-US" i="1" dirty="0" smtClean="0">
                <a:solidFill>
                  <a:srgbClr val="FF0000"/>
                </a:solidFill>
              </a:rPr>
              <a:t>	the first effect, as a result, consequently</a:t>
            </a:r>
          </a:p>
          <a:p>
            <a:pPr algn="l">
              <a:buFont typeface="Arial" charset="0"/>
              <a:buNone/>
            </a:pPr>
            <a:r>
              <a:rPr lang="en-US" dirty="0" smtClean="0"/>
              <a:t>	Note: use a semicolon before and a comma after </a:t>
            </a:r>
            <a:r>
              <a:rPr lang="en-US" i="1" dirty="0" smtClean="0">
                <a:solidFill>
                  <a:srgbClr val="FF0000"/>
                </a:solidFill>
              </a:rPr>
              <a:t>consequently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FF0000"/>
                </a:solidFill>
              </a:rPr>
              <a:t>therefore.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Transition Paragraph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a6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752600"/>
            <a:ext cx="8295755" cy="3338163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152400"/>
            <a:ext cx="6934200" cy="6030256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4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-11974" y="0"/>
            <a:ext cx="4279174" cy="5121595"/>
          </a:xfrm>
        </p:spPr>
      </p:pic>
      <p:pic>
        <p:nvPicPr>
          <p:cNvPr id="5" name="Picture 4" descr="a4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-1"/>
            <a:ext cx="4402667" cy="4953001"/>
          </a:xfrm>
          <a:prstGeom prst="rect">
            <a:avLst/>
          </a:prstGeom>
        </p:spPr>
      </p:pic>
      <p:pic>
        <p:nvPicPr>
          <p:cNvPr id="6" name="Picture 5" descr="a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4800600"/>
            <a:ext cx="3200400" cy="1447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066800" y="5257800"/>
            <a:ext cx="3124200" cy="990600"/>
          </a:xfrm>
          <a:prstGeom prst="wedgeRoundRectCallout">
            <a:avLst>
              <a:gd name="adj1" fmla="val 89749"/>
              <a:gd name="adj2" fmla="val -640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It discusses mainly the causes of shyness.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1066800" y="5257800"/>
            <a:ext cx="3124200" cy="990600"/>
          </a:xfrm>
          <a:prstGeom prst="wedgeRoundRectCallout">
            <a:avLst>
              <a:gd name="adj1" fmla="val 90413"/>
              <a:gd name="adj2" fmla="val -524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Paragraph 2, 4, 5, and 6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1219200" y="5181600"/>
            <a:ext cx="2667000" cy="1066800"/>
          </a:xfrm>
          <a:prstGeom prst="wedgeRoundRectCallout">
            <a:avLst>
              <a:gd name="adj1" fmla="val 107228"/>
              <a:gd name="adj2" fmla="val -315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3. Paragraph 7 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1219200" y="5105400"/>
            <a:ext cx="2590800" cy="1066800"/>
          </a:xfrm>
          <a:prstGeom prst="wedgeRoundRectCallout">
            <a:avLst>
              <a:gd name="adj1" fmla="val 111873"/>
              <a:gd name="adj2" fmla="val -129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4. (1) biological and (2) environmental factors. </a:t>
            </a: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295400" y="5105400"/>
            <a:ext cx="2819400" cy="1143000"/>
          </a:xfrm>
          <a:prstGeom prst="wedgeRoundRectCallout">
            <a:avLst>
              <a:gd name="adj1" fmla="val 96356"/>
              <a:gd name="adj2" fmla="val -15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5. Paragraph 2</a:t>
            </a:r>
            <a:endParaRPr lang="en-US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1371600" y="5181600"/>
            <a:ext cx="2667000" cy="990600"/>
          </a:xfrm>
          <a:prstGeom prst="wedgeRoundRectCallout">
            <a:avLst>
              <a:gd name="adj1" fmla="val 100767"/>
              <a:gd name="adj2" fmla="val 132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6. Paragraphs 4, 5, 6</a:t>
            </a:r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1447800" y="5181600"/>
            <a:ext cx="2667000" cy="990600"/>
          </a:xfrm>
          <a:prstGeom prst="wedgeRoundRectCallout">
            <a:avLst>
              <a:gd name="adj1" fmla="val 99853"/>
              <a:gd name="adj2" fmla="val 268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7. Paragraph 3 is a transition paragraph. It divides the biological  from  the environmental causes</a:t>
            </a:r>
            <a:endParaRPr lang="en-US" sz="1600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1447800" y="5181600"/>
            <a:ext cx="2743200" cy="914400"/>
          </a:xfrm>
          <a:prstGeom prst="wedgeRoundRectCallout">
            <a:avLst>
              <a:gd name="adj1" fmla="val 94723"/>
              <a:gd name="adj2" fmla="val 47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8. Pattern B</a:t>
            </a: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build="p" animBg="1"/>
      <p:bldP spid="15" grpId="0" build="p" animBg="1"/>
      <p:bldP spid="16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6b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0" y="228600"/>
            <a:ext cx="6574536" cy="2971800"/>
          </a:xfrm>
        </p:spPr>
      </p:pic>
      <p:pic>
        <p:nvPicPr>
          <p:cNvPr id="5" name="Picture 4" descr="aa7.jpg"/>
          <p:cNvPicPr>
            <a:picLocks noChangeAspect="1"/>
          </p:cNvPicPr>
          <p:nvPr/>
        </p:nvPicPr>
        <p:blipFill>
          <a:blip r:embed="rId4">
            <a:lum bright="-30000" contrast="-10000"/>
          </a:blip>
          <a:stretch>
            <a:fillRect/>
          </a:stretch>
        </p:blipFill>
        <p:spPr>
          <a:xfrm>
            <a:off x="2362200" y="3276600"/>
            <a:ext cx="6037448" cy="2966530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915400" cy="1143000"/>
          </a:xfrm>
        </p:spPr>
        <p:txBody>
          <a:bodyPr/>
          <a:lstStyle/>
          <a:p>
            <a:pPr algn="ctr"/>
            <a:r>
              <a:rPr lang="en-US" b="1" dirty="0" smtClean="0"/>
              <a:t>Second Type:</a:t>
            </a:r>
            <a:br>
              <a:rPr lang="en-US" b="1" dirty="0" smtClean="0"/>
            </a:br>
            <a:r>
              <a:rPr lang="en-US" b="1" dirty="0" smtClean="0"/>
              <a:t>Chain organization</a:t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None/>
            </a:pPr>
            <a:r>
              <a:rPr lang="en-US" sz="3600" dirty="0" smtClean="0"/>
              <a:t>	You discuss a first cause and then the</a:t>
            </a:r>
            <a:r>
              <a:rPr lang="ru-RU" sz="3600" dirty="0" smtClean="0"/>
              <a:t> </a:t>
            </a:r>
            <a:r>
              <a:rPr lang="en-US" sz="3600" dirty="0" smtClean="0"/>
              <a:t>effect, a second cause and its effect, a third cause and its effect, and so on.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Notice the Chain Organization</a:t>
            </a:r>
            <a:endParaRPr lang="en-US" dirty="0"/>
          </a:p>
        </p:txBody>
      </p:sp>
      <p:pic>
        <p:nvPicPr>
          <p:cNvPr id="4" name="Content Placeholder 3" descr="a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219200"/>
            <a:ext cx="9397078" cy="4572000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4924044" cy="4274820"/>
          </a:xfrm>
        </p:spPr>
      </p:pic>
      <p:pic>
        <p:nvPicPr>
          <p:cNvPr id="5" name="Picture 4" descr="a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114800"/>
            <a:ext cx="4910328" cy="2139696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6096000" y="1143000"/>
            <a:ext cx="2514600" cy="1981200"/>
          </a:xfrm>
          <a:prstGeom prst="cloudCallout">
            <a:avLst>
              <a:gd name="adj1" fmla="val -78288"/>
              <a:gd name="adj2" fmla="val 1757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Paragraph 1</a:t>
            </a:r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>
            <a:off x="7467600" y="2209800"/>
            <a:ext cx="2438400" cy="1600200"/>
          </a:xfrm>
          <a:prstGeom prst="cloudCallout">
            <a:avLst>
              <a:gd name="adj1" fmla="val -154333"/>
              <a:gd name="adj2" fmla="val 1749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Chemical imbalance.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8001000" y="3962400"/>
            <a:ext cx="1905000" cy="1066800"/>
          </a:xfrm>
          <a:prstGeom prst="cloudCallout">
            <a:avLst>
              <a:gd name="adj1" fmla="val -156513"/>
              <a:gd name="adj2" fmla="val 135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3. Disturbance in the body’s natural clock. </a:t>
            </a:r>
            <a:endParaRPr lang="en-US" sz="1400" dirty="0"/>
          </a:p>
        </p:txBody>
      </p:sp>
      <p:sp>
        <p:nvSpPr>
          <p:cNvPr id="10" name="Cloud Callout 9"/>
          <p:cNvSpPr/>
          <p:nvPr/>
        </p:nvSpPr>
        <p:spPr>
          <a:xfrm>
            <a:off x="7010400" y="2209800"/>
            <a:ext cx="2667000" cy="2514600"/>
          </a:xfrm>
          <a:prstGeom prst="cloudCallout">
            <a:avLst>
              <a:gd name="adj1" fmla="val -187965"/>
              <a:gd name="adj2" fmla="val 1053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4. Lethargy, oversleeping, weight gain, anxiety, and irritability – all signs of depression</a:t>
            </a: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build="p" animBg="1"/>
      <p:bldP spid="10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2946</TotalTime>
  <Words>465</Words>
  <Application>Microsoft Office PowerPoint</Application>
  <PresentationFormat>A4 Paper (210x297 mm)‎</PresentationFormat>
  <Paragraphs>95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7th Lecture</vt:lpstr>
      <vt:lpstr>Elements of the Lecture</vt:lpstr>
      <vt:lpstr>What is a Cause and Effect Essay?</vt:lpstr>
      <vt:lpstr>Intro : Cause and Effect </vt:lpstr>
      <vt:lpstr>Hint: Cause and Effect </vt:lpstr>
      <vt:lpstr>Remember !!! </vt:lpstr>
      <vt:lpstr>Understanding the Assignment</vt:lpstr>
      <vt:lpstr>Example:</vt:lpstr>
      <vt:lpstr>Transitions </vt:lpstr>
      <vt:lpstr>Two Ways of Organization: </vt:lpstr>
      <vt:lpstr>First Type:  Block organization </vt:lpstr>
      <vt:lpstr>Cause-and-Effect  Structure Words </vt:lpstr>
      <vt:lpstr>Transition Paragraph  </vt:lpstr>
      <vt:lpstr>الشريحة 15</vt:lpstr>
      <vt:lpstr>الشريحة 16</vt:lpstr>
      <vt:lpstr>الشريحة 17</vt:lpstr>
      <vt:lpstr>Second Type: Chain organization </vt:lpstr>
      <vt:lpstr>Notice the Chain Organization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257</cp:revision>
  <dcterms:created xsi:type="dcterms:W3CDTF">2009-10-14T19:14:34Z</dcterms:created>
  <dcterms:modified xsi:type="dcterms:W3CDTF">2011-10-23T10:15:51Z</dcterms:modified>
</cp:coreProperties>
</file>