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73" r:id="rId5"/>
    <p:sldId id="275" r:id="rId6"/>
    <p:sldId id="268" r:id="rId7"/>
    <p:sldId id="269" r:id="rId8"/>
    <p:sldId id="276" r:id="rId9"/>
    <p:sldId id="278" r:id="rId10"/>
    <p:sldId id="274" r:id="rId11"/>
    <p:sldId id="272" r:id="rId12"/>
    <p:sldId id="279" r:id="rId13"/>
    <p:sldId id="280"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72"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4/10/2012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 xmlns:p14="http://schemas.microsoft.com/office/powerpoint/2010/main" val="23602585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6858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الفكرة </a:t>
            </a:r>
            <a:r>
              <a:rPr lang="ar-SA" sz="2800" b="1" dirty="0" err="1" smtClean="0">
                <a:solidFill>
                  <a:srgbClr val="7F7F7F"/>
                </a:solidFill>
                <a:latin typeface="Calibri" pitchFamily="34" charset="0"/>
                <a:cs typeface="Times New Roman" pitchFamily="18" charset="0"/>
              </a:rPr>
              <a:t>و</a:t>
            </a:r>
            <a:r>
              <a:rPr lang="ar-SA" sz="2800" b="1" dirty="0" smtClean="0">
                <a:solidFill>
                  <a:srgbClr val="7F7F7F"/>
                </a:solidFill>
                <a:latin typeface="Calibri" pitchFamily="34" charset="0"/>
                <a:cs typeface="Times New Roman" pitchFamily="18" charset="0"/>
              </a:rPr>
              <a:t> الثقافة الإنجليزية</a:t>
            </a:r>
            <a:endParaRPr lang="en-US" sz="2800" b="1" dirty="0" smtClean="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أ. جمال رفيق محمد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الحادية عشر</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3</a:t>
            </a:fld>
            <a:endParaRPr lang="en-US" smtClean="0">
              <a:cs typeface="Arial" pitchFamily="34" charset="0"/>
            </a:endParaRPr>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171698" y="1383268"/>
            <a:ext cx="5410199" cy="405764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502029" y="1383268"/>
            <a:ext cx="2749535" cy="369332"/>
          </a:xfrm>
          <a:prstGeom prst="rect">
            <a:avLst/>
          </a:prstGeom>
          <a:noFill/>
        </p:spPr>
        <p:txBody>
          <a:bodyPr wrap="none" rtlCol="0">
            <a:spAutoFit/>
          </a:bodyPr>
          <a:lstStyle/>
          <a:p>
            <a:pPr algn="l" rtl="0"/>
            <a:r>
              <a:rPr lang="en-US" dirty="0" smtClean="0"/>
              <a:t>Liberty and Justice for All</a:t>
            </a:r>
            <a:endParaRPr lang="en-US" dirty="0"/>
          </a:p>
        </p:txBody>
      </p:sp>
      <p:sp>
        <p:nvSpPr>
          <p:cNvPr id="5" name="TextBox 4"/>
          <p:cNvSpPr txBox="1"/>
          <p:nvPr/>
        </p:nvSpPr>
        <p:spPr>
          <a:xfrm>
            <a:off x="1142999" y="5410199"/>
            <a:ext cx="7467601" cy="923330"/>
          </a:xfrm>
          <a:prstGeom prst="rect">
            <a:avLst/>
          </a:prstGeom>
          <a:noFill/>
        </p:spPr>
        <p:txBody>
          <a:bodyPr wrap="square" rtlCol="0">
            <a:spAutoFit/>
          </a:bodyPr>
          <a:lstStyle/>
          <a:p>
            <a:pPr algn="l" rtl="0"/>
            <a:r>
              <a:rPr lang="en-US" i="1" dirty="0"/>
              <a:t>Give me your tired, your poor, </a:t>
            </a:r>
            <a:r>
              <a:rPr lang="en-US" i="1" dirty="0" smtClean="0"/>
              <a:t>Your </a:t>
            </a:r>
            <a:r>
              <a:rPr lang="en-US" i="1" dirty="0"/>
              <a:t>huddled masses, yearning to </a:t>
            </a:r>
            <a:r>
              <a:rPr lang="en-US" i="1" dirty="0" smtClean="0"/>
              <a:t>breathe </a:t>
            </a:r>
            <a:r>
              <a:rPr lang="en-US" i="1" dirty="0"/>
              <a:t>free, </a:t>
            </a:r>
            <a:r>
              <a:rPr lang="en-US" i="1" dirty="0" smtClean="0"/>
              <a:t>The </a:t>
            </a:r>
            <a:r>
              <a:rPr lang="en-US" i="1" dirty="0"/>
              <a:t>wretched refuse of your teeming shore, </a:t>
            </a:r>
            <a:r>
              <a:rPr lang="en-US" i="1" dirty="0" smtClean="0"/>
              <a:t>Send </a:t>
            </a:r>
            <a:r>
              <a:rPr lang="en-US" i="1" dirty="0"/>
              <a:t>these, the homeless, tempest </a:t>
            </a:r>
            <a:r>
              <a:rPr lang="en-US" i="1" dirty="0" smtClean="0"/>
              <a:t>tossed, I </a:t>
            </a:r>
            <a:r>
              <a:rPr lang="en-US" i="1" dirty="0"/>
              <a:t>lift my lamp beside the golden door.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smtClean="0">
              <a:cs typeface="Arial" pitchFamily="34" charset="0"/>
            </a:endParaRPr>
          </a:p>
        </p:txBody>
      </p:sp>
      <p:sp>
        <p:nvSpPr>
          <p:cNvPr id="8" name="TextBox 7"/>
          <p:cNvSpPr txBox="1"/>
          <p:nvPr/>
        </p:nvSpPr>
        <p:spPr>
          <a:xfrm>
            <a:off x="170121" y="1600200"/>
            <a:ext cx="9700091" cy="4247317"/>
          </a:xfrm>
          <a:prstGeom prst="rect">
            <a:avLst/>
          </a:prstGeom>
          <a:noFill/>
        </p:spPr>
        <p:txBody>
          <a:bodyPr wrap="none" rtlCol="1">
            <a:spAutoFit/>
          </a:bodyPr>
          <a:lstStyle/>
          <a:p>
            <a:pPr algn="l" rtl="0"/>
            <a:r>
              <a:rPr lang="en-US" dirty="0" smtClean="0"/>
              <a:t>John Locke – </a:t>
            </a:r>
            <a:r>
              <a:rPr lang="en-US" i="1" dirty="0" smtClean="0"/>
              <a:t>“The </a:t>
            </a:r>
            <a:r>
              <a:rPr lang="en-US" i="1" dirty="0"/>
              <a:t>liberty of man in society is to be under no other legislative power but that </a:t>
            </a:r>
            <a:endParaRPr lang="en-US" i="1" dirty="0" smtClean="0"/>
          </a:p>
          <a:p>
            <a:pPr algn="l" rtl="0"/>
            <a:r>
              <a:rPr lang="en-US" i="1" dirty="0" smtClean="0"/>
              <a:t>established by </a:t>
            </a:r>
            <a:r>
              <a:rPr lang="en-US" i="1" dirty="0"/>
              <a:t>consent in the commonwealth; nor under the dominion of any will or </a:t>
            </a:r>
            <a:endParaRPr lang="en-US" i="1" dirty="0" smtClean="0"/>
          </a:p>
          <a:p>
            <a:pPr algn="l" rtl="0"/>
            <a:r>
              <a:rPr lang="en-US" i="1" dirty="0" smtClean="0"/>
              <a:t>restraint </a:t>
            </a:r>
            <a:r>
              <a:rPr lang="en-US" i="1" dirty="0"/>
              <a:t>of any </a:t>
            </a:r>
            <a:r>
              <a:rPr lang="en-US" i="1" dirty="0" smtClean="0"/>
              <a:t>law, but </a:t>
            </a:r>
            <a:r>
              <a:rPr lang="en-US" i="1" dirty="0"/>
              <a:t>what that legislative power shall enact according to the trust put in it</a:t>
            </a:r>
            <a:r>
              <a:rPr lang="en-US" i="1" dirty="0" smtClean="0"/>
              <a:t>.”</a:t>
            </a:r>
            <a:endParaRPr lang="en-US" i="1" dirty="0"/>
          </a:p>
          <a:p>
            <a:pPr algn="l" rtl="0"/>
            <a:endParaRPr lang="en-US" dirty="0" smtClean="0"/>
          </a:p>
          <a:p>
            <a:pPr algn="l" rtl="0"/>
            <a:r>
              <a:rPr lang="en-US" dirty="0" smtClean="0"/>
              <a:t>Jean Jacques Rousseau – </a:t>
            </a:r>
            <a:r>
              <a:rPr lang="en-US" i="1" dirty="0" smtClean="0"/>
              <a:t>“I prefer </a:t>
            </a:r>
            <a:r>
              <a:rPr lang="en-US" i="1" dirty="0"/>
              <a:t>liberty with danger to peace with slavery</a:t>
            </a:r>
            <a:r>
              <a:rPr lang="en-US" i="1" dirty="0" smtClean="0"/>
              <a:t>.”</a:t>
            </a:r>
            <a:r>
              <a:rPr lang="en-US" dirty="0" smtClean="0"/>
              <a:t> </a:t>
            </a:r>
            <a:r>
              <a:rPr lang="en-US" i="1" dirty="0" smtClean="0"/>
              <a:t>"No one has </a:t>
            </a:r>
          </a:p>
          <a:p>
            <a:pPr algn="l" rtl="0"/>
            <a:r>
              <a:rPr lang="en-US" i="1" dirty="0" smtClean="0"/>
              <a:t>the right to kill and enemy except when he cannot make him a slave, and the right to enslave </a:t>
            </a:r>
          </a:p>
          <a:p>
            <a:pPr algn="l" rtl="0"/>
            <a:r>
              <a:rPr lang="en-US" i="1" dirty="0" smtClean="0"/>
              <a:t>him cannot therefore be derived from the right to kill him" </a:t>
            </a:r>
          </a:p>
          <a:p>
            <a:pPr algn="l" rtl="0"/>
            <a:endParaRPr lang="en-US" i="1" dirty="0"/>
          </a:p>
          <a:p>
            <a:pPr algn="l" rtl="0"/>
            <a:r>
              <a:rPr lang="en-US" dirty="0" smtClean="0"/>
              <a:t>Patrick Henry – </a:t>
            </a:r>
            <a:r>
              <a:rPr lang="en-US" i="1" dirty="0" smtClean="0"/>
              <a:t>“Give me liberty, or give me death.”</a:t>
            </a:r>
            <a:r>
              <a:rPr lang="en-US" dirty="0" smtClean="0"/>
              <a:t> (at the second Virginia Convention, </a:t>
            </a:r>
          </a:p>
          <a:p>
            <a:pPr algn="l" rtl="0"/>
            <a:r>
              <a:rPr lang="en-US" dirty="0" smtClean="0"/>
              <a:t>on March 23, 1775)</a:t>
            </a:r>
            <a:endParaRPr lang="en-US" i="1" dirty="0" smtClean="0"/>
          </a:p>
          <a:p>
            <a:pPr algn="l" rtl="0"/>
            <a:endParaRPr lang="en-US" i="1" dirty="0"/>
          </a:p>
          <a:p>
            <a:pPr algn="l" rtl="0"/>
            <a:r>
              <a:rPr lang="en-US" dirty="0" smtClean="0"/>
              <a:t>The Declaration of Independence - </a:t>
            </a:r>
            <a:r>
              <a:rPr lang="en-US" i="1" dirty="0"/>
              <a:t>We hold these truths to be self-evident, that all men are </a:t>
            </a:r>
            <a:endParaRPr lang="en-US" i="1" dirty="0" smtClean="0"/>
          </a:p>
          <a:p>
            <a:pPr algn="l" rtl="0"/>
            <a:r>
              <a:rPr lang="en-US" i="1" dirty="0" smtClean="0"/>
              <a:t>created </a:t>
            </a:r>
            <a:r>
              <a:rPr lang="en-US" i="1" dirty="0"/>
              <a:t>equal, that they are endowed by their Creator with certain unalienable Rights, </a:t>
            </a:r>
            <a:r>
              <a:rPr lang="en-US" i="1" dirty="0" smtClean="0"/>
              <a:t>that</a:t>
            </a:r>
          </a:p>
          <a:p>
            <a:pPr algn="l" rtl="0"/>
            <a:r>
              <a:rPr lang="en-US" i="1" dirty="0" smtClean="0"/>
              <a:t>among </a:t>
            </a:r>
            <a:r>
              <a:rPr lang="en-US" i="1" dirty="0"/>
              <a:t>these are Life, Liberty and the pursuit of Happiness. </a:t>
            </a:r>
            <a:endParaRPr lang="en-US" i="1" dirty="0" smtClean="0"/>
          </a:p>
          <a:p>
            <a:pPr algn="l" rtl="0"/>
            <a:endParaRPr lang="en-US" i="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5</a:t>
            </a:fld>
            <a:endParaRPr lang="en-US" smtClean="0">
              <a:cs typeface="Arial" pitchFamily="34" charset="0"/>
            </a:endParaRPr>
          </a:p>
        </p:txBody>
      </p:sp>
      <p:sp>
        <p:nvSpPr>
          <p:cNvPr id="2" name="TextBox 1"/>
          <p:cNvSpPr txBox="1"/>
          <p:nvPr/>
        </p:nvSpPr>
        <p:spPr>
          <a:xfrm>
            <a:off x="2941116" y="1447800"/>
            <a:ext cx="3912225" cy="369332"/>
          </a:xfrm>
          <a:prstGeom prst="rect">
            <a:avLst/>
          </a:prstGeom>
          <a:noFill/>
        </p:spPr>
        <p:txBody>
          <a:bodyPr wrap="none" rtlCol="0">
            <a:spAutoFit/>
          </a:bodyPr>
          <a:lstStyle/>
          <a:p>
            <a:pPr algn="l" rtl="0"/>
            <a:r>
              <a:rPr lang="en-US" dirty="0" smtClean="0"/>
              <a:t>Slavery, Abolition, and Emancipation</a:t>
            </a:r>
          </a:p>
        </p:txBody>
      </p:sp>
      <p:sp>
        <p:nvSpPr>
          <p:cNvPr id="4" name="TextBox 3"/>
          <p:cNvSpPr txBox="1"/>
          <p:nvPr/>
        </p:nvSpPr>
        <p:spPr>
          <a:xfrm>
            <a:off x="15949" y="2133600"/>
            <a:ext cx="9918100" cy="3970318"/>
          </a:xfrm>
          <a:prstGeom prst="rect">
            <a:avLst/>
          </a:prstGeom>
          <a:noFill/>
        </p:spPr>
        <p:txBody>
          <a:bodyPr wrap="none" rtlCol="0">
            <a:spAutoFit/>
          </a:bodyPr>
          <a:lstStyle/>
          <a:p>
            <a:pPr algn="l" rtl="0"/>
            <a:r>
              <a:rPr lang="en-US" i="1" dirty="0" smtClean="0"/>
              <a:t>“The </a:t>
            </a:r>
            <a:r>
              <a:rPr lang="en-US" i="1" dirty="0"/>
              <a:t>case of the oppressed blacks commands our attention to move in endeavors for </a:t>
            </a:r>
            <a:endParaRPr lang="en-US" i="1" dirty="0" smtClean="0"/>
          </a:p>
          <a:p>
            <a:pPr algn="l" rtl="0"/>
            <a:r>
              <a:rPr lang="en-US" i="1" dirty="0" smtClean="0"/>
              <a:t>their </a:t>
            </a:r>
            <a:r>
              <a:rPr lang="en-US" i="1" dirty="0"/>
              <a:t>relief as opportunities are </a:t>
            </a:r>
            <a:r>
              <a:rPr lang="en-US" i="1" dirty="0" smtClean="0"/>
              <a:t>favorable</a:t>
            </a:r>
            <a:r>
              <a:rPr lang="en-US" dirty="0" smtClean="0"/>
              <a:t>…” </a:t>
            </a:r>
            <a:r>
              <a:rPr lang="en-US" dirty="0"/>
              <a:t>- James Pemberton (1723-1808</a:t>
            </a:r>
            <a:r>
              <a:rPr lang="en-US" dirty="0" smtClean="0"/>
              <a:t>)</a:t>
            </a:r>
          </a:p>
          <a:p>
            <a:pPr algn="l" rtl="0"/>
            <a:endParaRPr lang="en-US" dirty="0"/>
          </a:p>
          <a:p>
            <a:pPr algn="l" rtl="0"/>
            <a:r>
              <a:rPr lang="en-US" i="1" dirty="0"/>
              <a:t>“That some desperate wretches should be willing to steal and enslave men by violence </a:t>
            </a:r>
            <a:endParaRPr lang="en-US" i="1" dirty="0" smtClean="0"/>
          </a:p>
          <a:p>
            <a:pPr algn="l" rtl="0"/>
            <a:r>
              <a:rPr lang="en-US" i="1" dirty="0" smtClean="0"/>
              <a:t>and </a:t>
            </a:r>
            <a:r>
              <a:rPr lang="en-US" i="1" dirty="0"/>
              <a:t>murder for gain is rather lamentable than strange. But that many civilized, nay, </a:t>
            </a:r>
            <a:endParaRPr lang="en-US" i="1" dirty="0" smtClean="0"/>
          </a:p>
          <a:p>
            <a:pPr algn="l" rtl="0"/>
            <a:r>
              <a:rPr lang="en-US" i="1" dirty="0" smtClean="0"/>
              <a:t>Christianized </a:t>
            </a:r>
            <a:r>
              <a:rPr lang="en-US" i="1" dirty="0"/>
              <a:t>people should approve, and be concerned in the savage practice, is surprising</a:t>
            </a:r>
            <a:r>
              <a:rPr lang="en-US" i="1" dirty="0" smtClean="0"/>
              <a:t>.”</a:t>
            </a:r>
          </a:p>
          <a:p>
            <a:pPr algn="l" rtl="0"/>
            <a:r>
              <a:rPr lang="en-US" dirty="0" smtClean="0"/>
              <a:t>								-Thomas Paine</a:t>
            </a:r>
          </a:p>
          <a:p>
            <a:pPr algn="l" rtl="0"/>
            <a:endParaRPr lang="en-US" dirty="0" smtClean="0"/>
          </a:p>
          <a:p>
            <a:pPr algn="l" rtl="0"/>
            <a:r>
              <a:rPr lang="en-US" dirty="0" smtClean="0"/>
              <a:t>Slavery </a:t>
            </a:r>
            <a:r>
              <a:rPr lang="en-US" dirty="0"/>
              <a:t>had existed in America from the discovery and exploration period, and America’s </a:t>
            </a:r>
            <a:endParaRPr lang="en-US" dirty="0" smtClean="0"/>
          </a:p>
          <a:p>
            <a:pPr algn="l" rtl="0"/>
            <a:r>
              <a:rPr lang="en-US" dirty="0" smtClean="0"/>
              <a:t>economy </a:t>
            </a:r>
            <a:r>
              <a:rPr lang="en-US" dirty="0"/>
              <a:t>had become dependent upon it. It is important to note that slavery existed throughout </a:t>
            </a:r>
            <a:endParaRPr lang="en-US" dirty="0" smtClean="0"/>
          </a:p>
          <a:p>
            <a:pPr algn="l" rtl="0"/>
            <a:r>
              <a:rPr lang="en-US" dirty="0" smtClean="0"/>
              <a:t>the </a:t>
            </a:r>
            <a:r>
              <a:rPr lang="en-US" dirty="0"/>
              <a:t>colonies, without restraint, prior to the Revolution. In the north, the antislavery movement </a:t>
            </a:r>
            <a:endParaRPr lang="en-US" dirty="0" smtClean="0"/>
          </a:p>
          <a:p>
            <a:pPr algn="l" rtl="0"/>
            <a:r>
              <a:rPr lang="en-US" dirty="0" smtClean="0"/>
              <a:t>began </a:t>
            </a:r>
            <a:r>
              <a:rPr lang="en-US" dirty="0"/>
              <a:t>to gain momentum as early as 1773</a:t>
            </a:r>
            <a:r>
              <a:rPr lang="en-US" dirty="0" smtClean="0"/>
              <a:t>.</a:t>
            </a:r>
          </a:p>
          <a:p>
            <a:pPr algn="l" rtl="0"/>
            <a:endParaRPr lang="en-US" dirty="0" smtClean="0"/>
          </a:p>
          <a:p>
            <a:pPr algn="l" rtl="0"/>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6</a:t>
            </a:fld>
            <a:endParaRPr lang="en-US" smtClean="0">
              <a:cs typeface="Arial" pitchFamily="34" charset="0"/>
            </a:endParaRPr>
          </a:p>
        </p:txBody>
      </p:sp>
      <p:sp>
        <p:nvSpPr>
          <p:cNvPr id="3" name="Rectangle 2"/>
          <p:cNvSpPr/>
          <p:nvPr/>
        </p:nvSpPr>
        <p:spPr>
          <a:xfrm>
            <a:off x="685800" y="1818167"/>
            <a:ext cx="8077200" cy="4031873"/>
          </a:xfrm>
          <a:prstGeom prst="rect">
            <a:avLst/>
          </a:prstGeom>
        </p:spPr>
        <p:txBody>
          <a:bodyPr wrap="square">
            <a:spAutoFit/>
          </a:bodyPr>
          <a:lstStyle/>
          <a:p>
            <a:pPr marL="285750" indent="-285750" algn="l" rtl="0">
              <a:buFont typeface="Arial" pitchFamily="34" charset="0"/>
              <a:buChar char="•"/>
            </a:pPr>
            <a:endParaRPr lang="en-US" sz="1600" dirty="0" smtClean="0"/>
          </a:p>
          <a:p>
            <a:pPr marL="285750" indent="-285750" algn="l" rtl="0">
              <a:buFont typeface="Arial" pitchFamily="34" charset="0"/>
              <a:buChar char="•"/>
            </a:pPr>
            <a:r>
              <a:rPr lang="en-US" sz="1600" dirty="0"/>
              <a:t>In 1774 Reverend Hopkins and the Congregational Church accomplished their objective and </a:t>
            </a:r>
            <a:r>
              <a:rPr lang="en-US" sz="1600" dirty="0" smtClean="0"/>
              <a:t>abolished </a:t>
            </a:r>
            <a:r>
              <a:rPr lang="en-US" sz="1600" dirty="0"/>
              <a:t>slavery in Rhode Island</a:t>
            </a:r>
            <a:r>
              <a:rPr lang="en-US" sz="1600" dirty="0" smtClean="0"/>
              <a:t>.</a:t>
            </a:r>
          </a:p>
          <a:p>
            <a:pPr marL="285750" indent="-285750" algn="l" rtl="0">
              <a:buFont typeface="Arial" pitchFamily="34" charset="0"/>
              <a:buChar char="•"/>
            </a:pPr>
            <a:endParaRPr lang="en-US" sz="1600" dirty="0"/>
          </a:p>
          <a:p>
            <a:pPr marL="285750" indent="-285750" algn="l" rtl="0">
              <a:buFont typeface="Arial" pitchFamily="34" charset="0"/>
              <a:buChar char="•"/>
            </a:pPr>
            <a:r>
              <a:rPr lang="en-US" sz="1600" dirty="0" smtClean="0"/>
              <a:t>In </a:t>
            </a:r>
            <a:r>
              <a:rPr lang="en-US" sz="1600" dirty="0"/>
              <a:t>1777, Pennsylvania passed its first law for the gradual emancipation and made </a:t>
            </a:r>
            <a:r>
              <a:rPr lang="en-US" sz="1600" dirty="0" smtClean="0"/>
              <a:t>appropriation for </a:t>
            </a:r>
            <a:r>
              <a:rPr lang="en-US" sz="1600" dirty="0"/>
              <a:t>full emancipation by 1780. Both of these colonies dealt with slavery before the Revolutionary </a:t>
            </a:r>
            <a:r>
              <a:rPr lang="en-US" sz="1600" dirty="0" smtClean="0"/>
              <a:t>War </a:t>
            </a:r>
            <a:r>
              <a:rPr lang="en-US" sz="1600" dirty="0"/>
              <a:t>had even been decided.</a:t>
            </a:r>
          </a:p>
          <a:p>
            <a:pPr marL="285750" indent="-285750" algn="l" rtl="0">
              <a:buFont typeface="Arial" pitchFamily="34" charset="0"/>
              <a:buChar char="•"/>
            </a:pPr>
            <a:endParaRPr lang="en-US" sz="1600" dirty="0"/>
          </a:p>
          <a:p>
            <a:pPr marL="285750" indent="-285750" algn="l" rtl="0">
              <a:buFont typeface="Arial" pitchFamily="34" charset="0"/>
              <a:buChar char="•"/>
            </a:pPr>
            <a:r>
              <a:rPr lang="en-US" sz="1600" dirty="0"/>
              <a:t>After the conclusion of the war, during the 1780’s Connecticut outlawed slavery with New York </a:t>
            </a:r>
            <a:r>
              <a:rPr lang="en-US" sz="1600" dirty="0" smtClean="0"/>
              <a:t>abolishing </a:t>
            </a:r>
            <a:r>
              <a:rPr lang="en-US" sz="1600" dirty="0"/>
              <a:t>it in 1799 and New Jersey in 1804</a:t>
            </a:r>
            <a:r>
              <a:rPr lang="en-US" sz="1600" dirty="0" smtClean="0"/>
              <a:t>.</a:t>
            </a:r>
          </a:p>
          <a:p>
            <a:pPr marL="285750" indent="-285750" algn="l" rtl="0">
              <a:buFont typeface="Arial" pitchFamily="34" charset="0"/>
              <a:buChar char="•"/>
            </a:pPr>
            <a:endParaRPr lang="en-US" sz="1600" dirty="0"/>
          </a:p>
          <a:p>
            <a:pPr marL="285750" indent="-285750" algn="l" rtl="0">
              <a:buFont typeface="Arial" pitchFamily="34" charset="0"/>
              <a:buChar char="•"/>
            </a:pPr>
            <a:r>
              <a:rPr lang="en-US" sz="1600" dirty="0"/>
              <a:t>Though the U.S. Congress outlawed the African slave trade in 1808, the domestic trade flourished, and the slave population in the U.S. nearly tripled over the next 50 years. By 1860 it had reached nearly 4 million, with more than half living in the cotton-producing states of the South.</a:t>
            </a:r>
          </a:p>
          <a:p>
            <a:pPr marL="285750" indent="-285750" algn="l" rtl="0">
              <a:buFont typeface="Arial" pitchFamily="34" charset="0"/>
              <a:buChar char="•"/>
            </a:pPr>
            <a:endParaRPr lang="en-US" sz="1600" dirty="0"/>
          </a:p>
        </p:txBody>
      </p:sp>
      <p:sp>
        <p:nvSpPr>
          <p:cNvPr id="5" name="TextBox 4"/>
          <p:cNvSpPr txBox="1"/>
          <p:nvPr/>
        </p:nvSpPr>
        <p:spPr>
          <a:xfrm>
            <a:off x="2768287" y="1430377"/>
            <a:ext cx="3912225" cy="369332"/>
          </a:xfrm>
          <a:prstGeom prst="rect">
            <a:avLst/>
          </a:prstGeom>
          <a:noFill/>
        </p:spPr>
        <p:txBody>
          <a:bodyPr wrap="none" rtlCol="0">
            <a:spAutoFit/>
          </a:bodyPr>
          <a:lstStyle/>
          <a:p>
            <a:pPr algn="l" rtl="0"/>
            <a:r>
              <a:rPr lang="en-US" dirty="0" smtClean="0"/>
              <a:t>Slavery, Abolition, and Emancipation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7</a:t>
            </a:fld>
            <a:endParaRPr lang="en-US" smtClean="0">
              <a:cs typeface="Arial" pitchFamily="34" charset="0"/>
            </a:endParaRPr>
          </a:p>
        </p:txBody>
      </p:sp>
      <p:sp>
        <p:nvSpPr>
          <p:cNvPr id="4" name="TextBox 3"/>
          <p:cNvSpPr txBox="1"/>
          <p:nvPr/>
        </p:nvSpPr>
        <p:spPr>
          <a:xfrm>
            <a:off x="1295400" y="2057400"/>
            <a:ext cx="184731" cy="369332"/>
          </a:xfrm>
          <a:prstGeom prst="rect">
            <a:avLst/>
          </a:prstGeom>
          <a:noFill/>
        </p:spPr>
        <p:txBody>
          <a:bodyPr wrap="none" rtlCol="0">
            <a:spAutoFit/>
          </a:bodyPr>
          <a:lstStyle/>
          <a:p>
            <a:endParaRPr lang="en-US" dirty="0"/>
          </a:p>
        </p:txBody>
      </p:sp>
      <p:sp>
        <p:nvSpPr>
          <p:cNvPr id="6" name="Rectangle 5"/>
          <p:cNvSpPr/>
          <p:nvPr/>
        </p:nvSpPr>
        <p:spPr>
          <a:xfrm>
            <a:off x="304800" y="1371600"/>
            <a:ext cx="9144000" cy="3970318"/>
          </a:xfrm>
          <a:prstGeom prst="rect">
            <a:avLst/>
          </a:prstGeom>
        </p:spPr>
        <p:txBody>
          <a:bodyPr wrap="square">
            <a:spAutoFit/>
          </a:bodyPr>
          <a:lstStyle/>
          <a:p>
            <a:pPr algn="ctr" rtl="0"/>
            <a:r>
              <a:rPr lang="en-US" dirty="0" smtClean="0"/>
              <a:t>The Abolitionist Movement</a:t>
            </a:r>
          </a:p>
          <a:p>
            <a:pPr algn="ctr" rtl="0"/>
            <a:endParaRPr lang="en-US" dirty="0" smtClean="0"/>
          </a:p>
          <a:p>
            <a:pPr algn="l" rtl="0"/>
            <a:r>
              <a:rPr lang="en-US" dirty="0"/>
              <a:t>From the 1830s until 1870, the abolitionist movement attempted to achieve immediate emancipation of all slaves and the ending of racial segregation and discrimination. </a:t>
            </a:r>
            <a:endParaRPr lang="en-US" dirty="0" smtClean="0"/>
          </a:p>
          <a:p>
            <a:pPr algn="l" rtl="0"/>
            <a:endParaRPr lang="en-US" dirty="0"/>
          </a:p>
          <a:p>
            <a:pPr algn="l" rtl="0"/>
            <a:r>
              <a:rPr lang="en-US" dirty="0"/>
              <a:t>Although abolitionist feelings had been strong during the American Revolution and in the Upper South during the 1820s, the abolitionist movement did not coalesce into a militant crusade until the 1830s. </a:t>
            </a:r>
            <a:endParaRPr lang="en-US" dirty="0" smtClean="0"/>
          </a:p>
          <a:p>
            <a:pPr algn="l" rtl="0"/>
            <a:endParaRPr lang="en-US" dirty="0"/>
          </a:p>
          <a:p>
            <a:pPr algn="l" rtl="0"/>
            <a:r>
              <a:rPr lang="en-US" dirty="0"/>
              <a:t>In early 1831, William Lloyd Garrison, in Boston, began publishing his famous newspaper, the </a:t>
            </a:r>
            <a:r>
              <a:rPr lang="en-US" dirty="0" smtClean="0"/>
              <a:t>Liberator. </a:t>
            </a:r>
          </a:p>
          <a:p>
            <a:pPr algn="l" rtl="0"/>
            <a:endParaRPr lang="en-US" dirty="0"/>
          </a:p>
          <a:p>
            <a:pPr algn="l" rtl="0"/>
            <a:r>
              <a:rPr lang="en-US" dirty="0" smtClean="0"/>
              <a:t>In </a:t>
            </a:r>
            <a:r>
              <a:rPr lang="en-US" dirty="0"/>
              <a:t>December 1833, </a:t>
            </a:r>
            <a:r>
              <a:rPr lang="en-US" dirty="0" smtClean="0"/>
              <a:t>Garrison </a:t>
            </a:r>
            <a:r>
              <a:rPr lang="en-US" dirty="0"/>
              <a:t>and sixty other delegates of both races and genders met in Philadelphia to found the American Anti-Slavery </a:t>
            </a:r>
            <a:r>
              <a:rPr lang="en-US" dirty="0" smtClean="0"/>
              <a:t>Society</a:t>
            </a:r>
            <a:r>
              <a:rPr lang="en-US" dirty="0"/>
              <a:t>.</a:t>
            </a: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8</a:t>
            </a:fld>
            <a:endParaRPr lang="en-US" smtClean="0">
              <a:cs typeface="Arial" pitchFamily="34" charset="0"/>
            </a:endParaRPr>
          </a:p>
        </p:txBody>
      </p:sp>
      <p:sp>
        <p:nvSpPr>
          <p:cNvPr id="3" name="Rectangle 2"/>
          <p:cNvSpPr/>
          <p:nvPr/>
        </p:nvSpPr>
        <p:spPr>
          <a:xfrm>
            <a:off x="152400" y="1371600"/>
            <a:ext cx="9296400" cy="4247317"/>
          </a:xfrm>
          <a:prstGeom prst="rect">
            <a:avLst/>
          </a:prstGeom>
        </p:spPr>
        <p:txBody>
          <a:bodyPr wrap="square">
            <a:spAutoFit/>
          </a:bodyPr>
          <a:lstStyle/>
          <a:p>
            <a:pPr algn="ctr" rtl="0"/>
            <a:r>
              <a:rPr lang="en-US" dirty="0" smtClean="0"/>
              <a:t>Free States and Slave States</a:t>
            </a:r>
          </a:p>
          <a:p>
            <a:pPr algn="ctr" rtl="0"/>
            <a:endParaRPr lang="en-US" dirty="0"/>
          </a:p>
          <a:p>
            <a:pPr algn="l" rtl="0"/>
            <a:r>
              <a:rPr lang="en-US" dirty="0"/>
              <a:t> In 1820, </a:t>
            </a:r>
            <a:r>
              <a:rPr lang="en-US" dirty="0" smtClean="0"/>
              <a:t>Missouri's </a:t>
            </a:r>
            <a:r>
              <a:rPr lang="en-US" dirty="0"/>
              <a:t>application for statehood ended in a compromise: Missouri was admitted to the Union as a slave state, Maine as a free state and all western territories north of Missouri's southern border were to be free soil. </a:t>
            </a:r>
            <a:endParaRPr lang="en-US" dirty="0" smtClean="0"/>
          </a:p>
          <a:p>
            <a:pPr algn="l" rtl="0"/>
            <a:endParaRPr lang="en-US" dirty="0"/>
          </a:p>
          <a:p>
            <a:pPr algn="l" rtl="0"/>
            <a:r>
              <a:rPr lang="en-US" dirty="0" smtClean="0"/>
              <a:t>In 1850, The </a:t>
            </a:r>
            <a:r>
              <a:rPr lang="en-US" dirty="0"/>
              <a:t>Kansas-Nebraska Act opened all new territories to slavery by asserting the rule of popular sovereignty over congressional edict, leading pro- and anti-slavery forces to battle it out (with much bloodshed) in the new state of  </a:t>
            </a:r>
            <a:r>
              <a:rPr lang="en-US" dirty="0" smtClean="0"/>
              <a:t>Kansas</a:t>
            </a:r>
          </a:p>
          <a:p>
            <a:pPr algn="l" rtl="0"/>
            <a:endParaRPr lang="en-US" dirty="0"/>
          </a:p>
          <a:p>
            <a:pPr algn="l" rtl="0"/>
            <a:r>
              <a:rPr lang="en-US" dirty="0" smtClean="0"/>
              <a:t> </a:t>
            </a:r>
            <a:r>
              <a:rPr lang="en-US" dirty="0"/>
              <a:t>In 1857, the Supreme Court's ruling in the Dred Scott case </a:t>
            </a:r>
            <a:r>
              <a:rPr lang="en-US" dirty="0" smtClean="0"/>
              <a:t>effectively </a:t>
            </a:r>
            <a:r>
              <a:rPr lang="en-US" dirty="0"/>
              <a:t>repealed the Missouri Compromise by ruling that all territories were open to slavery. The abolitionist John Brown's raid at Harper's Ferry, Virginia, in 1859 aroused sectional tensions even further: Executed for his crimes, Brown was hailed as a martyred hero by northern abolitionists and a vile murderer in the South.</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9</a:t>
            </a:fld>
            <a:endParaRPr lang="en-US" smtClean="0">
              <a:cs typeface="Arial" pitchFamily="34" charset="0"/>
            </a:endParaRPr>
          </a:p>
        </p:txBody>
      </p:sp>
      <p:sp>
        <p:nvSpPr>
          <p:cNvPr id="4" name="Rectangle 3"/>
          <p:cNvSpPr/>
          <p:nvPr/>
        </p:nvSpPr>
        <p:spPr>
          <a:xfrm>
            <a:off x="457200" y="1371600"/>
            <a:ext cx="8763000" cy="4524315"/>
          </a:xfrm>
          <a:prstGeom prst="rect">
            <a:avLst/>
          </a:prstGeom>
        </p:spPr>
        <p:txBody>
          <a:bodyPr wrap="square">
            <a:spAutoFit/>
          </a:bodyPr>
          <a:lstStyle/>
          <a:p>
            <a:pPr algn="ctr" rtl="0"/>
            <a:r>
              <a:rPr lang="en-US" dirty="0" smtClean="0"/>
              <a:t>Dred Scott Case</a:t>
            </a:r>
          </a:p>
          <a:p>
            <a:pPr algn="l" rtl="0"/>
            <a:endParaRPr lang="en-US" dirty="0"/>
          </a:p>
          <a:p>
            <a:pPr algn="l" rtl="0"/>
            <a:r>
              <a:rPr lang="en-US" dirty="0"/>
              <a:t>In March 1857, in one of the most controversial events preceding the American Civil War (1861-65), the U.S. Supreme Court issued its decision in the case of Dred Scott v. Sanford. </a:t>
            </a:r>
            <a:endParaRPr lang="en-US" dirty="0" smtClean="0"/>
          </a:p>
          <a:p>
            <a:pPr algn="l" rtl="0"/>
            <a:endParaRPr lang="en-US" dirty="0"/>
          </a:p>
          <a:p>
            <a:pPr algn="l" rtl="0"/>
            <a:r>
              <a:rPr lang="en-US" dirty="0" smtClean="0"/>
              <a:t>The </a:t>
            </a:r>
            <a:r>
              <a:rPr lang="en-US" dirty="0"/>
              <a:t>case had been brought before the court by Dred Scott, a slave who had lived with his owner in a free state before returning to the slave state of Missouri. Scott argued that his time spent in these locations entitled him to emancipation. </a:t>
            </a:r>
            <a:endParaRPr lang="en-US" dirty="0" smtClean="0"/>
          </a:p>
          <a:p>
            <a:pPr algn="l" rtl="0"/>
            <a:endParaRPr lang="en-US" dirty="0"/>
          </a:p>
          <a:p>
            <a:pPr algn="l" rtl="0"/>
            <a:r>
              <a:rPr lang="en-US" dirty="0" smtClean="0"/>
              <a:t>In </a:t>
            </a:r>
            <a:r>
              <a:rPr lang="en-US" dirty="0"/>
              <a:t>his decision, Chief Justice Roger B. Taney, a staunch supporter of slavery, disagreed: The court found that no black, free or slave, could claim U.S. citizenship, and therefore blacks were unable to petition the court for their freedom. </a:t>
            </a:r>
            <a:endParaRPr lang="en-US" dirty="0" smtClean="0"/>
          </a:p>
          <a:p>
            <a:pPr algn="l" rtl="0"/>
            <a:endParaRPr lang="en-US" dirty="0"/>
          </a:p>
          <a:p>
            <a:pPr algn="l" rtl="0"/>
            <a:r>
              <a:rPr lang="en-US" dirty="0" smtClean="0"/>
              <a:t>The </a:t>
            </a:r>
            <a:r>
              <a:rPr lang="en-US" dirty="0"/>
              <a:t>Dred Scott decision incensed abolitionists and heightened North-South tensions, which would erupt in war just three years later</a:t>
            </a:r>
          </a:p>
        </p:txBody>
      </p:sp>
    </p:spTree>
    <p:extLst>
      <p:ext uri="{BB962C8B-B14F-4D97-AF65-F5344CB8AC3E}">
        <p14:creationId xmlns="" xmlns:p14="http://schemas.microsoft.com/office/powerpoint/2010/main" val="39142502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10</a:t>
            </a:fld>
            <a:endParaRPr lang="en-US" smtClean="0">
              <a:cs typeface="Arial" pitchFamily="34" charset="0"/>
            </a:endParaRPr>
          </a:p>
        </p:txBody>
      </p:sp>
      <p:sp>
        <p:nvSpPr>
          <p:cNvPr id="3" name="Rectangle 2"/>
          <p:cNvSpPr/>
          <p:nvPr/>
        </p:nvSpPr>
        <p:spPr>
          <a:xfrm>
            <a:off x="0" y="1447800"/>
            <a:ext cx="9753600" cy="4524315"/>
          </a:xfrm>
          <a:prstGeom prst="rect">
            <a:avLst/>
          </a:prstGeom>
        </p:spPr>
        <p:txBody>
          <a:bodyPr wrap="square">
            <a:spAutoFit/>
          </a:bodyPr>
          <a:lstStyle/>
          <a:p>
            <a:pPr algn="ctr" rtl="0"/>
            <a:r>
              <a:rPr lang="en-US" dirty="0" smtClean="0"/>
              <a:t>Civil War</a:t>
            </a:r>
          </a:p>
          <a:p>
            <a:pPr algn="l" rtl="0"/>
            <a:endParaRPr lang="en-US" dirty="0" smtClean="0"/>
          </a:p>
          <a:p>
            <a:pPr algn="l" rtl="0"/>
            <a:r>
              <a:rPr lang="en-US" dirty="0"/>
              <a:t>In the spring of 1861, decades of simmering tensions between the northern and southern United States over issues including states' rights versus federal authority, westward expansion and slavery exploded into the American Civil War (1861-65). </a:t>
            </a:r>
            <a:endParaRPr lang="en-US" dirty="0" smtClean="0"/>
          </a:p>
          <a:p>
            <a:pPr algn="l" rtl="0"/>
            <a:endParaRPr lang="en-US" dirty="0"/>
          </a:p>
          <a:p>
            <a:pPr algn="l" rtl="0"/>
            <a:r>
              <a:rPr lang="en-US" dirty="0" smtClean="0"/>
              <a:t>The </a:t>
            </a:r>
            <a:r>
              <a:rPr lang="en-US" dirty="0"/>
              <a:t>election of the anti-slavery Republican Abraham Lincoln as president in 1860 caused seven southern states to secede from the Union to form the Confederate States of America; four more joined them after the first shots of the Civil War were fired. </a:t>
            </a:r>
            <a:endParaRPr lang="en-US" dirty="0" smtClean="0"/>
          </a:p>
          <a:p>
            <a:pPr algn="l" rtl="0"/>
            <a:endParaRPr lang="en-US" dirty="0"/>
          </a:p>
          <a:p>
            <a:pPr algn="l" rtl="0"/>
            <a:r>
              <a:rPr lang="en-US" dirty="0" smtClean="0"/>
              <a:t>The </a:t>
            </a:r>
            <a:r>
              <a:rPr lang="en-US" dirty="0"/>
              <a:t>War Between the States, as the Civil War was also known, pitted neighbor against neighbor and in some cases, brother against brother. By the time it ended in Confederate surrender in 1865, the Civil War proved to be the costliest war ever fought on American soil, with some 620,000 of 2.4 million soldiers killed, millions more injured and the population and territory of the South devastated.</a:t>
            </a:r>
          </a:p>
          <a:p>
            <a:pPr algn="l" rtl="0"/>
            <a:endParaRPr lang="en-US" i="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11</a:t>
            </a:fld>
            <a:endParaRPr lang="en-US" smtClean="0">
              <a:cs typeface="Arial" pitchFamily="34" charset="0"/>
            </a:endParaRPr>
          </a:p>
        </p:txBody>
      </p:sp>
      <p:sp>
        <p:nvSpPr>
          <p:cNvPr id="2" name="TextBox 1"/>
          <p:cNvSpPr txBox="1"/>
          <p:nvPr/>
        </p:nvSpPr>
        <p:spPr>
          <a:xfrm>
            <a:off x="457200" y="1371600"/>
            <a:ext cx="9213696" cy="4801314"/>
          </a:xfrm>
          <a:prstGeom prst="rect">
            <a:avLst/>
          </a:prstGeom>
          <a:noFill/>
        </p:spPr>
        <p:txBody>
          <a:bodyPr wrap="square" rtlCol="0">
            <a:spAutoFit/>
          </a:bodyPr>
          <a:lstStyle/>
          <a:p>
            <a:pPr algn="ctr" rtl="0"/>
            <a:r>
              <a:rPr lang="en-US" dirty="0" smtClean="0"/>
              <a:t>The Emancipation Proclamation</a:t>
            </a:r>
          </a:p>
          <a:p>
            <a:pPr algn="l" rtl="0"/>
            <a:endParaRPr lang="en-US" dirty="0"/>
          </a:p>
          <a:p>
            <a:pPr algn="l" rtl="0"/>
            <a:r>
              <a:rPr lang="en-US" dirty="0" smtClean="0"/>
              <a:t>During the Civil War US </a:t>
            </a:r>
            <a:r>
              <a:rPr lang="en-US" dirty="0"/>
              <a:t>President Abraham </a:t>
            </a:r>
            <a:r>
              <a:rPr lang="en-US" dirty="0" smtClean="0"/>
              <a:t>Lincoln </a:t>
            </a:r>
            <a:r>
              <a:rPr lang="en-US" dirty="0"/>
              <a:t>issued</a:t>
            </a:r>
            <a:r>
              <a:rPr lang="en-US" dirty="0" smtClean="0"/>
              <a:t> the Emancipation </a:t>
            </a:r>
            <a:r>
              <a:rPr lang="en-US" dirty="0"/>
              <a:t>Proclamation</a:t>
            </a:r>
            <a:r>
              <a:rPr lang="en-US" dirty="0" smtClean="0"/>
              <a:t>.</a:t>
            </a:r>
          </a:p>
          <a:p>
            <a:pPr algn="l" rtl="0"/>
            <a:endParaRPr lang="en-US" dirty="0"/>
          </a:p>
          <a:p>
            <a:pPr algn="l" rtl="0"/>
            <a:r>
              <a:rPr lang="en-US" i="1" dirty="0"/>
              <a:t>Whereas, on the twenty-second day of September, in the year of our Lord one thousand eight hundred and sixty-two, a proclamation was issued by the President of the United States, containing, among other things, the following, to wit:</a:t>
            </a:r>
          </a:p>
          <a:p>
            <a:pPr algn="l" rtl="0"/>
            <a:endParaRPr lang="en-US" i="1" dirty="0"/>
          </a:p>
          <a:p>
            <a:pPr algn="l" rtl="0"/>
            <a:r>
              <a:rPr lang="en-US" i="1" dirty="0"/>
              <a:t>"That on the first day of January, in the year of our Lord one thousand eight hundred and sixty-three, all persons held as slaves within any State or designated part of a State, the people whereof shall then be in rebellion against the United States, shall be then, thenceforward, and forever free; and the Executive Government of the United States, including the military and naval authority thereof, will recognize and maintain the freedom of such persons, and will do no act or acts to repress such persons, or any of them, in any efforts they may make for their actual freedom</a:t>
            </a:r>
            <a:r>
              <a:rPr lang="en-US" i="1" dirty="0" smtClean="0"/>
              <a:t>.”</a:t>
            </a:r>
            <a:endParaRPr lang="en-US" i="1" dirty="0"/>
          </a:p>
          <a:p>
            <a:pPr algn="l" rtl="0"/>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12</a:t>
            </a:fld>
            <a:endParaRPr lang="en-US" smtClean="0">
              <a:cs typeface="Arial" pitchFamily="34" charset="0"/>
            </a:endParaRPr>
          </a:p>
        </p:txBody>
      </p:sp>
      <p:sp>
        <p:nvSpPr>
          <p:cNvPr id="3" name="TextBox 2"/>
          <p:cNvSpPr txBox="1"/>
          <p:nvPr/>
        </p:nvSpPr>
        <p:spPr>
          <a:xfrm>
            <a:off x="424920" y="1618956"/>
            <a:ext cx="8994770" cy="2585323"/>
          </a:xfrm>
          <a:prstGeom prst="rect">
            <a:avLst/>
          </a:prstGeom>
          <a:noFill/>
        </p:spPr>
        <p:txBody>
          <a:bodyPr wrap="none" rtlCol="0">
            <a:spAutoFit/>
          </a:bodyPr>
          <a:lstStyle/>
          <a:p>
            <a:pPr algn="ctr"/>
            <a:r>
              <a:rPr lang="en-US" dirty="0" smtClean="0"/>
              <a:t>The Thirteenth Amendment</a:t>
            </a:r>
          </a:p>
          <a:p>
            <a:pPr algn="l"/>
            <a:endParaRPr lang="en-US" dirty="0"/>
          </a:p>
          <a:p>
            <a:pPr algn="l"/>
            <a:r>
              <a:rPr lang="en-US" dirty="0" smtClean="0"/>
              <a:t>The Emancipation Proclamation, although it’s wording freed the slaves, was a </a:t>
            </a:r>
          </a:p>
          <a:p>
            <a:pPr algn="l"/>
            <a:r>
              <a:rPr lang="en-US" dirty="0" smtClean="0"/>
              <a:t>Wartime proclamation and Lincoln feared it would have no standing after the end of</a:t>
            </a:r>
          </a:p>
          <a:p>
            <a:pPr algn="l"/>
            <a:r>
              <a:rPr lang="en-US" dirty="0" smtClean="0"/>
              <a:t>The war.</a:t>
            </a:r>
          </a:p>
          <a:p>
            <a:pPr algn="l"/>
            <a:endParaRPr lang="en-US" dirty="0"/>
          </a:p>
          <a:p>
            <a:pPr algn="l"/>
            <a:r>
              <a:rPr lang="en-US" dirty="0" smtClean="0"/>
              <a:t>Therefore, </a:t>
            </a:r>
            <a:r>
              <a:rPr lang="en-US" dirty="0"/>
              <a:t>on December 18, </a:t>
            </a:r>
            <a:r>
              <a:rPr lang="en-US" dirty="0" smtClean="0"/>
              <a:t>1865, congress ratified the 13</a:t>
            </a:r>
            <a:r>
              <a:rPr lang="en-US" baseline="30000" dirty="0" smtClean="0"/>
              <a:t>th</a:t>
            </a:r>
            <a:r>
              <a:rPr lang="en-US" dirty="0" smtClean="0"/>
              <a:t> Amendment to the </a:t>
            </a:r>
          </a:p>
          <a:p>
            <a:pPr algn="l"/>
            <a:r>
              <a:rPr lang="en-US" dirty="0" smtClean="0"/>
              <a:t>Constitution</a:t>
            </a:r>
            <a:r>
              <a:rPr lang="en-US" dirty="0"/>
              <a:t>, which ensured that forever after “neither slavery nor involuntary </a:t>
            </a:r>
            <a:r>
              <a:rPr lang="en-US" dirty="0" smtClean="0"/>
              <a:t>servitude</a:t>
            </a:r>
          </a:p>
          <a:p>
            <a:pPr algn="l"/>
            <a:r>
              <a:rPr lang="en-US" dirty="0" smtClean="0"/>
              <a:t> </a:t>
            </a:r>
            <a:r>
              <a:rPr lang="en-US" dirty="0"/>
              <a:t>... shall exist within the United States.”</a:t>
            </a:r>
          </a:p>
        </p:txBody>
      </p:sp>
    </p:spTree>
    <p:extLst>
      <p:ext uri="{BB962C8B-B14F-4D97-AF65-F5344CB8AC3E}">
        <p14:creationId xmlns="" xmlns:p14="http://schemas.microsoft.com/office/powerpoint/2010/main" val="26991603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0" y="5867400"/>
            <a:ext cx="5600700" cy="258763"/>
          </a:xfrm>
        </p:spPr>
        <p:txBody>
          <a:bodyPr/>
          <a:lstStyle/>
          <a:p>
            <a:pPr algn="l"/>
            <a:r>
              <a:rPr lang="en-US" sz="2000" dirty="0" smtClean="0"/>
              <a:t>End of lecture</a:t>
            </a:r>
            <a:endParaRPr lang="en-US" sz="2000" dirty="0"/>
          </a:p>
        </p:txBody>
      </p:sp>
      <p:sp>
        <p:nvSpPr>
          <p:cNvPr id="4"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502195" y="1371600"/>
            <a:ext cx="4248150" cy="444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667501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5505</TotalTime>
  <Words>1345</Words>
  <Application>Microsoft Office PowerPoint</Application>
  <PresentationFormat>A4 Paper (210x297 mm)‎</PresentationFormat>
  <Paragraphs>119</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الحادية عشر .......................</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283</cp:revision>
  <dcterms:created xsi:type="dcterms:W3CDTF">2009-10-14T19:14:34Z</dcterms:created>
  <dcterms:modified xsi:type="dcterms:W3CDTF">2012-04-10T07:23:22Z</dcterms:modified>
</cp:coreProperties>
</file>