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
  </p:notesMasterIdLst>
  <p:sldIdLst>
    <p:sldId id="256" r:id="rId2"/>
    <p:sldId id="257" r:id="rId3"/>
    <p:sldId id="267" r:id="rId4"/>
    <p:sldId id="273" r:id="rId5"/>
    <p:sldId id="275" r:id="rId6"/>
    <p:sldId id="268" r:id="rId7"/>
    <p:sldId id="272" r:id="rId8"/>
    <p:sldId id="269" r:id="rId9"/>
    <p:sldId id="278" r:id="rId10"/>
    <p:sldId id="274" r:id="rId11"/>
    <p:sldId id="276" r:id="rId12"/>
    <p:sldId id="279" r:id="rId13"/>
    <p:sldId id="266" r:id="rId14"/>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009900"/>
    <a:srgbClr val="709256"/>
    <a:srgbClr val="AD9968"/>
    <a:srgbClr val="3B84AF"/>
    <a:srgbClr val="FF3300"/>
    <a:srgbClr val="000000"/>
    <a:srgbClr val="FF0066"/>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481" autoAdjust="0"/>
    <p:restoredTop sz="94664" autoAdjust="0"/>
  </p:normalViewPr>
  <p:slideViewPr>
    <p:cSldViewPr>
      <p:cViewPr>
        <p:scale>
          <a:sx n="90" d="100"/>
          <a:sy n="90" d="100"/>
        </p:scale>
        <p:origin x="-72" y="-78"/>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BD8A12E9-8E4B-4E5D-BF7F-6795CC673890}" type="datetimeFigureOut">
              <a:rPr lang="en-US"/>
              <a:pPr>
                <a:defRPr/>
              </a:pPr>
              <a:t>4/10/2012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162B8BAD-30A2-4184-9AA2-111A23B8E5B8}" type="slidenum">
              <a:rPr lang="ar-SA"/>
              <a:pPr>
                <a:defRPr/>
              </a:pPr>
              <a:t>‹#›</a:t>
            </a:fld>
            <a:endParaRPr lang="en-US"/>
          </a:p>
        </p:txBody>
      </p:sp>
    </p:spTree>
    <p:extLst>
      <p:ext uri="{BB962C8B-B14F-4D97-AF65-F5344CB8AC3E}">
        <p14:creationId xmlns:p14="http://schemas.microsoft.com/office/powerpoint/2010/main" xmlns="" val="236025857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5"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6"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7" name="Slide Number Placeholder 5"/>
          <p:cNvSpPr>
            <a:spLocks noGrp="1"/>
          </p:cNvSpPr>
          <p:nvPr>
            <p:ph type="sldNum" sz="quarter" idx="10"/>
          </p:nvPr>
        </p:nvSpPr>
        <p:spPr>
          <a:xfrm>
            <a:off x="4927600" y="6356350"/>
            <a:ext cx="482600" cy="365125"/>
          </a:xfrm>
        </p:spPr>
        <p:txBody>
          <a:bodyPr/>
          <a:lstStyle>
            <a:lvl1pPr>
              <a:defRPr/>
            </a:lvl1pPr>
          </a:lstStyle>
          <a:p>
            <a:pPr>
              <a:defRPr/>
            </a:pPr>
            <a:fld id="{DC51B308-A706-4882-85C8-4AC66D834DF5}"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7" name="Rectangle 6"/>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8" name="Rectangle 7"/>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7" name="Rectangle 6"/>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Rectangle 2"/>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p:spPr>
        <p:txBody>
          <a:bodyPr/>
          <a:lstStyle>
            <a:lvl1pPr>
              <a:defRPr/>
            </a:lvl1pPr>
          </a:lstStyle>
          <a:p>
            <a:pPr>
              <a:defRPr/>
            </a:pPr>
            <a:fld id="{AF52D8B5-1BC0-4E9B-8D4C-D26A182F31B4}"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p:spPr>
        <p:txBody>
          <a:bodyPr/>
          <a:lstStyle>
            <a:lvl1pPr>
              <a:defRPr/>
            </a:lvl1pPr>
          </a:lstStyle>
          <a:p>
            <a:pPr>
              <a:defRPr/>
            </a:pPr>
            <a:fld id="{1EE5AF3C-69A6-42BB-A57F-334D5D8057CA}"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p:spPr>
        <p:txBody>
          <a:bodyPr/>
          <a:lstStyle>
            <a:lvl1pPr>
              <a:defRPr/>
            </a:lvl1pPr>
          </a:lstStyle>
          <a:p>
            <a:pPr>
              <a:defRPr/>
            </a:pPr>
            <a:fld id="{69C869B4-932D-4760-9194-E38E1A9ECB6C}"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p:spPr>
        <p:txBody>
          <a:bodyPr/>
          <a:lstStyle>
            <a:lvl1pPr>
              <a:defRPr/>
            </a:lvl1pPr>
          </a:lstStyle>
          <a:p>
            <a:pPr>
              <a:defRPr/>
            </a:pPr>
            <a:fld id="{44AAB523-93E0-4FD6-8A5C-9B31125F85C0}"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27"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029" name="Group 7"/>
          <p:cNvGrpSpPr>
            <a:grpSpLocks/>
          </p:cNvGrpSpPr>
          <p:nvPr/>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037"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a:p>
        </p:txBody>
      </p:sp>
      <p:sp>
        <p:nvSpPr>
          <p:cNvPr id="16" name="Rectangle 15"/>
          <p:cNvSpPr/>
          <p:nvPr/>
        </p:nvSpPr>
        <p:spPr>
          <a:xfrm>
            <a:off x="6781800" y="6519863"/>
            <a:ext cx="1928813"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a:t>
            </a:r>
          </a:p>
        </p:txBody>
      </p:sp>
      <p:sp>
        <p:nvSpPr>
          <p:cNvPr id="17" name="Rectangle 16"/>
          <p:cNvSpPr/>
          <p:nvPr/>
        </p:nvSpPr>
        <p:spPr>
          <a:xfrm>
            <a:off x="7050088" y="6291263"/>
            <a:ext cx="1408112" cy="338137"/>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033" name="Picture 17" descr="logo EDE.png"/>
          <p:cNvPicPr>
            <a:picLocks noChangeAspect="1"/>
          </p:cNvPicPr>
          <p:nvPr/>
        </p:nvPicPr>
        <p:blipFill>
          <a:blip r:embed="rId14" cstate="print"/>
          <a:srcRect/>
          <a:stretch>
            <a:fillRect/>
          </a:stretch>
        </p:blipFill>
        <p:spPr bwMode="auto">
          <a:xfrm>
            <a:off x="304800" y="5791200"/>
            <a:ext cx="838200" cy="938213"/>
          </a:xfrm>
          <a:prstGeom prst="rect">
            <a:avLst/>
          </a:prstGeom>
          <a:noFill/>
          <a:ln w="9525">
            <a:noFill/>
            <a:miter lim="800000"/>
            <a:headEnd/>
            <a:tailEnd/>
          </a:ln>
        </p:spPr>
      </p:pic>
      <p:sp>
        <p:nvSpPr>
          <p:cNvPr id="19" name="Rectangle 18"/>
          <p:cNvSpPr/>
          <p:nvPr/>
        </p:nvSpPr>
        <p:spPr>
          <a:xfrm>
            <a:off x="914400" y="6581775"/>
            <a:ext cx="3116263" cy="276225"/>
          </a:xfrm>
          <a:prstGeom prst="rect">
            <a:avLst/>
          </a:prstGeom>
        </p:spPr>
        <p:txBody>
          <a:bodyPr wrap="none">
            <a:spAutoFit/>
          </a:bodyPr>
          <a:lstStyle/>
          <a:p>
            <a:pPr algn="l" rtl="0" fontAlgn="auto">
              <a:spcBef>
                <a:spcPts val="0"/>
              </a:spcBef>
              <a:spcAft>
                <a:spcPts val="0"/>
              </a:spcAft>
              <a:defRPr/>
            </a:pPr>
            <a:r>
              <a:rPr lang="en-US" sz="1200" dirty="0">
                <a:solidFill>
                  <a:schemeClr val="bg1"/>
                </a:solidFill>
                <a:latin typeface="+mn-lt"/>
                <a:cs typeface="+mn-cs"/>
              </a:rPr>
              <a:t>Deanship of E-Learning and Distance Education</a:t>
            </a:r>
          </a:p>
        </p:txBody>
      </p:sp>
      <p:sp>
        <p:nvSpPr>
          <p:cNvPr id="20" name="Rectangle 19"/>
          <p:cNvSpPr/>
          <p:nvPr/>
        </p:nvSpPr>
        <p:spPr>
          <a:xfrm>
            <a:off x="1182688" y="6291263"/>
            <a:ext cx="2795587" cy="338137"/>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عمادة التعلم الإلكتروني والتعليم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830" r:id="rId1"/>
    <p:sldLayoutId id="2147483831" r:id="rId2"/>
    <p:sldLayoutId id="2147483832" r:id="rId3"/>
    <p:sldLayoutId id="2147483833" r:id="rId4"/>
    <p:sldLayoutId id="2147483834" r:id="rId5"/>
    <p:sldLayoutId id="2147483835" r:id="rId6"/>
    <p:sldLayoutId id="2147483836" r:id="rId7"/>
    <p:sldLayoutId id="2147483837" r:id="rId8"/>
    <p:sldLayoutId id="2147483838" r:id="rId9"/>
    <p:sldLayoutId id="2147483839" r:id="rId10"/>
    <p:sldLayoutId id="2147483840"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www.absoluteastronomy.com/topics/Exploitation" TargetMode="External"/><Relationship Id="rId2" Type="http://schemas.openxmlformats.org/officeDocument/2006/relationships/hyperlink" Target="http://www.absoluteastronomy.com/topics/Racial_segregation" TargetMode="External"/><Relationship Id="rId1" Type="http://schemas.openxmlformats.org/officeDocument/2006/relationships/slideLayout" Target="../slideLayouts/slideLayout2.xml"/><Relationship Id="rId5" Type="http://schemas.openxmlformats.org/officeDocument/2006/relationships/hyperlink" Target="http://www.absoluteastronomy.com/topics/Mass_racial_violence_in_the_United_States" TargetMode="External"/><Relationship Id="rId4" Type="http://schemas.openxmlformats.org/officeDocument/2006/relationships/hyperlink" Target="http://www.absoluteastronomy.com/topics/Violence"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hyperlink" Target="http://www.absoluteastronomy.com/topics/Nobel_Peace_Prize"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13316" name="Slide Number Placeholder 3"/>
          <p:cNvSpPr>
            <a:spLocks noGrp="1"/>
          </p:cNvSpPr>
          <p:nvPr>
            <p:ph type="sldNum" sz="quarter" idx="10"/>
          </p:nvPr>
        </p:nvSpPr>
        <p:spPr bwMode="auto">
          <a:noFill/>
          <a:ln>
            <a:miter lim="800000"/>
            <a:headEnd/>
            <a:tailEnd/>
          </a:ln>
        </p:spPr>
        <p:txBody>
          <a:bodyPr/>
          <a:lstStyle/>
          <a:p>
            <a:fld id="{D641B72C-ACC8-4B85-BE2B-D4397CF4367B}" type="slidenum">
              <a:rPr lang="ar-SA" smtClean="0">
                <a:cs typeface="Arial" pitchFamily="34" charset="0"/>
              </a:rPr>
              <a:pPr/>
              <a:t>1</a:t>
            </a:fld>
            <a:endParaRPr lang="en-US" smtClean="0">
              <a:cs typeface="Arial" pitchFamily="34" charset="0"/>
            </a:endParaRPr>
          </a:p>
        </p:txBody>
      </p:sp>
      <p:sp>
        <p:nvSpPr>
          <p:cNvPr id="5" name="Rectangle 4"/>
          <p:cNvSpPr/>
          <p:nvPr/>
        </p:nvSpPr>
        <p:spPr>
          <a:xfrm>
            <a:off x="-68580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defRPr/>
            </a:pPr>
            <a:r>
              <a:rPr lang="ar-SA" sz="2400" b="1" dirty="0">
                <a:solidFill>
                  <a:schemeClr val="tx2">
                    <a:lumMod val="75000"/>
                  </a:schemeClr>
                </a:solidFill>
                <a:latin typeface="Calibri" pitchFamily="34" charset="0"/>
              </a:rPr>
              <a:t>جامعة الملك فيصل</a:t>
            </a:r>
          </a:p>
          <a:p>
            <a:pPr algn="ctr" rtl="0">
              <a:spcBef>
                <a:spcPct val="20000"/>
              </a:spcBef>
              <a:buFont typeface="Arial" pitchFamily="34" charset="0"/>
              <a:buNone/>
              <a:defRPr/>
            </a:pPr>
            <a:r>
              <a:rPr lang="ar-SA" sz="2400" b="1" dirty="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defRPr/>
            </a:pPr>
            <a:r>
              <a:rPr lang="ar-SA" sz="2400" dirty="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13320"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3325"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defRPr/>
            </a:pPr>
            <a:r>
              <a:rPr lang="ar-EG" sz="3700" b="1" dirty="0">
                <a:solidFill>
                  <a:schemeClr val="accent1">
                    <a:lumMod val="50000"/>
                  </a:schemeClr>
                </a:solidFill>
                <a:latin typeface="AYM Wadiy S_U normal."/>
                <a:cs typeface="Times New Roman" pitchFamily="18" charset="0"/>
              </a:rPr>
              <a:t>اسم المقرر</a:t>
            </a:r>
            <a:endParaRPr lang="ar-SA" sz="3700" b="1" dirty="0">
              <a:solidFill>
                <a:schemeClr val="accent1">
                  <a:lumMod val="50000"/>
                </a:schemeClr>
              </a:solidFill>
              <a:latin typeface="AYM Wadiy S_U normal."/>
              <a:cs typeface="Times New Roman" pitchFamily="18" charset="0"/>
            </a:endParaRPr>
          </a:p>
          <a:p>
            <a:pPr algn="ctr">
              <a:defRPr/>
            </a:pPr>
            <a:r>
              <a:rPr lang="ar-SA" sz="2800" b="1" dirty="0" smtClean="0">
                <a:solidFill>
                  <a:srgbClr val="7F7F7F"/>
                </a:solidFill>
                <a:latin typeface="Calibri" pitchFamily="34" charset="0"/>
                <a:cs typeface="Times New Roman" pitchFamily="18" charset="0"/>
              </a:rPr>
              <a:t>الفكرة </a:t>
            </a:r>
            <a:r>
              <a:rPr lang="ar-SA" sz="2800" b="1" dirty="0" err="1" smtClean="0">
                <a:solidFill>
                  <a:srgbClr val="7F7F7F"/>
                </a:solidFill>
                <a:latin typeface="Calibri" pitchFamily="34" charset="0"/>
                <a:cs typeface="Times New Roman" pitchFamily="18" charset="0"/>
              </a:rPr>
              <a:t>و</a:t>
            </a:r>
            <a:r>
              <a:rPr lang="ar-SA" sz="2800" b="1" dirty="0" smtClean="0">
                <a:solidFill>
                  <a:srgbClr val="7F7F7F"/>
                </a:solidFill>
                <a:latin typeface="Calibri" pitchFamily="34" charset="0"/>
                <a:cs typeface="Times New Roman" pitchFamily="18" charset="0"/>
              </a:rPr>
              <a:t> الثقافة الإنجليزية</a:t>
            </a:r>
            <a:endParaRPr lang="en-US" sz="2800" b="1" dirty="0" smtClean="0">
              <a:solidFill>
                <a:srgbClr val="7F7F7F"/>
              </a:solidFill>
              <a:latin typeface="Calibri" pitchFamily="34" charset="0"/>
            </a:endParaRPr>
          </a:p>
          <a:p>
            <a:pPr algn="ctr">
              <a:defRPr/>
            </a:pPr>
            <a:r>
              <a:rPr lang="ar-SA" sz="2600" b="1" dirty="0" smtClean="0">
                <a:solidFill>
                  <a:srgbClr val="7F7F7F"/>
                </a:solidFill>
                <a:latin typeface="Calibri" pitchFamily="34" charset="0"/>
                <a:cs typeface="Times New Roman" pitchFamily="18" charset="0"/>
              </a:rPr>
              <a:t>أ. جمال رفيق محمد</a:t>
            </a:r>
            <a:endParaRPr lang="en-US" sz="2600" b="1" dirty="0">
              <a:solidFill>
                <a:srgbClr val="7F7F7F"/>
              </a:solidFill>
              <a:latin typeface="Calibri" pitchFamily="34" charset="0"/>
            </a:endParaRPr>
          </a:p>
        </p:txBody>
      </p:sp>
      <p:sp>
        <p:nvSpPr>
          <p:cNvPr id="13323"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03D8253F-85DB-4BD5-864C-440904512F6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A944C7FA-FAE0-4956-BFC5-28CA2F4D8C1B}" type="slidenum">
              <a:rPr lang="ar-SA" smtClean="0">
                <a:cs typeface="Arial" pitchFamily="34" charset="0"/>
              </a:rPr>
              <a:pPr/>
              <a:t>2</a:t>
            </a:fld>
            <a:endParaRPr lang="en-US"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pPr eaLnBrk="1" hangingPunct="1">
              <a:defRPr/>
            </a:pPr>
            <a:r>
              <a:rPr lang="ar-SA" spc="-150" dirty="0" smtClean="0">
                <a:solidFill>
                  <a:srgbClr val="376092"/>
                </a:solidFill>
                <a:latin typeface="ae_AlMateen" pitchFamily="2" charset="-78"/>
                <a:cs typeface="ae_AlMateen" pitchFamily="2" charset="-78"/>
              </a:rPr>
              <a:t/>
            </a:r>
            <a:br>
              <a:rPr lang="ar-SA" spc="-150" dirty="0" smtClean="0">
                <a:solidFill>
                  <a:srgbClr val="376092"/>
                </a:solidFill>
                <a:latin typeface="ae_AlMateen" pitchFamily="2" charset="-78"/>
                <a:cs typeface="ae_AlMateen" pitchFamily="2" charset="-78"/>
              </a:rPr>
            </a:br>
            <a:r>
              <a:rPr lang="ar-SA" spc="-150" dirty="0" smtClean="0">
                <a:solidFill>
                  <a:srgbClr val="376092"/>
                </a:solidFill>
                <a:latin typeface="ae_AlMateen" pitchFamily="2" charset="-78"/>
                <a:cs typeface="ae_AlMateen" pitchFamily="2" charset="-78"/>
              </a:rPr>
              <a:t>المحاضرة  الثانية عشر</a:t>
            </a:r>
            <a:br>
              <a:rPr lang="ar-SA" spc="-150" dirty="0" smtClean="0">
                <a:solidFill>
                  <a:srgbClr val="376092"/>
                </a:solidFill>
                <a:latin typeface="ae_AlMateen" pitchFamily="2" charset="-78"/>
                <a:cs typeface="ae_AlMateen" pitchFamily="2" charset="-78"/>
              </a:rPr>
            </a:br>
            <a:r>
              <a:rPr lang="ar-SA" spc="-150" dirty="0" smtClean="0">
                <a:solidFill>
                  <a:srgbClr val="376092"/>
                </a:solidFill>
                <a:latin typeface="ae_AlMateen" pitchFamily="2" charset="-78"/>
                <a:cs typeface="ae_AlMateen" pitchFamily="2" charset="-78"/>
              </a:rPr>
              <a:t>.......................</a:t>
            </a:r>
            <a:endParaRPr lang="en-US" spc="-150" dirty="0" smtClean="0">
              <a:solidFill>
                <a:srgbClr val="376092"/>
              </a:solidFill>
              <a:latin typeface="ae_AlMateen" pitchFamily="2" charset="-78"/>
              <a:cs typeface="ae_AlMateen" pitchFamily="2" charset="-78"/>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228600" y="152400"/>
            <a:ext cx="8915400" cy="1143000"/>
          </a:xfrm>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SA" dirty="0" smtClean="0">
                <a:solidFill>
                  <a:srgbClr val="C00000"/>
                </a:solidFill>
              </a:rPr>
              <a:t>عناصر المحاضرة</a:t>
            </a:r>
            <a:endParaRPr lang="en-US" dirty="0">
              <a:solidFill>
                <a:srgbClr val="C00000"/>
              </a:solidFill>
            </a:endParaRPr>
          </a:p>
        </p:txBody>
      </p:sp>
      <p:sp>
        <p:nvSpPr>
          <p:cNvPr id="15366"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6FB9C49D-7705-4461-AFFE-CE25E9EDDD09}" type="slidenum">
              <a:rPr lang="ar-SA" smtClean="0">
                <a:cs typeface="Arial" pitchFamily="34" charset="0"/>
              </a:rPr>
              <a:pPr/>
              <a:t>3</a:t>
            </a:fld>
            <a:endParaRPr lang="en-US" smtClean="0">
              <a:cs typeface="Arial" pitchFamily="34" charset="0"/>
            </a:endParaRPr>
          </a:p>
        </p:txBody>
      </p:sp>
      <p:sp>
        <p:nvSpPr>
          <p:cNvPr id="3" name="TextBox 2"/>
          <p:cNvSpPr txBox="1"/>
          <p:nvPr/>
        </p:nvSpPr>
        <p:spPr>
          <a:xfrm>
            <a:off x="3124200" y="1371600"/>
            <a:ext cx="2941831" cy="369332"/>
          </a:xfrm>
          <a:prstGeom prst="rect">
            <a:avLst/>
          </a:prstGeom>
          <a:noFill/>
        </p:spPr>
        <p:txBody>
          <a:bodyPr wrap="none" rtlCol="0">
            <a:spAutoFit/>
          </a:bodyPr>
          <a:lstStyle/>
          <a:p>
            <a:pPr algn="l" rtl="0"/>
            <a:r>
              <a:rPr lang="en-US" dirty="0" smtClean="0"/>
              <a:t>The Civil Rights Movement</a:t>
            </a:r>
            <a:endParaRPr lang="en-US" dirty="0"/>
          </a:p>
        </p:txBody>
      </p:sp>
      <p:pic>
        <p:nvPicPr>
          <p:cNvPr id="4" name="Picture 4" descr="http://scotscoop.com/wp-content/uploads/2011/01/kingphoto1.jpg"/>
          <p:cNvPicPr>
            <a:picLocks noChangeAspect="1" noChangeArrowheads="1"/>
          </p:cNvPicPr>
          <p:nvPr/>
        </p:nvPicPr>
        <p:blipFill>
          <a:blip r:embed="rId2" cstate="print"/>
          <a:srcRect/>
          <a:stretch>
            <a:fillRect/>
          </a:stretch>
        </p:blipFill>
        <p:spPr bwMode="auto">
          <a:xfrm>
            <a:off x="6705600" y="3886200"/>
            <a:ext cx="2948601" cy="2236328"/>
          </a:xfrm>
          <a:prstGeom prst="rect">
            <a:avLst/>
          </a:prstGeom>
          <a:noFill/>
        </p:spPr>
      </p:pic>
      <p:pic>
        <p:nvPicPr>
          <p:cNvPr id="5" name="Picture 6" descr="http://www.amistadresource.org/LBimages/image_08_05_030_R07-2010.jpg"/>
          <p:cNvPicPr>
            <a:picLocks noChangeAspect="1" noChangeArrowheads="1"/>
          </p:cNvPicPr>
          <p:nvPr/>
        </p:nvPicPr>
        <p:blipFill>
          <a:blip r:embed="rId3" cstate="print"/>
          <a:srcRect/>
          <a:stretch>
            <a:fillRect/>
          </a:stretch>
        </p:blipFill>
        <p:spPr bwMode="auto">
          <a:xfrm>
            <a:off x="2819400" y="2209800"/>
            <a:ext cx="3844635" cy="2819400"/>
          </a:xfrm>
          <a:prstGeom prst="rect">
            <a:avLst/>
          </a:prstGeom>
          <a:noFill/>
        </p:spPr>
      </p:pic>
      <p:pic>
        <p:nvPicPr>
          <p:cNvPr id="11272" name="Picture 8" descr="https://encrypted-tbn3.google.com/images?q=tbn:ANd9GcR-xFyb-P-T7qwh40G0BqJ7UZevl2JRh6rvHcJBLuMiVWksPOsn"/>
          <p:cNvPicPr>
            <a:picLocks noChangeAspect="1" noChangeArrowheads="1"/>
          </p:cNvPicPr>
          <p:nvPr/>
        </p:nvPicPr>
        <p:blipFill>
          <a:blip r:embed="rId4" cstate="print"/>
          <a:srcRect/>
          <a:stretch>
            <a:fillRect/>
          </a:stretch>
        </p:blipFill>
        <p:spPr bwMode="auto">
          <a:xfrm>
            <a:off x="6934200" y="1447800"/>
            <a:ext cx="2266950" cy="2019301"/>
          </a:xfrm>
          <a:prstGeom prst="rect">
            <a:avLst/>
          </a:prstGeom>
          <a:noFill/>
        </p:spPr>
      </p:pic>
      <p:pic>
        <p:nvPicPr>
          <p:cNvPr id="11274" name="Picture 10" descr="http://www.old-picture.com/united-states-history-1900s---1930s/pictures/Ku-Klux-Klan.jpg"/>
          <p:cNvPicPr>
            <a:picLocks noChangeAspect="1" noChangeArrowheads="1"/>
          </p:cNvPicPr>
          <p:nvPr/>
        </p:nvPicPr>
        <p:blipFill>
          <a:blip r:embed="rId5" cstate="print"/>
          <a:srcRect/>
          <a:stretch>
            <a:fillRect/>
          </a:stretch>
        </p:blipFill>
        <p:spPr bwMode="auto">
          <a:xfrm>
            <a:off x="152400" y="4114800"/>
            <a:ext cx="2563803" cy="1752600"/>
          </a:xfrm>
          <a:prstGeom prst="rect">
            <a:avLst/>
          </a:prstGeom>
          <a:noFill/>
        </p:spPr>
      </p:pic>
      <p:pic>
        <p:nvPicPr>
          <p:cNvPr id="11276" name="Picture 12" descr="http://upload.wikimedia.org/wikipedia/commons/thumb/1/1c/Frederick_Douglass_portrait.jpg/240px-Frederick_Douglass_portrait.jpg"/>
          <p:cNvPicPr>
            <a:picLocks noChangeAspect="1" noChangeArrowheads="1"/>
          </p:cNvPicPr>
          <p:nvPr/>
        </p:nvPicPr>
        <p:blipFill>
          <a:blip r:embed="rId6" cstate="print"/>
          <a:srcRect/>
          <a:stretch>
            <a:fillRect/>
          </a:stretch>
        </p:blipFill>
        <p:spPr bwMode="auto">
          <a:xfrm>
            <a:off x="228600" y="685800"/>
            <a:ext cx="2286000" cy="3286126"/>
          </a:xfrm>
          <a:prstGeom prst="rect">
            <a:avLst/>
          </a:prstGeom>
          <a:noFill/>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228600" y="152400"/>
            <a:ext cx="8915400" cy="1143000"/>
          </a:xfrm>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SA" dirty="0" smtClean="0">
                <a:solidFill>
                  <a:srgbClr val="C00000"/>
                </a:solidFill>
              </a:rPr>
              <a:t>عناصر المحاضرة</a:t>
            </a:r>
            <a:endParaRPr lang="en-US" dirty="0">
              <a:solidFill>
                <a:srgbClr val="C00000"/>
              </a:solidFill>
            </a:endParaRPr>
          </a:p>
        </p:txBody>
      </p:sp>
      <p:sp>
        <p:nvSpPr>
          <p:cNvPr id="15366"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6FB9C49D-7705-4461-AFFE-CE25E9EDDD09}" type="slidenum">
              <a:rPr lang="ar-SA" smtClean="0">
                <a:cs typeface="Arial" pitchFamily="34" charset="0"/>
              </a:rPr>
              <a:pPr/>
              <a:t>4</a:t>
            </a:fld>
            <a:endParaRPr lang="en-US" smtClean="0">
              <a:cs typeface="Arial" pitchFamily="34" charset="0"/>
            </a:endParaRPr>
          </a:p>
        </p:txBody>
      </p:sp>
      <p:sp>
        <p:nvSpPr>
          <p:cNvPr id="6" name="TextBox 5"/>
          <p:cNvSpPr txBox="1"/>
          <p:nvPr/>
        </p:nvSpPr>
        <p:spPr>
          <a:xfrm>
            <a:off x="3657600" y="1905000"/>
            <a:ext cx="1723549" cy="369332"/>
          </a:xfrm>
          <a:prstGeom prst="rect">
            <a:avLst/>
          </a:prstGeom>
          <a:noFill/>
        </p:spPr>
        <p:txBody>
          <a:bodyPr wrap="none" rtlCol="1">
            <a:spAutoFit/>
          </a:bodyPr>
          <a:lstStyle/>
          <a:p>
            <a:pPr algn="l" rtl="0"/>
            <a:r>
              <a:rPr lang="en-US" dirty="0" smtClean="0"/>
              <a:t>Reconstruction</a:t>
            </a:r>
            <a:endParaRPr lang="ar-SA" dirty="0"/>
          </a:p>
        </p:txBody>
      </p:sp>
      <p:sp>
        <p:nvSpPr>
          <p:cNvPr id="8" name="TextBox 7"/>
          <p:cNvSpPr txBox="1"/>
          <p:nvPr/>
        </p:nvSpPr>
        <p:spPr>
          <a:xfrm>
            <a:off x="103316" y="2438400"/>
            <a:ext cx="9802684" cy="3416320"/>
          </a:xfrm>
          <a:prstGeom prst="rect">
            <a:avLst/>
          </a:prstGeom>
          <a:noFill/>
        </p:spPr>
        <p:txBody>
          <a:bodyPr wrap="none" rtlCol="1">
            <a:spAutoFit/>
          </a:bodyPr>
          <a:lstStyle/>
          <a:p>
            <a:pPr algn="l" rtl="0"/>
            <a:r>
              <a:rPr lang="en-US" dirty="0" smtClean="0"/>
              <a:t>The Union victory in the Civil War in 1865 may have given some 4 million slaves their</a:t>
            </a:r>
          </a:p>
          <a:p>
            <a:pPr algn="l" rtl="0"/>
            <a:r>
              <a:rPr lang="en-US" dirty="0" smtClean="0"/>
              <a:t>freedom, but the process of rebuilding the South during the Reconstruction period </a:t>
            </a:r>
          </a:p>
          <a:p>
            <a:pPr algn="l" rtl="0"/>
            <a:r>
              <a:rPr lang="en-US" dirty="0" smtClean="0"/>
              <a:t>(1865-1877) introduced a new set of significant challenges. Under the administration </a:t>
            </a:r>
          </a:p>
          <a:p>
            <a:pPr algn="l" rtl="0"/>
            <a:r>
              <a:rPr lang="en-US" dirty="0" smtClean="0"/>
              <a:t>of President Andrew Johnson in 1865 and 1866, new southern state legislatures passed </a:t>
            </a:r>
          </a:p>
          <a:p>
            <a:pPr algn="l" rtl="0"/>
            <a:r>
              <a:rPr lang="en-US" dirty="0" smtClean="0"/>
              <a:t>restrictive "black codes" to control the labor and behavior of former slaves and other </a:t>
            </a:r>
          </a:p>
          <a:p>
            <a:pPr algn="l" rtl="0"/>
            <a:r>
              <a:rPr lang="en-US" dirty="0" smtClean="0"/>
              <a:t>African Americans. Outrage in the North over these codes eroded support for the approach </a:t>
            </a:r>
          </a:p>
          <a:p>
            <a:pPr algn="l" rtl="0"/>
            <a:r>
              <a:rPr lang="en-US" dirty="0" smtClean="0"/>
              <a:t>known as Presidential Reconstruction and led to the triumph of the more radical wing of the</a:t>
            </a:r>
          </a:p>
          <a:p>
            <a:pPr algn="l" rtl="0"/>
            <a:r>
              <a:rPr lang="en-US" dirty="0" smtClean="0"/>
              <a:t> Republican Party. During Radical Reconstruction, which began in 1867, newly enfranchised</a:t>
            </a:r>
          </a:p>
          <a:p>
            <a:pPr algn="l" rtl="0"/>
            <a:r>
              <a:rPr lang="en-US" dirty="0" smtClean="0"/>
              <a:t> blacks gained a voice in government for the first time in American history, winning election </a:t>
            </a:r>
          </a:p>
          <a:p>
            <a:pPr algn="l" rtl="0"/>
            <a:r>
              <a:rPr lang="en-US" dirty="0" smtClean="0"/>
              <a:t>to southern state legislatures and even to the U.S. Congress. In less than a decade, however,</a:t>
            </a:r>
          </a:p>
          <a:p>
            <a:pPr algn="l" rtl="0"/>
            <a:r>
              <a:rPr lang="en-US" dirty="0" smtClean="0"/>
              <a:t> reactionary forces–including the Ku Klux Klan–would reverse the changes wrought by Radical</a:t>
            </a:r>
          </a:p>
          <a:p>
            <a:pPr algn="l" rtl="0"/>
            <a:r>
              <a:rPr lang="en-US" dirty="0" smtClean="0"/>
              <a:t> Reconstruction in a violent backlash that restored white supremacy in the South.</a:t>
            </a:r>
            <a:endParaRPr lang="ar-SA"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228600" y="152400"/>
            <a:ext cx="8915400" cy="1143000"/>
          </a:xfrm>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SA" dirty="0" smtClean="0">
                <a:solidFill>
                  <a:srgbClr val="C00000"/>
                </a:solidFill>
              </a:rPr>
              <a:t>عناصر المحاضرة</a:t>
            </a:r>
            <a:endParaRPr lang="en-US" dirty="0">
              <a:solidFill>
                <a:srgbClr val="C00000"/>
              </a:solidFill>
            </a:endParaRPr>
          </a:p>
        </p:txBody>
      </p:sp>
      <p:sp>
        <p:nvSpPr>
          <p:cNvPr id="15366"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6FB9C49D-7705-4461-AFFE-CE25E9EDDD09}" type="slidenum">
              <a:rPr lang="ar-SA" smtClean="0">
                <a:cs typeface="Arial" pitchFamily="34" charset="0"/>
              </a:rPr>
              <a:pPr/>
              <a:t>5</a:t>
            </a:fld>
            <a:endParaRPr lang="en-US" smtClean="0">
              <a:cs typeface="Arial" pitchFamily="34" charset="0"/>
            </a:endParaRPr>
          </a:p>
        </p:txBody>
      </p:sp>
      <p:sp>
        <p:nvSpPr>
          <p:cNvPr id="6" name="Rectangle 5"/>
          <p:cNvSpPr/>
          <p:nvPr/>
        </p:nvSpPr>
        <p:spPr>
          <a:xfrm>
            <a:off x="152400" y="1371601"/>
            <a:ext cx="9753600" cy="5355312"/>
          </a:xfrm>
          <a:prstGeom prst="rect">
            <a:avLst/>
          </a:prstGeom>
        </p:spPr>
        <p:txBody>
          <a:bodyPr wrap="square">
            <a:spAutoFit/>
          </a:bodyPr>
          <a:lstStyle/>
          <a:p>
            <a:pPr algn="l" rtl="0"/>
            <a:r>
              <a:rPr lang="en-US" dirty="0" smtClean="0"/>
              <a:t>Characteristics of the post-Reconstruction period:</a:t>
            </a:r>
          </a:p>
          <a:p>
            <a:pPr algn="l" rtl="0"/>
            <a:r>
              <a:rPr lang="en-US" dirty="0" smtClean="0"/>
              <a:t/>
            </a:r>
            <a:br>
              <a:rPr lang="en-US" dirty="0" smtClean="0"/>
            </a:br>
            <a:r>
              <a:rPr lang="en-US" dirty="0" smtClean="0">
                <a:solidFill>
                  <a:srgbClr val="FF0000"/>
                </a:solidFill>
                <a:hlinkClick r:id="rId2"/>
              </a:rPr>
              <a:t>Racial segregation</a:t>
            </a:r>
            <a:r>
              <a:rPr lang="en-US" dirty="0" smtClean="0"/>
              <a:t>. By law, public facilities and government services such as education were divided into separate "white" and "colored" domains. Characteristically, those for colored were underfunded and of inferior quality.</a:t>
            </a:r>
          </a:p>
          <a:p>
            <a:pPr algn="l" rtl="0"/>
            <a:r>
              <a:rPr lang="en-US" dirty="0" smtClean="0"/>
              <a:t/>
            </a:r>
            <a:br>
              <a:rPr lang="en-US" dirty="0" smtClean="0"/>
            </a:br>
            <a:r>
              <a:rPr lang="en-US" u="sng" dirty="0" smtClean="0">
                <a:solidFill>
                  <a:srgbClr val="FF0000"/>
                </a:solidFill>
              </a:rPr>
              <a:t>Disfranchisement.</a:t>
            </a:r>
            <a:r>
              <a:rPr lang="en-US" dirty="0" smtClean="0">
                <a:solidFill>
                  <a:srgbClr val="FF0000"/>
                </a:solidFill>
              </a:rPr>
              <a:t> </a:t>
            </a:r>
            <a:r>
              <a:rPr lang="en-US" dirty="0" smtClean="0"/>
              <a:t>When white Democrats regained power, they passed laws that made voter registration more inaccessible to blacks. Black voters were forced off the voting rolls. The number of African American voters dropped dramatically, and they no longer were able to elect representatives. From 1890 to 1908, Southern states of the former Confederacy created constitutions with provisions that disfranchised tens of thousands of African Americans.</a:t>
            </a:r>
          </a:p>
          <a:p>
            <a:pPr algn="l" rtl="0"/>
            <a:endParaRPr lang="en-US" dirty="0" smtClean="0"/>
          </a:p>
          <a:p>
            <a:pPr algn="l" rtl="0"/>
            <a:r>
              <a:rPr lang="en-US" dirty="0" smtClean="0">
                <a:hlinkClick r:id="rId3"/>
              </a:rPr>
              <a:t>Exploitation</a:t>
            </a:r>
            <a:r>
              <a:rPr lang="en-US" dirty="0" smtClean="0"/>
              <a:t>. Increased economic oppression of blacks, Latinos, and Asians, denial of economic opportunities, and widespread employment discrimination.</a:t>
            </a:r>
          </a:p>
          <a:p>
            <a:pPr algn="l" rtl="0"/>
            <a:r>
              <a:rPr lang="en-US" dirty="0" smtClean="0"/>
              <a:t/>
            </a:r>
            <a:br>
              <a:rPr lang="en-US" dirty="0" smtClean="0"/>
            </a:br>
            <a:r>
              <a:rPr lang="en-US" dirty="0" smtClean="0">
                <a:hlinkClick r:id="rId4"/>
              </a:rPr>
              <a:t>Violence</a:t>
            </a:r>
            <a:r>
              <a:rPr lang="en-US" dirty="0" smtClean="0"/>
              <a:t>. Individual, police, organizational, and </a:t>
            </a:r>
            <a:r>
              <a:rPr lang="en-US" dirty="0" smtClean="0">
                <a:hlinkClick r:id="rId5"/>
              </a:rPr>
              <a:t>mass racial violence against blacks</a:t>
            </a:r>
            <a:r>
              <a:rPr lang="en-US" dirty="0" smtClean="0"/>
              <a:t> (and Latinos in the Southwest and Asians in California).</a:t>
            </a:r>
          </a:p>
          <a:p>
            <a:pPr algn="l" rtl="0"/>
            <a:r>
              <a:rPr lang="en-US" dirty="0" smtClean="0"/>
              <a:t/>
            </a:r>
            <a:br>
              <a:rPr lang="en-US" dirty="0" smtClean="0"/>
            </a:br>
            <a:endParaRPr lang="ar-SA"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228600" y="152400"/>
            <a:ext cx="8915400" cy="1143000"/>
          </a:xfrm>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SA" dirty="0" smtClean="0">
                <a:solidFill>
                  <a:srgbClr val="C00000"/>
                </a:solidFill>
              </a:rPr>
              <a:t>عناصر المحاضرة</a:t>
            </a:r>
            <a:endParaRPr lang="en-US" dirty="0">
              <a:solidFill>
                <a:srgbClr val="C00000"/>
              </a:solidFill>
            </a:endParaRPr>
          </a:p>
        </p:txBody>
      </p:sp>
      <p:sp>
        <p:nvSpPr>
          <p:cNvPr id="15366"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6FB9C49D-7705-4461-AFFE-CE25E9EDDD09}" type="slidenum">
              <a:rPr lang="ar-SA" smtClean="0">
                <a:cs typeface="Arial" pitchFamily="34" charset="0"/>
              </a:rPr>
              <a:pPr/>
              <a:t>6</a:t>
            </a:fld>
            <a:endParaRPr lang="en-US" smtClean="0">
              <a:cs typeface="Arial" pitchFamily="34" charset="0"/>
            </a:endParaRPr>
          </a:p>
        </p:txBody>
      </p:sp>
      <p:sp>
        <p:nvSpPr>
          <p:cNvPr id="4" name="TextBox 3"/>
          <p:cNvSpPr txBox="1"/>
          <p:nvPr/>
        </p:nvSpPr>
        <p:spPr>
          <a:xfrm>
            <a:off x="152400" y="1905000"/>
            <a:ext cx="9448800" cy="6186309"/>
          </a:xfrm>
          <a:prstGeom prst="rect">
            <a:avLst/>
          </a:prstGeom>
          <a:noFill/>
        </p:spPr>
        <p:txBody>
          <a:bodyPr wrap="square" rtlCol="0">
            <a:spAutoFit/>
          </a:bodyPr>
          <a:lstStyle/>
          <a:p>
            <a:pPr algn="l" rtl="0"/>
            <a:r>
              <a:rPr lang="en-US" dirty="0" smtClean="0"/>
              <a:t>A group including many former Confederate veterans founded the first branch of the Ku Klux Klan as a social club in Pulaski, Tennessee, in 1866. </a:t>
            </a:r>
          </a:p>
          <a:p>
            <a:pPr algn="l" rtl="0"/>
            <a:endParaRPr lang="en-US" dirty="0" smtClean="0"/>
          </a:p>
          <a:p>
            <a:pPr algn="l" rtl="0"/>
            <a:r>
              <a:rPr lang="en-US" dirty="0" smtClean="0"/>
              <a:t>The organization of the Ku Klux Klan coincided with the beginning of the second phase the Reconstruction when Congress passed the Reconstruction Act. Under its provisions, the South was divided into five military districts, and each state was required to approve the 14th Amendment, which granted "equal protection" of the Constitution to former slaves.</a:t>
            </a:r>
          </a:p>
          <a:p>
            <a:pPr algn="l" rtl="0"/>
            <a:r>
              <a:rPr lang="en-US" dirty="0" smtClean="0"/>
              <a:t> </a:t>
            </a:r>
          </a:p>
          <a:p>
            <a:pPr algn="l" rtl="0"/>
            <a:r>
              <a:rPr lang="en-US" dirty="0" smtClean="0"/>
              <a:t>The Ku Klux Klan dedicated itself to an underground campaign of violence against Republican leaders and voters (both black and white) to restore white supremacy in the South. </a:t>
            </a:r>
          </a:p>
          <a:p>
            <a:pPr algn="l" rtl="0"/>
            <a:endParaRPr lang="en-US" dirty="0" smtClean="0"/>
          </a:p>
          <a:p>
            <a:pPr algn="l" rtl="0"/>
            <a:r>
              <a:rPr lang="en-US" dirty="0" smtClean="0"/>
              <a:t>At least 10 percent of the black legislators elected during the 1867-1868 constitutional conventions became victims of violence during Reconstruction, including seven who were killed.</a:t>
            </a:r>
          </a:p>
          <a:p>
            <a:pPr algn="l" rtl="0"/>
            <a:endParaRPr lang="en-US" dirty="0" smtClean="0"/>
          </a:p>
          <a:p>
            <a:pPr algn="l" rtl="0"/>
            <a:endParaRPr lang="en-US" dirty="0" smtClean="0"/>
          </a:p>
          <a:p>
            <a:pPr algn="l" rtl="0"/>
            <a:endParaRPr lang="en-US" dirty="0" smtClean="0"/>
          </a:p>
          <a:p>
            <a:pPr algn="l" rtl="0"/>
            <a:endParaRPr lang="en-US" dirty="0"/>
          </a:p>
          <a:p>
            <a:pPr algn="l" rtl="0"/>
            <a:endParaRPr lang="en-US" dirty="0" smtClean="0"/>
          </a:p>
          <a:p>
            <a:pPr algn="l" rtl="0"/>
            <a:endParaRPr lang="en-US" dirty="0"/>
          </a:p>
          <a:p>
            <a:pPr algn="l" rtl="0"/>
            <a:endParaRPr lang="en-US" dirty="0"/>
          </a:p>
        </p:txBody>
      </p:sp>
      <p:sp>
        <p:nvSpPr>
          <p:cNvPr id="2" name="TextBox 1"/>
          <p:cNvSpPr txBox="1"/>
          <p:nvPr/>
        </p:nvSpPr>
        <p:spPr>
          <a:xfrm>
            <a:off x="3733800" y="1447800"/>
            <a:ext cx="1967205" cy="646331"/>
          </a:xfrm>
          <a:prstGeom prst="rect">
            <a:avLst/>
          </a:prstGeom>
          <a:noFill/>
        </p:spPr>
        <p:txBody>
          <a:bodyPr wrap="square" rtlCol="0">
            <a:spAutoFit/>
          </a:bodyPr>
          <a:lstStyle/>
          <a:p>
            <a:pPr algn="l" rtl="0"/>
            <a:r>
              <a:rPr lang="en-US" dirty="0" smtClean="0"/>
              <a:t>The Ku Klux Klan</a:t>
            </a:r>
          </a:p>
          <a:p>
            <a:pPr algn="l" rtl="0"/>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228600" y="152400"/>
            <a:ext cx="8915400" cy="1143000"/>
          </a:xfrm>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SA" dirty="0" smtClean="0">
                <a:solidFill>
                  <a:srgbClr val="C00000"/>
                </a:solidFill>
              </a:rPr>
              <a:t>عناصر المحاضرة</a:t>
            </a:r>
            <a:endParaRPr lang="en-US" dirty="0">
              <a:solidFill>
                <a:srgbClr val="C00000"/>
              </a:solidFill>
            </a:endParaRPr>
          </a:p>
        </p:txBody>
      </p:sp>
      <p:sp>
        <p:nvSpPr>
          <p:cNvPr id="15366"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6FB9C49D-7705-4461-AFFE-CE25E9EDDD09}" type="slidenum">
              <a:rPr lang="ar-SA" smtClean="0">
                <a:cs typeface="Arial" pitchFamily="34" charset="0"/>
              </a:rPr>
              <a:pPr/>
              <a:t>7</a:t>
            </a:fld>
            <a:endParaRPr lang="en-US" smtClean="0">
              <a:cs typeface="Arial" pitchFamily="34" charset="0"/>
            </a:endParaRPr>
          </a:p>
        </p:txBody>
      </p:sp>
      <p:sp>
        <p:nvSpPr>
          <p:cNvPr id="5" name="TextBox 4"/>
          <p:cNvSpPr txBox="1"/>
          <p:nvPr/>
        </p:nvSpPr>
        <p:spPr>
          <a:xfrm>
            <a:off x="4080175" y="1491734"/>
            <a:ext cx="1749197" cy="369332"/>
          </a:xfrm>
          <a:prstGeom prst="rect">
            <a:avLst/>
          </a:prstGeom>
          <a:noFill/>
        </p:spPr>
        <p:txBody>
          <a:bodyPr wrap="none" rtlCol="0">
            <a:spAutoFit/>
          </a:bodyPr>
          <a:lstStyle/>
          <a:p>
            <a:pPr algn="l" rtl="0"/>
            <a:r>
              <a:rPr lang="en-US" dirty="0" smtClean="0"/>
              <a:t>Jim Crow Laws</a:t>
            </a:r>
          </a:p>
        </p:txBody>
      </p:sp>
      <p:sp>
        <p:nvSpPr>
          <p:cNvPr id="6" name="Rectangle 5"/>
          <p:cNvSpPr/>
          <p:nvPr/>
        </p:nvSpPr>
        <p:spPr>
          <a:xfrm>
            <a:off x="152400" y="1828800"/>
            <a:ext cx="9753600" cy="4524315"/>
          </a:xfrm>
          <a:prstGeom prst="rect">
            <a:avLst/>
          </a:prstGeom>
        </p:spPr>
        <p:txBody>
          <a:bodyPr wrap="square">
            <a:spAutoFit/>
          </a:bodyPr>
          <a:lstStyle/>
          <a:p>
            <a:pPr algn="l" rtl="0"/>
            <a:r>
              <a:rPr lang="en-US" dirty="0" smtClean="0"/>
              <a:t>In the years following the end of Reconstruction, the South reestablished many of the provisions of the black codes in the form of the so-called "Jim Crow laws." These remained firmly in place for almost a century, but were finally abolished with the passage of the Civil Rights Act of 1964. </a:t>
            </a:r>
          </a:p>
          <a:p>
            <a:pPr algn="l" rtl="0"/>
            <a:endParaRPr lang="en-US" dirty="0" smtClean="0"/>
          </a:p>
          <a:p>
            <a:pPr algn="l" rtl="0"/>
            <a:r>
              <a:rPr lang="en-US" dirty="0" smtClean="0"/>
              <a:t>From the late 1870s, Southern state legislatures passed laws requiring the separation of whites from “persons of color” in public transportation and schools. Generally, anyone of ascertainable or strongly suspected black ancestry in any degree was for this purpose a “person of color”.  </a:t>
            </a:r>
          </a:p>
          <a:p>
            <a:pPr algn="l" rtl="0"/>
            <a:endParaRPr lang="en-US" dirty="0" smtClean="0"/>
          </a:p>
          <a:p>
            <a:pPr algn="l" rtl="0"/>
            <a:r>
              <a:rPr lang="en-US" dirty="0" smtClean="0"/>
              <a:t>The segregation principle was extended to parks, cemeteries, theatres, and restaurants in an effort to prevent any contact between blacks and whites as equals. It was codified on local and state levels and most famously with the “separate but equal” decision of the U.S. Supreme Court in </a:t>
            </a:r>
            <a:r>
              <a:rPr lang="en-US" i="1" dirty="0" err="1" smtClean="0"/>
              <a:t>Plessy</a:t>
            </a:r>
            <a:r>
              <a:rPr lang="en-US" i="1" dirty="0" smtClean="0"/>
              <a:t> </a:t>
            </a:r>
            <a:r>
              <a:rPr lang="en-US" dirty="0" smtClean="0"/>
              <a:t>v. </a:t>
            </a:r>
            <a:r>
              <a:rPr lang="en-US" i="1" dirty="0" smtClean="0"/>
              <a:t>Ferguson</a:t>
            </a:r>
            <a:r>
              <a:rPr lang="en-US" dirty="0" smtClean="0"/>
              <a:t> (1896).</a:t>
            </a:r>
          </a:p>
          <a:p>
            <a:pPr algn="l" rtl="0"/>
            <a:endParaRPr lang="en-US" dirty="0" smtClean="0"/>
          </a:p>
          <a:p>
            <a:pPr algn="l" rtl="0"/>
            <a:endParaRPr lang="ar-SA"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228600" y="152400"/>
            <a:ext cx="8915400" cy="1143000"/>
          </a:xfrm>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SA" dirty="0" smtClean="0">
                <a:solidFill>
                  <a:srgbClr val="C00000"/>
                </a:solidFill>
              </a:rPr>
              <a:t>عناصر المحاضرة</a:t>
            </a:r>
            <a:endParaRPr lang="en-US" dirty="0">
              <a:solidFill>
                <a:srgbClr val="C00000"/>
              </a:solidFill>
            </a:endParaRPr>
          </a:p>
        </p:txBody>
      </p:sp>
      <p:sp>
        <p:nvSpPr>
          <p:cNvPr id="15366"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6FB9C49D-7705-4461-AFFE-CE25E9EDDD09}" type="slidenum">
              <a:rPr lang="ar-SA" smtClean="0">
                <a:cs typeface="Arial" pitchFamily="34" charset="0"/>
              </a:rPr>
              <a:pPr/>
              <a:t>8</a:t>
            </a:fld>
            <a:endParaRPr lang="en-US" smtClean="0">
              <a:cs typeface="Arial" pitchFamily="34" charset="0"/>
            </a:endParaRPr>
          </a:p>
        </p:txBody>
      </p:sp>
      <p:sp>
        <p:nvSpPr>
          <p:cNvPr id="4" name="TextBox 3"/>
          <p:cNvSpPr txBox="1"/>
          <p:nvPr/>
        </p:nvSpPr>
        <p:spPr>
          <a:xfrm>
            <a:off x="1295400" y="2057400"/>
            <a:ext cx="184731" cy="369332"/>
          </a:xfrm>
          <a:prstGeom prst="rect">
            <a:avLst/>
          </a:prstGeom>
          <a:noFill/>
        </p:spPr>
        <p:txBody>
          <a:bodyPr wrap="none" rtlCol="0">
            <a:spAutoFit/>
          </a:bodyPr>
          <a:lstStyle/>
          <a:p>
            <a:endParaRPr lang="en-US" dirty="0"/>
          </a:p>
        </p:txBody>
      </p:sp>
      <p:sp>
        <p:nvSpPr>
          <p:cNvPr id="3" name="TextBox 2"/>
          <p:cNvSpPr txBox="1"/>
          <p:nvPr/>
        </p:nvSpPr>
        <p:spPr>
          <a:xfrm>
            <a:off x="3581400" y="1688068"/>
            <a:ext cx="2236510" cy="369332"/>
          </a:xfrm>
          <a:prstGeom prst="rect">
            <a:avLst/>
          </a:prstGeom>
          <a:noFill/>
        </p:spPr>
        <p:txBody>
          <a:bodyPr wrap="none" rtlCol="0">
            <a:spAutoFit/>
          </a:bodyPr>
          <a:lstStyle/>
          <a:p>
            <a:pPr algn="l" rtl="0"/>
            <a:r>
              <a:rPr lang="en-US" dirty="0" smtClean="0"/>
              <a:t>Civil Rights Leaders</a:t>
            </a:r>
          </a:p>
        </p:txBody>
      </p:sp>
      <p:sp>
        <p:nvSpPr>
          <p:cNvPr id="5" name="Rectangle 4"/>
          <p:cNvSpPr/>
          <p:nvPr/>
        </p:nvSpPr>
        <p:spPr>
          <a:xfrm>
            <a:off x="152400" y="2057400"/>
            <a:ext cx="9448800" cy="4247317"/>
          </a:xfrm>
          <a:prstGeom prst="rect">
            <a:avLst/>
          </a:prstGeom>
        </p:spPr>
        <p:txBody>
          <a:bodyPr wrap="square">
            <a:spAutoFit/>
          </a:bodyPr>
          <a:lstStyle/>
          <a:p>
            <a:pPr algn="l" rtl="0"/>
            <a:r>
              <a:rPr lang="en-US" u="sng" dirty="0" smtClean="0"/>
              <a:t>Frederick Douglas</a:t>
            </a:r>
            <a:r>
              <a:rPr lang="en-US" dirty="0" smtClean="0"/>
              <a:t> (1818-95) called the father of the civil rights movement, he was a prominent American abolitionist, author and orator. Born a slave, Douglass escaped at age 20 and went on to become a world-renowned anti-slavery activist. Douglass' work as a reformer ranged from his abolitionist activities in the early 1840s to his attacks on Jim Crow and lynching in the 1890s.</a:t>
            </a:r>
          </a:p>
          <a:p>
            <a:pPr algn="l" rtl="0"/>
            <a:endParaRPr lang="en-US" dirty="0" smtClean="0"/>
          </a:p>
          <a:p>
            <a:pPr algn="l" rtl="0"/>
            <a:r>
              <a:rPr lang="en-US" u="sng" dirty="0" smtClean="0"/>
              <a:t>Dr. Martin Luther King Jr. </a:t>
            </a:r>
            <a:r>
              <a:rPr lang="en-US" dirty="0" smtClean="0"/>
              <a:t>(1929-1968) was a Baptist minister and social activist who played a key role in the American civil rights movement from the mid-1950s until his assassination in 1968. Inspired by advocates of nonviolence such as Mahatma Gandhi, King sought equality for African Americans, the economically disadvantaged and victims of injustice through peaceful protest. He was the driving force behind watershed events such as the Montgomery Bus Boycott and the March on Washington, which helped bring about such landmark legislation as the Civil Rights Act of 1964 and the Voting Rights Act of 1965. King was awarded the Nobel Peace Prize in 1964 and is remembered each year on Martin Luther King Jr. Day, a U.S. federal holiday since 1986.</a:t>
            </a:r>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228600" y="152400"/>
            <a:ext cx="8915400" cy="1143000"/>
          </a:xfrm>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SA" dirty="0" smtClean="0">
                <a:solidFill>
                  <a:srgbClr val="C00000"/>
                </a:solidFill>
              </a:rPr>
              <a:t>عناصر المحاضرة</a:t>
            </a:r>
            <a:endParaRPr lang="en-US" dirty="0">
              <a:solidFill>
                <a:srgbClr val="C00000"/>
              </a:solidFill>
            </a:endParaRPr>
          </a:p>
        </p:txBody>
      </p:sp>
      <p:sp>
        <p:nvSpPr>
          <p:cNvPr id="15366"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6FB9C49D-7705-4461-AFFE-CE25E9EDDD09}" type="slidenum">
              <a:rPr lang="ar-SA" smtClean="0">
                <a:cs typeface="Arial" pitchFamily="34" charset="0"/>
              </a:rPr>
              <a:pPr/>
              <a:t>9</a:t>
            </a:fld>
            <a:endParaRPr lang="en-US" smtClean="0">
              <a:cs typeface="Arial" pitchFamily="34" charset="0"/>
            </a:endParaRPr>
          </a:p>
        </p:txBody>
      </p:sp>
      <p:sp>
        <p:nvSpPr>
          <p:cNvPr id="3" name="Rectangle 2"/>
          <p:cNvSpPr/>
          <p:nvPr/>
        </p:nvSpPr>
        <p:spPr>
          <a:xfrm>
            <a:off x="0" y="1369290"/>
            <a:ext cx="9753600" cy="4893647"/>
          </a:xfrm>
          <a:prstGeom prst="rect">
            <a:avLst/>
          </a:prstGeom>
        </p:spPr>
        <p:txBody>
          <a:bodyPr wrap="square">
            <a:spAutoFit/>
          </a:bodyPr>
          <a:lstStyle/>
          <a:p>
            <a:pPr algn="l" rtl="0"/>
            <a:r>
              <a:rPr lang="en-US" u="sng" dirty="0" smtClean="0"/>
              <a:t>Rosa Parks</a:t>
            </a:r>
          </a:p>
          <a:p>
            <a:pPr algn="l" rtl="0"/>
            <a:endParaRPr lang="en-US" u="sng" dirty="0"/>
          </a:p>
          <a:p>
            <a:pPr algn="l" rtl="0"/>
            <a:r>
              <a:rPr lang="en-US" sz="1600" dirty="0" smtClean="0"/>
              <a:t>By refusing to give up her seat to a white man on a Montgomery, Alabama, city bus in 1955, black seamstress Rosa Parks (1913—2005) helped initiate the civil rights movement in the United States. The leaders of the local black community organized a bus boycott that began the day Parks was convicted of violating the segregation laws. Led by a young Rev. Dr. Martin Luther King Jr., the boycott lasted more than a year—during which Parks not coincidentally lost her job—and ended only when the U.S. Supreme Court ruled that bus segregation was unconstitutional.</a:t>
            </a:r>
            <a:endParaRPr lang="en-US" u="sng" dirty="0" smtClean="0"/>
          </a:p>
          <a:p>
            <a:pPr algn="l" rtl="0"/>
            <a:endParaRPr lang="en-US" u="sng" dirty="0" smtClean="0"/>
          </a:p>
          <a:p>
            <a:pPr algn="l" rtl="0"/>
            <a:r>
              <a:rPr lang="en-US" u="sng" dirty="0" smtClean="0"/>
              <a:t>Malcolm X</a:t>
            </a:r>
          </a:p>
          <a:p>
            <a:pPr algn="l" rtl="0"/>
            <a:endParaRPr lang="en-US" u="sng" dirty="0" smtClean="0"/>
          </a:p>
          <a:p>
            <a:pPr algn="l" rtl="0"/>
            <a:r>
              <a:rPr lang="en-US" dirty="0" smtClean="0"/>
              <a:t>Born Malcolm Little, he changed his last name to X to signify his rejection of his "slave" name. Charismatic and eloquent, Malcolm became an influential leader of the Nation of Islam, which combined Islam with black nationalism and sought to encourage and enfranchise disadvantaged young blacks searching for confidence in segregated America.  After Malcolm X's death in 1965, his bestselling book The Autobiography of Malcolm X popularized his ideas, particularly among black youth, and laid the foundation for the Black Power movement of the late 1960s and 1970s.</a:t>
            </a:r>
            <a:endParaRPr lang="en-US" sz="1600" dirty="0"/>
          </a:p>
        </p:txBody>
      </p:sp>
    </p:spTree>
    <p:extLst>
      <p:ext uri="{BB962C8B-B14F-4D97-AF65-F5344CB8AC3E}">
        <p14:creationId xmlns:p14="http://schemas.microsoft.com/office/powerpoint/2010/main" xmlns="" val="391425025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228600" y="152400"/>
            <a:ext cx="8915400" cy="1143000"/>
          </a:xfrm>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SA" dirty="0" smtClean="0">
                <a:solidFill>
                  <a:srgbClr val="C00000"/>
                </a:solidFill>
              </a:rPr>
              <a:t>عناصر المحاضرة</a:t>
            </a:r>
            <a:endParaRPr lang="en-US" dirty="0">
              <a:solidFill>
                <a:srgbClr val="C00000"/>
              </a:solidFill>
            </a:endParaRPr>
          </a:p>
        </p:txBody>
      </p:sp>
      <p:sp>
        <p:nvSpPr>
          <p:cNvPr id="15366"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6FB9C49D-7705-4461-AFFE-CE25E9EDDD09}" type="slidenum">
              <a:rPr lang="ar-SA" smtClean="0">
                <a:cs typeface="Arial" pitchFamily="34" charset="0"/>
              </a:rPr>
              <a:pPr/>
              <a:t>10</a:t>
            </a:fld>
            <a:endParaRPr lang="en-US" smtClean="0">
              <a:cs typeface="Arial" pitchFamily="34" charset="0"/>
            </a:endParaRPr>
          </a:p>
        </p:txBody>
      </p:sp>
      <p:sp>
        <p:nvSpPr>
          <p:cNvPr id="2" name="Rectangle 1"/>
          <p:cNvSpPr/>
          <p:nvPr/>
        </p:nvSpPr>
        <p:spPr>
          <a:xfrm>
            <a:off x="152400" y="1371600"/>
            <a:ext cx="9372600" cy="3693319"/>
          </a:xfrm>
          <a:prstGeom prst="rect">
            <a:avLst/>
          </a:prstGeom>
        </p:spPr>
        <p:txBody>
          <a:bodyPr wrap="square">
            <a:spAutoFit/>
          </a:bodyPr>
          <a:lstStyle/>
          <a:p>
            <a:pPr algn="l" rtl="0"/>
            <a:r>
              <a:rPr lang="en-US" u="sng" dirty="0" smtClean="0"/>
              <a:t>Civil Rights Organizations:</a:t>
            </a:r>
            <a:r>
              <a:rPr lang="en-US" dirty="0" smtClean="0"/>
              <a:t> National Association for the Advancement of Colored People (NAACP), Student Non-violent Coordinating Committee (SNCC), Southern Christian Leadership Conference (SCLC), The Congress of Racial Equality (CORE)</a:t>
            </a:r>
            <a:endParaRPr lang="en-US" u="sng" dirty="0" smtClean="0"/>
          </a:p>
          <a:p>
            <a:pPr algn="l" rtl="0"/>
            <a:endParaRPr lang="en-US" u="sng" dirty="0" smtClean="0"/>
          </a:p>
          <a:p>
            <a:pPr algn="l" rtl="0"/>
            <a:r>
              <a:rPr lang="en-US" u="sng" dirty="0" smtClean="0"/>
              <a:t>Methods of Protests</a:t>
            </a:r>
            <a:r>
              <a:rPr lang="en-US" dirty="0" smtClean="0"/>
              <a:t> included: Sit-ins, marches, Boycotts and Freedom Rides</a:t>
            </a:r>
          </a:p>
          <a:p>
            <a:pPr algn="l" rtl="0"/>
            <a:endParaRPr lang="en-US" dirty="0" smtClean="0"/>
          </a:p>
          <a:p>
            <a:pPr algn="l" rtl="0"/>
            <a:r>
              <a:rPr lang="en-US" dirty="0" smtClean="0"/>
              <a:t>Many locals in the deep south strongly resented attempts at desegregation and responded with heavy handed tactics including arrests, beatings, arson, murder, lynching, spying, firing, evictions, and other forms of intimidation.  Sometimes the fire department was called in to use water cannons on protesters, and sometimes police dogs were let loose to attack protesters.</a:t>
            </a:r>
          </a:p>
          <a:p>
            <a:pPr algn="l" rtl="0"/>
            <a:endParaRPr lang="en-US" dirty="0" smtClean="0"/>
          </a:p>
          <a:p>
            <a:pPr algn="l" rtl="0"/>
            <a:endParaRPr lang="en-US" dirty="0"/>
          </a:p>
        </p:txBody>
      </p:sp>
      <p:pic>
        <p:nvPicPr>
          <p:cNvPr id="4098" name="Picture 2" descr="http://media.web.britannica.com/eb-media/96/71296-004-0B8CB497.jpg"/>
          <p:cNvPicPr>
            <a:picLocks noChangeAspect="1" noChangeArrowheads="1"/>
          </p:cNvPicPr>
          <p:nvPr/>
        </p:nvPicPr>
        <p:blipFill>
          <a:blip r:embed="rId2" cstate="print"/>
          <a:srcRect/>
          <a:stretch>
            <a:fillRect/>
          </a:stretch>
        </p:blipFill>
        <p:spPr bwMode="auto">
          <a:xfrm>
            <a:off x="1547348" y="4191000"/>
            <a:ext cx="2624601" cy="2009014"/>
          </a:xfrm>
          <a:prstGeom prst="rect">
            <a:avLst/>
          </a:prstGeom>
          <a:noFill/>
        </p:spPr>
      </p:pic>
      <p:pic>
        <p:nvPicPr>
          <p:cNvPr id="4100" name="Picture 4" descr="http://members.multimania.co.uk/pottershistory/birmingham2.jpg"/>
          <p:cNvPicPr>
            <a:picLocks noChangeAspect="1" noChangeArrowheads="1"/>
          </p:cNvPicPr>
          <p:nvPr/>
        </p:nvPicPr>
        <p:blipFill>
          <a:blip r:embed="rId3" cstate="print"/>
          <a:srcRect/>
          <a:stretch>
            <a:fillRect/>
          </a:stretch>
        </p:blipFill>
        <p:spPr bwMode="auto">
          <a:xfrm>
            <a:off x="4419600" y="4343400"/>
            <a:ext cx="2754923" cy="1905000"/>
          </a:xfrm>
          <a:prstGeom prst="rect">
            <a:avLst/>
          </a:prstGeom>
          <a:noFill/>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228600" y="152400"/>
            <a:ext cx="8915400" cy="1143000"/>
          </a:xfrm>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SA" dirty="0" smtClean="0">
                <a:solidFill>
                  <a:srgbClr val="C00000"/>
                </a:solidFill>
              </a:rPr>
              <a:t>عناصر المحاضرة</a:t>
            </a:r>
            <a:endParaRPr lang="en-US" dirty="0">
              <a:solidFill>
                <a:srgbClr val="C00000"/>
              </a:solidFill>
            </a:endParaRPr>
          </a:p>
        </p:txBody>
      </p:sp>
      <p:sp>
        <p:nvSpPr>
          <p:cNvPr id="15366"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6FB9C49D-7705-4461-AFFE-CE25E9EDDD09}" type="slidenum">
              <a:rPr lang="ar-SA" smtClean="0">
                <a:cs typeface="Arial" pitchFamily="34" charset="0"/>
              </a:rPr>
              <a:pPr/>
              <a:t>11</a:t>
            </a:fld>
            <a:endParaRPr lang="en-US" smtClean="0">
              <a:cs typeface="Arial" pitchFamily="34" charset="0"/>
            </a:endParaRPr>
          </a:p>
        </p:txBody>
      </p:sp>
      <p:sp>
        <p:nvSpPr>
          <p:cNvPr id="2" name="Rectangle 1"/>
          <p:cNvSpPr/>
          <p:nvPr/>
        </p:nvSpPr>
        <p:spPr>
          <a:xfrm>
            <a:off x="1772" y="990600"/>
            <a:ext cx="9906000" cy="6463308"/>
          </a:xfrm>
          <a:prstGeom prst="rect">
            <a:avLst/>
          </a:prstGeom>
        </p:spPr>
        <p:txBody>
          <a:bodyPr wrap="square">
            <a:spAutoFit/>
          </a:bodyPr>
          <a:lstStyle/>
          <a:p>
            <a:pPr algn="ctr" rtl="0"/>
            <a:r>
              <a:rPr lang="en-US" u="sng" dirty="0" smtClean="0"/>
              <a:t>Civil Rights Accomplishments</a:t>
            </a:r>
          </a:p>
          <a:p>
            <a:pPr algn="l" rtl="0"/>
            <a:endParaRPr lang="en-US" dirty="0"/>
          </a:p>
          <a:p>
            <a:pPr algn="l" rtl="0"/>
            <a:r>
              <a:rPr lang="en-US" dirty="0" smtClean="0"/>
              <a:t>On May 17, 1954, The Supreme Court rules on the landmark case Brown v. Board of Education of Topeka, Kans., unanimously agreeing that segregation in public schools is unconstitutional. </a:t>
            </a:r>
            <a:br>
              <a:rPr lang="en-US" dirty="0" smtClean="0"/>
            </a:br>
            <a:r>
              <a:rPr lang="en-US" dirty="0" smtClean="0"/>
              <a:t/>
            </a:r>
            <a:br>
              <a:rPr lang="en-US" dirty="0" smtClean="0"/>
            </a:br>
            <a:r>
              <a:rPr lang="en-US" dirty="0" smtClean="0"/>
              <a:t>On December 10, 1964, Dr. Martin Luther King, Jr. was awarded the </a:t>
            </a:r>
            <a:r>
              <a:rPr lang="en-US" dirty="0" smtClean="0">
                <a:hlinkClick r:id="rId2"/>
              </a:rPr>
              <a:t>Nobel Peace Prize</a:t>
            </a:r>
            <a:r>
              <a:rPr lang="en-US" dirty="0" smtClean="0"/>
              <a:t>, the youngest man to receive the award; he was 35 years of age. </a:t>
            </a:r>
          </a:p>
          <a:p>
            <a:pPr algn="l" rtl="0"/>
            <a:endParaRPr lang="en-US" dirty="0" smtClean="0"/>
          </a:p>
          <a:p>
            <a:pPr algn="l" rtl="0"/>
            <a:r>
              <a:rPr lang="en-US" dirty="0" smtClean="0"/>
              <a:t>President Lyndon Johnson signed the Voting Rights Act of 1965 on August </a:t>
            </a:r>
            <a:r>
              <a:rPr lang="en-US" dirty="0" smtClean="0"/>
              <a:t>6.</a:t>
            </a:r>
            <a:endParaRPr lang="en-US" dirty="0" smtClean="0"/>
          </a:p>
          <a:p>
            <a:pPr algn="l" rtl="0"/>
            <a:endParaRPr lang="en-US" dirty="0" smtClean="0"/>
          </a:p>
          <a:p>
            <a:pPr algn="l" rtl="0"/>
            <a:r>
              <a:rPr lang="en-US" dirty="0" smtClean="0"/>
              <a:t>President Johnson signs the Civil Rights Act of 1964. The most sweeping civil rights legislation since Reconstruction, the Civil Rights Act prohibits discrimination of all kinds based on race, color, religion, or national origin. </a:t>
            </a:r>
          </a:p>
          <a:p>
            <a:pPr algn="l" rtl="0"/>
            <a:endParaRPr lang="en-US" dirty="0" smtClean="0"/>
          </a:p>
          <a:p>
            <a:pPr algn="l" rtl="0"/>
            <a:r>
              <a:rPr lang="en-US" dirty="0" smtClean="0"/>
              <a:t>In 1967, President Johnson appointed </a:t>
            </a:r>
            <a:r>
              <a:rPr lang="en-US" u="sng" dirty="0" smtClean="0"/>
              <a:t>Thurgood Marshall </a:t>
            </a:r>
            <a:r>
              <a:rPr lang="en-US" dirty="0" smtClean="0"/>
              <a:t>to the Supreme Court, declaring that it was "the right thing to do, the right time to do it, the right man and the right place.“</a:t>
            </a:r>
          </a:p>
          <a:p>
            <a:pPr algn="l" rtl="0"/>
            <a:endParaRPr lang="en-US" dirty="0" smtClean="0"/>
          </a:p>
          <a:p>
            <a:pPr algn="l" rtl="0"/>
            <a:r>
              <a:rPr lang="en-US" dirty="0" smtClean="0"/>
              <a:t>Since </a:t>
            </a:r>
            <a:r>
              <a:rPr lang="en-US" dirty="0"/>
              <a:t>1976, every U.S. president has officially designated the month of February as Black History Month.</a:t>
            </a:r>
            <a:endParaRPr lang="en-US" dirty="0" smtClean="0"/>
          </a:p>
          <a:p>
            <a:pPr algn="l" rtl="0"/>
            <a:r>
              <a:rPr lang="en-US" dirty="0" smtClean="0"/>
              <a:t/>
            </a:r>
            <a:br>
              <a:rPr lang="en-US" dirty="0" smtClean="0"/>
            </a:br>
            <a:r>
              <a:rPr lang="en-US" dirty="0" smtClean="0"/>
              <a:t/>
            </a:r>
            <a:br>
              <a:rPr lang="en-US" dirty="0" smtClean="0"/>
            </a:br>
            <a:endParaRPr lang="en-US" dirty="0"/>
          </a:p>
          <a:p>
            <a:pPr algn="l" rtl="0"/>
            <a:r>
              <a:rPr lang="en-US" dirty="0" smtClean="0"/>
              <a:t> </a:t>
            </a:r>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228600" y="152400"/>
            <a:ext cx="8915400" cy="1143000"/>
          </a:xfrm>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SA" dirty="0" smtClean="0">
                <a:solidFill>
                  <a:srgbClr val="C00000"/>
                </a:solidFill>
              </a:rPr>
              <a:t>عناصر المحاضرة</a:t>
            </a:r>
            <a:endParaRPr lang="en-US" dirty="0">
              <a:solidFill>
                <a:srgbClr val="C00000"/>
              </a:solidFill>
            </a:endParaRPr>
          </a:p>
        </p:txBody>
      </p:sp>
      <p:sp>
        <p:nvSpPr>
          <p:cNvPr id="15366"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6FB9C49D-7705-4461-AFFE-CE25E9EDDD09}" type="slidenum">
              <a:rPr lang="ar-SA" smtClean="0">
                <a:cs typeface="Arial" pitchFamily="34" charset="0"/>
              </a:rPr>
              <a:pPr/>
              <a:t>12</a:t>
            </a:fld>
            <a:endParaRPr lang="en-US" smtClean="0">
              <a:cs typeface="Arial" pitchFamily="34" charset="0"/>
            </a:endParaRPr>
          </a:p>
        </p:txBody>
      </p:sp>
      <p:sp>
        <p:nvSpPr>
          <p:cNvPr id="2" name="TextBox 1"/>
          <p:cNvSpPr txBox="1"/>
          <p:nvPr/>
        </p:nvSpPr>
        <p:spPr>
          <a:xfrm>
            <a:off x="3962400" y="990600"/>
            <a:ext cx="1685077" cy="369332"/>
          </a:xfrm>
          <a:prstGeom prst="rect">
            <a:avLst/>
          </a:prstGeom>
          <a:noFill/>
        </p:spPr>
        <p:txBody>
          <a:bodyPr wrap="none" rtlCol="0">
            <a:spAutoFit/>
          </a:bodyPr>
          <a:lstStyle/>
          <a:p>
            <a:pPr algn="l" rtl="0"/>
            <a:r>
              <a:rPr lang="en-US" dirty="0" smtClean="0"/>
              <a:t>End of Lecture</a:t>
            </a:r>
            <a:endParaRPr lang="en-US" dirty="0"/>
          </a:p>
        </p:txBody>
      </p:sp>
      <p:pic>
        <p:nvPicPr>
          <p:cNvPr id="2050" name="Picture 2" descr="http://wordsmakeadifference.web.officelive.com/images/centjursbsps%20006.jpg"/>
          <p:cNvPicPr>
            <a:picLocks noChangeAspect="1" noChangeArrowheads="1"/>
          </p:cNvPicPr>
          <p:nvPr/>
        </p:nvPicPr>
        <p:blipFill>
          <a:blip r:embed="rId2" cstate="print"/>
          <a:srcRect/>
          <a:stretch>
            <a:fillRect/>
          </a:stretch>
        </p:blipFill>
        <p:spPr bwMode="auto">
          <a:xfrm>
            <a:off x="3581400" y="1447800"/>
            <a:ext cx="2743200" cy="4114801"/>
          </a:xfrm>
          <a:prstGeom prst="rect">
            <a:avLst/>
          </a:prstGeom>
          <a:noFill/>
        </p:spPr>
      </p:pic>
      <p:sp>
        <p:nvSpPr>
          <p:cNvPr id="6" name="TextBox 5"/>
          <p:cNvSpPr txBox="1"/>
          <p:nvPr/>
        </p:nvSpPr>
        <p:spPr>
          <a:xfrm>
            <a:off x="3352800" y="5715000"/>
            <a:ext cx="3185552" cy="369332"/>
          </a:xfrm>
          <a:prstGeom prst="rect">
            <a:avLst/>
          </a:prstGeom>
          <a:noFill/>
        </p:spPr>
        <p:txBody>
          <a:bodyPr wrap="none" rtlCol="1">
            <a:spAutoFit/>
          </a:bodyPr>
          <a:lstStyle/>
          <a:p>
            <a:pPr algn="l"/>
            <a:r>
              <a:rPr lang="en-US" dirty="0" smtClean="0"/>
              <a:t>William Alfred Carroll Hughes</a:t>
            </a:r>
            <a:endParaRPr lang="ar-SA" dirty="0"/>
          </a:p>
        </p:txBody>
      </p:sp>
    </p:spTree>
    <p:extLst>
      <p:ext uri="{BB962C8B-B14F-4D97-AF65-F5344CB8AC3E}">
        <p14:creationId xmlns:p14="http://schemas.microsoft.com/office/powerpoint/2010/main" xmlns="" val="269916033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26628"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26629"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788"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32312</TotalTime>
  <Words>604</Words>
  <Application>Microsoft Office PowerPoint</Application>
  <PresentationFormat>A4 Paper (210x297 mm)‎</PresentationFormat>
  <Paragraphs>102</Paragraphs>
  <Slides>13</Slides>
  <Notes>0</Notes>
  <HiddenSlides>0</HiddenSlides>
  <MMClips>0</MMClips>
  <ScaleCrop>false</ScaleCrop>
  <HeadingPairs>
    <vt:vector size="4" baseType="variant">
      <vt:variant>
        <vt:lpstr>سمة</vt:lpstr>
      </vt:variant>
      <vt:variant>
        <vt:i4>1</vt:i4>
      </vt:variant>
      <vt:variant>
        <vt:lpstr>عناوين الشرائح</vt:lpstr>
      </vt:variant>
      <vt:variant>
        <vt:i4>13</vt:i4>
      </vt:variant>
    </vt:vector>
  </HeadingPairs>
  <TitlesOfParts>
    <vt:vector size="14" baseType="lpstr">
      <vt:lpstr>Office Theme</vt:lpstr>
      <vt:lpstr>الشريحة 1</vt:lpstr>
      <vt:lpstr> المحاضرة  الثانية عشر .......................</vt:lpstr>
      <vt:lpstr>عناصر المحاضرة</vt:lpstr>
      <vt:lpstr>عناصر المحاضرة</vt:lpstr>
      <vt:lpstr>عناصر المحاضرة</vt:lpstr>
      <vt:lpstr>عناصر المحاضرة</vt:lpstr>
      <vt:lpstr>عناصر المحاضرة</vt:lpstr>
      <vt:lpstr>عناصر المحاضرة</vt:lpstr>
      <vt:lpstr>عناصر المحاضرة</vt:lpstr>
      <vt:lpstr>عناصر المحاضرة</vt:lpstr>
      <vt:lpstr>عناصر المحاضرة</vt:lpstr>
      <vt:lpstr>عناصر المحاضرة</vt:lpstr>
      <vt:lpstr>الشريحة 13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adminuser</cp:lastModifiedBy>
  <cp:revision>2881</cp:revision>
  <dcterms:created xsi:type="dcterms:W3CDTF">2009-10-14T19:14:34Z</dcterms:created>
  <dcterms:modified xsi:type="dcterms:W3CDTF">2012-04-10T07:25:33Z</dcterms:modified>
</cp:coreProperties>
</file>