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73" r:id="rId5"/>
    <p:sldId id="275" r:id="rId6"/>
    <p:sldId id="268" r:id="rId7"/>
    <p:sldId id="272" r:id="rId8"/>
    <p:sldId id="279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-43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3/20/2012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02585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frican_American_Vernacular_English" TargetMode="External"/><Relationship Id="rId2" Type="http://schemas.openxmlformats.org/officeDocument/2006/relationships/hyperlink" Target="http://en.wikipedia.org/wiki/Standard_English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Irrealis_mood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68580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الفكرة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و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الثقافة الإنجليزية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 جمال رفيق محمد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 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الثالثة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عشر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.......................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52800" y="1676400"/>
            <a:ext cx="31599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African American Vernacular </a:t>
            </a:r>
          </a:p>
          <a:p>
            <a:pPr algn="ctr" rtl="0"/>
            <a:r>
              <a:rPr lang="en-US" dirty="0" smtClean="0"/>
              <a:t>And</a:t>
            </a:r>
            <a:endParaRPr lang="en-US" dirty="0" smtClean="0"/>
          </a:p>
          <a:p>
            <a:pPr algn="ctr" rtl="0"/>
            <a:r>
              <a:rPr lang="en-US" dirty="0" smtClean="0"/>
              <a:t>Hip Hop Culture</a:t>
            </a:r>
            <a:endParaRPr lang="en-US" dirty="0"/>
          </a:p>
        </p:txBody>
      </p:sp>
      <p:pic>
        <p:nvPicPr>
          <p:cNvPr id="11278" name="Picture 14" descr="http://lh6.ggpht.com/-gTVjlP2YKxU/T1v1OHZe7KI/AAAAAAAALT0/u0ObXubL9T8/s0/justin_bua_the_legends_of_hip_h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819400"/>
            <a:ext cx="3290627" cy="3200400"/>
          </a:xfrm>
          <a:prstGeom prst="rect">
            <a:avLst/>
          </a:prstGeom>
          <a:noFill/>
        </p:spPr>
      </p:pic>
      <p:pic>
        <p:nvPicPr>
          <p:cNvPr id="11280" name="Picture 16" descr="http://gnellz.com/wp-content/uploads/2010/04/c_west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2819400"/>
            <a:ext cx="2879755" cy="3216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6600" y="1524000"/>
            <a:ext cx="291195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dirty="0" smtClean="0"/>
              <a:t>The Development of AAVE</a:t>
            </a:r>
            <a:endParaRPr lang="ar-SA" dirty="0"/>
          </a:p>
        </p:txBody>
      </p:sp>
      <p:sp>
        <p:nvSpPr>
          <p:cNvPr id="8" name="TextBox 7"/>
          <p:cNvSpPr txBox="1"/>
          <p:nvPr/>
        </p:nvSpPr>
        <p:spPr>
          <a:xfrm>
            <a:off x="73116" y="2057400"/>
            <a:ext cx="9832884" cy="369331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dirty="0" smtClean="0"/>
              <a:t>There are two main hypotheses about the origin of AAVE. One is the dialect hypothesis and </a:t>
            </a:r>
            <a:endParaRPr lang="en-US" dirty="0" smtClean="0"/>
          </a:p>
          <a:p>
            <a:pPr algn="l" rtl="0"/>
            <a:r>
              <a:rPr lang="en-US" dirty="0" smtClean="0"/>
              <a:t>the </a:t>
            </a:r>
            <a:r>
              <a:rPr lang="en-US" dirty="0" smtClean="0"/>
              <a:t>other is the </a:t>
            </a:r>
            <a:r>
              <a:rPr lang="en-US" dirty="0" err="1" smtClean="0"/>
              <a:t>creole</a:t>
            </a:r>
            <a:r>
              <a:rPr lang="en-US" dirty="0" smtClean="0"/>
              <a:t> hypothesis. The dialect hypothesis is the belief that African slaves, </a:t>
            </a:r>
            <a:endParaRPr lang="en-US" dirty="0" smtClean="0"/>
          </a:p>
          <a:p>
            <a:pPr algn="l" rtl="0"/>
            <a:r>
              <a:rPr lang="en-US" dirty="0" smtClean="0"/>
              <a:t>upon </a:t>
            </a:r>
            <a:r>
              <a:rPr lang="en-US" dirty="0" smtClean="0"/>
              <a:t>arriving in the United States, picked up English very slowly and learned it incorrectly, </a:t>
            </a:r>
            <a:endParaRPr lang="en-US" dirty="0" smtClean="0"/>
          </a:p>
          <a:p>
            <a:pPr algn="l" rtl="0"/>
            <a:r>
              <a:rPr lang="en-US" dirty="0" smtClean="0"/>
              <a:t>and </a:t>
            </a:r>
            <a:r>
              <a:rPr lang="en-US" dirty="0" smtClean="0"/>
              <a:t>that these mistakes have been passed down through generations. In other words, AAVE </a:t>
            </a:r>
            <a:endParaRPr lang="en-US" dirty="0" smtClean="0"/>
          </a:p>
          <a:p>
            <a:pPr algn="l" rtl="0"/>
            <a:r>
              <a:rPr lang="en-US" dirty="0" smtClean="0"/>
              <a:t>is </a:t>
            </a:r>
            <a:r>
              <a:rPr lang="en-US" dirty="0" smtClean="0"/>
              <a:t>just "bad English." The </a:t>
            </a:r>
            <a:r>
              <a:rPr lang="en-US" dirty="0" err="1" smtClean="0"/>
              <a:t>creole</a:t>
            </a:r>
            <a:r>
              <a:rPr lang="en-US" dirty="0" smtClean="0"/>
              <a:t> hypothesis, however, maintains that modern AAVE is the </a:t>
            </a:r>
            <a:endParaRPr lang="en-US" dirty="0" smtClean="0"/>
          </a:p>
          <a:p>
            <a:pPr algn="l" rtl="0"/>
            <a:r>
              <a:rPr lang="en-US" dirty="0" smtClean="0"/>
              <a:t>result </a:t>
            </a:r>
            <a:r>
              <a:rPr lang="en-US" dirty="0" smtClean="0"/>
              <a:t>of a </a:t>
            </a:r>
            <a:r>
              <a:rPr lang="en-US" dirty="0" err="1" smtClean="0"/>
              <a:t>creole</a:t>
            </a:r>
            <a:r>
              <a:rPr lang="en-US" dirty="0" smtClean="0"/>
              <a:t> derived from English and various West African Languages. Slaves, who </a:t>
            </a:r>
            <a:endParaRPr lang="en-US" dirty="0" smtClean="0"/>
          </a:p>
          <a:p>
            <a:pPr algn="l" rtl="0"/>
            <a:r>
              <a:rPr lang="en-US" dirty="0" smtClean="0"/>
              <a:t>spoke </a:t>
            </a:r>
            <a:r>
              <a:rPr lang="en-US" dirty="0" smtClean="0"/>
              <a:t>many different West African languages, were often thrown together during their </a:t>
            </a:r>
            <a:r>
              <a:rPr lang="en-US" dirty="0" smtClean="0"/>
              <a:t>passage</a:t>
            </a:r>
          </a:p>
          <a:p>
            <a:pPr algn="l" rtl="0"/>
            <a:r>
              <a:rPr lang="en-US" dirty="0" smtClean="0"/>
              <a:t> </a:t>
            </a:r>
            <a:r>
              <a:rPr lang="en-US" dirty="0" smtClean="0"/>
              <a:t>to the New World. To be able to communicate in some fashion they developed a pidgin by </a:t>
            </a:r>
            <a:endParaRPr lang="en-US" dirty="0" smtClean="0"/>
          </a:p>
          <a:p>
            <a:pPr algn="l" rtl="0"/>
            <a:r>
              <a:rPr lang="en-US" dirty="0" smtClean="0"/>
              <a:t>applying </a:t>
            </a:r>
            <a:r>
              <a:rPr lang="en-US" dirty="0" smtClean="0"/>
              <a:t>English and some West African vocabulary to the familiar grammar rules of their </a:t>
            </a:r>
            <a:endParaRPr lang="en-US" dirty="0" smtClean="0"/>
          </a:p>
          <a:p>
            <a:pPr algn="l" rtl="0"/>
            <a:r>
              <a:rPr lang="en-US" dirty="0" smtClean="0"/>
              <a:t>native </a:t>
            </a:r>
            <a:r>
              <a:rPr lang="en-US" dirty="0" smtClean="0"/>
              <a:t>tongue. This pidgin was passed on to future generations, and as soon as it </a:t>
            </a:r>
            <a:r>
              <a:rPr lang="en-US" dirty="0" smtClean="0"/>
              <a:t>became</a:t>
            </a:r>
          </a:p>
          <a:p>
            <a:pPr algn="l" rtl="0"/>
            <a:r>
              <a:rPr lang="en-US" dirty="0" smtClean="0"/>
              <a:t> </a:t>
            </a:r>
            <a:r>
              <a:rPr lang="en-US" dirty="0" smtClean="0"/>
              <a:t>the primary language of it's speakers it is classified as a </a:t>
            </a:r>
            <a:r>
              <a:rPr lang="en-US" dirty="0" err="1" smtClean="0"/>
              <a:t>creole</a:t>
            </a:r>
            <a:r>
              <a:rPr lang="en-US" dirty="0" smtClean="0"/>
              <a:t>. Over the years AAVE has </a:t>
            </a:r>
            <a:endParaRPr lang="en-US" dirty="0" smtClean="0"/>
          </a:p>
          <a:p>
            <a:pPr algn="l" rtl="0"/>
            <a:r>
              <a:rPr lang="en-US" dirty="0" smtClean="0"/>
              <a:t>gone </a:t>
            </a:r>
            <a:r>
              <a:rPr lang="en-US" dirty="0" smtClean="0"/>
              <a:t>through the process of </a:t>
            </a:r>
            <a:r>
              <a:rPr lang="en-US" dirty="0" err="1" smtClean="0"/>
              <a:t>decreolization</a:t>
            </a:r>
            <a:r>
              <a:rPr lang="en-US" dirty="0" smtClean="0"/>
              <a:t> and is beginning to sound more like Standard </a:t>
            </a:r>
            <a:endParaRPr lang="en-US" dirty="0" smtClean="0"/>
          </a:p>
          <a:p>
            <a:pPr algn="l" rtl="0"/>
            <a:r>
              <a:rPr lang="en-US" dirty="0" smtClean="0"/>
              <a:t>English.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1371601"/>
            <a:ext cx="975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00200" y="1905000"/>
          <a:ext cx="6603999" cy="4114800"/>
        </p:xfrm>
        <a:graphic>
          <a:graphicData uri="http://schemas.openxmlformats.org/drawingml/2006/table">
            <a:tbl>
              <a:tblPr/>
              <a:tblGrid>
                <a:gridCol w="2201333"/>
                <a:gridCol w="2201333"/>
                <a:gridCol w="2201333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Aspect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Example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none" strike="noStrike">
                          <a:solidFill>
                            <a:srgbClr val="0B0080"/>
                          </a:solidFill>
                          <a:hlinkClick r:id="rId2" tooltip="Standard English"/>
                        </a:rPr>
                        <a:t>SE</a:t>
                      </a:r>
                      <a:r>
                        <a:rPr lang="en-US"/>
                        <a:t> Meaning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Habitual/continuative aspect</a:t>
                      </a:r>
                      <a:r>
                        <a:rPr lang="en-US" b="0" i="0" u="none" strike="noStrike" baseline="30000">
                          <a:solidFill>
                            <a:srgbClr val="0B0080"/>
                          </a:solidFill>
                          <a:hlinkClick r:id="rId3"/>
                        </a:rPr>
                        <a:t>[44]</a:t>
                      </a:r>
                      <a:endParaRPr lang="en-US"/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He be working Tuesdays.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He works frequently or habitually on Tuesdays.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Intensified continuative (habitual)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He stay working.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He is always working.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Intensified continuative (not habitual)</a:t>
                      </a:r>
                      <a:r>
                        <a:rPr lang="en-US" b="0" i="0" u="none" strike="noStrike" baseline="30000">
                          <a:solidFill>
                            <a:srgbClr val="0B0080"/>
                          </a:solidFill>
                          <a:hlinkClick r:id="rId3"/>
                        </a:rPr>
                        <a:t>[45]</a:t>
                      </a:r>
                      <a:endParaRPr lang="en-US"/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He steady working.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He keeps on working.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Perfect progressive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He been working.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He has been working.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u="none" strike="noStrike">
                          <a:solidFill>
                            <a:srgbClr val="0B0080"/>
                          </a:solidFill>
                          <a:hlinkClick r:id="rId4" tooltip="Irrealis mood"/>
                        </a:rPr>
                        <a:t>Irrealis</a:t>
                      </a:r>
                      <a:endParaRPr lang="en-US"/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He finna go to work.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 is about to go to </a:t>
                      </a:r>
                      <a:r>
                        <a:rPr lang="en-US" dirty="0" err="1"/>
                        <a:t>work.</a:t>
                      </a:r>
                      <a:r>
                        <a:rPr lang="en-US" b="0" i="0" u="none" strike="noStrike" baseline="30000" dirty="0" err="1">
                          <a:solidFill>
                            <a:srgbClr val="0B0080"/>
                          </a:solidFill>
                          <a:hlinkClick r:id="rId3"/>
                        </a:rPr>
                        <a:t>a</a:t>
                      </a:r>
                      <a:endParaRPr lang="en-US" dirty="0"/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-3505200" y="16002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AAVE grammatical Aspects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362200"/>
            <a:ext cx="9448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/>
              <a:t>During the 1960’s and 1970’s, Ebonics became more widespread in films and music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1970’s </a:t>
            </a:r>
            <a:r>
              <a:rPr lang="en-US" dirty="0" err="1" smtClean="0"/>
              <a:t>blacksploitation</a:t>
            </a:r>
            <a:r>
              <a:rPr lang="en-US" dirty="0" smtClean="0"/>
              <a:t> movies popularized many aspects of AAVE as “cool”.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Sitcoms also allowed AAVE more mainstream exposure. (Sanford and Son)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The end of the civil rights movement resulted in White America developing a sense of guilt over the treatment of Blacks, which resulted in greater acceptance and a reluctance to criticize black culture.</a:t>
            </a:r>
            <a:endParaRPr lang="en-US" dirty="0"/>
          </a:p>
          <a:p>
            <a:pPr algn="l" rtl="0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76600" y="15240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/>
              <a:t>Ebonics and Pop Culture</a:t>
            </a:r>
            <a:endParaRPr lang="en-US" dirty="0" smtClean="0"/>
          </a:p>
          <a:p>
            <a:pPr algn="l" rtl="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80175" y="1491734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Hip Hop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152400" y="2209800"/>
            <a:ext cx="9753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 smtClean="0"/>
              <a:t>The 1980s saw the emergence of a new style of music in the poor areas of the inner city, called rap and hip-hop.  This developed into its own sub-culture.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Today the influence of hip hop can be seen in films, TV, and mainstream music, and in recent times has expanded globally.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Now, as far away as Jeddah KSA, the influence of hip hop can plainly be seen.</a:t>
            </a:r>
            <a:endParaRPr lang="en-US" dirty="0" smtClean="0"/>
          </a:p>
          <a:p>
            <a:pPr algn="l" rtl="0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2400" y="3200400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dirty="0" smtClean="0"/>
              <a:t>End of Lecture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916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46750</TotalTime>
  <Words>306</Words>
  <Application>Microsoft Office PowerPoint</Application>
  <PresentationFormat>A4 Paper (210x297 mm)</PresentationFormat>
  <Paragraphs>76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 المحاضرة  الثالثة عشر .......................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عناصر المحاضرة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Jamal Muhammad</cp:lastModifiedBy>
  <cp:revision>2945</cp:revision>
  <dcterms:created xsi:type="dcterms:W3CDTF">2009-10-14T19:14:34Z</dcterms:created>
  <dcterms:modified xsi:type="dcterms:W3CDTF">2012-04-18T08:25:49Z</dcterms:modified>
</cp:coreProperties>
</file>