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73" r:id="rId5"/>
    <p:sldId id="275" r:id="rId6"/>
    <p:sldId id="268" r:id="rId7"/>
    <p:sldId id="269" r:id="rId8"/>
    <p:sldId id="276" r:id="rId9"/>
    <p:sldId id="278"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72"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الرابعة </a:t>
            </a:r>
            <a:r>
              <a:rPr lang="ar-SA" spc="-150" dirty="0" smtClean="0">
                <a:solidFill>
                  <a:srgbClr val="376092"/>
                </a:solidFill>
                <a:latin typeface="ae_AlMateen" pitchFamily="2" charset="-78"/>
                <a:cs typeface="ae_AlMateen" pitchFamily="2" charset="-78"/>
              </a:rPr>
              <a:t>عشر</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4" name="TextBox 3"/>
          <p:cNvSpPr txBox="1"/>
          <p:nvPr/>
        </p:nvSpPr>
        <p:spPr>
          <a:xfrm>
            <a:off x="3429000" y="2895600"/>
            <a:ext cx="2441694" cy="369332"/>
          </a:xfrm>
          <a:prstGeom prst="rect">
            <a:avLst/>
          </a:prstGeom>
          <a:noFill/>
        </p:spPr>
        <p:txBody>
          <a:bodyPr wrap="none" rtlCol="0">
            <a:spAutoFit/>
          </a:bodyPr>
          <a:lstStyle/>
          <a:p>
            <a:pPr algn="l" rtl="0"/>
            <a:r>
              <a:rPr lang="en-US" dirty="0" smtClean="0"/>
              <a:t>Summary and Review</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8" name="TextBox 7"/>
          <p:cNvSpPr txBox="1"/>
          <p:nvPr/>
        </p:nvSpPr>
        <p:spPr>
          <a:xfrm>
            <a:off x="170121" y="1600200"/>
            <a:ext cx="9354879" cy="3693319"/>
          </a:xfrm>
          <a:prstGeom prst="rect">
            <a:avLst/>
          </a:prstGeom>
          <a:noFill/>
        </p:spPr>
        <p:txBody>
          <a:bodyPr wrap="square" rtlCol="1">
            <a:spAutoFit/>
          </a:bodyPr>
          <a:lstStyle/>
          <a:p>
            <a:pPr algn="l" rtl="0">
              <a:buFont typeface="Arial" pitchFamily="34" charset="0"/>
              <a:buChar char="•"/>
            </a:pPr>
            <a:r>
              <a:rPr lang="en-US" dirty="0" smtClean="0"/>
              <a:t>Sociolinguistics is the study of the affects of culture on language</a:t>
            </a:r>
          </a:p>
          <a:p>
            <a:pPr algn="l" rtl="0">
              <a:buFont typeface="Arial" pitchFamily="34" charset="0"/>
              <a:buChar char="•"/>
            </a:pPr>
            <a:endParaRPr lang="en-US" dirty="0" smtClean="0"/>
          </a:p>
          <a:p>
            <a:pPr algn="l" rtl="0">
              <a:buFont typeface="Arial" pitchFamily="34" charset="0"/>
              <a:buChar char="•"/>
            </a:pPr>
            <a:r>
              <a:rPr lang="en-US" dirty="0" smtClean="0"/>
              <a:t>English developed from West Germanic roots in three stages: Old English, Middle English and Modern English.</a:t>
            </a:r>
          </a:p>
          <a:p>
            <a:pPr algn="l" rtl="0">
              <a:buFont typeface="Arial" pitchFamily="34" charset="0"/>
              <a:buChar char="•"/>
            </a:pPr>
            <a:endParaRPr lang="en-US" dirty="0" smtClean="0"/>
          </a:p>
          <a:p>
            <a:pPr algn="l" rtl="0">
              <a:buFont typeface="Arial" pitchFamily="34" charset="0"/>
              <a:buChar char="•"/>
            </a:pPr>
            <a:r>
              <a:rPr lang="en-US" dirty="0" smtClean="0"/>
              <a:t>William Shakespeare contributed over 2000 words and phrases to the vocabulary of English</a:t>
            </a:r>
          </a:p>
          <a:p>
            <a:pPr algn="l" rtl="0">
              <a:buFont typeface="Arial" pitchFamily="34" charset="0"/>
              <a:buChar char="•"/>
            </a:pPr>
            <a:endParaRPr lang="en-US" dirty="0" smtClean="0"/>
          </a:p>
          <a:p>
            <a:pPr algn="l" rtl="0">
              <a:buFont typeface="Arial" pitchFamily="34" charset="0"/>
              <a:buChar char="•"/>
            </a:pPr>
            <a:r>
              <a:rPr lang="en-US" dirty="0" smtClean="0"/>
              <a:t>The British Empire spread English around the world, but lost ownership of the Language with it’s decline.</a:t>
            </a:r>
          </a:p>
          <a:p>
            <a:pPr algn="l" rtl="0">
              <a:buFont typeface="Arial" pitchFamily="34" charset="0"/>
              <a:buChar char="•"/>
            </a:pPr>
            <a:endParaRPr lang="en-US" dirty="0" smtClean="0"/>
          </a:p>
          <a:p>
            <a:pPr algn="l" rtl="0">
              <a:buFont typeface="Arial" pitchFamily="34" charset="0"/>
              <a:buChar char="•"/>
            </a:pPr>
            <a:r>
              <a:rPr lang="en-US" dirty="0" smtClean="0"/>
              <a:t>Technology like the Phonograph allowed for language exposure without the need for close proximity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4" name="TextBox 3"/>
          <p:cNvSpPr txBox="1"/>
          <p:nvPr/>
        </p:nvSpPr>
        <p:spPr>
          <a:xfrm>
            <a:off x="0" y="1447800"/>
            <a:ext cx="9661451" cy="5355312"/>
          </a:xfrm>
          <a:prstGeom prst="rect">
            <a:avLst/>
          </a:prstGeom>
          <a:noFill/>
        </p:spPr>
        <p:txBody>
          <a:bodyPr wrap="square" rtlCol="0">
            <a:spAutoFit/>
          </a:bodyPr>
          <a:lstStyle/>
          <a:p>
            <a:pPr algn="l" rtl="0">
              <a:buFont typeface="Arial" pitchFamily="34" charset="0"/>
              <a:buChar char="•"/>
            </a:pPr>
            <a:r>
              <a:rPr lang="en-US" dirty="0" smtClean="0"/>
              <a:t>Aristotle was born in 384 BC in </a:t>
            </a:r>
            <a:r>
              <a:rPr lang="en-US" dirty="0" err="1" smtClean="0"/>
              <a:t>Stageria</a:t>
            </a:r>
            <a:r>
              <a:rPr lang="en-US" dirty="0" smtClean="0"/>
              <a:t> in Ancient Greece.</a:t>
            </a:r>
          </a:p>
          <a:p>
            <a:pPr algn="l" rtl="0">
              <a:buFont typeface="Arial" pitchFamily="34" charset="0"/>
              <a:buChar char="•"/>
            </a:pPr>
            <a:endParaRPr lang="en-US" dirty="0" smtClean="0"/>
          </a:p>
          <a:p>
            <a:pPr algn="l" rtl="0">
              <a:buFont typeface="Arial" pitchFamily="34" charset="0"/>
              <a:buChar char="•"/>
            </a:pPr>
            <a:r>
              <a:rPr lang="en-US" dirty="0" smtClean="0"/>
              <a:t>He studied at the Academy in Athens under Plato, and later founded his own school, the Lyceum. There his students were called “Peripatetic” because they used to walk around during lectures.</a:t>
            </a:r>
          </a:p>
          <a:p>
            <a:pPr algn="l" rtl="0">
              <a:buFont typeface="Arial" pitchFamily="34" charset="0"/>
              <a:buChar char="•"/>
            </a:pPr>
            <a:endParaRPr lang="en-US" dirty="0" smtClean="0"/>
          </a:p>
          <a:p>
            <a:pPr algn="l" rtl="0">
              <a:buFont typeface="Arial" pitchFamily="34" charset="0"/>
              <a:buChar char="•"/>
            </a:pPr>
            <a:r>
              <a:rPr lang="en-US" dirty="0" smtClean="0"/>
              <a:t>He was the childhood friend of Philip of Macedon and the tutor of his son, Alexander the Great.</a:t>
            </a:r>
          </a:p>
          <a:p>
            <a:pPr algn="l" rtl="0">
              <a:buFont typeface="Arial" pitchFamily="34" charset="0"/>
              <a:buChar char="•"/>
            </a:pPr>
            <a:endParaRPr lang="en-US" dirty="0" smtClean="0"/>
          </a:p>
          <a:p>
            <a:pPr algn="l" rtl="0">
              <a:buFont typeface="Arial" pitchFamily="34" charset="0"/>
              <a:buChar char="•"/>
            </a:pPr>
            <a:r>
              <a:rPr lang="en-US" dirty="0" smtClean="0"/>
              <a:t>He viewed democracy as “anarchic mob rule”</a:t>
            </a:r>
          </a:p>
          <a:p>
            <a:pPr algn="l" rtl="0">
              <a:buFont typeface="Arial" pitchFamily="34" charset="0"/>
              <a:buChar char="•"/>
            </a:pPr>
            <a:endParaRPr lang="en-US" dirty="0" smtClean="0"/>
          </a:p>
          <a:p>
            <a:pPr algn="l" rtl="0">
              <a:buFont typeface="Arial" pitchFamily="34" charset="0"/>
              <a:buChar char="•"/>
            </a:pPr>
            <a:r>
              <a:rPr lang="en-US" dirty="0" smtClean="0"/>
              <a:t>He was responsible for the Doctrine of the Mean.</a:t>
            </a:r>
          </a:p>
          <a:p>
            <a:pPr algn="l" rtl="0"/>
            <a:endParaRPr lang="en-US" dirty="0" smtClean="0"/>
          </a:p>
          <a:p>
            <a:pPr algn="l" rtl="0">
              <a:buFont typeface="Arial" pitchFamily="34" charset="0"/>
              <a:buChar char="•"/>
            </a:pPr>
            <a:r>
              <a:rPr lang="en-US" dirty="0" smtClean="0"/>
              <a:t>His books included:</a:t>
            </a:r>
          </a:p>
          <a:p>
            <a:pPr lvl="1" algn="l" rtl="0"/>
            <a:r>
              <a:rPr lang="en-US" dirty="0" err="1" smtClean="0"/>
              <a:t>Nicomachean</a:t>
            </a:r>
            <a:r>
              <a:rPr lang="en-US" dirty="0" smtClean="0"/>
              <a:t> Ethics</a:t>
            </a:r>
          </a:p>
          <a:p>
            <a:pPr lvl="1" algn="l" rtl="0"/>
            <a:r>
              <a:rPr lang="en-US" dirty="0" err="1" smtClean="0"/>
              <a:t>Eudemian</a:t>
            </a:r>
            <a:r>
              <a:rPr lang="en-US" dirty="0" smtClean="0"/>
              <a:t> Ethics</a:t>
            </a:r>
          </a:p>
          <a:p>
            <a:pPr lvl="1" algn="l" rtl="0"/>
            <a:r>
              <a:rPr lang="en-US" dirty="0" smtClean="0"/>
              <a:t>The History of Animals </a:t>
            </a:r>
          </a:p>
          <a:p>
            <a:pPr lvl="1" algn="l" rtl="0"/>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3" name="Rectangle 2"/>
          <p:cNvSpPr/>
          <p:nvPr/>
        </p:nvSpPr>
        <p:spPr>
          <a:xfrm>
            <a:off x="152400" y="1371600"/>
            <a:ext cx="9601200" cy="5078313"/>
          </a:xfrm>
          <a:prstGeom prst="rect">
            <a:avLst/>
          </a:prstGeom>
        </p:spPr>
        <p:txBody>
          <a:bodyPr wrap="square">
            <a:spAutoFit/>
          </a:bodyPr>
          <a:lstStyle/>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smtClean="0"/>
              <a:t>Empiricism is the belief that all knowledge is a result of experience.</a:t>
            </a:r>
          </a:p>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smtClean="0"/>
              <a:t>Francis Bacon was the father of modern science, the scientific method, and empiricism.</a:t>
            </a:r>
          </a:p>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smtClean="0"/>
              <a:t>The Enlightenment began as a result of the Scientific Revolution.</a:t>
            </a:r>
          </a:p>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smtClean="0"/>
              <a:t>John Locke was an Enlightenment thinker.  He wrote the “Essay on Human Understanding”.  He referred to man as the animal and person as the self.  He preferred a representative democracy form of government.</a:t>
            </a:r>
          </a:p>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smtClean="0"/>
              <a:t>David Hume was a contemporary of John Locke. He is known for his Skeptical views.</a:t>
            </a:r>
          </a:p>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smtClean="0"/>
              <a:t>Jean Jacques Rousseau was an Enlightenment thinker who influenced the French Revolution.  He favored an absolute democracy form of government. His well known books are </a:t>
            </a:r>
            <a:r>
              <a:rPr lang="fr-FR" sz="1600" i="1" dirty="0" smtClean="0"/>
              <a:t>Émile</a:t>
            </a:r>
            <a:r>
              <a:rPr lang="fr-FR" sz="1600" dirty="0" smtClean="0"/>
              <a:t>; </a:t>
            </a:r>
            <a:r>
              <a:rPr lang="fr-FR" sz="1600" i="1" dirty="0" smtClean="0"/>
              <a:t>Julie, ou la Nouvelle Héloïse</a:t>
            </a:r>
            <a:r>
              <a:rPr lang="fr-FR" sz="1600" dirty="0" smtClean="0"/>
              <a:t>; </a:t>
            </a:r>
            <a:r>
              <a:rPr lang="fr-FR" sz="1600" i="1" dirty="0" smtClean="0"/>
              <a:t>The Social </a:t>
            </a:r>
            <a:r>
              <a:rPr lang="fr-FR" sz="1600" i="1" dirty="0" err="1" smtClean="0"/>
              <a:t>Contract</a:t>
            </a:r>
            <a:r>
              <a:rPr lang="fr-FR" sz="1600" dirty="0" err="1" smtClean="0"/>
              <a:t>,</a:t>
            </a:r>
            <a:r>
              <a:rPr lang="fr-FR" sz="1600" i="1" dirty="0" err="1" smtClean="0"/>
              <a:t>Confessions</a:t>
            </a:r>
            <a:r>
              <a:rPr lang="fr-FR" sz="1600" i="1" dirty="0" smtClean="0"/>
              <a:t>.</a:t>
            </a:r>
            <a:endParaRPr lang="en-US" sz="1600" dirty="0" smtClean="0"/>
          </a:p>
          <a:p>
            <a:pPr marL="285750" indent="-285750" algn="l" rtl="0">
              <a:buFont typeface="Arial" pitchFamily="34" charset="0"/>
              <a:buChar char="•"/>
            </a:pPr>
            <a:endParaRPr lang="en-US" sz="1600" dirty="0" smtClean="0"/>
          </a:p>
          <a:p>
            <a:pPr marL="285750" indent="-285750" algn="l" rtl="0">
              <a:buFont typeface="Arial" pitchFamily="34" charset="0"/>
              <a:buChar char="•"/>
            </a:pPr>
            <a:endParaRPr lang="en-US" sz="1600" dirty="0" smtClean="0"/>
          </a:p>
          <a:p>
            <a:pPr marL="285750" indent="-285750" algn="l" rtl="0"/>
            <a:endParaRPr lang="en-US" sz="1600" dirty="0"/>
          </a:p>
          <a:p>
            <a:pPr marL="285750" indent="-285750" algn="l" rtl="0">
              <a:buFont typeface="Arial" pitchFamily="34" charset="0"/>
              <a:buChar char="•"/>
            </a:pP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4" name="TextBox 3"/>
          <p:cNvSpPr txBox="1"/>
          <p:nvPr/>
        </p:nvSpPr>
        <p:spPr>
          <a:xfrm>
            <a:off x="1295400" y="2057400"/>
            <a:ext cx="184731" cy="369332"/>
          </a:xfrm>
          <a:prstGeom prst="rect">
            <a:avLst/>
          </a:prstGeom>
          <a:noFill/>
        </p:spPr>
        <p:txBody>
          <a:bodyPr wrap="none" rtlCol="0">
            <a:spAutoFit/>
          </a:bodyPr>
          <a:lstStyle/>
          <a:p>
            <a:endParaRPr lang="en-US" dirty="0"/>
          </a:p>
        </p:txBody>
      </p:sp>
      <p:sp>
        <p:nvSpPr>
          <p:cNvPr id="6" name="Rectangle 5"/>
          <p:cNvSpPr/>
          <p:nvPr/>
        </p:nvSpPr>
        <p:spPr>
          <a:xfrm>
            <a:off x="304800" y="1371600"/>
            <a:ext cx="9144000" cy="5078313"/>
          </a:xfrm>
          <a:prstGeom prst="rect">
            <a:avLst/>
          </a:prstGeom>
        </p:spPr>
        <p:txBody>
          <a:bodyPr wrap="square">
            <a:spAutoFit/>
          </a:bodyPr>
          <a:lstStyle/>
          <a:p>
            <a:pPr algn="l" rtl="0"/>
            <a:r>
              <a:rPr lang="en-US" dirty="0" smtClean="0"/>
              <a:t>The Boston Tea Party is the event that most directly led to the American revolution.</a:t>
            </a:r>
          </a:p>
          <a:p>
            <a:pPr algn="l" rtl="0"/>
            <a:endParaRPr lang="en-US" dirty="0" smtClean="0"/>
          </a:p>
          <a:p>
            <a:pPr algn="l" rtl="0"/>
            <a:r>
              <a:rPr lang="en-US" dirty="0" smtClean="0"/>
              <a:t>The Committee of Five were chosen at the Second Continental Congress to prepare the Declaration of Independence.</a:t>
            </a:r>
          </a:p>
          <a:p>
            <a:pPr algn="l" rtl="0"/>
            <a:endParaRPr lang="en-US" dirty="0" smtClean="0"/>
          </a:p>
          <a:p>
            <a:pPr algn="l" rtl="0"/>
            <a:r>
              <a:rPr lang="en-US" dirty="0" smtClean="0"/>
              <a:t>The Committee of Five included John Adams of Massachusetts, Roger Sherman of Connecticut, Robert Livingston of New York, Benjamin Franklin of Pennsylvania, and Thomas Jefferson of Virginia.</a:t>
            </a:r>
          </a:p>
          <a:p>
            <a:pPr algn="l" rtl="0"/>
            <a:endParaRPr lang="en-US" dirty="0" smtClean="0"/>
          </a:p>
          <a:p>
            <a:pPr algn="l" rtl="0"/>
            <a:r>
              <a:rPr lang="en-US" dirty="0" smtClean="0"/>
              <a:t>The first draft of the Declaration of Independence was written by Thomas Jefferson.</a:t>
            </a:r>
          </a:p>
          <a:p>
            <a:pPr algn="l" rtl="0"/>
            <a:endParaRPr lang="en-US" dirty="0" smtClean="0"/>
          </a:p>
          <a:p>
            <a:pPr algn="l" rtl="0"/>
            <a:r>
              <a:rPr lang="en-US" dirty="0" smtClean="0"/>
              <a:t>The only member of the Committee who didn’t sign the Declaration was Robert Livingston.</a:t>
            </a:r>
          </a:p>
          <a:p>
            <a:pPr algn="l" rtl="0"/>
            <a:endParaRPr lang="en-US" dirty="0" smtClean="0"/>
          </a:p>
          <a:p>
            <a:pPr algn="l" rtl="0"/>
            <a:r>
              <a:rPr lang="en-US" dirty="0" smtClean="0"/>
              <a:t>On July 4,1776, the Continental Congress approved of the final draft of the Declaration of Independence.</a:t>
            </a:r>
          </a:p>
          <a:p>
            <a:pPr algn="l" rtl="0"/>
            <a:endParaRPr lang="en-US" dirty="0" smtClean="0"/>
          </a:p>
          <a:p>
            <a:pPr algn="l" rtl="0"/>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3" name="Rectangle 2"/>
          <p:cNvSpPr/>
          <p:nvPr/>
        </p:nvSpPr>
        <p:spPr>
          <a:xfrm>
            <a:off x="152400" y="1371600"/>
            <a:ext cx="9296400" cy="5355312"/>
          </a:xfrm>
          <a:prstGeom prst="rect">
            <a:avLst/>
          </a:prstGeom>
        </p:spPr>
        <p:txBody>
          <a:bodyPr wrap="square">
            <a:spAutoFit/>
          </a:bodyPr>
          <a:lstStyle/>
          <a:p>
            <a:pPr algn="l" rtl="0"/>
            <a:r>
              <a:rPr lang="en-US" dirty="0" smtClean="0"/>
              <a:t>The most famous line in the Declaration of Independence is “We hold these truths to be self evident, that all men are created equal”.  The Declaration of Independence is now kept in the National Archives in Washington DC.</a:t>
            </a:r>
          </a:p>
          <a:p>
            <a:pPr algn="l" rtl="0"/>
            <a:endParaRPr lang="en-US" dirty="0" smtClean="0"/>
          </a:p>
          <a:p>
            <a:pPr algn="l" rtl="0"/>
            <a:r>
              <a:rPr lang="en-US" dirty="0" smtClean="0"/>
              <a:t>The Constitution is the written document of Law in the United States.  The first 10 amendments to the Constitution are known as the Bill of Rights</a:t>
            </a:r>
          </a:p>
          <a:p>
            <a:pPr algn="l" rtl="0"/>
            <a:endParaRPr lang="en-US" dirty="0" smtClean="0"/>
          </a:p>
          <a:p>
            <a:pPr algn="l" rtl="0"/>
            <a:r>
              <a:rPr lang="en-US" dirty="0" smtClean="0"/>
              <a:t>All men in the early history of America were not equal.  Black slaves captured from Africa were forced into labor and were not considered citizens.</a:t>
            </a:r>
          </a:p>
          <a:p>
            <a:pPr algn="l" rtl="0"/>
            <a:endParaRPr lang="en-US" dirty="0" smtClean="0"/>
          </a:p>
          <a:p>
            <a:pPr algn="l" rtl="0"/>
            <a:r>
              <a:rPr lang="en-US" dirty="0" smtClean="0"/>
              <a:t>The Abolitionists were a group dedicated to the abolishment of slavery. </a:t>
            </a:r>
          </a:p>
          <a:p>
            <a:pPr algn="l" rtl="0"/>
            <a:endParaRPr lang="en-US" dirty="0" smtClean="0"/>
          </a:p>
          <a:p>
            <a:pPr algn="l" rtl="0"/>
            <a:r>
              <a:rPr lang="en-US" dirty="0" smtClean="0"/>
              <a:t>The Civil War broke out between the North and the South largely due to the issue of States rights and slavery.</a:t>
            </a:r>
          </a:p>
          <a:p>
            <a:pPr algn="l" rtl="0"/>
            <a:endParaRPr lang="en-US" dirty="0" smtClean="0"/>
          </a:p>
          <a:p>
            <a:pPr algn="l" rtl="0"/>
            <a:r>
              <a:rPr lang="en-US" dirty="0" smtClean="0"/>
              <a:t>Abraham Lincoln, as president, wrote the Emancipation Proclamation which declared all slaves in the Southern states free.</a:t>
            </a:r>
          </a:p>
          <a:p>
            <a:pPr algn="l" rtl="0"/>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4" name="Rectangle 3"/>
          <p:cNvSpPr/>
          <p:nvPr/>
        </p:nvSpPr>
        <p:spPr>
          <a:xfrm>
            <a:off x="457200" y="1371600"/>
            <a:ext cx="8763000" cy="3416320"/>
          </a:xfrm>
          <a:prstGeom prst="rect">
            <a:avLst/>
          </a:prstGeom>
        </p:spPr>
        <p:txBody>
          <a:bodyPr wrap="square">
            <a:spAutoFit/>
          </a:bodyPr>
          <a:lstStyle/>
          <a:p>
            <a:pPr algn="l" rtl="0"/>
            <a:r>
              <a:rPr lang="en-US" dirty="0" smtClean="0"/>
              <a:t>The laws that separated Blacks and Whites after the Reconstruction were called Jim Crow laws.</a:t>
            </a:r>
          </a:p>
          <a:p>
            <a:pPr algn="l" rtl="0"/>
            <a:endParaRPr lang="en-US" dirty="0" smtClean="0"/>
          </a:p>
          <a:p>
            <a:pPr algn="l" rtl="0"/>
            <a:r>
              <a:rPr lang="en-US" dirty="0" smtClean="0"/>
              <a:t>The campaign to win equal treatment for blacks and whites in America is known as The Civil Rights movement.  The father of the Civil Rights movement is Frederick Douglas.</a:t>
            </a:r>
          </a:p>
          <a:p>
            <a:pPr algn="l" rtl="0"/>
            <a:endParaRPr lang="en-US" dirty="0" smtClean="0"/>
          </a:p>
          <a:p>
            <a:pPr algn="l" rtl="0"/>
            <a:r>
              <a:rPr lang="en-US" dirty="0" smtClean="0"/>
              <a:t>Segregation was outlawed finally by the Civil Rights Act signed by President Johnson.</a:t>
            </a:r>
          </a:p>
          <a:p>
            <a:pPr algn="l" rtl="0"/>
            <a:endParaRPr lang="en-US" dirty="0" smtClean="0"/>
          </a:p>
          <a:p>
            <a:pPr algn="l" rtl="0"/>
            <a:r>
              <a:rPr lang="en-US" dirty="0" smtClean="0"/>
              <a:t>February is Black History Month.</a:t>
            </a:r>
          </a:p>
          <a:p>
            <a:pPr algn="l" rtl="0"/>
            <a:endParaRPr lang="en-US" dirty="0"/>
          </a:p>
        </p:txBody>
      </p:sp>
    </p:spTree>
    <p:extLst>
      <p:ext uri="{BB962C8B-B14F-4D97-AF65-F5344CB8AC3E}">
        <p14:creationId xmlns:p14="http://schemas.microsoft.com/office/powerpoint/2010/main" val="391425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20018</TotalTime>
  <Words>610</Words>
  <Application>Microsoft Office PowerPoint</Application>
  <PresentationFormat>A4 Paper (210x297 mm)</PresentationFormat>
  <Paragraphs>92</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المحاضرة الرابعة عشر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291</cp:revision>
  <dcterms:created xsi:type="dcterms:W3CDTF">2009-10-14T19:14:34Z</dcterms:created>
  <dcterms:modified xsi:type="dcterms:W3CDTF">2012-04-18T10:25:07Z</dcterms:modified>
</cp:coreProperties>
</file>