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activeX/activeX15.xml" ContentType="application/vnd.ms-office.activeX+xml"/>
  <Override PartName="/ppt/activeX/activeX26.xml" ContentType="application/vnd.ms-office.activeX+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activeX/activeX2.xml" ContentType="application/vnd.ms-office.activeX+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activeX/activeX11.xml" ContentType="application/vnd.ms-office.activeX+xml"/>
  <Override PartName="/ppt/activeX/activeX22.xml" ContentType="application/vnd.ms-office.activeX+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activeX/activeX9.xml" ContentType="application/vnd.ms-office.activeX+xml"/>
  <Override PartName="/ppt/activeX/activeX29.xml" ContentType="application/vnd.ms-office.activeX+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activeX/activeX7.xml" ContentType="application/vnd.ms-office.activeX+xml"/>
  <Override PartName="/ppt/activeX/activeX18.xml" ContentType="application/vnd.ms-office.activeX+xml"/>
  <Override PartName="/ppt/activeX/activeX27.xml" ContentType="application/vnd.ms-office.activeX+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ms-office.activeX"/>
  <Override PartName="/ppt/activeX/activeX5.xml" ContentType="application/vnd.ms-office.activeX+xml"/>
  <Override PartName="/ppt/activeX/activeX16.xml" ContentType="application/vnd.ms-office.activeX+xml"/>
  <Override PartName="/ppt/activeX/activeX25.xml" ContentType="application/vnd.ms-office.activeX+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activeX/activeX3.xml" ContentType="application/vnd.ms-office.activeX+xml"/>
  <Override PartName="/ppt/activeX/activeX14.xml" ContentType="application/vnd.ms-office.activeX+xml"/>
  <Override PartName="/ppt/activeX/activeX23.xml" ContentType="application/vnd.ms-office.activeX+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activeX/activeX1.xml" ContentType="application/vnd.ms-office.activeX+xml"/>
  <Override PartName="/ppt/activeX/activeX12.xml" ContentType="application/vnd.ms-office.activeX+xml"/>
  <Override PartName="/ppt/activeX/activeX21.xml" ContentType="application/vnd.ms-office.activeX+xml"/>
  <Override PartName="/ppt/activeX/activeX30.xml" ContentType="application/vnd.ms-office.activeX+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Default Extension="wav" ContentType="audio/wav"/>
  <Override PartName="/ppt/activeX/activeX10.xml" ContentType="application/vnd.ms-office.activeX+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activeX/activeX8.xml" ContentType="application/vnd.ms-office.activeX+xml"/>
  <Override PartName="/ppt/slides/slide8.xml" ContentType="application/vnd.openxmlformats-officedocument.presentationml.slide+xml"/>
  <Override PartName="/ppt/slides/slide49.xml" ContentType="application/vnd.openxmlformats-officedocument.presentationml.slide+xml"/>
  <Override PartName="/ppt/activeX/activeX6.xml" ContentType="application/vnd.ms-office.activeX+xml"/>
  <Override PartName="/ppt/activeX/activeX19.xml" ContentType="application/vnd.ms-office.activeX+xml"/>
  <Override PartName="/ppt/activeX/activeX28.xml" ContentType="application/vnd.ms-office.activeX+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activeX/activeX4.xml" ContentType="application/vnd.ms-office.activeX+xml"/>
  <Override PartName="/ppt/activeX/activeX17.xml" ContentType="application/vnd.ms-office.activeX+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activeX/activeX13.xml" ContentType="application/vnd.ms-office.activeX+xml"/>
  <Override PartName="/ppt/activeX/activeX24.xml" ContentType="application/vnd.ms-office.activeX+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wmf" ContentType="image/x-wmf"/>
  <Override PartName="/ppt/activeX/activeX31.xml" ContentType="application/vnd.ms-office.activeX+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activeX/activeX20.xml" ContentType="application/vnd.ms-office.activeX+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300" r:id="rId2"/>
    <p:sldId id="301" r:id="rId3"/>
    <p:sldId id="302" r:id="rId4"/>
    <p:sldId id="303" r:id="rId5"/>
    <p:sldId id="305" r:id="rId6"/>
    <p:sldId id="304" r:id="rId7"/>
    <p:sldId id="306" r:id="rId8"/>
    <p:sldId id="307" r:id="rId9"/>
    <p:sldId id="308" r:id="rId10"/>
    <p:sldId id="309" r:id="rId11"/>
    <p:sldId id="310" r:id="rId12"/>
    <p:sldId id="311" r:id="rId13"/>
    <p:sldId id="312" r:id="rId14"/>
    <p:sldId id="313" r:id="rId15"/>
    <p:sldId id="315" r:id="rId16"/>
    <p:sldId id="316" r:id="rId17"/>
    <p:sldId id="317" r:id="rId18"/>
    <p:sldId id="318" r:id="rId19"/>
    <p:sldId id="319" r:id="rId20"/>
    <p:sldId id="320" r:id="rId21"/>
    <p:sldId id="321" r:id="rId22"/>
    <p:sldId id="322" r:id="rId23"/>
    <p:sldId id="323" r:id="rId24"/>
    <p:sldId id="324" r:id="rId25"/>
    <p:sldId id="325" r:id="rId26"/>
    <p:sldId id="326" r:id="rId27"/>
    <p:sldId id="327" r:id="rId28"/>
    <p:sldId id="328" r:id="rId29"/>
    <p:sldId id="329" r:id="rId30"/>
    <p:sldId id="330" r:id="rId31"/>
    <p:sldId id="331" r:id="rId32"/>
    <p:sldId id="332" r:id="rId33"/>
    <p:sldId id="333" r:id="rId34"/>
    <p:sldId id="334" r:id="rId35"/>
    <p:sldId id="335" r:id="rId36"/>
    <p:sldId id="336" r:id="rId37"/>
    <p:sldId id="337" r:id="rId38"/>
    <p:sldId id="338" r:id="rId39"/>
    <p:sldId id="339" r:id="rId40"/>
    <p:sldId id="340" r:id="rId41"/>
    <p:sldId id="341" r:id="rId42"/>
    <p:sldId id="342" r:id="rId43"/>
    <p:sldId id="343" r:id="rId44"/>
    <p:sldId id="344" r:id="rId45"/>
    <p:sldId id="345" r:id="rId46"/>
    <p:sldId id="346" r:id="rId47"/>
    <p:sldId id="347" r:id="rId48"/>
    <p:sldId id="348" r:id="rId49"/>
    <p:sldId id="349" r:id="rId50"/>
    <p:sldId id="350" r:id="rId51"/>
    <p:sldId id="351" r:id="rId52"/>
    <p:sldId id="352" r:id="rId53"/>
    <p:sldId id="266" r:id="rId5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709256"/>
    <a:srgbClr val="009900"/>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0907" autoAdjust="0"/>
    <p:restoredTop sz="94658" autoAdjust="0"/>
  </p:normalViewPr>
  <p:slideViewPr>
    <p:cSldViewPr>
      <p:cViewPr>
        <p:scale>
          <a:sx n="40" d="100"/>
          <a:sy n="40" d="100"/>
        </p:scale>
        <p:origin x="-606" y="-750"/>
      </p:cViewPr>
      <p:guideLst>
        <p:guide orient="horz" pos="2160"/>
        <p:guide pos="3120"/>
      </p:guideLst>
    </p:cSldViewPr>
  </p:slideViewPr>
  <p:outlineViewPr>
    <p:cViewPr>
      <p:scale>
        <a:sx n="33" d="100"/>
        <a:sy n="33" d="100"/>
      </p:scale>
      <p:origin x="0" y="412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_rels/activeX4.xml.rels><?xml version="1.0" encoding="UTF-8" standalone="yes"?>
<Relationships xmlns="http://schemas.openxmlformats.org/package/2006/relationships"><Relationship Id="rId1" Type="http://schemas.microsoft.com/office/2006/relationships/activeXControlBinary" Target="activeX4.bin"/></Relationships>
</file>

<file path=ppt/activeX/_rels/activeX5.xml.rels><?xml version="1.0" encoding="UTF-8" standalone="yes"?>
<Relationships xmlns="http://schemas.openxmlformats.org/package/2006/relationships"><Relationship Id="rId1" Type="http://schemas.microsoft.com/office/2006/relationships/activeXControlBinary" Target="activeX5.bin"/></Relationships>
</file>

<file path=ppt/activeX/_rels/activeX6.xml.rels><?xml version="1.0" encoding="UTF-8" standalone="yes"?>
<Relationships xmlns="http://schemas.openxmlformats.org/package/2006/relationships"><Relationship Id="rId1" Type="http://schemas.microsoft.com/office/2006/relationships/activeXControlBinary" Target="activeX6.bin"/></Relationships>
</file>

<file path=ppt/activeX/_rels/activeX7.xml.rels><?xml version="1.0" encoding="UTF-8" standalone="yes"?>
<Relationships xmlns="http://schemas.openxmlformats.org/package/2006/relationships"><Relationship Id="rId1" Type="http://schemas.microsoft.com/office/2006/relationships/activeXControlBinary" Target="activeX7.bin"/></Relationships>
</file>

<file path=ppt/activeX/_rels/activeX8.xml.rels><?xml version="1.0" encoding="UTF-8" standalone="yes"?>
<Relationships xmlns="http://schemas.openxmlformats.org/package/2006/relationships"><Relationship Id="rId1" Type="http://schemas.microsoft.com/office/2006/relationships/activeXControlBinary" Target="activeX8.bin"/></Relationships>
</file>

<file path=ppt/activeX/_rels/activeX9.xml.rels><?xml version="1.0" encoding="UTF-8" standalone="yes"?>
<Relationships xmlns="http://schemas.openxmlformats.org/package/2006/relationships"><Relationship Id="rId1" Type="http://schemas.microsoft.com/office/2006/relationships/activeXControlBinary" Target="activeX9.bin"/></Relationships>
</file>

<file path=ppt/activeX/_rels/activeX10.xml.rels><?xml version="1.0" encoding="UTF-8" standalone="yes"?>
<Relationships xmlns="http://schemas.openxmlformats.org/package/2006/relationships"><Relationship Id="rId1" Type="http://schemas.microsoft.com/office/2006/relationships/activeXControlBinary" Target="activeX10.bin"/></Relationships>
</file>

<file path=ppt/activeX/_rels/activeX11.xml.rels><?xml version="1.0" encoding="UTF-8" standalone="yes"?>
<Relationships xmlns="http://schemas.openxmlformats.org/package/2006/relationships"><Relationship Id="rId1" Type="http://schemas.microsoft.com/office/2006/relationships/activeXControlBinary" Target="activeX11.bin"/></Relationships>
</file>

<file path=ppt/activeX/_rels/activeX12.xml.rels><?xml version="1.0" encoding="UTF-8" standalone="yes"?>
<Relationships xmlns="http://schemas.openxmlformats.org/package/2006/relationships"><Relationship Id="rId1" Type="http://schemas.microsoft.com/office/2006/relationships/activeXControlBinary" Target="activeX12.bin"/></Relationships>
</file>

<file path=ppt/activeX/_rels/activeX13.xml.rels><?xml version="1.0" encoding="UTF-8" standalone="yes"?>
<Relationships xmlns="http://schemas.openxmlformats.org/package/2006/relationships"><Relationship Id="rId1" Type="http://schemas.microsoft.com/office/2006/relationships/activeXControlBinary" Target="activeX13.bin"/></Relationships>
</file>

<file path=ppt/activeX/_rels/activeX14.xml.rels><?xml version="1.0" encoding="UTF-8" standalone="yes"?>
<Relationships xmlns="http://schemas.openxmlformats.org/package/2006/relationships"><Relationship Id="rId1" Type="http://schemas.microsoft.com/office/2006/relationships/activeXControlBinary" Target="activeX14.bin"/></Relationships>
</file>

<file path=ppt/activeX/_rels/activeX15.xml.rels><?xml version="1.0" encoding="UTF-8" standalone="yes"?>
<Relationships xmlns="http://schemas.openxmlformats.org/package/2006/relationships"><Relationship Id="rId1" Type="http://schemas.microsoft.com/office/2006/relationships/activeXControlBinary" Target="activeX15.bin"/></Relationships>
</file>

<file path=ppt/activeX/_rels/activeX16.xml.rels><?xml version="1.0" encoding="UTF-8" standalone="yes"?>
<Relationships xmlns="http://schemas.openxmlformats.org/package/2006/relationships"><Relationship Id="rId1" Type="http://schemas.microsoft.com/office/2006/relationships/activeXControlBinary" Target="activeX16.bin"/></Relationships>
</file>

<file path=ppt/activeX/_rels/activeX17.xml.rels><?xml version="1.0" encoding="UTF-8" standalone="yes"?>
<Relationships xmlns="http://schemas.openxmlformats.org/package/2006/relationships"><Relationship Id="rId1" Type="http://schemas.microsoft.com/office/2006/relationships/activeXControlBinary" Target="activeX17.bin"/></Relationships>
</file>

<file path=ppt/activeX/_rels/activeX18.xml.rels><?xml version="1.0" encoding="UTF-8" standalone="yes"?>
<Relationships xmlns="http://schemas.openxmlformats.org/package/2006/relationships"><Relationship Id="rId1" Type="http://schemas.microsoft.com/office/2006/relationships/activeXControlBinary" Target="activeX18.bin"/></Relationships>
</file>

<file path=ppt/activeX/_rels/activeX19.xml.rels><?xml version="1.0" encoding="UTF-8" standalone="yes"?>
<Relationships xmlns="http://schemas.openxmlformats.org/package/2006/relationships"><Relationship Id="rId1" Type="http://schemas.microsoft.com/office/2006/relationships/activeXControlBinary" Target="activeX19.bin"/></Relationships>
</file>

<file path=ppt/activeX/_rels/activeX20.xml.rels><?xml version="1.0" encoding="UTF-8" standalone="yes"?>
<Relationships xmlns="http://schemas.openxmlformats.org/package/2006/relationships"><Relationship Id="rId1" Type="http://schemas.microsoft.com/office/2006/relationships/activeXControlBinary" Target="activeX20.bin"/></Relationships>
</file>

<file path=ppt/activeX/_rels/activeX21.xml.rels><?xml version="1.0" encoding="UTF-8" standalone="yes"?>
<Relationships xmlns="http://schemas.openxmlformats.org/package/2006/relationships"><Relationship Id="rId1" Type="http://schemas.microsoft.com/office/2006/relationships/activeXControlBinary" Target="activeX21.bin"/></Relationships>
</file>

<file path=ppt/activeX/_rels/activeX22.xml.rels><?xml version="1.0" encoding="UTF-8" standalone="yes"?>
<Relationships xmlns="http://schemas.openxmlformats.org/package/2006/relationships"><Relationship Id="rId1" Type="http://schemas.microsoft.com/office/2006/relationships/activeXControlBinary" Target="activeX22.bin"/></Relationships>
</file>

<file path=ppt/activeX/_rels/activeX23.xml.rels><?xml version="1.0" encoding="UTF-8" standalone="yes"?>
<Relationships xmlns="http://schemas.openxmlformats.org/package/2006/relationships"><Relationship Id="rId1" Type="http://schemas.microsoft.com/office/2006/relationships/activeXControlBinary" Target="activeX23.bin"/></Relationships>
</file>

<file path=ppt/activeX/_rels/activeX24.xml.rels><?xml version="1.0" encoding="UTF-8" standalone="yes"?>
<Relationships xmlns="http://schemas.openxmlformats.org/package/2006/relationships"><Relationship Id="rId1" Type="http://schemas.microsoft.com/office/2006/relationships/activeXControlBinary" Target="activeX24.bin"/></Relationships>
</file>

<file path=ppt/activeX/_rels/activeX25.xml.rels><?xml version="1.0" encoding="UTF-8" standalone="yes"?>
<Relationships xmlns="http://schemas.openxmlformats.org/package/2006/relationships"><Relationship Id="rId1" Type="http://schemas.microsoft.com/office/2006/relationships/activeXControlBinary" Target="activeX25.bin"/></Relationships>
</file>

<file path=ppt/activeX/_rels/activeX26.xml.rels><?xml version="1.0" encoding="UTF-8" standalone="yes"?>
<Relationships xmlns="http://schemas.openxmlformats.org/package/2006/relationships"><Relationship Id="rId1" Type="http://schemas.microsoft.com/office/2006/relationships/activeXControlBinary" Target="activeX26.bin"/></Relationships>
</file>

<file path=ppt/activeX/_rels/activeX27.xml.rels><?xml version="1.0" encoding="UTF-8" standalone="yes"?>
<Relationships xmlns="http://schemas.openxmlformats.org/package/2006/relationships"><Relationship Id="rId1" Type="http://schemas.microsoft.com/office/2006/relationships/activeXControlBinary" Target="activeX27.bin"/></Relationships>
</file>

<file path=ppt/activeX/_rels/activeX28.xml.rels><?xml version="1.0" encoding="UTF-8" standalone="yes"?>
<Relationships xmlns="http://schemas.openxmlformats.org/package/2006/relationships"><Relationship Id="rId1" Type="http://schemas.microsoft.com/office/2006/relationships/activeXControlBinary" Target="activeX28.bin"/></Relationships>
</file>

<file path=ppt/activeX/_rels/activeX29.xml.rels><?xml version="1.0" encoding="UTF-8" standalone="yes"?>
<Relationships xmlns="http://schemas.openxmlformats.org/package/2006/relationships"><Relationship Id="rId1" Type="http://schemas.microsoft.com/office/2006/relationships/activeXControlBinary" Target="activeX29.bin"/></Relationships>
</file>

<file path=ppt/activeX/_rels/activeX30.xml.rels><?xml version="1.0" encoding="UTF-8" standalone="yes"?>
<Relationships xmlns="http://schemas.openxmlformats.org/package/2006/relationships"><Relationship Id="rId1" Type="http://schemas.microsoft.com/office/2006/relationships/activeXControlBinary" Target="activeX30.bin"/></Relationships>
</file>

<file path=ppt/activeX/_rels/activeX31.xml.rels><?xml version="1.0" encoding="UTF-8" standalone="yes"?>
<Relationships xmlns="http://schemas.openxmlformats.org/package/2006/relationships"><Relationship Id="rId1" Type="http://schemas.microsoft.com/office/2006/relationships/activeXControlBinary" Target="activeX31.bin"/></Relationships>
</file>

<file path=ppt/activeX/activeX1.xml><?xml version="1.0" encoding="utf-8"?>
<ax:ocx xmlns:ax="http://schemas.microsoft.com/office/2006/activeX" xmlns:r="http://schemas.openxmlformats.org/officeDocument/2006/relationships" ax:classid="{5512D11A-5CC6-11CF-8D67-00AA00BDCE1D}" ax:persistence="persistStream" r:id="rId1"/>
</file>

<file path=ppt/activeX/activeX2.xml><?xml version="1.0" encoding="utf-8"?>
<ax:ocx xmlns:ax="http://schemas.microsoft.com/office/2006/activeX" xmlns:r="http://schemas.openxmlformats.org/officeDocument/2006/relationships" ax:classid="{5512D11A-5CC6-11CF-8D67-00AA00BDCE1D}" ax:persistence="persistStream" r:id="rId1"/>
</file>

<file path=ppt/activeX/activeX3.xml><?xml version="1.0" encoding="utf-8"?>
<ax:ocx xmlns:ax="http://schemas.microsoft.com/office/2006/activeX" xmlns:r="http://schemas.openxmlformats.org/officeDocument/2006/relationships" ax:classid="{5512D11A-5CC6-11CF-8D67-00AA00BDCE1D}" ax:persistence="persistStream" r:id="rId1"/>
</file>

<file path=ppt/activeX/activeX4.xml><?xml version="1.0" encoding="utf-8"?>
<ax:ocx xmlns:ax="http://schemas.microsoft.com/office/2006/activeX" xmlns:r="http://schemas.openxmlformats.org/officeDocument/2006/relationships" ax:classid="{5512D11A-5CC6-11CF-8D67-00AA00BDCE1D}" ax:persistence="persistStream" r:id="rId1"/>
</file>

<file path=ppt/activeX/activeX5.xml><?xml version="1.0" encoding="utf-8"?>
<ax:ocx xmlns:ax="http://schemas.microsoft.com/office/2006/activeX" xmlns:r="http://schemas.openxmlformats.org/officeDocument/2006/relationships" ax:classid="{5512D11A-5CC6-11CF-8D67-00AA00BDCE1D}" ax:persistence="persistStream" r:id="rId1"/>
</file>

<file path=ppt/activeX/activeX6.xml><?xml version="1.0" encoding="utf-8"?>
<ax:ocx xmlns:ax="http://schemas.microsoft.com/office/2006/activeX" xmlns:r="http://schemas.openxmlformats.org/officeDocument/2006/relationships" ax:classid="{5512D11A-5CC6-11CF-8D67-00AA00BDCE1D}" ax:persistence="persistStream" r:id="rId1"/>
</file>

<file path=ppt/activeX/activeX7.xml><?xml version="1.0" encoding="utf-8"?>
<ax:ocx xmlns:ax="http://schemas.microsoft.com/office/2006/activeX" xmlns:r="http://schemas.openxmlformats.org/officeDocument/2006/relationships" ax:classid="{5512D11A-5CC6-11CF-8D67-00AA00BDCE1D}" ax:persistence="persistStream" r:id="rId1"/>
</file>

<file path=ppt/activeX/activeX8.xml><?xml version="1.0" encoding="utf-8"?>
<ax:ocx xmlns:ax="http://schemas.microsoft.com/office/2006/activeX" xmlns:r="http://schemas.openxmlformats.org/officeDocument/2006/relationships" ax:classid="{5512D11A-5CC6-11CF-8D67-00AA00BDCE1D}" ax:persistence="persistStream" r:id="rId1"/>
</file>

<file path=ppt/activeX/activeX9.xml><?xml version="1.0" encoding="utf-8"?>
<ax:ocx xmlns:ax="http://schemas.microsoft.com/office/2006/activeX" xmlns:r="http://schemas.openxmlformats.org/officeDocument/2006/relationships" ax:classid="{5512D11A-5CC6-11CF-8D67-00AA00BDCE1D}" ax:persistence="persistStream" r:id="rId1"/>
</file>

<file path=ppt/activeX/activeX10.xml><?xml version="1.0" encoding="utf-8"?>
<ax:ocx xmlns:ax="http://schemas.microsoft.com/office/2006/activeX" xmlns:r="http://schemas.openxmlformats.org/officeDocument/2006/relationships" ax:classid="{5512D11A-5CC6-11CF-8D67-00AA00BDCE1D}" ax:persistence="persistStream" r:id="rId1"/>
</file>

<file path=ppt/activeX/activeX11.xml><?xml version="1.0" encoding="utf-8"?>
<ax:ocx xmlns:ax="http://schemas.microsoft.com/office/2006/activeX" xmlns:r="http://schemas.openxmlformats.org/officeDocument/2006/relationships" ax:classid="{5512D11A-5CC6-11CF-8D67-00AA00BDCE1D}" ax:persistence="persistStream" r:id="rId1"/>
</file>

<file path=ppt/activeX/activeX12.xml><?xml version="1.0" encoding="utf-8"?>
<ax:ocx xmlns:ax="http://schemas.microsoft.com/office/2006/activeX" xmlns:r="http://schemas.openxmlformats.org/officeDocument/2006/relationships" ax:classid="{5512D11A-5CC6-11CF-8D67-00AA00BDCE1D}" ax:persistence="persistStream" r:id="rId1"/>
</file>

<file path=ppt/activeX/activeX13.xml><?xml version="1.0" encoding="utf-8"?>
<ax:ocx xmlns:ax="http://schemas.microsoft.com/office/2006/activeX" xmlns:r="http://schemas.openxmlformats.org/officeDocument/2006/relationships" ax:classid="{5512D11A-5CC6-11CF-8D67-00AA00BDCE1D}" ax:persistence="persistStream" r:id="rId1"/>
</file>

<file path=ppt/activeX/activeX14.xml><?xml version="1.0" encoding="utf-8"?>
<ax:ocx xmlns:ax="http://schemas.microsoft.com/office/2006/activeX" xmlns:r="http://schemas.openxmlformats.org/officeDocument/2006/relationships" ax:classid="{5512D11A-5CC6-11CF-8D67-00AA00BDCE1D}" ax:persistence="persistStream" r:id="rId1"/>
</file>

<file path=ppt/activeX/activeX15.xml><?xml version="1.0" encoding="utf-8"?>
<ax:ocx xmlns:ax="http://schemas.microsoft.com/office/2006/activeX" xmlns:r="http://schemas.openxmlformats.org/officeDocument/2006/relationships" ax:classid="{5512D11A-5CC6-11CF-8D67-00AA00BDCE1D}" ax:persistence="persistStream" r:id="rId1"/>
</file>

<file path=ppt/activeX/activeX16.xml><?xml version="1.0" encoding="utf-8"?>
<ax:ocx xmlns:ax="http://schemas.microsoft.com/office/2006/activeX" xmlns:r="http://schemas.openxmlformats.org/officeDocument/2006/relationships" ax:classid="{5512D11A-5CC6-11CF-8D67-00AA00BDCE1D}" ax:persistence="persistStream" r:id="rId1"/>
</file>

<file path=ppt/activeX/activeX17.xml><?xml version="1.0" encoding="utf-8"?>
<ax:ocx xmlns:ax="http://schemas.microsoft.com/office/2006/activeX" xmlns:r="http://schemas.openxmlformats.org/officeDocument/2006/relationships" ax:classid="{5512D11A-5CC6-11CF-8D67-00AA00BDCE1D}" ax:persistence="persistStream" r:id="rId1"/>
</file>

<file path=ppt/activeX/activeX18.xml><?xml version="1.0" encoding="utf-8"?>
<ax:ocx xmlns:ax="http://schemas.microsoft.com/office/2006/activeX" xmlns:r="http://schemas.openxmlformats.org/officeDocument/2006/relationships" ax:classid="{5512D11A-5CC6-11CF-8D67-00AA00BDCE1D}" ax:persistence="persistStream" r:id="rId1"/>
</file>

<file path=ppt/activeX/activeX19.xml><?xml version="1.0" encoding="utf-8"?>
<ax:ocx xmlns:ax="http://schemas.microsoft.com/office/2006/activeX" xmlns:r="http://schemas.openxmlformats.org/officeDocument/2006/relationships" ax:classid="{5512D11A-5CC6-11CF-8D67-00AA00BDCE1D}" ax:persistence="persistStream" r:id="rId1"/>
</file>

<file path=ppt/activeX/activeX20.xml><?xml version="1.0" encoding="utf-8"?>
<ax:ocx xmlns:ax="http://schemas.microsoft.com/office/2006/activeX" xmlns:r="http://schemas.openxmlformats.org/officeDocument/2006/relationships" ax:classid="{5512D11A-5CC6-11CF-8D67-00AA00BDCE1D}" ax:persistence="persistStream" r:id="rId1"/>
</file>

<file path=ppt/activeX/activeX21.xml><?xml version="1.0" encoding="utf-8"?>
<ax:ocx xmlns:ax="http://schemas.microsoft.com/office/2006/activeX" xmlns:r="http://schemas.openxmlformats.org/officeDocument/2006/relationships" ax:classid="{5512D11A-5CC6-11CF-8D67-00AA00BDCE1D}" ax:persistence="persistStream" r:id="rId1"/>
</file>

<file path=ppt/activeX/activeX22.xml><?xml version="1.0" encoding="utf-8"?>
<ax:ocx xmlns:ax="http://schemas.microsoft.com/office/2006/activeX" xmlns:r="http://schemas.openxmlformats.org/officeDocument/2006/relationships" ax:classid="{5512D11A-5CC6-11CF-8D67-00AA00BDCE1D}" ax:persistence="persistStream" r:id="rId1"/>
</file>

<file path=ppt/activeX/activeX23.xml><?xml version="1.0" encoding="utf-8"?>
<ax:ocx xmlns:ax="http://schemas.microsoft.com/office/2006/activeX" xmlns:r="http://schemas.openxmlformats.org/officeDocument/2006/relationships" ax:classid="{5512D11A-5CC6-11CF-8D67-00AA00BDCE1D}" ax:persistence="persistStream" r:id="rId1"/>
</file>

<file path=ppt/activeX/activeX24.xml><?xml version="1.0" encoding="utf-8"?>
<ax:ocx xmlns:ax="http://schemas.microsoft.com/office/2006/activeX" xmlns:r="http://schemas.openxmlformats.org/officeDocument/2006/relationships" ax:classid="{5512D11A-5CC6-11CF-8D67-00AA00BDCE1D}" ax:persistence="persistStream" r:id="rId1"/>
</file>

<file path=ppt/activeX/activeX25.xml><?xml version="1.0" encoding="utf-8"?>
<ax:ocx xmlns:ax="http://schemas.microsoft.com/office/2006/activeX" xmlns:r="http://schemas.openxmlformats.org/officeDocument/2006/relationships" ax:classid="{5512D11A-5CC6-11CF-8D67-00AA00BDCE1D}" ax:persistence="persistStream" r:id="rId1"/>
</file>

<file path=ppt/activeX/activeX26.xml><?xml version="1.0" encoding="utf-8"?>
<ax:ocx xmlns:ax="http://schemas.microsoft.com/office/2006/activeX" xmlns:r="http://schemas.openxmlformats.org/officeDocument/2006/relationships" ax:classid="{5512D11A-5CC6-11CF-8D67-00AA00BDCE1D}" ax:persistence="persistStream" r:id="rId1"/>
</file>

<file path=ppt/activeX/activeX27.xml><?xml version="1.0" encoding="utf-8"?>
<ax:ocx xmlns:ax="http://schemas.microsoft.com/office/2006/activeX" xmlns:r="http://schemas.openxmlformats.org/officeDocument/2006/relationships" ax:classid="{5512D11A-5CC6-11CF-8D67-00AA00BDCE1D}" ax:persistence="persistStream" r:id="rId1"/>
</file>

<file path=ppt/activeX/activeX28.xml><?xml version="1.0" encoding="utf-8"?>
<ax:ocx xmlns:ax="http://schemas.microsoft.com/office/2006/activeX" xmlns:r="http://schemas.openxmlformats.org/officeDocument/2006/relationships" ax:classid="{5512D11A-5CC6-11CF-8D67-00AA00BDCE1D}" ax:persistence="persistStream" r:id="rId1"/>
</file>

<file path=ppt/activeX/activeX29.xml><?xml version="1.0" encoding="utf-8"?>
<ax:ocx xmlns:ax="http://schemas.microsoft.com/office/2006/activeX" xmlns:r="http://schemas.openxmlformats.org/officeDocument/2006/relationships" ax:classid="{5512D11A-5CC6-11CF-8D67-00AA00BDCE1D}" ax:persistence="persistStream" r:id="rId1"/>
</file>

<file path=ppt/activeX/activeX30.xml><?xml version="1.0" encoding="utf-8"?>
<ax:ocx xmlns:ax="http://schemas.microsoft.com/office/2006/activeX" xmlns:r="http://schemas.openxmlformats.org/officeDocument/2006/relationships" ax:classid="{5512D11A-5CC6-11CF-8D67-00AA00BDCE1D}" ax:persistence="persistStream" r:id="rId1"/>
</file>

<file path=ppt/activeX/activeX31.xml><?xml version="1.0" encoding="utf-8"?>
<ax:ocx xmlns:ax="http://schemas.microsoft.com/office/2006/activeX" xmlns:r="http://schemas.openxmlformats.org/officeDocument/2006/relationships" ax:classid="{5512D11A-5CC6-11CF-8D67-00AA00BDCE1D}" ax:persistence="persistStream" r:id="rId1"/>
</file>

<file path=ppt/drawings/_rels/vmlDrawing1.vml.rels><?xml version="1.0" encoding="UTF-8" standalone="yes"?>
<Relationships xmlns="http://schemas.openxmlformats.org/package/2006/relationships"><Relationship Id="rId8" Type="http://schemas.openxmlformats.org/officeDocument/2006/relationships/image" Target="../media/image35.wmf"/><Relationship Id="rId13" Type="http://schemas.openxmlformats.org/officeDocument/2006/relationships/image" Target="../media/image40.wmf"/><Relationship Id="rId18" Type="http://schemas.openxmlformats.org/officeDocument/2006/relationships/image" Target="../media/image45.wmf"/><Relationship Id="rId26" Type="http://schemas.openxmlformats.org/officeDocument/2006/relationships/image" Target="../media/image53.wmf"/><Relationship Id="rId3" Type="http://schemas.openxmlformats.org/officeDocument/2006/relationships/image" Target="../media/image30.wmf"/><Relationship Id="rId21" Type="http://schemas.openxmlformats.org/officeDocument/2006/relationships/image" Target="../media/image48.wmf"/><Relationship Id="rId7" Type="http://schemas.openxmlformats.org/officeDocument/2006/relationships/image" Target="../media/image34.wmf"/><Relationship Id="rId12" Type="http://schemas.openxmlformats.org/officeDocument/2006/relationships/image" Target="../media/image39.wmf"/><Relationship Id="rId17" Type="http://schemas.openxmlformats.org/officeDocument/2006/relationships/image" Target="../media/image44.wmf"/><Relationship Id="rId25" Type="http://schemas.openxmlformats.org/officeDocument/2006/relationships/image" Target="../media/image52.wmf"/><Relationship Id="rId2" Type="http://schemas.openxmlformats.org/officeDocument/2006/relationships/image" Target="../media/image29.wmf"/><Relationship Id="rId16" Type="http://schemas.openxmlformats.org/officeDocument/2006/relationships/image" Target="../media/image43.wmf"/><Relationship Id="rId20" Type="http://schemas.openxmlformats.org/officeDocument/2006/relationships/image" Target="../media/image47.wmf"/><Relationship Id="rId29" Type="http://schemas.openxmlformats.org/officeDocument/2006/relationships/image" Target="../media/image56.wmf"/><Relationship Id="rId1" Type="http://schemas.openxmlformats.org/officeDocument/2006/relationships/image" Target="../media/image28.wmf"/><Relationship Id="rId6" Type="http://schemas.openxmlformats.org/officeDocument/2006/relationships/image" Target="../media/image33.wmf"/><Relationship Id="rId11" Type="http://schemas.openxmlformats.org/officeDocument/2006/relationships/image" Target="../media/image38.wmf"/><Relationship Id="rId24" Type="http://schemas.openxmlformats.org/officeDocument/2006/relationships/image" Target="../media/image51.wmf"/><Relationship Id="rId5" Type="http://schemas.openxmlformats.org/officeDocument/2006/relationships/image" Target="../media/image32.wmf"/><Relationship Id="rId15" Type="http://schemas.openxmlformats.org/officeDocument/2006/relationships/image" Target="../media/image42.wmf"/><Relationship Id="rId23" Type="http://schemas.openxmlformats.org/officeDocument/2006/relationships/image" Target="../media/image50.wmf"/><Relationship Id="rId28" Type="http://schemas.openxmlformats.org/officeDocument/2006/relationships/image" Target="../media/image55.wmf"/><Relationship Id="rId10" Type="http://schemas.openxmlformats.org/officeDocument/2006/relationships/image" Target="../media/image37.wmf"/><Relationship Id="rId19" Type="http://schemas.openxmlformats.org/officeDocument/2006/relationships/image" Target="../media/image46.wmf"/><Relationship Id="rId31" Type="http://schemas.openxmlformats.org/officeDocument/2006/relationships/image" Target="../media/image58.wmf"/><Relationship Id="rId4" Type="http://schemas.openxmlformats.org/officeDocument/2006/relationships/image" Target="../media/image31.wmf"/><Relationship Id="rId9" Type="http://schemas.openxmlformats.org/officeDocument/2006/relationships/image" Target="../media/image36.wmf"/><Relationship Id="rId14" Type="http://schemas.openxmlformats.org/officeDocument/2006/relationships/image" Target="../media/image41.wmf"/><Relationship Id="rId22" Type="http://schemas.openxmlformats.org/officeDocument/2006/relationships/image" Target="../media/image49.wmf"/><Relationship Id="rId27" Type="http://schemas.openxmlformats.org/officeDocument/2006/relationships/image" Target="../media/image54.wmf"/><Relationship Id="rId30" Type="http://schemas.openxmlformats.org/officeDocument/2006/relationships/image" Target="../media/image5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11/28/2011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FB53187F-9D12-418E-B877-08B9C87D238D}" type="slidenum">
              <a:rPr lang="en-US" smtClean="0"/>
              <a:pPr/>
              <a:t>7</a:t>
            </a:fld>
            <a:endParaRPr lang="en-US" smtClean="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42A0F3A5-00BE-4BE5-85E4-6A8CF1410249}" type="slidenum">
              <a:rPr lang="en-US" smtClean="0"/>
              <a:pPr/>
              <a:t>8</a:t>
            </a:fld>
            <a:endParaRPr 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p:dissolv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42950" y="152400"/>
            <a:ext cx="7443258" cy="1600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42950" y="1828800"/>
            <a:ext cx="4086225"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94275" y="1828800"/>
            <a:ext cx="4086225"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485900" y="6248400"/>
            <a:ext cx="2063750" cy="45720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852333" y="6248400"/>
            <a:ext cx="3136900" cy="45720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7278158" y="6248400"/>
            <a:ext cx="2063750" cy="457200"/>
          </a:xfrm>
        </p:spPr>
        <p:txBody>
          <a:bodyPr/>
          <a:lstStyle>
            <a:lvl1pPr>
              <a:defRPr/>
            </a:lvl1pPr>
          </a:lstStyle>
          <a:p>
            <a:fld id="{1294E659-E531-41FC-B5E9-E6635834C49C}"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5"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transition>
    <p:dissolve/>
  </p:transition>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wmf"/></Relationships>
</file>

<file path=ppt/slides/_rels/slide8.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4.wmf"/></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control" Target="../activeX/activeX7.xml"/><Relationship Id="rId13" Type="http://schemas.openxmlformats.org/officeDocument/2006/relationships/control" Target="../activeX/activeX12.xml"/><Relationship Id="rId18" Type="http://schemas.openxmlformats.org/officeDocument/2006/relationships/control" Target="../activeX/activeX17.xml"/><Relationship Id="rId26" Type="http://schemas.openxmlformats.org/officeDocument/2006/relationships/control" Target="../activeX/activeX25.xml"/><Relationship Id="rId3" Type="http://schemas.openxmlformats.org/officeDocument/2006/relationships/control" Target="../activeX/activeX2.xml"/><Relationship Id="rId21" Type="http://schemas.openxmlformats.org/officeDocument/2006/relationships/control" Target="../activeX/activeX20.xml"/><Relationship Id="rId34" Type="http://schemas.openxmlformats.org/officeDocument/2006/relationships/image" Target="../media/image59.gif"/><Relationship Id="rId7" Type="http://schemas.openxmlformats.org/officeDocument/2006/relationships/control" Target="../activeX/activeX6.xml"/><Relationship Id="rId12" Type="http://schemas.openxmlformats.org/officeDocument/2006/relationships/control" Target="../activeX/activeX11.xml"/><Relationship Id="rId17" Type="http://schemas.openxmlformats.org/officeDocument/2006/relationships/control" Target="../activeX/activeX16.xml"/><Relationship Id="rId25" Type="http://schemas.openxmlformats.org/officeDocument/2006/relationships/control" Target="../activeX/activeX24.xml"/><Relationship Id="rId33" Type="http://schemas.openxmlformats.org/officeDocument/2006/relationships/slideLayout" Target="../slideLayouts/slideLayout7.xml"/><Relationship Id="rId2" Type="http://schemas.openxmlformats.org/officeDocument/2006/relationships/control" Target="../activeX/activeX1.xml"/><Relationship Id="rId16" Type="http://schemas.openxmlformats.org/officeDocument/2006/relationships/control" Target="../activeX/activeX15.xml"/><Relationship Id="rId20" Type="http://schemas.openxmlformats.org/officeDocument/2006/relationships/control" Target="../activeX/activeX19.xml"/><Relationship Id="rId29" Type="http://schemas.openxmlformats.org/officeDocument/2006/relationships/control" Target="../activeX/activeX28.xml"/><Relationship Id="rId1" Type="http://schemas.openxmlformats.org/officeDocument/2006/relationships/vmlDrawing" Target="../drawings/vmlDrawing1.vml"/><Relationship Id="rId6" Type="http://schemas.openxmlformats.org/officeDocument/2006/relationships/control" Target="../activeX/activeX5.xml"/><Relationship Id="rId11" Type="http://schemas.openxmlformats.org/officeDocument/2006/relationships/control" Target="../activeX/activeX10.xml"/><Relationship Id="rId24" Type="http://schemas.openxmlformats.org/officeDocument/2006/relationships/control" Target="../activeX/activeX23.xml"/><Relationship Id="rId32" Type="http://schemas.openxmlformats.org/officeDocument/2006/relationships/control" Target="../activeX/activeX31.xml"/><Relationship Id="rId5" Type="http://schemas.openxmlformats.org/officeDocument/2006/relationships/control" Target="../activeX/activeX4.xml"/><Relationship Id="rId15" Type="http://schemas.openxmlformats.org/officeDocument/2006/relationships/control" Target="../activeX/activeX14.xml"/><Relationship Id="rId23" Type="http://schemas.openxmlformats.org/officeDocument/2006/relationships/control" Target="../activeX/activeX22.xml"/><Relationship Id="rId28" Type="http://schemas.openxmlformats.org/officeDocument/2006/relationships/control" Target="../activeX/activeX27.xml"/><Relationship Id="rId10" Type="http://schemas.openxmlformats.org/officeDocument/2006/relationships/control" Target="../activeX/activeX9.xml"/><Relationship Id="rId19" Type="http://schemas.openxmlformats.org/officeDocument/2006/relationships/control" Target="../activeX/activeX18.xml"/><Relationship Id="rId31" Type="http://schemas.openxmlformats.org/officeDocument/2006/relationships/control" Target="../activeX/activeX30.xml"/><Relationship Id="rId4" Type="http://schemas.openxmlformats.org/officeDocument/2006/relationships/control" Target="../activeX/activeX3.xml"/><Relationship Id="rId9" Type="http://schemas.openxmlformats.org/officeDocument/2006/relationships/control" Target="../activeX/activeX8.xml"/><Relationship Id="rId14" Type="http://schemas.openxmlformats.org/officeDocument/2006/relationships/control" Target="../activeX/activeX13.xml"/><Relationship Id="rId22" Type="http://schemas.openxmlformats.org/officeDocument/2006/relationships/control" Target="../activeX/activeX21.xml"/><Relationship Id="rId27" Type="http://schemas.openxmlformats.org/officeDocument/2006/relationships/control" Target="../activeX/activeX26.xml"/><Relationship Id="rId30" Type="http://schemas.openxmlformats.org/officeDocument/2006/relationships/control" Target="../activeX/activeX29.xml"/><Relationship Id="rId35" Type="http://schemas.openxmlformats.org/officeDocument/2006/relationships/image" Target="../media/image60.gi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3048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sz="2000" b="1" dirty="0" smtClean="0">
                <a:solidFill>
                  <a:srgbClr val="709256"/>
                </a:solidFill>
                <a:effectLst>
                  <a:outerShdw blurRad="38100" dist="38100" dir="2700000" algn="tl">
                    <a:srgbClr val="000000">
                      <a:alpha val="43137"/>
                    </a:srgbClr>
                  </a:outerShdw>
                </a:effectLst>
                <a:latin typeface="Calibri" pitchFamily="34" charset="0"/>
              </a:rPr>
              <a:t>King Faisal University</a:t>
            </a:r>
          </a:p>
          <a:p>
            <a:pPr algn="ctr" rtl="0">
              <a:spcBef>
                <a:spcPct val="20000"/>
              </a:spcBef>
              <a:buFont typeface="Arial" pitchFamily="34" charset="0"/>
              <a:buNone/>
            </a:pPr>
            <a:r>
              <a:rPr lang="en-US" sz="2000" b="1" spc="-150" dirty="0" smtClean="0">
                <a:solidFill>
                  <a:srgbClr val="709256"/>
                </a:solidFill>
                <a:effectLst>
                  <a:outerShdw blurRad="38100" dist="38100" dir="2700000" algn="tl">
                    <a:srgbClr val="000000">
                      <a:alpha val="43137"/>
                    </a:srgbClr>
                  </a:outerShdw>
                </a:effectLst>
                <a:latin typeface="Calibri" pitchFamily="34" charset="0"/>
              </a:rPr>
              <a:t>e- Learning Deanship </a:t>
            </a:r>
          </a:p>
          <a:p>
            <a:pPr algn="ctr" rtl="0">
              <a:spcBef>
                <a:spcPct val="20000"/>
              </a:spcBef>
              <a:buFont typeface="Arial" pitchFamily="34" charset="0"/>
              <a:buNone/>
            </a:pPr>
            <a:r>
              <a:rPr lang="en-US" sz="2000" b="1" spc="-150" dirty="0" smtClean="0">
                <a:solidFill>
                  <a:srgbClr val="709256"/>
                </a:solidFill>
                <a:effectLst>
                  <a:outerShdw blurRad="38100" dist="38100" dir="2700000" algn="tl">
                    <a:srgbClr val="000000">
                      <a:alpha val="43137"/>
                    </a:srgbClr>
                  </a:outerShdw>
                </a:effectLst>
                <a:latin typeface="Calibri" pitchFamily="34" charset="0"/>
              </a:rPr>
              <a:t>&amp; Distance Education</a:t>
            </a:r>
          </a:p>
          <a:p>
            <a:pPr algn="l" rtl="0">
              <a:spcBef>
                <a:spcPct val="20000"/>
              </a:spcBef>
              <a:buFont typeface="Arial" pitchFamily="34" charset="0"/>
              <a:buNone/>
            </a:pPr>
            <a:endParaRPr lang="en-US" sz="2000" b="1" dirty="0">
              <a:solidFill>
                <a:srgbClr val="709256"/>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2286000"/>
          </a:xfrm>
          <a:prstGeom prst="rect">
            <a:avLst/>
          </a:prstGeom>
          <a:noFill/>
          <a:ln w="9525">
            <a:noFill/>
            <a:miter lim="800000"/>
            <a:headEnd/>
            <a:tailEnd/>
          </a:ln>
        </p:spPr>
        <p:txBody>
          <a:bodyPr anchor="ctr"/>
          <a:lstStyle/>
          <a:p>
            <a:pPr algn="l">
              <a:lnSpc>
                <a:spcPct val="80000"/>
              </a:lnSpc>
            </a:pPr>
            <a:r>
              <a:rPr lang="en-US" sz="3700" b="1" dirty="0" smtClean="0">
                <a:solidFill>
                  <a:srgbClr val="709256"/>
                </a:solidFill>
                <a:latin typeface="AYM Wadiy S_U normal."/>
                <a:cs typeface="Times New Roman" pitchFamily="18" charset="0"/>
              </a:rPr>
              <a:t>English Language</a:t>
            </a:r>
          </a:p>
          <a:p>
            <a:pPr algn="l">
              <a:lnSpc>
                <a:spcPct val="80000"/>
              </a:lnSpc>
            </a:pPr>
            <a:r>
              <a:rPr lang="en-US" sz="3700" b="1" dirty="0" smtClean="0">
                <a:solidFill>
                  <a:srgbClr val="709256"/>
                </a:solidFill>
                <a:latin typeface="AYM Wadiy S_U normal."/>
                <a:cs typeface="Times New Roman" pitchFamily="18" charset="0"/>
              </a:rPr>
              <a:t>Speaking Skills</a:t>
            </a:r>
          </a:p>
          <a:p>
            <a:pPr algn="l">
              <a:lnSpc>
                <a:spcPct val="80000"/>
              </a:lnSpc>
            </a:pPr>
            <a:endParaRPr lang="en-US" b="1" dirty="0" smtClean="0">
              <a:solidFill>
                <a:srgbClr val="7F7F7F"/>
              </a:solidFill>
              <a:latin typeface="Calibri" pitchFamily="34" charset="0"/>
              <a:cs typeface="Times New Roman" pitchFamily="18" charset="0"/>
            </a:endParaRPr>
          </a:p>
          <a:p>
            <a:pPr algn="l">
              <a:lnSpc>
                <a:spcPct val="80000"/>
              </a:lnSpc>
            </a:pPr>
            <a:r>
              <a:rPr lang="en-US" b="1" dirty="0" smtClean="0">
                <a:latin typeface="Calibri" pitchFamily="34" charset="0"/>
                <a:cs typeface="Times New Roman" pitchFamily="18" charset="0"/>
              </a:rPr>
              <a:t>Instructor: </a:t>
            </a:r>
            <a:r>
              <a:rPr lang="en-US" b="1" dirty="0" err="1" smtClean="0">
                <a:latin typeface="Calibri" pitchFamily="34" charset="0"/>
                <a:cs typeface="Times New Roman" pitchFamily="18" charset="0"/>
              </a:rPr>
              <a:t>Ammar</a:t>
            </a:r>
            <a:r>
              <a:rPr lang="en-US" b="1" dirty="0" smtClean="0">
                <a:latin typeface="Calibri" pitchFamily="34" charset="0"/>
                <a:cs typeface="Times New Roman" pitchFamily="18" charset="0"/>
              </a:rPr>
              <a:t> Sultan Al-</a:t>
            </a:r>
            <a:r>
              <a:rPr lang="en-US" b="1" dirty="0" err="1" smtClean="0">
                <a:latin typeface="Calibri" pitchFamily="34" charset="0"/>
                <a:cs typeface="Times New Roman" pitchFamily="18" charset="0"/>
              </a:rPr>
              <a:t>Ma’ani</a:t>
            </a:r>
            <a:endParaRPr lang="en-US" sz="17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981200"/>
            <a:ext cx="8420100" cy="1470025"/>
          </a:xfrm>
        </p:spPr>
        <p:txBody>
          <a:bodyPr/>
          <a:lstStyle/>
          <a:p>
            <a:pPr eaLnBrk="1" hangingPunct="1"/>
            <a:r>
              <a:rPr lang="en-US" b="1" dirty="0" smtClean="0">
                <a:solidFill>
                  <a:srgbClr val="709256"/>
                </a:solidFill>
                <a:cs typeface="Arial" pitchFamily="34" charset="0"/>
              </a:rPr>
              <a:t>14th </a:t>
            </a:r>
            <a:r>
              <a:rPr lang="en-US" b="1" dirty="0" smtClean="0">
                <a:solidFill>
                  <a:srgbClr val="709256"/>
                </a:solidFill>
                <a:cs typeface="Arial" pitchFamily="34" charset="0"/>
              </a:rPr>
              <a:t>Class</a:t>
            </a:r>
            <a:endParaRPr lang="en-US" dirty="0" smtClean="0">
              <a:solidFill>
                <a:srgbClr val="709256"/>
              </a:solidFill>
              <a:cs typeface="Arial" pitchFamily="34" charset="0"/>
            </a:endParaRPr>
          </a:p>
        </p:txBody>
      </p:sp>
      <p:sp>
        <p:nvSpPr>
          <p:cNvPr id="5" name="عنوان فرعي 4"/>
          <p:cNvSpPr>
            <a:spLocks noGrp="1"/>
          </p:cNvSpPr>
          <p:nvPr>
            <p:ph type="subTitle" idx="1"/>
          </p:nvPr>
        </p:nvSpPr>
        <p:spPr/>
        <p:txBody>
          <a:bodyPr/>
          <a:lstStyle/>
          <a:p>
            <a:endParaRPr lang="en-US" dirty="0"/>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smtClean="0"/>
              <a:t>The Sound of it: Understanding Intonation in Tag Questions</a:t>
            </a:r>
            <a:endParaRPr lang="en-US" sz="2800" dirty="0"/>
          </a:p>
        </p:txBody>
      </p:sp>
      <p:sp>
        <p:nvSpPr>
          <p:cNvPr id="3" name="Content Placeholder 2"/>
          <p:cNvSpPr>
            <a:spLocks noGrp="1"/>
          </p:cNvSpPr>
          <p:nvPr>
            <p:ph idx="1"/>
          </p:nvPr>
        </p:nvSpPr>
        <p:spPr/>
        <p:txBody>
          <a:bodyPr/>
          <a:lstStyle/>
          <a:p>
            <a:pPr algn="l"/>
            <a:r>
              <a:rPr lang="en-US" sz="2000" dirty="0" smtClean="0"/>
              <a:t>We often a conversation with a sentence that includes a tag question. We add a “tag” to a sentence, and it becomes a question. </a:t>
            </a:r>
            <a:r>
              <a:rPr lang="en-US" sz="2000" dirty="0" smtClean="0">
                <a:solidFill>
                  <a:srgbClr val="FF0000"/>
                </a:solidFill>
              </a:rPr>
              <a:t>Our voices goes up on the tag if we aren’t sure about the answers; it becomes a real question. Our voices goes down on the tag if we already know the answer and are making small talk. </a:t>
            </a:r>
          </a:p>
          <a:p>
            <a:pPr algn="l"/>
            <a:endParaRPr lang="en-US" sz="2000" dirty="0" smtClean="0">
              <a:solidFill>
                <a:srgbClr val="FF0000"/>
              </a:solidFill>
            </a:endParaRPr>
          </a:p>
          <a:p>
            <a:pPr algn="l"/>
            <a:r>
              <a:rPr lang="en-US" sz="2000" dirty="0" smtClean="0"/>
              <a:t>Examples:</a:t>
            </a:r>
            <a:br>
              <a:rPr lang="en-US" sz="2000" dirty="0" smtClean="0"/>
            </a:br>
            <a:r>
              <a:rPr lang="en-US" sz="2000" dirty="0" smtClean="0"/>
              <a:t>You will do it </a:t>
            </a:r>
            <a:r>
              <a:rPr lang="en-US" sz="2000" dirty="0" err="1" smtClean="0"/>
              <a:t>quickly,</a:t>
            </a:r>
            <a:r>
              <a:rPr lang="en-US" sz="2000" b="1" dirty="0" err="1" smtClean="0"/>
              <a:t>won't</a:t>
            </a:r>
            <a:r>
              <a:rPr lang="en-US" sz="2000" b="1" dirty="0" smtClean="0"/>
              <a:t> you?</a:t>
            </a:r>
          </a:p>
          <a:p>
            <a:pPr algn="l"/>
            <a:endParaRPr lang="en-US" sz="2000" b="1" dirty="0" smtClean="0"/>
          </a:p>
          <a:p>
            <a:pPr algn="l"/>
            <a:endParaRPr lang="en-US" sz="2000" b="1" dirty="0" smtClean="0"/>
          </a:p>
          <a:p>
            <a:pPr algn="l"/>
            <a:r>
              <a:rPr lang="en-US" sz="2000" b="1" dirty="0" smtClean="0"/>
              <a:t>	</a:t>
            </a:r>
            <a:r>
              <a:rPr lang="en-US" sz="2000" dirty="0" smtClean="0"/>
              <a:t>John and Mark aren't </a:t>
            </a:r>
            <a:r>
              <a:rPr lang="en-US" sz="2000" dirty="0" err="1" smtClean="0"/>
              <a:t>English,</a:t>
            </a:r>
            <a:r>
              <a:rPr lang="en-US" sz="2000" b="1" dirty="0" err="1" smtClean="0"/>
              <a:t>are</a:t>
            </a:r>
            <a:r>
              <a:rPr lang="en-US" sz="2000" b="1" dirty="0" smtClean="0"/>
              <a:t> they?</a:t>
            </a:r>
            <a:endParaRPr lang="en-US" sz="2000" dirty="0">
              <a:solidFill>
                <a:srgbClr val="FF0000"/>
              </a:solidFill>
            </a:endParaRPr>
          </a:p>
        </p:txBody>
      </p:sp>
      <p:cxnSp>
        <p:nvCxnSpPr>
          <p:cNvPr id="5" name="Straight Arrow Connector 4"/>
          <p:cNvCxnSpPr/>
          <p:nvPr/>
        </p:nvCxnSpPr>
        <p:spPr>
          <a:xfrm flipV="1">
            <a:off x="3352800" y="3200400"/>
            <a:ext cx="5334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4038600" y="4267200"/>
            <a:ext cx="6858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r>
              <a:rPr lang="en-US" dirty="0" smtClean="0"/>
              <a:t>Common Expressions in Conversation </a:t>
            </a:r>
            <a:endParaRPr lang="en-US" dirty="0"/>
          </a:p>
        </p:txBody>
      </p:sp>
      <p:graphicFrame>
        <p:nvGraphicFramePr>
          <p:cNvPr id="4" name="Content Placeholder 3"/>
          <p:cNvGraphicFramePr>
            <a:graphicFrameLocks noGrp="1"/>
          </p:cNvGraphicFramePr>
          <p:nvPr>
            <p:ph idx="1"/>
          </p:nvPr>
        </p:nvGraphicFramePr>
        <p:xfrm>
          <a:off x="533400" y="685800"/>
          <a:ext cx="8610600" cy="4998720"/>
        </p:xfrm>
        <a:graphic>
          <a:graphicData uri="http://schemas.openxmlformats.org/drawingml/2006/table">
            <a:tbl>
              <a:tblPr firstRow="1" bandRow="1">
                <a:tableStyleId>{5C22544A-7EE6-4342-B048-85BDC9FD1C3A}</a:tableStyleId>
              </a:tblPr>
              <a:tblGrid>
                <a:gridCol w="4305300"/>
                <a:gridCol w="4305300"/>
              </a:tblGrid>
              <a:tr h="213741">
                <a:tc>
                  <a:txBody>
                    <a:bodyPr/>
                    <a:lstStyle/>
                    <a:p>
                      <a:r>
                        <a:rPr lang="en-US" sz="1400" dirty="0" smtClean="0"/>
                        <a:t>Introducing</a:t>
                      </a:r>
                      <a:r>
                        <a:rPr lang="en-US" sz="1400" baseline="0" dirty="0" smtClean="0"/>
                        <a:t> Someone</a:t>
                      </a:r>
                      <a:endParaRPr lang="en-US" sz="1400" dirty="0"/>
                    </a:p>
                  </a:txBody>
                  <a:tcPr/>
                </a:tc>
                <a:tc>
                  <a:txBody>
                    <a:bodyPr/>
                    <a:lstStyle/>
                    <a:p>
                      <a:r>
                        <a:rPr lang="en-US" sz="1400" dirty="0" smtClean="0"/>
                        <a:t>Responses</a:t>
                      </a:r>
                      <a:endParaRPr lang="en-US" sz="1400" dirty="0"/>
                    </a:p>
                  </a:txBody>
                  <a:tcPr/>
                </a:tc>
              </a:tr>
              <a:tr h="680085">
                <a:tc>
                  <a:txBody>
                    <a:bodyPr/>
                    <a:lstStyle/>
                    <a:p>
                      <a:r>
                        <a:rPr lang="en-US" sz="1400" dirty="0" smtClean="0"/>
                        <a:t>- I’d like you to meet…</a:t>
                      </a:r>
                    </a:p>
                    <a:p>
                      <a:pPr>
                        <a:buFontTx/>
                        <a:buChar char="-"/>
                      </a:pPr>
                      <a:r>
                        <a:rPr lang="en-US" sz="1400" dirty="0" smtClean="0"/>
                        <a:t>This is… a friend</a:t>
                      </a:r>
                      <a:r>
                        <a:rPr lang="en-US" sz="1400" baseline="0" dirty="0" smtClean="0"/>
                        <a:t> of mine (my brother, sister,   etc.)</a:t>
                      </a:r>
                    </a:p>
                    <a:p>
                      <a:pPr>
                        <a:buFontTx/>
                        <a:buChar char="-"/>
                      </a:pPr>
                      <a:r>
                        <a:rPr lang="en-US" sz="1400" baseline="0" dirty="0" smtClean="0"/>
                        <a:t> Have you met..?</a:t>
                      </a:r>
                      <a:endParaRPr lang="en-US" sz="1400" dirty="0"/>
                    </a:p>
                  </a:txBody>
                  <a:tcPr/>
                </a:tc>
                <a:tc>
                  <a:txBody>
                    <a:bodyPr/>
                    <a:lstStyle/>
                    <a:p>
                      <a:r>
                        <a:rPr lang="en-US" sz="1400" dirty="0" smtClean="0"/>
                        <a:t>Nice (Glad, Pleased) to meet you.</a:t>
                      </a:r>
                      <a:endParaRPr lang="en-US" sz="1400" dirty="0"/>
                    </a:p>
                  </a:txBody>
                  <a:tcPr/>
                </a:tc>
              </a:tr>
              <a:tr h="213741">
                <a:tc gridSpan="2">
                  <a:txBody>
                    <a:bodyPr/>
                    <a:lstStyle/>
                    <a:p>
                      <a:pPr algn="ctr"/>
                      <a:r>
                        <a:rPr lang="en-US" sz="1400" dirty="0" smtClean="0"/>
                        <a:t>Ending a Conversation</a:t>
                      </a:r>
                      <a:endParaRPr lang="en-US" sz="1400" dirty="0"/>
                    </a:p>
                  </a:txBody>
                  <a:tcPr/>
                </a:tc>
                <a:tc hMerge="1">
                  <a:txBody>
                    <a:bodyPr/>
                    <a:lstStyle/>
                    <a:p>
                      <a:endParaRPr lang="en-US" dirty="0"/>
                    </a:p>
                  </a:txBody>
                  <a:tcPr/>
                </a:tc>
              </a:tr>
              <a:tr h="835533">
                <a:tc>
                  <a:txBody>
                    <a:bodyPr/>
                    <a:lstStyle/>
                    <a:p>
                      <a:r>
                        <a:rPr lang="en-US" sz="1400" dirty="0" smtClean="0"/>
                        <a:t>Well, I’ve got to run. </a:t>
                      </a:r>
                    </a:p>
                    <a:p>
                      <a:r>
                        <a:rPr lang="en-US" sz="1400" dirty="0" smtClean="0"/>
                        <a:t>Good-bye.</a:t>
                      </a:r>
                    </a:p>
                    <a:p>
                      <a:r>
                        <a:rPr lang="en-US" sz="1400" dirty="0" smtClean="0"/>
                        <a:t>See</a:t>
                      </a:r>
                      <a:r>
                        <a:rPr lang="en-US" sz="1400" baseline="0" dirty="0" smtClean="0"/>
                        <a:t> you later (Friday, etc.). </a:t>
                      </a:r>
                    </a:p>
                    <a:p>
                      <a:r>
                        <a:rPr lang="en-US" sz="1400" baseline="0" dirty="0" smtClean="0"/>
                        <a:t>Have a good day. Have a good weekend </a:t>
                      </a:r>
                      <a:endParaRPr lang="en-US" sz="1400" dirty="0"/>
                    </a:p>
                  </a:txBody>
                  <a:tcPr/>
                </a:tc>
                <a:tc>
                  <a:txBody>
                    <a:bodyPr/>
                    <a:lstStyle/>
                    <a:p>
                      <a:r>
                        <a:rPr lang="en-US" sz="1400" dirty="0" smtClean="0"/>
                        <a:t>I have to go</a:t>
                      </a:r>
                      <a:r>
                        <a:rPr lang="en-US" sz="1400" baseline="0" dirty="0" smtClean="0"/>
                        <a:t> now, but I’ll see (call) you …</a:t>
                      </a:r>
                    </a:p>
                    <a:p>
                      <a:r>
                        <a:rPr lang="en-US" sz="1400" baseline="0" dirty="0" smtClean="0"/>
                        <a:t>It’s been good seeing you (talking to you).</a:t>
                      </a:r>
                    </a:p>
                    <a:p>
                      <a:r>
                        <a:rPr lang="en-US" sz="1400" baseline="0" dirty="0" smtClean="0"/>
                        <a:t>Talk to you soon. </a:t>
                      </a:r>
                    </a:p>
                    <a:p>
                      <a:r>
                        <a:rPr lang="en-US" sz="1400" baseline="0" dirty="0" smtClean="0"/>
                        <a:t>Keep in touch. </a:t>
                      </a:r>
                      <a:endParaRPr lang="en-US" sz="1400" dirty="0"/>
                    </a:p>
                  </a:txBody>
                  <a:tcPr/>
                </a:tc>
              </a:tr>
              <a:tr h="213741">
                <a:tc>
                  <a:txBody>
                    <a:bodyPr/>
                    <a:lstStyle/>
                    <a:p>
                      <a:r>
                        <a:rPr lang="en-US" sz="1400" dirty="0" smtClean="0"/>
                        <a:t>Expressing Thanks</a:t>
                      </a:r>
                      <a:endParaRPr lang="en-US" sz="1400" dirty="0"/>
                    </a:p>
                  </a:txBody>
                  <a:tcPr/>
                </a:tc>
                <a:tc>
                  <a:txBody>
                    <a:bodyPr/>
                    <a:lstStyle/>
                    <a:p>
                      <a:r>
                        <a:rPr lang="en-US" sz="1400" dirty="0" smtClean="0"/>
                        <a:t>Responses</a:t>
                      </a:r>
                      <a:endParaRPr lang="en-US" sz="1400" dirty="0"/>
                    </a:p>
                  </a:txBody>
                  <a:tcPr/>
                </a:tc>
              </a:tr>
              <a:tr h="835533">
                <a:tc>
                  <a:txBody>
                    <a:bodyPr/>
                    <a:lstStyle/>
                    <a:p>
                      <a:r>
                        <a:rPr lang="en-US" sz="1400" dirty="0" smtClean="0"/>
                        <a:t>Thanks.</a:t>
                      </a:r>
                      <a:r>
                        <a:rPr lang="en-US" sz="1400" baseline="0" dirty="0" smtClean="0"/>
                        <a:t> </a:t>
                      </a:r>
                    </a:p>
                    <a:p>
                      <a:r>
                        <a:rPr lang="en-US" sz="1400" baseline="0" dirty="0" smtClean="0"/>
                        <a:t>Thank you very much (so much) </a:t>
                      </a:r>
                    </a:p>
                    <a:p>
                      <a:r>
                        <a:rPr lang="en-US" sz="1400" baseline="0" dirty="0" smtClean="0"/>
                        <a:t>That was very kind of you, </a:t>
                      </a:r>
                    </a:p>
                    <a:p>
                      <a:r>
                        <a:rPr lang="en-US" sz="1400" baseline="0" dirty="0" smtClean="0"/>
                        <a:t>How thoughtful!</a:t>
                      </a:r>
                    </a:p>
                    <a:p>
                      <a:r>
                        <a:rPr lang="en-US" sz="1400" baseline="0" dirty="0" smtClean="0"/>
                        <a:t>I appreciate it. I’m very grateful.</a:t>
                      </a:r>
                    </a:p>
                  </a:txBody>
                  <a:tcPr/>
                </a:tc>
                <a:tc>
                  <a:txBody>
                    <a:bodyPr/>
                    <a:lstStyle/>
                    <a:p>
                      <a:r>
                        <a:rPr lang="en-US" sz="1400" dirty="0" smtClean="0"/>
                        <a:t>You’re welcome. </a:t>
                      </a:r>
                    </a:p>
                    <a:p>
                      <a:r>
                        <a:rPr lang="en-US" sz="1400" dirty="0" smtClean="0"/>
                        <a:t>Don’t mention it. </a:t>
                      </a:r>
                      <a:endParaRPr lang="en-US" sz="1400" dirty="0"/>
                    </a:p>
                  </a:txBody>
                  <a:tcPr/>
                </a:tc>
              </a:tr>
              <a:tr h="213741">
                <a:tc>
                  <a:txBody>
                    <a:bodyPr/>
                    <a:lstStyle/>
                    <a:p>
                      <a:r>
                        <a:rPr lang="en-US" sz="1400" dirty="0" smtClean="0"/>
                        <a:t>Giving an Apology</a:t>
                      </a:r>
                      <a:r>
                        <a:rPr lang="en-US" sz="1400" baseline="0" dirty="0" smtClean="0"/>
                        <a:t> </a:t>
                      </a:r>
                      <a:endParaRPr lang="en-US" sz="1400" dirty="0"/>
                    </a:p>
                  </a:txBody>
                  <a:tcPr/>
                </a:tc>
                <a:tc>
                  <a:txBody>
                    <a:bodyPr/>
                    <a:lstStyle/>
                    <a:p>
                      <a:r>
                        <a:rPr lang="en-US" sz="1400" dirty="0" smtClean="0"/>
                        <a:t>Responses</a:t>
                      </a:r>
                      <a:endParaRPr lang="en-US" sz="1400" dirty="0"/>
                    </a:p>
                  </a:txBody>
                  <a:tcPr/>
                </a:tc>
              </a:tr>
              <a:tr h="680085">
                <a:tc>
                  <a:txBody>
                    <a:bodyPr/>
                    <a:lstStyle/>
                    <a:p>
                      <a:r>
                        <a:rPr lang="en-US" sz="1400" dirty="0" smtClean="0"/>
                        <a:t>I’m very sorry. </a:t>
                      </a:r>
                    </a:p>
                    <a:p>
                      <a:r>
                        <a:rPr lang="en-US" sz="1400" dirty="0" smtClean="0"/>
                        <a:t>Excuse me. </a:t>
                      </a:r>
                    </a:p>
                    <a:p>
                      <a:r>
                        <a:rPr lang="en-US" sz="1400" dirty="0" smtClean="0"/>
                        <a:t>Forgive me. </a:t>
                      </a:r>
                    </a:p>
                    <a:p>
                      <a:r>
                        <a:rPr lang="en-US" sz="1400" dirty="0" smtClean="0"/>
                        <a:t>It</a:t>
                      </a:r>
                      <a:r>
                        <a:rPr lang="en-US" sz="1400" baseline="0" dirty="0" smtClean="0"/>
                        <a:t> was my fault. </a:t>
                      </a:r>
                      <a:endParaRPr lang="en-US" sz="1400" dirty="0"/>
                    </a:p>
                  </a:txBody>
                  <a:tcPr/>
                </a:tc>
                <a:tc>
                  <a:txBody>
                    <a:bodyPr/>
                    <a:lstStyle/>
                    <a:p>
                      <a:r>
                        <a:rPr lang="en-US" sz="1400" dirty="0" smtClean="0"/>
                        <a:t>No problem.,</a:t>
                      </a:r>
                      <a:r>
                        <a:rPr lang="en-US" sz="1400" baseline="0" dirty="0" smtClean="0"/>
                        <a:t> </a:t>
                      </a:r>
                    </a:p>
                    <a:p>
                      <a:r>
                        <a:rPr lang="en-US" sz="1400" baseline="0" dirty="0" smtClean="0"/>
                        <a:t>That’s ok. That’s all right. </a:t>
                      </a:r>
                    </a:p>
                    <a:p>
                      <a:r>
                        <a:rPr lang="en-US" sz="1400" baseline="0" dirty="0" smtClean="0"/>
                        <a:t>Don’t worry about it. a</a:t>
                      </a:r>
                    </a:p>
                  </a:txBody>
                  <a:tcPr/>
                </a:tc>
              </a:tr>
            </a:tbl>
          </a:graphicData>
        </a:graphic>
      </p:graphicFrame>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709256"/>
                </a:solidFill>
              </a:rPr>
              <a:t>The sound of it: Understanding Reductions</a:t>
            </a:r>
            <a:endParaRPr lang="en-US" dirty="0">
              <a:solidFill>
                <a:srgbClr val="709256"/>
              </a:solidFill>
            </a:endParaRPr>
          </a:p>
        </p:txBody>
      </p:sp>
      <p:sp>
        <p:nvSpPr>
          <p:cNvPr id="10" name="Content Placeholder 9"/>
          <p:cNvSpPr>
            <a:spLocks noGrp="1"/>
          </p:cNvSpPr>
          <p:nvPr>
            <p:ph idx="1"/>
          </p:nvPr>
        </p:nvSpPr>
        <p:spPr/>
        <p:txBody>
          <a:bodyPr/>
          <a:lstStyle/>
          <a:p>
            <a:pPr algn="l"/>
            <a:r>
              <a:rPr lang="en-US" dirty="0" smtClean="0"/>
              <a:t>In a normal or fast speech, you will hear “reductions” of some words. For instance, </a:t>
            </a:r>
            <a:r>
              <a:rPr lang="en-US" i="1" dirty="0" smtClean="0">
                <a:solidFill>
                  <a:srgbClr val="FF0000"/>
                </a:solidFill>
              </a:rPr>
              <a:t>want</a:t>
            </a:r>
            <a:r>
              <a:rPr lang="en-US" i="1" dirty="0" smtClean="0"/>
              <a:t> </a:t>
            </a:r>
            <a:r>
              <a:rPr lang="en-US" dirty="0" smtClean="0"/>
              <a:t>to may sound like</a:t>
            </a:r>
            <a:r>
              <a:rPr lang="en-US" i="1" dirty="0" smtClean="0"/>
              <a:t> </a:t>
            </a:r>
            <a:r>
              <a:rPr lang="en-US" i="1" dirty="0" err="1" smtClean="0">
                <a:solidFill>
                  <a:srgbClr val="FF0000"/>
                </a:solidFill>
              </a:rPr>
              <a:t>wanna</a:t>
            </a:r>
            <a:r>
              <a:rPr lang="en-US" i="1" dirty="0" smtClean="0"/>
              <a:t>. Learning to understand reductions will help you become a better listener. </a:t>
            </a:r>
          </a:p>
          <a:p>
            <a:pPr algn="l"/>
            <a:endParaRPr lang="en-US" i="1" dirty="0" smtClean="0">
              <a:solidFill>
                <a:srgbClr val="FF0000"/>
              </a:solidFill>
            </a:endParaRPr>
          </a:p>
          <a:p>
            <a:pPr algn="l"/>
            <a:r>
              <a:rPr lang="en-US" i="1" dirty="0" smtClean="0">
                <a:solidFill>
                  <a:srgbClr val="FF0000"/>
                </a:solidFill>
              </a:rPr>
              <a:t>Listen to the following examples of reductions form the conversations in this chapter. </a:t>
            </a:r>
            <a:r>
              <a:rPr lang="en-US" i="1" dirty="0" smtClean="0">
                <a:solidFill>
                  <a:srgbClr val="FF0000"/>
                </a:solidFill>
                <a:sym typeface="Wingdings" pitchFamily="2" charset="2"/>
              </a:rPr>
              <a:t></a:t>
            </a:r>
            <a:endParaRPr lang="en-US" i="1" dirty="0">
              <a:solidFill>
                <a:srgbClr val="FF0000"/>
              </a:solidFill>
            </a:endParaRPr>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a:r>
              <a:rPr lang="en-US" dirty="0" smtClean="0"/>
              <a:t>CD 1, TR 12- 13    (A) </a:t>
            </a:r>
            <a:endParaRPr lang="en-US" dirty="0"/>
          </a:p>
        </p:txBody>
      </p:sp>
      <p:sp>
        <p:nvSpPr>
          <p:cNvPr id="8" name="Content Placeholder 7"/>
          <p:cNvSpPr>
            <a:spLocks noGrp="1"/>
          </p:cNvSpPr>
          <p:nvPr>
            <p:ph idx="1"/>
          </p:nvPr>
        </p:nvSpPr>
        <p:spPr>
          <a:xfrm>
            <a:off x="495300" y="1447800"/>
            <a:ext cx="8915400" cy="4678363"/>
          </a:xfrm>
        </p:spPr>
        <p:txBody>
          <a:bodyPr/>
          <a:lstStyle/>
          <a:p>
            <a:pPr algn="l"/>
            <a:r>
              <a:rPr lang="en-US" sz="2000" dirty="0" smtClean="0"/>
              <a:t>Can you hear the difference between the long forms and the short forms? Note: The short forms are </a:t>
            </a:r>
            <a:r>
              <a:rPr lang="en-US" sz="2000" dirty="0" smtClean="0">
                <a:solidFill>
                  <a:srgbClr val="FF0000"/>
                </a:solidFill>
              </a:rPr>
              <a:t>not correct in writing.</a:t>
            </a:r>
          </a:p>
          <a:p>
            <a:pPr algn="l"/>
            <a:endParaRPr lang="en-US" sz="2000" dirty="0" smtClean="0"/>
          </a:p>
          <a:p>
            <a:pPr algn="l"/>
            <a:endParaRPr lang="en-US" sz="2000" dirty="0"/>
          </a:p>
        </p:txBody>
      </p:sp>
      <p:graphicFrame>
        <p:nvGraphicFramePr>
          <p:cNvPr id="4" name="Table 3"/>
          <p:cNvGraphicFramePr>
            <a:graphicFrameLocks noGrp="1"/>
          </p:cNvGraphicFramePr>
          <p:nvPr/>
        </p:nvGraphicFramePr>
        <p:xfrm>
          <a:off x="990600" y="2209800"/>
          <a:ext cx="7772400" cy="3660557"/>
        </p:xfrm>
        <a:graphic>
          <a:graphicData uri="http://schemas.openxmlformats.org/drawingml/2006/table">
            <a:tbl>
              <a:tblPr firstRow="1" bandRow="1">
                <a:tableStyleId>{5C22544A-7EE6-4342-B048-85BDC9FD1C3A}</a:tableStyleId>
              </a:tblPr>
              <a:tblGrid>
                <a:gridCol w="2590800"/>
                <a:gridCol w="2590800"/>
                <a:gridCol w="2590800"/>
              </a:tblGrid>
              <a:tr h="467070">
                <a:tc>
                  <a:txBody>
                    <a:bodyPr/>
                    <a:lstStyle/>
                    <a:p>
                      <a:r>
                        <a:rPr lang="en-US" sz="1800" dirty="0" smtClean="0"/>
                        <a:t>LONG FORM</a:t>
                      </a:r>
                      <a:endParaRPr lang="en-US" sz="1800" dirty="0"/>
                    </a:p>
                  </a:txBody>
                  <a:tcPr/>
                </a:tc>
                <a:tc>
                  <a:txBody>
                    <a:bodyPr/>
                    <a:lstStyle/>
                    <a:p>
                      <a:r>
                        <a:rPr lang="en-US" sz="1800" dirty="0" smtClean="0"/>
                        <a:t>REDUCTION</a:t>
                      </a:r>
                      <a:endParaRPr lang="en-US" sz="1800" dirty="0"/>
                    </a:p>
                  </a:txBody>
                  <a:tcPr/>
                </a:tc>
                <a:tc>
                  <a:txBody>
                    <a:bodyPr/>
                    <a:lstStyle/>
                    <a:p>
                      <a:r>
                        <a:rPr lang="en-US" sz="1800" dirty="0" smtClean="0"/>
                        <a:t>SHORT FORM</a:t>
                      </a:r>
                      <a:endParaRPr lang="en-US" sz="1800" dirty="0"/>
                    </a:p>
                  </a:txBody>
                  <a:tcPr/>
                </a:tc>
              </a:tr>
              <a:tr h="806177">
                <a:tc>
                  <a:txBody>
                    <a:bodyPr/>
                    <a:lstStyle/>
                    <a:p>
                      <a:r>
                        <a:rPr lang="en-US" sz="1800" dirty="0" smtClean="0"/>
                        <a:t>Do you have any pets?</a:t>
                      </a:r>
                      <a:endParaRPr lang="en-US" sz="1800" dirty="0"/>
                    </a:p>
                  </a:txBody>
                  <a:tcPr/>
                </a:tc>
                <a:tc>
                  <a:txBody>
                    <a:bodyPr/>
                    <a:lstStyle/>
                    <a:p>
                      <a:r>
                        <a:rPr lang="en-US" sz="1800" dirty="0" smtClean="0"/>
                        <a:t>You </a:t>
                      </a:r>
                      <a:r>
                        <a:rPr lang="en-US" sz="1800" dirty="0" smtClean="0">
                          <a:sym typeface="Wingdings" pitchFamily="2" charset="2"/>
                        </a:rPr>
                        <a:t> </a:t>
                      </a:r>
                      <a:r>
                        <a:rPr lang="en-US" sz="1800" dirty="0" err="1" smtClean="0">
                          <a:sym typeface="Wingdings" pitchFamily="2" charset="2"/>
                        </a:rPr>
                        <a:t>ya</a:t>
                      </a:r>
                      <a:r>
                        <a:rPr lang="en-US" sz="1800" dirty="0" smtClean="0">
                          <a:sym typeface="Wingdings" pitchFamily="2" charset="2"/>
                        </a:rPr>
                        <a:t> </a:t>
                      </a:r>
                      <a:endParaRPr lang="en-US" sz="1800" dirty="0"/>
                    </a:p>
                  </a:txBody>
                  <a:tcPr/>
                </a:tc>
                <a:tc>
                  <a:txBody>
                    <a:bodyPr/>
                    <a:lstStyle/>
                    <a:p>
                      <a:r>
                        <a:rPr lang="en-US" sz="1800" dirty="0" smtClean="0"/>
                        <a:t>Do </a:t>
                      </a:r>
                      <a:r>
                        <a:rPr lang="en-US" sz="1800" dirty="0" err="1" smtClean="0"/>
                        <a:t>ya</a:t>
                      </a:r>
                      <a:r>
                        <a:rPr lang="en-US" sz="1800" baseline="0" dirty="0" smtClean="0"/>
                        <a:t> have any pets?</a:t>
                      </a:r>
                      <a:endParaRPr lang="en-US" sz="1800" dirty="0"/>
                    </a:p>
                  </a:txBody>
                  <a:tcPr/>
                </a:tc>
              </a:tr>
              <a:tr h="467070">
                <a:tc>
                  <a:txBody>
                    <a:bodyPr/>
                    <a:lstStyle/>
                    <a:p>
                      <a:r>
                        <a:rPr lang="en-US" sz="1800" dirty="0" smtClean="0"/>
                        <a:t>What’s your name?</a:t>
                      </a:r>
                      <a:endParaRPr lang="en-US" sz="1800" dirty="0"/>
                    </a:p>
                  </a:txBody>
                  <a:tcPr/>
                </a:tc>
                <a:tc>
                  <a:txBody>
                    <a:bodyPr/>
                    <a:lstStyle/>
                    <a:p>
                      <a:r>
                        <a:rPr lang="en-US" sz="1800" dirty="0" smtClean="0"/>
                        <a:t>What’s you </a:t>
                      </a:r>
                      <a:r>
                        <a:rPr lang="en-US" sz="1800" dirty="0" smtClean="0">
                          <a:sym typeface="Wingdings" pitchFamily="2" charset="2"/>
                        </a:rPr>
                        <a:t> watcher</a:t>
                      </a:r>
                      <a:endParaRPr lang="en-US" sz="1800" dirty="0"/>
                    </a:p>
                  </a:txBody>
                  <a:tcPr/>
                </a:tc>
                <a:tc>
                  <a:txBody>
                    <a:bodyPr/>
                    <a:lstStyle/>
                    <a:p>
                      <a:r>
                        <a:rPr lang="en-US" sz="1800" dirty="0" smtClean="0"/>
                        <a:t>Watcher name?</a:t>
                      </a:r>
                      <a:endParaRPr lang="en-US" sz="1800" dirty="0"/>
                    </a:p>
                  </a:txBody>
                  <a:tcPr/>
                </a:tc>
              </a:tr>
              <a:tr h="613694">
                <a:tc>
                  <a:txBody>
                    <a:bodyPr/>
                    <a:lstStyle/>
                    <a:p>
                      <a:r>
                        <a:rPr lang="en-US" sz="1800" dirty="0" smtClean="0"/>
                        <a:t>Does this bus go to Geary Street?</a:t>
                      </a:r>
                      <a:endParaRPr lang="en-US" sz="1800" dirty="0"/>
                    </a:p>
                  </a:txBody>
                  <a:tcPr/>
                </a:tc>
                <a:tc>
                  <a:txBody>
                    <a:bodyPr/>
                    <a:lstStyle/>
                    <a:p>
                      <a:r>
                        <a:rPr lang="en-US" sz="1800" dirty="0" smtClean="0"/>
                        <a:t>Go to </a:t>
                      </a:r>
                      <a:r>
                        <a:rPr lang="en-US" sz="1800" dirty="0" smtClean="0">
                          <a:sym typeface="Wingdings" pitchFamily="2" charset="2"/>
                        </a:rPr>
                        <a:t> </a:t>
                      </a:r>
                      <a:r>
                        <a:rPr lang="en-US" sz="1800" dirty="0" err="1" smtClean="0">
                          <a:sym typeface="Wingdings" pitchFamily="2" charset="2"/>
                        </a:rPr>
                        <a:t>goda</a:t>
                      </a:r>
                      <a:endParaRPr lang="en-US" sz="1800" dirty="0"/>
                    </a:p>
                  </a:txBody>
                  <a:tcPr/>
                </a:tc>
                <a:tc>
                  <a:txBody>
                    <a:bodyPr/>
                    <a:lstStyle/>
                    <a:p>
                      <a:r>
                        <a:rPr lang="en-US" sz="1800" dirty="0" smtClean="0"/>
                        <a:t>Does this bus </a:t>
                      </a:r>
                      <a:r>
                        <a:rPr lang="en-US" sz="1800" dirty="0" err="1" smtClean="0"/>
                        <a:t>goda</a:t>
                      </a:r>
                      <a:r>
                        <a:rPr lang="en-US" sz="1800" dirty="0" smtClean="0"/>
                        <a:t> Geary</a:t>
                      </a:r>
                      <a:r>
                        <a:rPr lang="en-US" sz="1800" baseline="0" dirty="0" smtClean="0"/>
                        <a:t> Street?</a:t>
                      </a:r>
                      <a:endParaRPr lang="en-US" sz="1800" dirty="0"/>
                    </a:p>
                  </a:txBody>
                  <a:tcPr/>
                </a:tc>
              </a:tr>
              <a:tr h="613694">
                <a:tc>
                  <a:txBody>
                    <a:bodyPr/>
                    <a:lstStyle/>
                    <a:p>
                      <a:r>
                        <a:rPr lang="en-US" sz="1800" dirty="0" smtClean="0"/>
                        <a:t>Do</a:t>
                      </a:r>
                      <a:r>
                        <a:rPr lang="en-US" sz="1800" baseline="0" dirty="0" smtClean="0"/>
                        <a:t> you want to see the kitchen?</a:t>
                      </a:r>
                      <a:endParaRPr lang="en-US" sz="1800" dirty="0"/>
                    </a:p>
                  </a:txBody>
                  <a:tcPr/>
                </a:tc>
                <a:tc>
                  <a:txBody>
                    <a:bodyPr/>
                    <a:lstStyle/>
                    <a:p>
                      <a:r>
                        <a:rPr lang="en-US" sz="1800" dirty="0" smtClean="0"/>
                        <a:t>Want to </a:t>
                      </a:r>
                      <a:r>
                        <a:rPr lang="en-US" sz="1800" dirty="0" smtClean="0">
                          <a:sym typeface="Wingdings" pitchFamily="2" charset="2"/>
                        </a:rPr>
                        <a:t> </a:t>
                      </a:r>
                      <a:r>
                        <a:rPr lang="en-US" sz="1800" dirty="0" err="1" smtClean="0">
                          <a:sym typeface="Wingdings" pitchFamily="2" charset="2"/>
                        </a:rPr>
                        <a:t>wanna</a:t>
                      </a:r>
                      <a:r>
                        <a:rPr lang="en-US" sz="1800" baseline="0" dirty="0" smtClean="0">
                          <a:sym typeface="Wingdings" pitchFamily="2" charset="2"/>
                        </a:rPr>
                        <a:t> </a:t>
                      </a:r>
                      <a:endParaRPr lang="en-US" sz="1800" dirty="0"/>
                    </a:p>
                  </a:txBody>
                  <a:tcPr/>
                </a:tc>
                <a:tc>
                  <a:txBody>
                    <a:bodyPr/>
                    <a:lstStyle/>
                    <a:p>
                      <a:r>
                        <a:rPr lang="en-US" sz="1800" dirty="0" smtClean="0"/>
                        <a:t>Do</a:t>
                      </a:r>
                      <a:r>
                        <a:rPr lang="en-US" sz="1800" baseline="0" dirty="0" smtClean="0"/>
                        <a:t> you </a:t>
                      </a:r>
                      <a:r>
                        <a:rPr lang="en-US" sz="1800" baseline="0" dirty="0" err="1" smtClean="0"/>
                        <a:t>wanna</a:t>
                      </a:r>
                      <a:r>
                        <a:rPr lang="en-US" sz="1800" baseline="0" dirty="0" smtClean="0"/>
                        <a:t> see the kitchen?</a:t>
                      </a:r>
                      <a:endParaRPr lang="en-US" sz="1800" dirty="0"/>
                    </a:p>
                  </a:txBody>
                  <a:tcPr/>
                </a:tc>
              </a:tr>
              <a:tr h="613694">
                <a:tc>
                  <a:txBody>
                    <a:bodyPr/>
                    <a:lstStyle/>
                    <a:p>
                      <a:r>
                        <a:rPr lang="en-US" sz="1800" dirty="0" smtClean="0"/>
                        <a:t>You have to</a:t>
                      </a:r>
                      <a:r>
                        <a:rPr lang="en-US" sz="1800" baseline="0" dirty="0" smtClean="0"/>
                        <a:t> have exact change.</a:t>
                      </a:r>
                      <a:endParaRPr lang="en-US" sz="1800" dirty="0"/>
                    </a:p>
                  </a:txBody>
                  <a:tcPr/>
                </a:tc>
                <a:tc>
                  <a:txBody>
                    <a:bodyPr/>
                    <a:lstStyle/>
                    <a:p>
                      <a:r>
                        <a:rPr lang="en-US" sz="1800" dirty="0" smtClean="0"/>
                        <a:t>Have to </a:t>
                      </a:r>
                      <a:r>
                        <a:rPr lang="en-US" sz="1800" dirty="0" smtClean="0">
                          <a:sym typeface="Wingdings" pitchFamily="2" charset="2"/>
                        </a:rPr>
                        <a:t> </a:t>
                      </a:r>
                      <a:r>
                        <a:rPr lang="en-US" sz="1800" dirty="0" err="1" smtClean="0">
                          <a:sym typeface="Wingdings" pitchFamily="2" charset="2"/>
                        </a:rPr>
                        <a:t>hafta</a:t>
                      </a:r>
                      <a:endParaRPr lang="en-US" sz="1800" dirty="0"/>
                    </a:p>
                  </a:txBody>
                  <a:tcPr/>
                </a:tc>
                <a:tc>
                  <a:txBody>
                    <a:bodyPr/>
                    <a:lstStyle/>
                    <a:p>
                      <a:r>
                        <a:rPr lang="en-US" sz="1800" dirty="0" smtClean="0"/>
                        <a:t>You </a:t>
                      </a:r>
                      <a:r>
                        <a:rPr lang="en-US" sz="1800" dirty="0" err="1" smtClean="0"/>
                        <a:t>hafta</a:t>
                      </a:r>
                      <a:r>
                        <a:rPr lang="en-US" sz="1800" baseline="0" dirty="0" smtClean="0"/>
                        <a:t> have exact change</a:t>
                      </a:r>
                      <a:endParaRPr lang="en-US" sz="1800" dirty="0"/>
                    </a:p>
                  </a:txBody>
                  <a:tcPr/>
                </a:tc>
              </a:tr>
            </a:tbl>
          </a:graphicData>
        </a:graphic>
      </p:graphicFrame>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70" name="Rectangle 34"/>
          <p:cNvSpPr>
            <a:spLocks noChangeArrowheads="1"/>
          </p:cNvSpPr>
          <p:nvPr/>
        </p:nvSpPr>
        <p:spPr bwMode="auto">
          <a:xfrm>
            <a:off x="660400" y="5105400"/>
            <a:ext cx="1981200" cy="533400"/>
          </a:xfrm>
          <a:prstGeom prst="rect">
            <a:avLst/>
          </a:prstGeom>
          <a:solidFill>
            <a:srgbClr val="FFFF99"/>
          </a:solidFill>
          <a:ln w="9525" algn="ctr">
            <a:noFill/>
            <a:miter lim="800000"/>
            <a:headEnd/>
            <a:tailEnd/>
          </a:ln>
        </p:spPr>
        <p:txBody>
          <a:bodyPr wrap="none" anchor="ctr"/>
          <a:lstStyle/>
          <a:p>
            <a:endParaRPr lang="en-US"/>
          </a:p>
        </p:txBody>
      </p:sp>
      <p:sp>
        <p:nvSpPr>
          <p:cNvPr id="193565" name="Rectangle 29"/>
          <p:cNvSpPr>
            <a:spLocks noChangeArrowheads="1"/>
          </p:cNvSpPr>
          <p:nvPr/>
        </p:nvSpPr>
        <p:spPr bwMode="auto">
          <a:xfrm>
            <a:off x="577850" y="4038600"/>
            <a:ext cx="1403350" cy="533400"/>
          </a:xfrm>
          <a:prstGeom prst="rect">
            <a:avLst/>
          </a:prstGeom>
          <a:solidFill>
            <a:srgbClr val="FFFF99"/>
          </a:solidFill>
          <a:ln w="9525" algn="ctr">
            <a:noFill/>
            <a:miter lim="800000"/>
            <a:headEnd/>
            <a:tailEnd/>
          </a:ln>
        </p:spPr>
        <p:txBody>
          <a:bodyPr wrap="none" anchor="ctr"/>
          <a:lstStyle/>
          <a:p>
            <a:endParaRPr lang="en-US"/>
          </a:p>
        </p:txBody>
      </p:sp>
      <p:sp>
        <p:nvSpPr>
          <p:cNvPr id="193538" name="Text Box 2"/>
          <p:cNvSpPr txBox="1">
            <a:spLocks noChangeArrowheads="1"/>
          </p:cNvSpPr>
          <p:nvPr/>
        </p:nvSpPr>
        <p:spPr bwMode="auto">
          <a:xfrm>
            <a:off x="4787900" y="5118101"/>
            <a:ext cx="1073150" cy="519113"/>
          </a:xfrm>
          <a:prstGeom prst="rect">
            <a:avLst/>
          </a:prstGeom>
          <a:solidFill>
            <a:srgbClr val="CCFFFF"/>
          </a:solidFill>
          <a:ln w="9525">
            <a:noFill/>
            <a:miter lim="800000"/>
            <a:headEnd/>
            <a:tailEnd/>
          </a:ln>
        </p:spPr>
        <p:txBody>
          <a:bodyPr>
            <a:spAutoFit/>
          </a:bodyPr>
          <a:lstStyle/>
          <a:p>
            <a:pPr algn="ctr">
              <a:spcBef>
                <a:spcPct val="50000"/>
              </a:spcBef>
              <a:buClrTx/>
              <a:buSzTx/>
              <a:buFontTx/>
              <a:buNone/>
            </a:pPr>
            <a:endParaRPr lang="en-US" sz="2800" b="1">
              <a:solidFill>
                <a:schemeClr val="tx1"/>
              </a:solidFill>
              <a:cs typeface="Arial" pitchFamily="34" charset="0"/>
            </a:endParaRPr>
          </a:p>
        </p:txBody>
      </p:sp>
      <p:sp>
        <p:nvSpPr>
          <p:cNvPr id="193539" name="Text Box 3"/>
          <p:cNvSpPr txBox="1">
            <a:spLocks noChangeArrowheads="1"/>
          </p:cNvSpPr>
          <p:nvPr/>
        </p:nvSpPr>
        <p:spPr bwMode="auto">
          <a:xfrm>
            <a:off x="2590800" y="4114800"/>
            <a:ext cx="464344" cy="519113"/>
          </a:xfrm>
          <a:prstGeom prst="rect">
            <a:avLst/>
          </a:prstGeom>
          <a:solidFill>
            <a:srgbClr val="CCFFFF"/>
          </a:solidFill>
          <a:ln w="9525">
            <a:noFill/>
            <a:miter lim="800000"/>
            <a:headEnd/>
            <a:tailEnd/>
          </a:ln>
        </p:spPr>
        <p:txBody>
          <a:bodyPr>
            <a:spAutoFit/>
          </a:bodyPr>
          <a:lstStyle/>
          <a:p>
            <a:pPr algn="ctr">
              <a:spcBef>
                <a:spcPct val="50000"/>
              </a:spcBef>
              <a:buClrTx/>
              <a:buSzTx/>
              <a:buFontTx/>
              <a:buNone/>
            </a:pPr>
            <a:endParaRPr lang="en-US" sz="2800" b="1">
              <a:solidFill>
                <a:schemeClr val="tx1"/>
              </a:solidFill>
              <a:cs typeface="Arial" pitchFamily="34" charset="0"/>
            </a:endParaRPr>
          </a:p>
        </p:txBody>
      </p:sp>
      <p:grpSp>
        <p:nvGrpSpPr>
          <p:cNvPr id="2" name="Group 4"/>
          <p:cNvGrpSpPr>
            <a:grpSpLocks/>
          </p:cNvGrpSpPr>
          <p:nvPr/>
        </p:nvGrpSpPr>
        <p:grpSpPr bwMode="auto">
          <a:xfrm>
            <a:off x="0" y="0"/>
            <a:ext cx="9906000" cy="6858000"/>
            <a:chOff x="0" y="0"/>
            <a:chExt cx="5760" cy="4320"/>
          </a:xfrm>
        </p:grpSpPr>
        <p:sp>
          <p:nvSpPr>
            <p:cNvPr id="7189" name="Rectangle 5"/>
            <p:cNvSpPr>
              <a:spLocks noChangeArrowheads="1"/>
            </p:cNvSpPr>
            <p:nvPr/>
          </p:nvSpPr>
          <p:spPr bwMode="auto">
            <a:xfrm>
              <a:off x="0" y="0"/>
              <a:ext cx="5760" cy="864"/>
            </a:xfrm>
            <a:prstGeom prst="rect">
              <a:avLst/>
            </a:prstGeom>
            <a:solidFill>
              <a:srgbClr val="286017">
                <a:alpha val="20000"/>
              </a:srgbClr>
            </a:solidFill>
            <a:ln w="3175">
              <a:noFill/>
              <a:miter lim="800000"/>
              <a:headEnd/>
              <a:tailEnd/>
            </a:ln>
          </p:spPr>
          <p:txBody>
            <a:bodyPr wrap="none" anchor="ctr"/>
            <a:lstStyle/>
            <a:p>
              <a:endParaRPr lang="en-US"/>
            </a:p>
          </p:txBody>
        </p:sp>
        <p:sp>
          <p:nvSpPr>
            <p:cNvPr id="7190" name="Rectangle 6"/>
            <p:cNvSpPr>
              <a:spLocks noChangeArrowheads="1"/>
            </p:cNvSpPr>
            <p:nvPr/>
          </p:nvSpPr>
          <p:spPr bwMode="auto">
            <a:xfrm>
              <a:off x="144" y="864"/>
              <a:ext cx="336" cy="288"/>
            </a:xfrm>
            <a:prstGeom prst="rect">
              <a:avLst/>
            </a:prstGeom>
            <a:solidFill>
              <a:srgbClr val="286017">
                <a:alpha val="20000"/>
              </a:srgbClr>
            </a:solidFill>
            <a:ln w="9525">
              <a:noFill/>
              <a:miter lim="800000"/>
              <a:headEnd/>
              <a:tailEnd/>
            </a:ln>
          </p:spPr>
          <p:txBody>
            <a:bodyPr wrap="none" anchor="ctr"/>
            <a:lstStyle/>
            <a:p>
              <a:endParaRPr lang="en-US"/>
            </a:p>
          </p:txBody>
        </p:sp>
        <p:sp>
          <p:nvSpPr>
            <p:cNvPr id="7191" name="Rectangle 7"/>
            <p:cNvSpPr>
              <a:spLocks noChangeArrowheads="1"/>
            </p:cNvSpPr>
            <p:nvPr/>
          </p:nvSpPr>
          <p:spPr bwMode="auto">
            <a:xfrm>
              <a:off x="0" y="864"/>
              <a:ext cx="144" cy="3456"/>
            </a:xfrm>
            <a:prstGeom prst="rect">
              <a:avLst/>
            </a:prstGeom>
            <a:solidFill>
              <a:srgbClr val="286017">
                <a:alpha val="20000"/>
              </a:srgbClr>
            </a:solidFill>
            <a:ln w="9525">
              <a:noFill/>
              <a:miter lim="800000"/>
              <a:headEnd/>
              <a:tailEnd/>
            </a:ln>
          </p:spPr>
          <p:txBody>
            <a:bodyPr wrap="none" anchor="ctr"/>
            <a:lstStyle/>
            <a:p>
              <a:endParaRPr lang="en-US"/>
            </a:p>
          </p:txBody>
        </p:sp>
        <p:sp>
          <p:nvSpPr>
            <p:cNvPr id="7192" name="Oval 8"/>
            <p:cNvSpPr>
              <a:spLocks noChangeArrowheads="1"/>
            </p:cNvSpPr>
            <p:nvPr/>
          </p:nvSpPr>
          <p:spPr bwMode="auto">
            <a:xfrm>
              <a:off x="144" y="866"/>
              <a:ext cx="576" cy="576"/>
            </a:xfrm>
            <a:prstGeom prst="ellipse">
              <a:avLst/>
            </a:prstGeom>
            <a:solidFill>
              <a:schemeClr val="bg1"/>
            </a:solidFill>
            <a:ln w="3175">
              <a:noFill/>
              <a:round/>
              <a:headEnd/>
              <a:tailEnd/>
            </a:ln>
          </p:spPr>
          <p:txBody>
            <a:bodyPr wrap="none" anchor="ctr"/>
            <a:lstStyle/>
            <a:p>
              <a:endParaRPr lang="en-US"/>
            </a:p>
          </p:txBody>
        </p:sp>
        <p:sp>
          <p:nvSpPr>
            <p:cNvPr id="7193" name="Rectangle 9"/>
            <p:cNvSpPr>
              <a:spLocks noChangeArrowheads="1"/>
            </p:cNvSpPr>
            <p:nvPr/>
          </p:nvSpPr>
          <p:spPr bwMode="auto">
            <a:xfrm>
              <a:off x="432" y="868"/>
              <a:ext cx="96" cy="48"/>
            </a:xfrm>
            <a:prstGeom prst="rect">
              <a:avLst/>
            </a:prstGeom>
            <a:solidFill>
              <a:schemeClr val="bg1"/>
            </a:solidFill>
            <a:ln w="3175">
              <a:noFill/>
              <a:miter lim="800000"/>
              <a:headEnd/>
              <a:tailEnd/>
            </a:ln>
          </p:spPr>
          <p:txBody>
            <a:bodyPr wrap="none" anchor="ctr"/>
            <a:lstStyle/>
            <a:p>
              <a:endParaRPr lang="en-US"/>
            </a:p>
          </p:txBody>
        </p:sp>
      </p:grpSp>
      <p:sp>
        <p:nvSpPr>
          <p:cNvPr id="193546" name="AutoShape 10"/>
          <p:cNvSpPr>
            <a:spLocks noChangeArrowheads="1"/>
          </p:cNvSpPr>
          <p:nvPr/>
        </p:nvSpPr>
        <p:spPr bwMode="auto">
          <a:xfrm>
            <a:off x="1692275" y="228600"/>
            <a:ext cx="6521450" cy="838200"/>
          </a:xfrm>
          <a:prstGeom prst="roundRect">
            <a:avLst>
              <a:gd name="adj" fmla="val 16667"/>
            </a:avLst>
          </a:prstGeom>
          <a:solidFill>
            <a:srgbClr val="326020"/>
          </a:solidFill>
          <a:ln w="28575">
            <a:solidFill>
              <a:schemeClr val="tx1"/>
            </a:solidFill>
            <a:round/>
            <a:headEnd/>
            <a:tailEnd/>
          </a:ln>
          <a:effectLst>
            <a:outerShdw dist="99190" dir="2388334" algn="ctr" rotWithShape="0">
              <a:srgbClr val="000000">
                <a:alpha val="50000"/>
              </a:srgbClr>
            </a:outerShdw>
          </a:effectLst>
        </p:spPr>
        <p:txBody>
          <a:bodyPr wrap="none" anchor="ctr"/>
          <a:lstStyle/>
          <a:p>
            <a:pPr algn="ctr">
              <a:spcBef>
                <a:spcPct val="0"/>
              </a:spcBef>
              <a:buClrTx/>
              <a:buSzTx/>
              <a:buFontTx/>
              <a:buNone/>
              <a:defRPr/>
            </a:pPr>
            <a:endParaRPr lang="en-US" sz="4000" b="1">
              <a:solidFill>
                <a:schemeClr val="bg1"/>
              </a:solidFill>
            </a:endParaRPr>
          </a:p>
        </p:txBody>
      </p:sp>
      <p:sp>
        <p:nvSpPr>
          <p:cNvPr id="193549" name="Text Box 13"/>
          <p:cNvSpPr txBox="1">
            <a:spLocks noChangeArrowheads="1"/>
          </p:cNvSpPr>
          <p:nvPr/>
        </p:nvSpPr>
        <p:spPr bwMode="auto">
          <a:xfrm>
            <a:off x="1981200" y="4038601"/>
            <a:ext cx="5365750" cy="519113"/>
          </a:xfrm>
          <a:prstGeom prst="rect">
            <a:avLst/>
          </a:prstGeom>
          <a:noFill/>
          <a:ln w="9525">
            <a:noFill/>
            <a:miter lim="800000"/>
            <a:headEnd/>
            <a:tailEnd/>
          </a:ln>
        </p:spPr>
        <p:txBody>
          <a:bodyPr>
            <a:spAutoFit/>
          </a:bodyPr>
          <a:lstStyle/>
          <a:p>
            <a:pPr>
              <a:spcBef>
                <a:spcPct val="50000"/>
              </a:spcBef>
              <a:buClrTx/>
              <a:buSzTx/>
              <a:buFontTx/>
              <a:buNone/>
            </a:pPr>
            <a:r>
              <a:rPr lang="en-US" sz="2800">
                <a:solidFill>
                  <a:schemeClr val="tx1"/>
                </a:solidFill>
                <a:cs typeface="Arial" pitchFamily="34" charset="0"/>
              </a:rPr>
              <a:t>is an important responsibility.</a:t>
            </a:r>
          </a:p>
        </p:txBody>
      </p:sp>
      <p:sp>
        <p:nvSpPr>
          <p:cNvPr id="193550" name="Text Box 14"/>
          <p:cNvSpPr txBox="1">
            <a:spLocks noChangeArrowheads="1"/>
          </p:cNvSpPr>
          <p:nvPr/>
        </p:nvSpPr>
        <p:spPr bwMode="auto">
          <a:xfrm>
            <a:off x="2641600" y="5105401"/>
            <a:ext cx="4622800" cy="519113"/>
          </a:xfrm>
          <a:prstGeom prst="rect">
            <a:avLst/>
          </a:prstGeom>
          <a:noFill/>
          <a:ln w="9525">
            <a:noFill/>
            <a:miter lim="800000"/>
            <a:headEnd/>
            <a:tailEnd/>
          </a:ln>
        </p:spPr>
        <p:txBody>
          <a:bodyPr>
            <a:spAutoFit/>
          </a:bodyPr>
          <a:lstStyle/>
          <a:p>
            <a:pPr algn="l" rtl="0">
              <a:spcBef>
                <a:spcPct val="50000"/>
              </a:spcBef>
              <a:buClrTx/>
              <a:buSzTx/>
              <a:buFontTx/>
              <a:buNone/>
            </a:pPr>
            <a:r>
              <a:rPr lang="en-US" sz="2800" dirty="0">
                <a:solidFill>
                  <a:schemeClr val="tx1"/>
                </a:solidFill>
                <a:cs typeface="Arial" pitchFamily="34" charset="0"/>
              </a:rPr>
              <a:t>a </a:t>
            </a:r>
            <a:r>
              <a:rPr lang="en-US" sz="2800" dirty="0" smtClean="0">
                <a:solidFill>
                  <a:schemeClr val="tx1"/>
                </a:solidFill>
                <a:cs typeface="Arial" pitchFamily="34" charset="0"/>
              </a:rPr>
              <a:t>candidate  </a:t>
            </a:r>
            <a:r>
              <a:rPr lang="en-US" sz="2800" dirty="0">
                <a:solidFill>
                  <a:schemeClr val="tx1"/>
                </a:solidFill>
                <a:cs typeface="Arial" pitchFamily="34" charset="0"/>
              </a:rPr>
              <a:t>takes time.</a:t>
            </a:r>
          </a:p>
        </p:txBody>
      </p:sp>
      <p:sp>
        <p:nvSpPr>
          <p:cNvPr id="193551" name="Text Box 15"/>
          <p:cNvSpPr txBox="1">
            <a:spLocks noChangeArrowheads="1"/>
          </p:cNvSpPr>
          <p:nvPr/>
        </p:nvSpPr>
        <p:spPr bwMode="auto">
          <a:xfrm>
            <a:off x="577850" y="4038601"/>
            <a:ext cx="1485900" cy="519113"/>
          </a:xfrm>
          <a:prstGeom prst="rect">
            <a:avLst/>
          </a:prstGeom>
          <a:noFill/>
          <a:ln w="9525">
            <a:noFill/>
            <a:miter lim="800000"/>
            <a:headEnd/>
            <a:tailEnd/>
          </a:ln>
        </p:spPr>
        <p:txBody>
          <a:bodyPr>
            <a:spAutoFit/>
          </a:bodyPr>
          <a:lstStyle/>
          <a:p>
            <a:pPr algn="ctr">
              <a:spcBef>
                <a:spcPct val="50000"/>
              </a:spcBef>
              <a:buClrTx/>
              <a:buSzTx/>
              <a:buFontTx/>
              <a:buNone/>
            </a:pPr>
            <a:r>
              <a:rPr lang="en-US" sz="2800" b="1">
                <a:solidFill>
                  <a:schemeClr val="tx1"/>
                </a:solidFill>
                <a:cs typeface="Arial" pitchFamily="34" charset="0"/>
              </a:rPr>
              <a:t>Voting</a:t>
            </a:r>
          </a:p>
        </p:txBody>
      </p:sp>
      <p:sp>
        <p:nvSpPr>
          <p:cNvPr id="193552" name="Text Box 16"/>
          <p:cNvSpPr txBox="1">
            <a:spLocks noChangeArrowheads="1"/>
          </p:cNvSpPr>
          <p:nvPr/>
        </p:nvSpPr>
        <p:spPr bwMode="auto">
          <a:xfrm>
            <a:off x="660400" y="5105401"/>
            <a:ext cx="1981200" cy="519113"/>
          </a:xfrm>
          <a:prstGeom prst="rect">
            <a:avLst/>
          </a:prstGeom>
          <a:noFill/>
          <a:ln w="9525">
            <a:noFill/>
            <a:miter lim="800000"/>
            <a:headEnd/>
            <a:tailEnd/>
          </a:ln>
        </p:spPr>
        <p:txBody>
          <a:bodyPr>
            <a:spAutoFit/>
          </a:bodyPr>
          <a:lstStyle/>
          <a:p>
            <a:pPr algn="ctr">
              <a:spcBef>
                <a:spcPct val="50000"/>
              </a:spcBef>
              <a:buClrTx/>
              <a:buSzTx/>
              <a:buFontTx/>
              <a:buNone/>
            </a:pPr>
            <a:r>
              <a:rPr lang="en-US" sz="2800" b="1">
                <a:solidFill>
                  <a:schemeClr val="tx1"/>
                </a:solidFill>
                <a:cs typeface="Arial" pitchFamily="34" charset="0"/>
              </a:rPr>
              <a:t>Choosing</a:t>
            </a:r>
          </a:p>
        </p:txBody>
      </p:sp>
      <p:sp>
        <p:nvSpPr>
          <p:cNvPr id="193553" name="AutoShape 17"/>
          <p:cNvSpPr>
            <a:spLocks noChangeArrowheads="1"/>
          </p:cNvSpPr>
          <p:nvPr/>
        </p:nvSpPr>
        <p:spPr bwMode="auto">
          <a:xfrm>
            <a:off x="330200" y="2895600"/>
            <a:ext cx="2806700" cy="685800"/>
          </a:xfrm>
          <a:prstGeom prst="downArrowCallout">
            <a:avLst>
              <a:gd name="adj1" fmla="val 94444"/>
              <a:gd name="adj2" fmla="val 94444"/>
              <a:gd name="adj3" fmla="val 16667"/>
              <a:gd name="adj4" fmla="val 66667"/>
            </a:avLst>
          </a:prstGeom>
          <a:noFill/>
          <a:ln w="28575">
            <a:solidFill>
              <a:schemeClr val="tx1"/>
            </a:solidFill>
            <a:miter lim="800000"/>
            <a:headEnd/>
            <a:tailEnd/>
          </a:ln>
        </p:spPr>
        <p:txBody>
          <a:bodyPr wrap="none" anchorCtr="1"/>
          <a:lstStyle/>
          <a:p>
            <a:pPr algn="ctr">
              <a:spcBef>
                <a:spcPct val="0"/>
              </a:spcBef>
              <a:buClrTx/>
              <a:buSzTx/>
              <a:buFontTx/>
              <a:buNone/>
            </a:pPr>
            <a:r>
              <a:rPr lang="en-US" sz="2400">
                <a:solidFill>
                  <a:schemeClr val="tx1"/>
                </a:solidFill>
                <a:cs typeface="Arial" pitchFamily="34" charset="0"/>
              </a:rPr>
              <a:t>singular subject</a:t>
            </a:r>
          </a:p>
        </p:txBody>
      </p:sp>
      <p:sp>
        <p:nvSpPr>
          <p:cNvPr id="7181" name="Rectangle 18"/>
          <p:cNvSpPr>
            <a:spLocks noGrp="1" noChangeArrowheads="1"/>
          </p:cNvSpPr>
          <p:nvPr>
            <p:ph type="title"/>
          </p:nvPr>
        </p:nvSpPr>
        <p:spPr>
          <a:xfrm>
            <a:off x="495300" y="241300"/>
            <a:ext cx="8915400" cy="762000"/>
          </a:xfrm>
        </p:spPr>
        <p:txBody>
          <a:bodyPr/>
          <a:lstStyle/>
          <a:p>
            <a:pPr algn="ctr" eaLnBrk="1" hangingPunct="1"/>
            <a:r>
              <a:rPr lang="en-US" b="1" dirty="0" smtClean="0">
                <a:solidFill>
                  <a:schemeClr val="bg1"/>
                </a:solidFill>
              </a:rPr>
              <a:t>Gerunds as Subjects</a:t>
            </a:r>
          </a:p>
        </p:txBody>
      </p:sp>
      <p:grpSp>
        <p:nvGrpSpPr>
          <p:cNvPr id="3" name="Group 19"/>
          <p:cNvGrpSpPr>
            <a:grpSpLocks/>
          </p:cNvGrpSpPr>
          <p:nvPr/>
        </p:nvGrpSpPr>
        <p:grpSpPr bwMode="auto">
          <a:xfrm>
            <a:off x="0" y="1371600"/>
            <a:ext cx="9906000" cy="1143000"/>
            <a:chOff x="0" y="864"/>
            <a:chExt cx="5760" cy="720"/>
          </a:xfrm>
        </p:grpSpPr>
        <p:sp>
          <p:nvSpPr>
            <p:cNvPr id="193556" name="Rectangle 20"/>
            <p:cNvSpPr>
              <a:spLocks noChangeArrowheads="1"/>
            </p:cNvSpPr>
            <p:nvPr/>
          </p:nvSpPr>
          <p:spPr bwMode="auto">
            <a:xfrm>
              <a:off x="0" y="864"/>
              <a:ext cx="5760" cy="720"/>
            </a:xfrm>
            <a:prstGeom prst="rect">
              <a:avLst/>
            </a:prstGeom>
            <a:solidFill>
              <a:srgbClr val="FCF4DF"/>
            </a:solidFill>
            <a:ln w="28575">
              <a:solidFill>
                <a:schemeClr val="tx1"/>
              </a:solidFill>
              <a:miter lim="800000"/>
              <a:headEnd/>
              <a:tailEnd/>
            </a:ln>
            <a:effectLst>
              <a:outerShdw dist="77251" dir="4832261" algn="ctr" rotWithShape="0">
                <a:schemeClr val="bg2">
                  <a:alpha val="50000"/>
                </a:schemeClr>
              </a:outerShdw>
            </a:effectLst>
          </p:spPr>
          <p:txBody>
            <a:bodyPr wrap="none" anchor="b"/>
            <a:lstStyle/>
            <a:p>
              <a:pPr>
                <a:lnSpc>
                  <a:spcPct val="0"/>
                </a:lnSpc>
                <a:spcBef>
                  <a:spcPct val="50000"/>
                </a:spcBef>
                <a:buClrTx/>
                <a:buSzTx/>
                <a:buFontTx/>
                <a:buNone/>
                <a:defRPr/>
              </a:pPr>
              <a:endParaRPr lang="en-US">
                <a:solidFill>
                  <a:schemeClr val="tx1"/>
                </a:solidFill>
                <a:latin typeface="Monotype Corsiva" pitchFamily="66" charset="0"/>
              </a:endParaRPr>
            </a:p>
          </p:txBody>
        </p:sp>
        <p:pic>
          <p:nvPicPr>
            <p:cNvPr id="193557" name="Picture 21" descr="1320h0763 notepad with pen"/>
            <p:cNvPicPr>
              <a:picLocks noChangeAspect="1" noChangeArrowheads="1"/>
            </p:cNvPicPr>
            <p:nvPr/>
          </p:nvPicPr>
          <p:blipFill>
            <a:blip r:embed="rId3"/>
            <a:srcRect/>
            <a:stretch>
              <a:fillRect/>
            </a:stretch>
          </p:blipFill>
          <p:spPr bwMode="auto">
            <a:xfrm>
              <a:off x="192" y="904"/>
              <a:ext cx="566" cy="635"/>
            </a:xfrm>
            <a:prstGeom prst="rect">
              <a:avLst/>
            </a:prstGeom>
            <a:noFill/>
            <a:ln>
              <a:noFill/>
            </a:ln>
            <a:effectLst>
              <a:outerShdw dist="45791" dir="8778596" algn="ctr" rotWithShape="0">
                <a:srgbClr val="808080"/>
              </a:outerShdw>
            </a:effectLst>
          </p:spPr>
        </p:pic>
      </p:grpSp>
      <p:sp>
        <p:nvSpPr>
          <p:cNvPr id="7183" name="Text Box 22"/>
          <p:cNvSpPr txBox="1">
            <a:spLocks noChangeArrowheads="1"/>
          </p:cNvSpPr>
          <p:nvPr/>
        </p:nvSpPr>
        <p:spPr bwMode="auto">
          <a:xfrm>
            <a:off x="1733550" y="1371600"/>
            <a:ext cx="7924800" cy="830997"/>
          </a:xfrm>
          <a:prstGeom prst="rect">
            <a:avLst/>
          </a:prstGeom>
          <a:noFill/>
          <a:ln w="9525">
            <a:noFill/>
            <a:miter lim="800000"/>
            <a:headEnd/>
            <a:tailEnd/>
          </a:ln>
        </p:spPr>
        <p:txBody>
          <a:bodyPr>
            <a:spAutoFit/>
          </a:bodyPr>
          <a:lstStyle/>
          <a:p>
            <a:pPr algn="ctr">
              <a:spcBef>
                <a:spcPct val="50000"/>
              </a:spcBef>
              <a:buClrTx/>
              <a:buSzTx/>
              <a:buFontTx/>
              <a:buNone/>
            </a:pPr>
            <a:r>
              <a:rPr lang="en-US" sz="2400" dirty="0">
                <a:solidFill>
                  <a:schemeClr val="tx1"/>
                </a:solidFill>
              </a:rPr>
              <a:t>A gerund can be the </a:t>
            </a:r>
            <a:r>
              <a:rPr lang="en-US" sz="2400" b="1" dirty="0">
                <a:solidFill>
                  <a:schemeClr val="tx1"/>
                </a:solidFill>
              </a:rPr>
              <a:t>subject</a:t>
            </a:r>
            <a:r>
              <a:rPr lang="en-US" sz="2400" dirty="0">
                <a:solidFill>
                  <a:schemeClr val="tx1"/>
                </a:solidFill>
              </a:rPr>
              <a:t> of a sentence. It is always singular. Use a third-person singular verb after a gerund. </a:t>
            </a:r>
          </a:p>
        </p:txBody>
      </p:sp>
      <p:pic>
        <p:nvPicPr>
          <p:cNvPr id="193562" name="Picture 26" descr="1078h1979"/>
          <p:cNvPicPr>
            <a:picLocks noChangeAspect="1" noChangeArrowheads="1"/>
          </p:cNvPicPr>
          <p:nvPr/>
        </p:nvPicPr>
        <p:blipFill>
          <a:blip r:embed="rId4"/>
          <a:srcRect/>
          <a:stretch>
            <a:fillRect/>
          </a:stretch>
        </p:blipFill>
        <p:spPr bwMode="auto">
          <a:xfrm>
            <a:off x="7095861" y="2895601"/>
            <a:ext cx="2810140" cy="3311525"/>
          </a:xfrm>
          <a:prstGeom prst="rect">
            <a:avLst/>
          </a:prstGeom>
          <a:noFill/>
          <a:ln w="9525">
            <a:noFill/>
            <a:miter lim="800000"/>
            <a:headEnd/>
            <a:tailEnd/>
          </a:ln>
        </p:spPr>
      </p:pic>
      <p:sp>
        <p:nvSpPr>
          <p:cNvPr id="7185" name="Rectangle 28"/>
          <p:cNvSpPr>
            <a:spLocks noChangeArrowheads="1"/>
          </p:cNvSpPr>
          <p:nvPr/>
        </p:nvSpPr>
        <p:spPr bwMode="auto">
          <a:xfrm>
            <a:off x="908050" y="5943600"/>
            <a:ext cx="1733550" cy="457200"/>
          </a:xfrm>
          <a:prstGeom prst="rect">
            <a:avLst/>
          </a:prstGeom>
          <a:noFill/>
          <a:ln w="9525" algn="ctr">
            <a:noFill/>
            <a:miter lim="800000"/>
            <a:headEnd/>
            <a:tailEnd/>
          </a:ln>
        </p:spPr>
        <p:txBody>
          <a:bodyPr wrap="none" anchor="ctr"/>
          <a:lstStyle/>
          <a:p>
            <a:endParaRPr lang="en-US"/>
          </a:p>
        </p:txBody>
      </p:sp>
      <p:sp>
        <p:nvSpPr>
          <p:cNvPr id="7186" name="Rectangle 30"/>
          <p:cNvSpPr>
            <a:spLocks noChangeArrowheads="1"/>
          </p:cNvSpPr>
          <p:nvPr/>
        </p:nvSpPr>
        <p:spPr bwMode="auto">
          <a:xfrm>
            <a:off x="908050" y="6019800"/>
            <a:ext cx="1816100" cy="457200"/>
          </a:xfrm>
          <a:prstGeom prst="rect">
            <a:avLst/>
          </a:prstGeom>
          <a:noFill/>
          <a:ln w="9525" algn="ctr">
            <a:noFill/>
            <a:miter lim="800000"/>
            <a:headEnd/>
            <a:tailEnd/>
          </a:ln>
        </p:spPr>
        <p:txBody>
          <a:bodyPr wrap="none" anchor="ctr"/>
          <a:lstStyle/>
          <a:p>
            <a:endParaRPr lang="en-US"/>
          </a:p>
        </p:txBody>
      </p: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56" name="Text Box 32"/>
          <p:cNvSpPr txBox="1">
            <a:spLocks noChangeArrowheads="1"/>
          </p:cNvSpPr>
          <p:nvPr/>
        </p:nvSpPr>
        <p:spPr bwMode="auto">
          <a:xfrm>
            <a:off x="4800600" y="4343400"/>
            <a:ext cx="1733550" cy="519113"/>
          </a:xfrm>
          <a:prstGeom prst="rect">
            <a:avLst/>
          </a:prstGeom>
          <a:solidFill>
            <a:srgbClr val="C0C0C0"/>
          </a:solidFill>
          <a:ln w="9525">
            <a:noFill/>
            <a:miter lim="800000"/>
            <a:headEnd/>
            <a:tailEnd/>
          </a:ln>
        </p:spPr>
        <p:txBody>
          <a:bodyPr>
            <a:spAutoFit/>
          </a:bodyPr>
          <a:lstStyle/>
          <a:p>
            <a:pPr algn="ctr">
              <a:spcBef>
                <a:spcPct val="50000"/>
              </a:spcBef>
              <a:buClrTx/>
              <a:buSzTx/>
              <a:buFontTx/>
              <a:buNone/>
            </a:pPr>
            <a:endParaRPr lang="en-US" sz="2800" b="1">
              <a:solidFill>
                <a:schemeClr val="tx1"/>
              </a:solidFill>
              <a:cs typeface="Arial" pitchFamily="34" charset="0"/>
            </a:endParaRPr>
          </a:p>
        </p:txBody>
      </p:sp>
      <p:sp>
        <p:nvSpPr>
          <p:cNvPr id="205855" name="Text Box 31"/>
          <p:cNvSpPr txBox="1">
            <a:spLocks noChangeArrowheads="1"/>
          </p:cNvSpPr>
          <p:nvPr/>
        </p:nvSpPr>
        <p:spPr bwMode="auto">
          <a:xfrm>
            <a:off x="3886200" y="5715000"/>
            <a:ext cx="1403350" cy="519112"/>
          </a:xfrm>
          <a:prstGeom prst="rect">
            <a:avLst/>
          </a:prstGeom>
          <a:solidFill>
            <a:srgbClr val="C0C0C0"/>
          </a:solidFill>
          <a:ln w="9525">
            <a:noFill/>
            <a:miter lim="800000"/>
            <a:headEnd/>
            <a:tailEnd/>
          </a:ln>
        </p:spPr>
        <p:txBody>
          <a:bodyPr>
            <a:spAutoFit/>
          </a:bodyPr>
          <a:lstStyle/>
          <a:p>
            <a:pPr algn="ctr">
              <a:spcBef>
                <a:spcPct val="50000"/>
              </a:spcBef>
              <a:buClrTx/>
              <a:buSzTx/>
              <a:buFontTx/>
              <a:buNone/>
            </a:pPr>
            <a:endParaRPr lang="en-US" sz="2800" b="1">
              <a:solidFill>
                <a:schemeClr val="tx1"/>
              </a:solidFill>
              <a:cs typeface="Arial" pitchFamily="34" charset="0"/>
            </a:endParaRPr>
          </a:p>
        </p:txBody>
      </p:sp>
      <p:grpSp>
        <p:nvGrpSpPr>
          <p:cNvPr id="2" name="Group 4"/>
          <p:cNvGrpSpPr>
            <a:grpSpLocks/>
          </p:cNvGrpSpPr>
          <p:nvPr/>
        </p:nvGrpSpPr>
        <p:grpSpPr bwMode="auto">
          <a:xfrm>
            <a:off x="-247650" y="0"/>
            <a:ext cx="9906000" cy="6858000"/>
            <a:chOff x="0" y="0"/>
            <a:chExt cx="5760" cy="4320"/>
          </a:xfrm>
        </p:grpSpPr>
        <p:sp>
          <p:nvSpPr>
            <p:cNvPr id="10262" name="Rectangle 5"/>
            <p:cNvSpPr>
              <a:spLocks noChangeArrowheads="1"/>
            </p:cNvSpPr>
            <p:nvPr/>
          </p:nvSpPr>
          <p:spPr bwMode="auto">
            <a:xfrm>
              <a:off x="0" y="0"/>
              <a:ext cx="5760" cy="864"/>
            </a:xfrm>
            <a:prstGeom prst="rect">
              <a:avLst/>
            </a:prstGeom>
            <a:solidFill>
              <a:srgbClr val="286017">
                <a:alpha val="20000"/>
              </a:srgbClr>
            </a:solidFill>
            <a:ln w="3175">
              <a:noFill/>
              <a:miter lim="800000"/>
              <a:headEnd/>
              <a:tailEnd/>
            </a:ln>
          </p:spPr>
          <p:txBody>
            <a:bodyPr wrap="none" anchor="ctr"/>
            <a:lstStyle/>
            <a:p>
              <a:endParaRPr lang="en-US"/>
            </a:p>
          </p:txBody>
        </p:sp>
        <p:sp>
          <p:nvSpPr>
            <p:cNvPr id="10263" name="Rectangle 6"/>
            <p:cNvSpPr>
              <a:spLocks noChangeArrowheads="1"/>
            </p:cNvSpPr>
            <p:nvPr/>
          </p:nvSpPr>
          <p:spPr bwMode="auto">
            <a:xfrm>
              <a:off x="144" y="864"/>
              <a:ext cx="336" cy="288"/>
            </a:xfrm>
            <a:prstGeom prst="rect">
              <a:avLst/>
            </a:prstGeom>
            <a:solidFill>
              <a:srgbClr val="286017">
                <a:alpha val="20000"/>
              </a:srgbClr>
            </a:solidFill>
            <a:ln w="9525">
              <a:noFill/>
              <a:miter lim="800000"/>
              <a:headEnd/>
              <a:tailEnd/>
            </a:ln>
          </p:spPr>
          <p:txBody>
            <a:bodyPr wrap="none" anchor="ctr"/>
            <a:lstStyle/>
            <a:p>
              <a:endParaRPr lang="en-US"/>
            </a:p>
          </p:txBody>
        </p:sp>
        <p:sp>
          <p:nvSpPr>
            <p:cNvPr id="10264" name="Rectangle 7"/>
            <p:cNvSpPr>
              <a:spLocks noChangeArrowheads="1"/>
            </p:cNvSpPr>
            <p:nvPr/>
          </p:nvSpPr>
          <p:spPr bwMode="auto">
            <a:xfrm>
              <a:off x="0" y="864"/>
              <a:ext cx="144" cy="3456"/>
            </a:xfrm>
            <a:prstGeom prst="rect">
              <a:avLst/>
            </a:prstGeom>
            <a:solidFill>
              <a:srgbClr val="286017">
                <a:alpha val="20000"/>
              </a:srgbClr>
            </a:solidFill>
            <a:ln w="9525">
              <a:noFill/>
              <a:miter lim="800000"/>
              <a:headEnd/>
              <a:tailEnd/>
            </a:ln>
          </p:spPr>
          <p:txBody>
            <a:bodyPr wrap="none" anchor="ctr"/>
            <a:lstStyle/>
            <a:p>
              <a:endParaRPr lang="en-US"/>
            </a:p>
          </p:txBody>
        </p:sp>
        <p:sp>
          <p:nvSpPr>
            <p:cNvPr id="10265" name="Oval 8"/>
            <p:cNvSpPr>
              <a:spLocks noChangeArrowheads="1"/>
            </p:cNvSpPr>
            <p:nvPr/>
          </p:nvSpPr>
          <p:spPr bwMode="auto">
            <a:xfrm>
              <a:off x="144" y="866"/>
              <a:ext cx="576" cy="576"/>
            </a:xfrm>
            <a:prstGeom prst="ellipse">
              <a:avLst/>
            </a:prstGeom>
            <a:solidFill>
              <a:schemeClr val="bg1"/>
            </a:solidFill>
            <a:ln w="3175">
              <a:noFill/>
              <a:round/>
              <a:headEnd/>
              <a:tailEnd/>
            </a:ln>
          </p:spPr>
          <p:txBody>
            <a:bodyPr wrap="none" anchor="ctr"/>
            <a:lstStyle/>
            <a:p>
              <a:endParaRPr lang="en-US"/>
            </a:p>
          </p:txBody>
        </p:sp>
        <p:sp>
          <p:nvSpPr>
            <p:cNvPr id="10266" name="Rectangle 9"/>
            <p:cNvSpPr>
              <a:spLocks noChangeArrowheads="1"/>
            </p:cNvSpPr>
            <p:nvPr/>
          </p:nvSpPr>
          <p:spPr bwMode="auto">
            <a:xfrm>
              <a:off x="432" y="868"/>
              <a:ext cx="96" cy="48"/>
            </a:xfrm>
            <a:prstGeom prst="rect">
              <a:avLst/>
            </a:prstGeom>
            <a:solidFill>
              <a:schemeClr val="bg1"/>
            </a:solidFill>
            <a:ln w="3175">
              <a:noFill/>
              <a:miter lim="800000"/>
              <a:headEnd/>
              <a:tailEnd/>
            </a:ln>
          </p:spPr>
          <p:txBody>
            <a:bodyPr wrap="none" anchor="ctr"/>
            <a:lstStyle/>
            <a:p>
              <a:endParaRPr lang="en-US"/>
            </a:p>
          </p:txBody>
        </p:sp>
      </p:grpSp>
      <p:sp>
        <p:nvSpPr>
          <p:cNvPr id="205834" name="AutoShape 10"/>
          <p:cNvSpPr>
            <a:spLocks noChangeArrowheads="1"/>
          </p:cNvSpPr>
          <p:nvPr/>
        </p:nvSpPr>
        <p:spPr bwMode="auto">
          <a:xfrm>
            <a:off x="1692275" y="228600"/>
            <a:ext cx="6521450" cy="838200"/>
          </a:xfrm>
          <a:prstGeom prst="roundRect">
            <a:avLst>
              <a:gd name="adj" fmla="val 16667"/>
            </a:avLst>
          </a:prstGeom>
          <a:solidFill>
            <a:srgbClr val="326020"/>
          </a:solidFill>
          <a:ln w="28575">
            <a:solidFill>
              <a:schemeClr val="tx1"/>
            </a:solidFill>
            <a:round/>
            <a:headEnd/>
            <a:tailEnd/>
          </a:ln>
          <a:effectLst>
            <a:outerShdw dist="99190" dir="2388334" algn="ctr" rotWithShape="0">
              <a:srgbClr val="000000">
                <a:alpha val="50000"/>
              </a:srgbClr>
            </a:outerShdw>
          </a:effectLst>
        </p:spPr>
        <p:txBody>
          <a:bodyPr wrap="none" anchor="ctr"/>
          <a:lstStyle/>
          <a:p>
            <a:pPr algn="ctr">
              <a:spcBef>
                <a:spcPct val="0"/>
              </a:spcBef>
              <a:buClrTx/>
              <a:buSzTx/>
              <a:buFontTx/>
              <a:buNone/>
              <a:defRPr/>
            </a:pPr>
            <a:endParaRPr lang="en-US" sz="4000" b="1">
              <a:solidFill>
                <a:schemeClr val="bg1"/>
              </a:solidFill>
            </a:endParaRPr>
          </a:p>
        </p:txBody>
      </p:sp>
      <p:sp>
        <p:nvSpPr>
          <p:cNvPr id="10246" name="Rectangle 18"/>
          <p:cNvSpPr>
            <a:spLocks noGrp="1" noChangeArrowheads="1"/>
          </p:cNvSpPr>
          <p:nvPr>
            <p:ph type="title"/>
          </p:nvPr>
        </p:nvSpPr>
        <p:spPr>
          <a:xfrm>
            <a:off x="495300" y="241300"/>
            <a:ext cx="8915400" cy="762000"/>
          </a:xfrm>
        </p:spPr>
        <p:txBody>
          <a:bodyPr/>
          <a:lstStyle/>
          <a:p>
            <a:pPr algn="ctr" eaLnBrk="1" hangingPunct="1"/>
            <a:r>
              <a:rPr lang="en-US" b="1" dirty="0" smtClean="0">
                <a:solidFill>
                  <a:schemeClr val="bg1"/>
                </a:solidFill>
              </a:rPr>
              <a:t>Gerunds as Objects</a:t>
            </a:r>
          </a:p>
        </p:txBody>
      </p:sp>
      <p:sp>
        <p:nvSpPr>
          <p:cNvPr id="205846" name="Text Box 22"/>
          <p:cNvSpPr txBox="1">
            <a:spLocks noChangeArrowheads="1"/>
          </p:cNvSpPr>
          <p:nvPr/>
        </p:nvSpPr>
        <p:spPr bwMode="auto">
          <a:xfrm>
            <a:off x="3219450" y="4343400"/>
            <a:ext cx="6686550" cy="519113"/>
          </a:xfrm>
          <a:prstGeom prst="rect">
            <a:avLst/>
          </a:prstGeom>
          <a:noFill/>
          <a:ln w="9525">
            <a:noFill/>
            <a:miter lim="800000"/>
            <a:headEnd/>
            <a:tailEnd/>
          </a:ln>
        </p:spPr>
        <p:txBody>
          <a:bodyPr>
            <a:spAutoFit/>
          </a:bodyPr>
          <a:lstStyle/>
          <a:p>
            <a:pPr algn="l" rtl="0">
              <a:spcBef>
                <a:spcPct val="50000"/>
              </a:spcBef>
              <a:buClrTx/>
              <a:buSzTx/>
              <a:buFontTx/>
              <a:buNone/>
            </a:pPr>
            <a:r>
              <a:rPr lang="en-US" sz="2800" dirty="0">
                <a:solidFill>
                  <a:schemeClr val="tx1"/>
                </a:solidFill>
                <a:cs typeface="Arial" pitchFamily="34" charset="0"/>
              </a:rPr>
              <a:t>I suggest improving our schools.</a:t>
            </a:r>
          </a:p>
        </p:txBody>
      </p:sp>
      <p:sp>
        <p:nvSpPr>
          <p:cNvPr id="205847" name="Text Box 23"/>
          <p:cNvSpPr txBox="1">
            <a:spLocks noChangeArrowheads="1"/>
          </p:cNvSpPr>
          <p:nvPr/>
        </p:nvSpPr>
        <p:spPr bwMode="auto">
          <a:xfrm>
            <a:off x="2743200" y="5638800"/>
            <a:ext cx="6170613" cy="519113"/>
          </a:xfrm>
          <a:prstGeom prst="rect">
            <a:avLst/>
          </a:prstGeom>
          <a:noFill/>
          <a:ln w="9525">
            <a:noFill/>
            <a:miter lim="800000"/>
            <a:headEnd/>
            <a:tailEnd/>
          </a:ln>
        </p:spPr>
        <p:txBody>
          <a:bodyPr>
            <a:spAutoFit/>
          </a:bodyPr>
          <a:lstStyle/>
          <a:p>
            <a:pPr algn="l" rtl="0">
              <a:spcBef>
                <a:spcPct val="50000"/>
              </a:spcBef>
              <a:buClrTx/>
              <a:buSzTx/>
              <a:buFontTx/>
              <a:buNone/>
            </a:pPr>
            <a:r>
              <a:rPr lang="en-US" sz="2800" dirty="0">
                <a:solidFill>
                  <a:schemeClr val="tx1"/>
                </a:solidFill>
                <a:cs typeface="Arial" pitchFamily="34" charset="0"/>
              </a:rPr>
              <a:t>I enjoy working for the people.</a:t>
            </a:r>
          </a:p>
        </p:txBody>
      </p:sp>
      <p:sp>
        <p:nvSpPr>
          <p:cNvPr id="205848" name="Text Box 24"/>
          <p:cNvSpPr txBox="1">
            <a:spLocks noChangeArrowheads="1"/>
          </p:cNvSpPr>
          <p:nvPr/>
        </p:nvSpPr>
        <p:spPr bwMode="auto">
          <a:xfrm>
            <a:off x="742950" y="4543425"/>
            <a:ext cx="1733550" cy="523220"/>
          </a:xfrm>
          <a:prstGeom prst="rect">
            <a:avLst/>
          </a:prstGeom>
          <a:solidFill>
            <a:srgbClr val="FFFF99"/>
          </a:solidFill>
          <a:ln w="28575">
            <a:solidFill>
              <a:schemeClr val="tx1"/>
            </a:solidFill>
            <a:miter lim="800000"/>
            <a:headEnd/>
            <a:tailEnd/>
          </a:ln>
        </p:spPr>
        <p:txBody>
          <a:bodyPr>
            <a:spAutoFit/>
          </a:bodyPr>
          <a:lstStyle/>
          <a:p>
            <a:pPr algn="ctr">
              <a:spcBef>
                <a:spcPct val="50000"/>
              </a:spcBef>
              <a:buClrTx/>
              <a:buSzTx/>
              <a:buFontTx/>
              <a:buNone/>
            </a:pPr>
            <a:r>
              <a:rPr lang="en-US" sz="2800" b="1" dirty="0">
                <a:solidFill>
                  <a:schemeClr val="tx1"/>
                </a:solidFill>
                <a:cs typeface="Arial" pitchFamily="34" charset="0"/>
              </a:rPr>
              <a:t>suggest</a:t>
            </a:r>
          </a:p>
        </p:txBody>
      </p:sp>
      <p:sp>
        <p:nvSpPr>
          <p:cNvPr id="205849" name="Text Box 25"/>
          <p:cNvSpPr txBox="1">
            <a:spLocks noChangeArrowheads="1"/>
          </p:cNvSpPr>
          <p:nvPr/>
        </p:nvSpPr>
        <p:spPr bwMode="auto">
          <a:xfrm>
            <a:off x="1066800" y="5562600"/>
            <a:ext cx="1578769" cy="523220"/>
          </a:xfrm>
          <a:prstGeom prst="rect">
            <a:avLst/>
          </a:prstGeom>
          <a:solidFill>
            <a:srgbClr val="FFFF99"/>
          </a:solidFill>
          <a:ln w="28575">
            <a:solidFill>
              <a:schemeClr val="tx1"/>
            </a:solidFill>
            <a:miter lim="800000"/>
            <a:headEnd/>
            <a:tailEnd/>
          </a:ln>
        </p:spPr>
        <p:txBody>
          <a:bodyPr anchor="ctr" anchorCtr="1">
            <a:spAutoFit/>
          </a:bodyPr>
          <a:lstStyle/>
          <a:p>
            <a:pPr algn="ctr">
              <a:spcBef>
                <a:spcPct val="50000"/>
              </a:spcBef>
              <a:buClrTx/>
              <a:buSzTx/>
              <a:buFontTx/>
              <a:buNone/>
            </a:pPr>
            <a:r>
              <a:rPr lang="en-US" sz="2800" b="1" dirty="0">
                <a:solidFill>
                  <a:schemeClr val="tx1"/>
                </a:solidFill>
                <a:cs typeface="Arial" pitchFamily="34" charset="0"/>
              </a:rPr>
              <a:t>enjoy</a:t>
            </a:r>
          </a:p>
        </p:txBody>
      </p:sp>
      <p:sp>
        <p:nvSpPr>
          <p:cNvPr id="205850" name="AutoShape 26"/>
          <p:cNvSpPr>
            <a:spLocks noChangeArrowheads="1"/>
          </p:cNvSpPr>
          <p:nvPr/>
        </p:nvSpPr>
        <p:spPr bwMode="auto">
          <a:xfrm>
            <a:off x="3886200" y="3657600"/>
            <a:ext cx="933846" cy="533400"/>
          </a:xfrm>
          <a:prstGeom prst="downArrowCallout">
            <a:avLst>
              <a:gd name="adj1" fmla="val 40402"/>
              <a:gd name="adj2" fmla="val 40402"/>
              <a:gd name="adj3" fmla="val 16667"/>
              <a:gd name="adj4" fmla="val 66667"/>
            </a:avLst>
          </a:prstGeom>
          <a:solidFill>
            <a:schemeClr val="bg1"/>
          </a:solidFill>
          <a:ln w="28575">
            <a:solidFill>
              <a:schemeClr val="tx1"/>
            </a:solidFill>
            <a:miter lim="800000"/>
            <a:headEnd/>
            <a:tailEnd/>
          </a:ln>
        </p:spPr>
        <p:txBody>
          <a:bodyPr wrap="none" anchor="ctr" anchorCtr="1"/>
          <a:lstStyle/>
          <a:p>
            <a:pPr algn="ctr">
              <a:spcBef>
                <a:spcPct val="0"/>
              </a:spcBef>
              <a:buClrTx/>
              <a:buSzTx/>
              <a:buFontTx/>
              <a:buNone/>
            </a:pPr>
            <a:r>
              <a:rPr lang="en-US" sz="2400" dirty="0">
                <a:solidFill>
                  <a:schemeClr val="tx1"/>
                </a:solidFill>
                <a:cs typeface="Arial" pitchFamily="34" charset="0"/>
              </a:rPr>
              <a:t>verb</a:t>
            </a:r>
          </a:p>
        </p:txBody>
      </p:sp>
      <p:sp>
        <p:nvSpPr>
          <p:cNvPr id="205851" name="AutoShape 27"/>
          <p:cNvSpPr>
            <a:spLocks noChangeArrowheads="1"/>
          </p:cNvSpPr>
          <p:nvPr/>
        </p:nvSpPr>
        <p:spPr bwMode="auto">
          <a:xfrm>
            <a:off x="5334000" y="3429000"/>
            <a:ext cx="1021556" cy="533400"/>
          </a:xfrm>
          <a:prstGeom prst="downArrowCallout">
            <a:avLst>
              <a:gd name="adj1" fmla="val 44196"/>
              <a:gd name="adj2" fmla="val 44196"/>
              <a:gd name="adj3" fmla="val 16667"/>
              <a:gd name="adj4" fmla="val 66667"/>
            </a:avLst>
          </a:prstGeom>
          <a:solidFill>
            <a:schemeClr val="bg1"/>
          </a:solidFill>
          <a:ln w="28575">
            <a:solidFill>
              <a:schemeClr val="tx1"/>
            </a:solidFill>
            <a:miter lim="800000"/>
            <a:headEnd/>
            <a:tailEnd/>
          </a:ln>
        </p:spPr>
        <p:txBody>
          <a:bodyPr wrap="none" anchor="ctr" anchorCtr="1"/>
          <a:lstStyle/>
          <a:p>
            <a:pPr algn="ctr">
              <a:spcBef>
                <a:spcPct val="0"/>
              </a:spcBef>
              <a:buClrTx/>
              <a:buSzTx/>
              <a:buFontTx/>
              <a:buNone/>
            </a:pPr>
            <a:r>
              <a:rPr lang="en-US" sz="2400" dirty="0">
                <a:solidFill>
                  <a:schemeClr val="tx1"/>
                </a:solidFill>
                <a:cs typeface="Arial" pitchFamily="34" charset="0"/>
              </a:rPr>
              <a:t>object</a:t>
            </a:r>
          </a:p>
        </p:txBody>
      </p:sp>
      <p:pic>
        <p:nvPicPr>
          <p:cNvPr id="205857" name="Picture 33" descr="0683h1779"/>
          <p:cNvPicPr>
            <a:picLocks noChangeAspect="1" noChangeArrowheads="1"/>
          </p:cNvPicPr>
          <p:nvPr/>
        </p:nvPicPr>
        <p:blipFill>
          <a:blip r:embed="rId3"/>
          <a:srcRect/>
          <a:stretch>
            <a:fillRect/>
          </a:stretch>
        </p:blipFill>
        <p:spPr bwMode="auto">
          <a:xfrm>
            <a:off x="7016750" y="2481264"/>
            <a:ext cx="2641600" cy="2090737"/>
          </a:xfrm>
          <a:prstGeom prst="rect">
            <a:avLst/>
          </a:prstGeom>
          <a:noFill/>
          <a:ln w="9525">
            <a:noFill/>
            <a:miter lim="800000"/>
            <a:headEnd/>
            <a:tailEnd/>
          </a:ln>
        </p:spPr>
      </p:pic>
      <p:sp>
        <p:nvSpPr>
          <p:cNvPr id="205859" name="AutoShape 35"/>
          <p:cNvSpPr>
            <a:spLocks noChangeArrowheads="1"/>
          </p:cNvSpPr>
          <p:nvPr/>
        </p:nvSpPr>
        <p:spPr bwMode="auto">
          <a:xfrm>
            <a:off x="3352800" y="5029200"/>
            <a:ext cx="933847" cy="533400"/>
          </a:xfrm>
          <a:prstGeom prst="downArrowCallout">
            <a:avLst>
              <a:gd name="adj1" fmla="val 40402"/>
              <a:gd name="adj2" fmla="val 40402"/>
              <a:gd name="adj3" fmla="val 16667"/>
              <a:gd name="adj4" fmla="val 66667"/>
            </a:avLst>
          </a:prstGeom>
          <a:solidFill>
            <a:schemeClr val="bg1"/>
          </a:solidFill>
          <a:ln w="28575">
            <a:solidFill>
              <a:schemeClr val="tx1"/>
            </a:solidFill>
            <a:miter lim="800000"/>
            <a:headEnd/>
            <a:tailEnd/>
          </a:ln>
        </p:spPr>
        <p:txBody>
          <a:bodyPr wrap="none" anchor="ctr" anchorCtr="1"/>
          <a:lstStyle/>
          <a:p>
            <a:pPr algn="ctr">
              <a:spcBef>
                <a:spcPct val="0"/>
              </a:spcBef>
              <a:buClrTx/>
              <a:buSzTx/>
              <a:buFontTx/>
              <a:buNone/>
            </a:pPr>
            <a:r>
              <a:rPr lang="en-US" sz="2400" dirty="0">
                <a:solidFill>
                  <a:schemeClr val="tx1"/>
                </a:solidFill>
                <a:cs typeface="Arial" pitchFamily="34" charset="0"/>
              </a:rPr>
              <a:t>verb</a:t>
            </a:r>
          </a:p>
        </p:txBody>
      </p:sp>
      <p:sp>
        <p:nvSpPr>
          <p:cNvPr id="205860" name="AutoShape 36"/>
          <p:cNvSpPr>
            <a:spLocks noChangeArrowheads="1"/>
          </p:cNvSpPr>
          <p:nvPr/>
        </p:nvSpPr>
        <p:spPr bwMode="auto">
          <a:xfrm>
            <a:off x="4572000" y="5105400"/>
            <a:ext cx="1021556" cy="533400"/>
          </a:xfrm>
          <a:prstGeom prst="downArrowCallout">
            <a:avLst>
              <a:gd name="adj1" fmla="val 44196"/>
              <a:gd name="adj2" fmla="val 44196"/>
              <a:gd name="adj3" fmla="val 16667"/>
              <a:gd name="adj4" fmla="val 66667"/>
            </a:avLst>
          </a:prstGeom>
          <a:solidFill>
            <a:schemeClr val="bg1"/>
          </a:solidFill>
          <a:ln w="28575">
            <a:solidFill>
              <a:schemeClr val="tx1"/>
            </a:solidFill>
            <a:miter lim="800000"/>
            <a:headEnd/>
            <a:tailEnd/>
          </a:ln>
        </p:spPr>
        <p:txBody>
          <a:bodyPr wrap="none" anchor="ctr" anchorCtr="1"/>
          <a:lstStyle/>
          <a:p>
            <a:pPr algn="ctr">
              <a:spcBef>
                <a:spcPct val="0"/>
              </a:spcBef>
              <a:buClrTx/>
              <a:buSzTx/>
              <a:buFontTx/>
              <a:buNone/>
            </a:pPr>
            <a:r>
              <a:rPr lang="en-US" sz="2400" dirty="0">
                <a:solidFill>
                  <a:schemeClr val="tx1"/>
                </a:solidFill>
                <a:cs typeface="Arial" pitchFamily="34" charset="0"/>
              </a:rPr>
              <a:t>object</a:t>
            </a:r>
          </a:p>
        </p:txBody>
      </p:sp>
      <p:grpSp>
        <p:nvGrpSpPr>
          <p:cNvPr id="3" name="Group 37"/>
          <p:cNvGrpSpPr>
            <a:grpSpLocks/>
          </p:cNvGrpSpPr>
          <p:nvPr/>
        </p:nvGrpSpPr>
        <p:grpSpPr bwMode="auto">
          <a:xfrm>
            <a:off x="0" y="1371600"/>
            <a:ext cx="9906000" cy="1143000"/>
            <a:chOff x="0" y="864"/>
            <a:chExt cx="5760" cy="720"/>
          </a:xfrm>
        </p:grpSpPr>
        <p:sp>
          <p:nvSpPr>
            <p:cNvPr id="205862" name="Rectangle 38"/>
            <p:cNvSpPr>
              <a:spLocks noChangeArrowheads="1"/>
            </p:cNvSpPr>
            <p:nvPr/>
          </p:nvSpPr>
          <p:spPr bwMode="auto">
            <a:xfrm>
              <a:off x="0" y="864"/>
              <a:ext cx="5760" cy="720"/>
            </a:xfrm>
            <a:prstGeom prst="rect">
              <a:avLst/>
            </a:prstGeom>
            <a:solidFill>
              <a:srgbClr val="FCF4DF"/>
            </a:solidFill>
            <a:ln w="28575">
              <a:solidFill>
                <a:schemeClr val="tx1"/>
              </a:solidFill>
              <a:miter lim="800000"/>
              <a:headEnd/>
              <a:tailEnd/>
            </a:ln>
            <a:effectLst>
              <a:outerShdw dist="77251" dir="4832261" algn="ctr" rotWithShape="0">
                <a:schemeClr val="bg2">
                  <a:alpha val="50000"/>
                </a:schemeClr>
              </a:outerShdw>
            </a:effectLst>
          </p:spPr>
          <p:txBody>
            <a:bodyPr wrap="none" anchor="b"/>
            <a:lstStyle/>
            <a:p>
              <a:pPr>
                <a:lnSpc>
                  <a:spcPct val="0"/>
                </a:lnSpc>
                <a:spcBef>
                  <a:spcPct val="50000"/>
                </a:spcBef>
                <a:buClrTx/>
                <a:buSzTx/>
                <a:buFontTx/>
                <a:buNone/>
                <a:defRPr/>
              </a:pPr>
              <a:endParaRPr lang="en-US">
                <a:solidFill>
                  <a:schemeClr val="tx1"/>
                </a:solidFill>
                <a:latin typeface="Monotype Corsiva" pitchFamily="66" charset="0"/>
              </a:endParaRPr>
            </a:p>
          </p:txBody>
        </p:sp>
        <p:pic>
          <p:nvPicPr>
            <p:cNvPr id="205863" name="Picture 39" descr="1320h0763 notepad with pen"/>
            <p:cNvPicPr>
              <a:picLocks noChangeAspect="1" noChangeArrowheads="1"/>
            </p:cNvPicPr>
            <p:nvPr/>
          </p:nvPicPr>
          <p:blipFill>
            <a:blip r:embed="rId4"/>
            <a:srcRect/>
            <a:stretch>
              <a:fillRect/>
            </a:stretch>
          </p:blipFill>
          <p:spPr bwMode="auto">
            <a:xfrm>
              <a:off x="192" y="904"/>
              <a:ext cx="566" cy="635"/>
            </a:xfrm>
            <a:prstGeom prst="rect">
              <a:avLst/>
            </a:prstGeom>
            <a:noFill/>
            <a:ln>
              <a:noFill/>
            </a:ln>
            <a:effectLst>
              <a:outerShdw dist="45791" dir="8778596" algn="ctr" rotWithShape="0">
                <a:srgbClr val="808080"/>
              </a:outerShdw>
            </a:effectLst>
          </p:spPr>
        </p:pic>
      </p:grpSp>
      <p:sp>
        <p:nvSpPr>
          <p:cNvPr id="10257" name="Text Box 40"/>
          <p:cNvSpPr txBox="1">
            <a:spLocks noChangeArrowheads="1"/>
          </p:cNvSpPr>
          <p:nvPr/>
        </p:nvSpPr>
        <p:spPr bwMode="auto">
          <a:xfrm>
            <a:off x="1816100" y="1682751"/>
            <a:ext cx="7924800" cy="519113"/>
          </a:xfrm>
          <a:prstGeom prst="rect">
            <a:avLst/>
          </a:prstGeom>
          <a:noFill/>
          <a:ln w="9525">
            <a:noFill/>
            <a:miter lim="800000"/>
            <a:headEnd/>
            <a:tailEnd/>
          </a:ln>
        </p:spPr>
        <p:txBody>
          <a:bodyPr>
            <a:spAutoFit/>
          </a:bodyPr>
          <a:lstStyle/>
          <a:p>
            <a:pPr>
              <a:spcBef>
                <a:spcPct val="50000"/>
              </a:spcBef>
              <a:buClrTx/>
              <a:buSzTx/>
              <a:buFontTx/>
              <a:buNone/>
            </a:pPr>
            <a:r>
              <a:rPr lang="en-US" sz="2800">
                <a:solidFill>
                  <a:schemeClr val="tx1"/>
                </a:solidFill>
              </a:rPr>
              <a:t>A gerund can be the </a:t>
            </a:r>
            <a:r>
              <a:rPr lang="en-US" sz="2800" b="1">
                <a:solidFill>
                  <a:schemeClr val="tx1"/>
                </a:solidFill>
              </a:rPr>
              <a:t>object</a:t>
            </a:r>
            <a:r>
              <a:rPr lang="en-US" sz="2800">
                <a:solidFill>
                  <a:schemeClr val="tx1"/>
                </a:solidFill>
              </a:rPr>
              <a:t> of certain verbs.</a:t>
            </a:r>
          </a:p>
        </p:txBody>
      </p:sp>
      <p:pic>
        <p:nvPicPr>
          <p:cNvPr id="10258" name="Picture 45" descr="22161438_boy"/>
          <p:cNvPicPr>
            <a:picLocks noChangeAspect="1" noChangeArrowheads="1"/>
          </p:cNvPicPr>
          <p:nvPr/>
        </p:nvPicPr>
        <p:blipFill>
          <a:blip r:embed="rId5" cstate="print"/>
          <a:srcRect/>
          <a:stretch>
            <a:fillRect/>
          </a:stretch>
        </p:blipFill>
        <p:spPr bwMode="auto">
          <a:xfrm>
            <a:off x="660401" y="2590800"/>
            <a:ext cx="1374114" cy="1679575"/>
          </a:xfrm>
          <a:prstGeom prst="rect">
            <a:avLst/>
          </a:prstGeom>
          <a:noFill/>
          <a:ln w="9525">
            <a:noFill/>
            <a:miter lim="800000"/>
            <a:headEnd/>
            <a:tailEnd/>
          </a:ln>
        </p:spPr>
      </p:pic>
      <p:pic>
        <p:nvPicPr>
          <p:cNvPr id="10259" name="Picture 46" descr="22161798_girl"/>
          <p:cNvPicPr>
            <a:picLocks noChangeAspect="1" noChangeArrowheads="1"/>
          </p:cNvPicPr>
          <p:nvPr/>
        </p:nvPicPr>
        <p:blipFill>
          <a:blip r:embed="rId6" cstate="print"/>
          <a:srcRect/>
          <a:stretch>
            <a:fillRect/>
          </a:stretch>
        </p:blipFill>
        <p:spPr bwMode="auto">
          <a:xfrm>
            <a:off x="2063750" y="2667000"/>
            <a:ext cx="1466983" cy="17653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CD 1, TR 20-23</a:t>
            </a:r>
            <a:endParaRPr lang="en-US" dirty="0"/>
          </a:p>
        </p:txBody>
      </p:sp>
      <p:pic>
        <p:nvPicPr>
          <p:cNvPr id="4" name="Content Placeholder 3" descr="in all cultures a.jpg"/>
          <p:cNvPicPr>
            <a:picLocks noGrp="1" noChangeAspect="1"/>
          </p:cNvPicPr>
          <p:nvPr>
            <p:ph idx="1"/>
          </p:nvPr>
        </p:nvPicPr>
        <p:blipFill>
          <a:blip r:embed="rId2"/>
          <a:srcRect l="2512" t="2616"/>
          <a:stretch>
            <a:fillRect/>
          </a:stretch>
        </p:blipFill>
        <p:spPr>
          <a:xfrm>
            <a:off x="685800" y="1447800"/>
            <a:ext cx="8581160" cy="4114800"/>
          </a:xfrm>
        </p:spPr>
      </p:pic>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pic>
        <p:nvPicPr>
          <p:cNvPr id="4" name="Content Placeholder 3" descr="intonation.jpg"/>
          <p:cNvPicPr>
            <a:picLocks noGrp="1" noChangeAspect="1"/>
          </p:cNvPicPr>
          <p:nvPr>
            <p:ph sz="half" idx="1"/>
          </p:nvPr>
        </p:nvPicPr>
        <p:blipFill>
          <a:blip r:embed="rId2"/>
          <a:stretch>
            <a:fillRect/>
          </a:stretch>
        </p:blipFill>
        <p:spPr>
          <a:xfrm>
            <a:off x="1752600" y="381000"/>
            <a:ext cx="6096000" cy="5558881"/>
          </a:xfrm>
        </p:spPr>
      </p:pic>
      <p:sp>
        <p:nvSpPr>
          <p:cNvPr id="5" name="Content Placeholder 4"/>
          <p:cNvSpPr>
            <a:spLocks noGrp="1"/>
          </p:cNvSpPr>
          <p:nvPr>
            <p:ph sz="half" idx="13"/>
          </p:nvPr>
        </p:nvSpPr>
        <p:spPr/>
        <p:txBody>
          <a:bodyPr/>
          <a:lstStyle/>
          <a:p>
            <a:endParaRPr lang="en-US" dirty="0"/>
          </a:p>
        </p:txBody>
      </p: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language u can use.jpg"/>
          <p:cNvPicPr>
            <a:picLocks noGrp="1" noChangeAspect="1"/>
          </p:cNvPicPr>
          <p:nvPr>
            <p:ph idx="1"/>
          </p:nvPr>
        </p:nvPicPr>
        <p:blipFill>
          <a:blip r:embed="rId2"/>
          <a:stretch>
            <a:fillRect/>
          </a:stretch>
        </p:blipFill>
        <p:spPr>
          <a:xfrm>
            <a:off x="914400" y="1143000"/>
            <a:ext cx="8741860" cy="3784092"/>
          </a:xfrm>
        </p:spPr>
      </p:pic>
    </p:spTree>
  </p:cSld>
  <p:clrMapOvr>
    <a:masterClrMapping/>
  </p:clrMapOvr>
  <p:transition>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in all cultures.jpg"/>
          <p:cNvPicPr>
            <a:picLocks noGrp="1" noChangeAspect="1"/>
          </p:cNvPicPr>
          <p:nvPr>
            <p:ph idx="1"/>
          </p:nvPr>
        </p:nvPicPr>
        <p:blipFill>
          <a:blip r:embed="rId2"/>
          <a:stretch>
            <a:fillRect/>
          </a:stretch>
        </p:blipFill>
        <p:spPr>
          <a:xfrm>
            <a:off x="133792" y="1447800"/>
            <a:ext cx="9772208" cy="2490361"/>
          </a:xfrm>
        </p:spPr>
      </p:pic>
    </p:spTree>
  </p:cSld>
  <p:clrMapOvr>
    <a:masterClrMapping/>
  </p:clrMapOvr>
  <p:transition>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Reduction.jpg"/>
          <p:cNvPicPr>
            <a:picLocks noGrp="1" noChangeAspect="1"/>
          </p:cNvPicPr>
          <p:nvPr>
            <p:ph idx="1"/>
          </p:nvPr>
        </p:nvPicPr>
        <p:blipFill>
          <a:blip r:embed="rId2" cstate="print"/>
          <a:stretch>
            <a:fillRect/>
          </a:stretch>
        </p:blipFill>
        <p:spPr>
          <a:xfrm>
            <a:off x="990600" y="0"/>
            <a:ext cx="7010400" cy="6148429"/>
          </a:xfrm>
        </p:spPr>
      </p:pic>
    </p:spTree>
  </p:cSld>
  <p:clrMapOvr>
    <a:masterClrMapping/>
  </p:clrMapOvr>
  <p:transition>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list 2a.jpg"/>
          <p:cNvPicPr>
            <a:picLocks noGrp="1" noChangeAspect="1"/>
          </p:cNvPicPr>
          <p:nvPr>
            <p:ph idx="1"/>
          </p:nvPr>
        </p:nvPicPr>
        <p:blipFill>
          <a:blip r:embed="rId2"/>
          <a:stretch>
            <a:fillRect/>
          </a:stretch>
        </p:blipFill>
        <p:spPr>
          <a:xfrm>
            <a:off x="-17475" y="381000"/>
            <a:ext cx="8704275" cy="5717889"/>
          </a:xfrm>
        </p:spPr>
      </p:pic>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list 5.jpg"/>
          <p:cNvPicPr>
            <a:picLocks noGrp="1" noChangeAspect="1"/>
          </p:cNvPicPr>
          <p:nvPr>
            <p:ph idx="1"/>
          </p:nvPr>
        </p:nvPicPr>
        <p:blipFill>
          <a:blip r:embed="rId2"/>
          <a:stretch>
            <a:fillRect/>
          </a:stretch>
        </p:blipFill>
        <p:spPr>
          <a:xfrm>
            <a:off x="185928" y="1219200"/>
            <a:ext cx="9720072" cy="3584552"/>
          </a:xfrm>
        </p:spPr>
      </p:pic>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list 4.jpg"/>
          <p:cNvPicPr>
            <a:picLocks noGrp="1" noChangeAspect="1"/>
          </p:cNvPicPr>
          <p:nvPr>
            <p:ph idx="1"/>
          </p:nvPr>
        </p:nvPicPr>
        <p:blipFill>
          <a:blip r:embed="rId2"/>
          <a:stretch>
            <a:fillRect/>
          </a:stretch>
        </p:blipFill>
        <p:spPr>
          <a:xfrm>
            <a:off x="1530584" y="0"/>
            <a:ext cx="6699016" cy="6248400"/>
          </a:xfrm>
        </p:spPr>
      </p:pic>
    </p:spTree>
  </p:cSld>
  <p:clrMapOvr>
    <a:masterClrMapping/>
  </p:clrMapOvr>
  <p:transition>
    <p:dissolv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l"/>
            <a:r>
              <a:rPr lang="en-US" dirty="0" smtClean="0"/>
              <a:t>Exercise : Start Short Conversation With Strangers. </a:t>
            </a:r>
            <a:endParaRPr lang="en-US" dirty="0"/>
          </a:p>
        </p:txBody>
      </p:sp>
      <p:sp>
        <p:nvSpPr>
          <p:cNvPr id="9" name="Text Placeholder 8"/>
          <p:cNvSpPr>
            <a:spLocks noGrp="1"/>
          </p:cNvSpPr>
          <p:nvPr>
            <p:ph type="body" idx="1"/>
          </p:nvPr>
        </p:nvSpPr>
        <p:spPr/>
        <p:txBody>
          <a:bodyPr/>
          <a:lstStyle/>
          <a:p>
            <a:endParaRPr lang="en-US"/>
          </a:p>
        </p:txBody>
      </p:sp>
      <p:sp>
        <p:nvSpPr>
          <p:cNvPr id="7" name="Content Placeholder 6"/>
          <p:cNvSpPr>
            <a:spLocks noGrp="1"/>
          </p:cNvSpPr>
          <p:nvPr>
            <p:ph sz="half" idx="2"/>
          </p:nvPr>
        </p:nvSpPr>
        <p:spPr/>
        <p:txBody>
          <a:bodyPr/>
          <a:lstStyle/>
          <a:p>
            <a:pPr algn="l" eaLnBrk="1" fontAlgn="t" hangingPunct="1"/>
            <a:r>
              <a:rPr lang="en-US" b="1" dirty="0" smtClean="0"/>
              <a:t>at the bus stop?</a:t>
            </a:r>
          </a:p>
          <a:p>
            <a:pPr algn="l" eaLnBrk="1" fontAlgn="t" hangingPunct="1"/>
            <a:r>
              <a:rPr lang="en-US" dirty="0" smtClean="0"/>
              <a:t>At the post office</a:t>
            </a:r>
          </a:p>
          <a:p>
            <a:pPr algn="l" eaLnBrk="1" fontAlgn="t" hangingPunct="1"/>
            <a:r>
              <a:rPr lang="en-US" dirty="0" smtClean="0"/>
              <a:t>At a wedding</a:t>
            </a:r>
          </a:p>
          <a:p>
            <a:pPr algn="l" eaLnBrk="1" fontAlgn="t" hangingPunct="1"/>
            <a:r>
              <a:rPr lang="en-US" dirty="0" smtClean="0"/>
              <a:t>In a supermarket</a:t>
            </a:r>
          </a:p>
          <a:p>
            <a:pPr algn="l" eaLnBrk="1" fontAlgn="t" hangingPunct="1"/>
            <a:r>
              <a:rPr lang="en-US" dirty="0" smtClean="0"/>
              <a:t>On a bus</a:t>
            </a:r>
          </a:p>
          <a:p>
            <a:pPr algn="l" eaLnBrk="1" fontAlgn="t" hangingPunct="1"/>
            <a:r>
              <a:rPr lang="en-US" dirty="0" smtClean="0"/>
              <a:t>Anywhere </a:t>
            </a:r>
          </a:p>
          <a:p>
            <a:pPr algn="l" eaLnBrk="1" fontAlgn="t" hangingPunct="1"/>
            <a:r>
              <a:rPr lang="en-US" dirty="0" smtClean="0"/>
              <a:t>In a museum </a:t>
            </a:r>
          </a:p>
          <a:p>
            <a:pPr algn="l"/>
            <a:endParaRPr lang="en-US" dirty="0"/>
          </a:p>
        </p:txBody>
      </p:sp>
      <p:sp>
        <p:nvSpPr>
          <p:cNvPr id="10" name="Text Placeholder 9"/>
          <p:cNvSpPr>
            <a:spLocks noGrp="1"/>
          </p:cNvSpPr>
          <p:nvPr>
            <p:ph type="body" sz="quarter" idx="3"/>
          </p:nvPr>
        </p:nvSpPr>
        <p:spPr/>
        <p:txBody>
          <a:bodyPr/>
          <a:lstStyle/>
          <a:p>
            <a:endParaRPr lang="en-US"/>
          </a:p>
        </p:txBody>
      </p:sp>
      <p:sp>
        <p:nvSpPr>
          <p:cNvPr id="11" name="Content Placeholder 10"/>
          <p:cNvSpPr>
            <a:spLocks noGrp="1"/>
          </p:cNvSpPr>
          <p:nvPr>
            <p:ph sz="quarter" idx="4"/>
          </p:nvPr>
        </p:nvSpPr>
        <p:spPr/>
        <p:txBody>
          <a:bodyPr/>
          <a:lstStyle/>
          <a:p>
            <a:pPr algn="l" eaLnBrk="1" fontAlgn="t" hangingPunct="1"/>
            <a:r>
              <a:rPr lang="en-US" sz="2000" b="1" dirty="0" smtClean="0"/>
              <a:t>It’s hot today, isn’t it?</a:t>
            </a:r>
          </a:p>
          <a:p>
            <a:pPr algn="l" eaLnBrk="1" fontAlgn="t" hangingPunct="1"/>
            <a:r>
              <a:rPr lang="en-US" sz="2000" dirty="0" smtClean="0"/>
              <a:t>This line is really slow, isn’t it?</a:t>
            </a:r>
          </a:p>
          <a:p>
            <a:pPr algn="l" eaLnBrk="1" fontAlgn="t" hangingPunct="1"/>
            <a:r>
              <a:rPr lang="en-US" sz="2000" dirty="0" smtClean="0"/>
              <a:t>It’s nice to have a chance to celebrate, isn’t it?</a:t>
            </a:r>
          </a:p>
          <a:p>
            <a:pPr algn="l" eaLnBrk="1" fontAlgn="t" hangingPunct="1"/>
            <a:r>
              <a:rPr lang="en-US" sz="2000" dirty="0" smtClean="0"/>
              <a:t>These tomatoes look terrible, don’t they?</a:t>
            </a:r>
          </a:p>
          <a:p>
            <a:pPr algn="l" eaLnBrk="1" fontAlgn="t" hangingPunct="1"/>
            <a:r>
              <a:rPr lang="en-US" sz="2000" dirty="0" smtClean="0"/>
              <a:t>What country are you from?</a:t>
            </a:r>
          </a:p>
          <a:p>
            <a:pPr algn="l" eaLnBrk="1" fontAlgn="t" hangingPunct="1"/>
            <a:r>
              <a:rPr lang="en-US" sz="2000" dirty="0" smtClean="0"/>
              <a:t>Can you lend me some money?</a:t>
            </a:r>
          </a:p>
          <a:p>
            <a:pPr algn="l" eaLnBrk="1" fontAlgn="t" hangingPunct="1"/>
            <a:r>
              <a:rPr lang="en-US" sz="2000" dirty="0" smtClean="0"/>
              <a:t>This is a wonderful painting, isn’t it?</a:t>
            </a:r>
          </a:p>
          <a:p>
            <a:pPr algn="l"/>
            <a:endParaRPr lang="en-US" sz="2000" dirty="0"/>
          </a:p>
        </p:txBody>
      </p:sp>
      <p:sp>
        <p:nvSpPr>
          <p:cNvPr id="4" name="Slide Number Placeholder 3"/>
          <p:cNvSpPr>
            <a:spLocks noGrp="1"/>
          </p:cNvSpPr>
          <p:nvPr>
            <p:ph type="sldNum" sz="quarter" idx="4294967295"/>
          </p:nvPr>
        </p:nvSpPr>
        <p:spPr>
          <a:xfrm>
            <a:off x="0" y="6376988"/>
            <a:ext cx="571500" cy="365125"/>
          </a:xfrm>
          <a:prstGeom prst="rect">
            <a:avLst/>
          </a:prstGeom>
        </p:spPr>
        <p:txBody>
          <a:bodyPr/>
          <a:lstStyle/>
          <a:p>
            <a:pPr>
              <a:defRPr/>
            </a:pPr>
            <a:fld id="{FFF0F569-9724-490C-8368-9A7E0DF21DA7}" type="slidenum">
              <a:rPr lang="ar-SA" smtClean="0"/>
              <a:pPr>
                <a:defRPr/>
              </a:pPr>
              <a:t>17</a:t>
            </a:fld>
            <a:endParaRPr lang="en-US"/>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20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20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20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fade">
                                      <p:cBhvr>
                                        <p:cTn id="22" dur="2000"/>
                                        <p:tgtEl>
                                          <p:spTgt spid="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Effect transition="in" filter="fade">
                                      <p:cBhvr>
                                        <p:cTn id="27" dur="2000"/>
                                        <p:tgtEl>
                                          <p:spTgt spid="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xEl>
                                              <p:pRg st="5" end="5"/>
                                            </p:txEl>
                                          </p:spTgt>
                                        </p:tgtEl>
                                        <p:attrNameLst>
                                          <p:attrName>style.visibility</p:attrName>
                                        </p:attrNameLst>
                                      </p:cBhvr>
                                      <p:to>
                                        <p:strVal val="visible"/>
                                      </p:to>
                                    </p:set>
                                    <p:animEffect transition="in" filter="fade">
                                      <p:cBhvr>
                                        <p:cTn id="32" dur="2000"/>
                                        <p:tgtEl>
                                          <p:spTgt spid="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xEl>
                                              <p:pRg st="6" end="6"/>
                                            </p:txEl>
                                          </p:spTgt>
                                        </p:tgtEl>
                                        <p:attrNameLst>
                                          <p:attrName>style.visibility</p:attrName>
                                        </p:attrNameLst>
                                      </p:cBhvr>
                                      <p:to>
                                        <p:strVal val="visible"/>
                                      </p:to>
                                    </p:set>
                                    <p:animEffect transition="in" filter="fade">
                                      <p:cBhvr>
                                        <p:cTn id="37" dur="2000"/>
                                        <p:tgtEl>
                                          <p:spTgt spid="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709256"/>
                </a:solidFill>
              </a:rPr>
              <a:t>Say the Following Correctly.</a:t>
            </a:r>
            <a:endParaRPr lang="en-US" dirty="0">
              <a:solidFill>
                <a:srgbClr val="709256"/>
              </a:solidFill>
            </a:endParaRPr>
          </a:p>
        </p:txBody>
      </p:sp>
      <p:sp>
        <p:nvSpPr>
          <p:cNvPr id="6" name="Text Placeholder 5"/>
          <p:cNvSpPr>
            <a:spLocks noGrp="1"/>
          </p:cNvSpPr>
          <p:nvPr>
            <p:ph type="body" idx="1"/>
          </p:nvPr>
        </p:nvSpPr>
        <p:spPr/>
        <p:txBody>
          <a:bodyPr/>
          <a:lstStyle/>
          <a:p>
            <a:pPr algn="l"/>
            <a:r>
              <a:rPr lang="en-US" dirty="0" smtClean="0"/>
              <a:t>Unsure of the Answer (Real Questions)</a:t>
            </a:r>
            <a:endParaRPr lang="en-US" dirty="0"/>
          </a:p>
        </p:txBody>
      </p:sp>
      <p:sp>
        <p:nvSpPr>
          <p:cNvPr id="7" name="Content Placeholder 6"/>
          <p:cNvSpPr>
            <a:spLocks noGrp="1"/>
          </p:cNvSpPr>
          <p:nvPr>
            <p:ph sz="half" idx="2"/>
          </p:nvPr>
        </p:nvSpPr>
        <p:spPr/>
        <p:txBody>
          <a:bodyPr/>
          <a:lstStyle/>
          <a:p>
            <a:pPr marL="457200" indent="-457200" algn="l">
              <a:buAutoNum type="arabicPeriod"/>
            </a:pPr>
            <a:r>
              <a:rPr lang="en-US" dirty="0" smtClean="0"/>
              <a:t>The food is awful, isn’t it?	</a:t>
            </a:r>
          </a:p>
          <a:p>
            <a:pPr marL="457200" indent="-457200" algn="l">
              <a:buAutoNum type="arabicPeriod"/>
            </a:pPr>
            <a:r>
              <a:rPr lang="en-US" dirty="0" smtClean="0"/>
              <a:t>You don’t see any fresh fruit, do you?	</a:t>
            </a:r>
          </a:p>
          <a:p>
            <a:pPr marL="457200" indent="-457200" algn="l">
              <a:buAutoNum type="arabicPeriod"/>
            </a:pPr>
            <a:r>
              <a:rPr lang="en-US" dirty="0" smtClean="0"/>
              <a:t>There isn’t any yogurt, is there?</a:t>
            </a:r>
          </a:p>
        </p:txBody>
      </p:sp>
      <p:sp>
        <p:nvSpPr>
          <p:cNvPr id="8" name="Text Placeholder 7"/>
          <p:cNvSpPr>
            <a:spLocks noGrp="1"/>
          </p:cNvSpPr>
          <p:nvPr>
            <p:ph type="body" sz="quarter" idx="3"/>
          </p:nvPr>
        </p:nvSpPr>
        <p:spPr/>
        <p:txBody>
          <a:bodyPr/>
          <a:lstStyle/>
          <a:p>
            <a:r>
              <a:rPr lang="en-US" dirty="0" smtClean="0"/>
              <a:t>Sure of the Answer (small talk)</a:t>
            </a:r>
            <a:endParaRPr lang="en-US" dirty="0"/>
          </a:p>
        </p:txBody>
      </p:sp>
      <p:sp>
        <p:nvSpPr>
          <p:cNvPr id="9" name="Content Placeholder 8"/>
          <p:cNvSpPr>
            <a:spLocks noGrp="1"/>
          </p:cNvSpPr>
          <p:nvPr>
            <p:ph sz="quarter" idx="4"/>
          </p:nvPr>
        </p:nvSpPr>
        <p:spPr/>
        <p:txBody>
          <a:bodyPr/>
          <a:lstStyle/>
          <a:p>
            <a:pPr marL="457200" indent="-457200" algn="l">
              <a:buAutoNum type="arabicPeriod"/>
            </a:pPr>
            <a:r>
              <a:rPr lang="en-US" dirty="0" smtClean="0"/>
              <a:t>The food is awful, isn’t it? </a:t>
            </a:r>
          </a:p>
          <a:p>
            <a:pPr marL="457200" indent="-457200" algn="l">
              <a:buAutoNum type="arabicPeriod"/>
            </a:pPr>
            <a:r>
              <a:rPr lang="en-US" dirty="0" smtClean="0"/>
              <a:t>You don’t see any fresh fruit, do you?	</a:t>
            </a:r>
          </a:p>
          <a:p>
            <a:pPr marL="457200" indent="-457200" algn="l">
              <a:buAutoNum type="arabicPeriod"/>
            </a:pPr>
            <a:r>
              <a:rPr lang="en-US" dirty="0" smtClean="0"/>
              <a:t>There isn’t any yogurt, is there?</a:t>
            </a:r>
          </a:p>
          <a:p>
            <a:pPr marL="457200" indent="-457200" algn="l">
              <a:buAutoNum type="arabicPeriod"/>
            </a:pPr>
            <a:endParaRPr lang="en-US" dirty="0"/>
          </a:p>
        </p:txBody>
      </p:sp>
    </p:spTree>
  </p:cSld>
  <p:clrMapOvr>
    <a:masterClrMapping/>
  </p:clrMapOvr>
  <p:transition>
    <p:wedg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pPr algn="ctr"/>
            <a:r>
              <a:rPr lang="en-US" dirty="0" smtClean="0"/>
              <a:t>Study this situation </a:t>
            </a:r>
            <a:r>
              <a:rPr lang="en-US" dirty="0" smtClean="0">
                <a:sym typeface="Wingdings" pitchFamily="2" charset="2"/>
              </a:rPr>
              <a:t></a:t>
            </a:r>
            <a:endParaRPr lang="en-US" dirty="0"/>
          </a:p>
        </p:txBody>
      </p:sp>
      <p:sp>
        <p:nvSpPr>
          <p:cNvPr id="11" name="Content Placeholder 10"/>
          <p:cNvSpPr>
            <a:spLocks noGrp="1"/>
          </p:cNvSpPr>
          <p:nvPr>
            <p:ph sz="half" idx="13"/>
          </p:nvPr>
        </p:nvSpPr>
        <p:spPr/>
        <p:txBody>
          <a:bodyPr/>
          <a:lstStyle/>
          <a:p>
            <a:pPr algn="l"/>
            <a:r>
              <a:rPr lang="en-US" sz="2200" dirty="0" smtClean="0">
                <a:solidFill>
                  <a:srgbClr val="0070C0"/>
                </a:solidFill>
              </a:rPr>
              <a:t>Excuse me, What was that again?</a:t>
            </a:r>
          </a:p>
          <a:p>
            <a:pPr algn="l"/>
            <a:endParaRPr lang="en-US" sz="2200" dirty="0" smtClean="0">
              <a:solidFill>
                <a:srgbClr val="0070C0"/>
              </a:solidFill>
            </a:endParaRPr>
          </a:p>
          <a:p>
            <a:pPr algn="l"/>
            <a:r>
              <a:rPr lang="en-US" sz="2200" dirty="0" smtClean="0">
                <a:solidFill>
                  <a:srgbClr val="0070C0"/>
                </a:solidFill>
              </a:rPr>
              <a:t>Or </a:t>
            </a:r>
          </a:p>
          <a:p>
            <a:pPr algn="l"/>
            <a:endParaRPr lang="en-US" sz="2200" dirty="0" smtClean="0">
              <a:solidFill>
                <a:srgbClr val="0070C0"/>
              </a:solidFill>
            </a:endParaRPr>
          </a:p>
          <a:p>
            <a:pPr algn="l"/>
            <a:r>
              <a:rPr lang="en-US" sz="2200" dirty="0" smtClean="0">
                <a:solidFill>
                  <a:srgbClr val="0070C0"/>
                </a:solidFill>
              </a:rPr>
              <a:t>Could you repeat that?</a:t>
            </a:r>
          </a:p>
          <a:p>
            <a:pPr algn="l"/>
            <a:endParaRPr lang="en-US" sz="2200" dirty="0" smtClean="0">
              <a:solidFill>
                <a:srgbClr val="0070C0"/>
              </a:solidFill>
            </a:endParaRPr>
          </a:p>
          <a:p>
            <a:pPr algn="l"/>
            <a:r>
              <a:rPr lang="en-US" sz="2200" dirty="0" smtClean="0">
                <a:solidFill>
                  <a:srgbClr val="0070C0"/>
                </a:solidFill>
              </a:rPr>
              <a:t>Or </a:t>
            </a:r>
          </a:p>
          <a:p>
            <a:pPr algn="l"/>
            <a:endParaRPr lang="en-US" sz="2200" dirty="0" smtClean="0">
              <a:solidFill>
                <a:srgbClr val="0070C0"/>
              </a:solidFill>
            </a:endParaRPr>
          </a:p>
          <a:p>
            <a:pPr algn="l"/>
            <a:r>
              <a:rPr lang="en-US" sz="2200" dirty="0" smtClean="0">
                <a:solidFill>
                  <a:srgbClr val="0070C0"/>
                </a:solidFill>
              </a:rPr>
              <a:t>How do you spell that?</a:t>
            </a:r>
            <a:endParaRPr lang="en-US" sz="2200" dirty="0">
              <a:solidFill>
                <a:srgbClr val="0070C0"/>
              </a:solidFill>
            </a:endParaRPr>
          </a:p>
        </p:txBody>
      </p:sp>
      <p:sp>
        <p:nvSpPr>
          <p:cNvPr id="10" name="Content Placeholder 9"/>
          <p:cNvSpPr>
            <a:spLocks noGrp="1"/>
          </p:cNvSpPr>
          <p:nvPr>
            <p:ph sz="half" idx="1"/>
          </p:nvPr>
        </p:nvSpPr>
        <p:spPr/>
        <p:txBody>
          <a:bodyPr/>
          <a:lstStyle/>
          <a:p>
            <a:pPr algn="l" rtl="0"/>
            <a:r>
              <a:rPr lang="en-US" dirty="0" smtClean="0"/>
              <a:t>Situation : your class colleague is talking about a topic that you are unfamiliar with. You want to ask him or her for clarification. What should you say?</a:t>
            </a:r>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20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Effect transition="in" filter="fade">
                                      <p:cBhvr>
                                        <p:cTn id="12" dur="2000"/>
                                        <p:tgtEl>
                                          <p:spTgt spid="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xEl>
                                              <p:pRg st="4" end="4"/>
                                            </p:txEl>
                                          </p:spTgt>
                                        </p:tgtEl>
                                        <p:attrNameLst>
                                          <p:attrName>style.visibility</p:attrName>
                                        </p:attrNameLst>
                                      </p:cBhvr>
                                      <p:to>
                                        <p:strVal val="visible"/>
                                      </p:to>
                                    </p:set>
                                    <p:animEffect transition="in" filter="fade">
                                      <p:cBhvr>
                                        <p:cTn id="17" dur="2000"/>
                                        <p:tgtEl>
                                          <p:spTgt spid="11">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xEl>
                                              <p:pRg st="6" end="6"/>
                                            </p:txEl>
                                          </p:spTgt>
                                        </p:tgtEl>
                                        <p:attrNameLst>
                                          <p:attrName>style.visibility</p:attrName>
                                        </p:attrNameLst>
                                      </p:cBhvr>
                                      <p:to>
                                        <p:strVal val="visible"/>
                                      </p:to>
                                    </p:set>
                                    <p:animEffect transition="in" filter="fade">
                                      <p:cBhvr>
                                        <p:cTn id="22" dur="2000"/>
                                        <p:tgtEl>
                                          <p:spTgt spid="11">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xEl>
                                              <p:pRg st="8" end="8"/>
                                            </p:txEl>
                                          </p:spTgt>
                                        </p:tgtEl>
                                        <p:attrNameLst>
                                          <p:attrName>style.visibility</p:attrName>
                                        </p:attrNameLst>
                                      </p:cBhvr>
                                      <p:to>
                                        <p:strVal val="visible"/>
                                      </p:to>
                                    </p:set>
                                    <p:animEffect transition="in" filter="fade">
                                      <p:cBhvr>
                                        <p:cTn id="27" dur="2000"/>
                                        <p:tgtEl>
                                          <p:spTgt spid="1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a:r>
              <a:rPr lang="en-US" dirty="0">
                <a:solidFill>
                  <a:srgbClr val="0000FF"/>
                </a:solidFill>
              </a:rPr>
              <a:t>What are modals?</a:t>
            </a:r>
          </a:p>
        </p:txBody>
      </p:sp>
      <p:sp>
        <p:nvSpPr>
          <p:cNvPr id="11267" name="Rectangle 3"/>
          <p:cNvSpPr>
            <a:spLocks noGrp="1" noChangeArrowheads="1"/>
          </p:cNvSpPr>
          <p:nvPr>
            <p:ph type="body" sz="half" idx="1"/>
          </p:nvPr>
        </p:nvSpPr>
        <p:spPr/>
        <p:txBody>
          <a:bodyPr/>
          <a:lstStyle/>
          <a:p>
            <a:pPr algn="l">
              <a:lnSpc>
                <a:spcPct val="80000"/>
              </a:lnSpc>
            </a:pPr>
            <a:r>
              <a:rPr lang="en-US" sz="2000" dirty="0">
                <a:solidFill>
                  <a:schemeClr val="folHlink"/>
                </a:solidFill>
              </a:rPr>
              <a:t>Auxiliary verbs</a:t>
            </a:r>
          </a:p>
          <a:p>
            <a:pPr lvl="1" algn="l">
              <a:lnSpc>
                <a:spcPct val="80000"/>
              </a:lnSpc>
            </a:pPr>
            <a:r>
              <a:rPr lang="en-US" sz="1800" dirty="0">
                <a:solidFill>
                  <a:schemeClr val="hlink"/>
                </a:solidFill>
              </a:rPr>
              <a:t>Can	</a:t>
            </a:r>
          </a:p>
          <a:p>
            <a:pPr lvl="1" algn="l">
              <a:lnSpc>
                <a:spcPct val="80000"/>
              </a:lnSpc>
            </a:pPr>
            <a:r>
              <a:rPr lang="en-US" sz="1800" dirty="0">
                <a:solidFill>
                  <a:schemeClr val="hlink"/>
                </a:solidFill>
              </a:rPr>
              <a:t>Could</a:t>
            </a:r>
          </a:p>
          <a:p>
            <a:pPr lvl="1" algn="l">
              <a:lnSpc>
                <a:spcPct val="80000"/>
              </a:lnSpc>
            </a:pPr>
            <a:r>
              <a:rPr lang="en-US" sz="1800" dirty="0">
                <a:solidFill>
                  <a:schemeClr val="hlink"/>
                </a:solidFill>
              </a:rPr>
              <a:t>Had better</a:t>
            </a:r>
          </a:p>
          <a:p>
            <a:pPr lvl="1" algn="l">
              <a:lnSpc>
                <a:spcPct val="80000"/>
              </a:lnSpc>
            </a:pPr>
            <a:r>
              <a:rPr lang="en-US" sz="1800" dirty="0" smtClean="0">
                <a:solidFill>
                  <a:schemeClr val="hlink"/>
                </a:solidFill>
              </a:rPr>
              <a:t>a</a:t>
            </a:r>
            <a:endParaRPr lang="en-US" sz="1800" dirty="0">
              <a:solidFill>
                <a:schemeClr val="hlink"/>
              </a:solidFill>
            </a:endParaRPr>
          </a:p>
          <a:p>
            <a:pPr lvl="1" algn="l">
              <a:lnSpc>
                <a:spcPct val="80000"/>
              </a:lnSpc>
            </a:pPr>
            <a:r>
              <a:rPr lang="en-US" sz="1800" dirty="0">
                <a:solidFill>
                  <a:schemeClr val="hlink"/>
                </a:solidFill>
              </a:rPr>
              <a:t>Might</a:t>
            </a:r>
          </a:p>
          <a:p>
            <a:pPr lvl="1" algn="l">
              <a:lnSpc>
                <a:spcPct val="80000"/>
              </a:lnSpc>
            </a:pPr>
            <a:r>
              <a:rPr lang="en-US" sz="1800" dirty="0">
                <a:solidFill>
                  <a:schemeClr val="hlink"/>
                </a:solidFill>
              </a:rPr>
              <a:t>Must</a:t>
            </a:r>
          </a:p>
          <a:p>
            <a:pPr lvl="1" algn="l">
              <a:lnSpc>
                <a:spcPct val="80000"/>
              </a:lnSpc>
            </a:pPr>
            <a:r>
              <a:rPr lang="en-US" sz="1800" dirty="0">
                <a:solidFill>
                  <a:schemeClr val="hlink"/>
                </a:solidFill>
              </a:rPr>
              <a:t>Ought to</a:t>
            </a:r>
          </a:p>
          <a:p>
            <a:pPr lvl="1" algn="l">
              <a:lnSpc>
                <a:spcPct val="80000"/>
              </a:lnSpc>
            </a:pPr>
            <a:r>
              <a:rPr lang="en-US" sz="1800" dirty="0">
                <a:solidFill>
                  <a:schemeClr val="hlink"/>
                </a:solidFill>
              </a:rPr>
              <a:t>Shall</a:t>
            </a:r>
          </a:p>
          <a:p>
            <a:pPr lvl="1" algn="l">
              <a:lnSpc>
                <a:spcPct val="80000"/>
              </a:lnSpc>
            </a:pPr>
            <a:r>
              <a:rPr lang="en-US" sz="1800" dirty="0">
                <a:solidFill>
                  <a:schemeClr val="hlink"/>
                </a:solidFill>
              </a:rPr>
              <a:t>Should</a:t>
            </a:r>
          </a:p>
          <a:p>
            <a:pPr lvl="1" algn="l">
              <a:lnSpc>
                <a:spcPct val="80000"/>
              </a:lnSpc>
            </a:pPr>
            <a:r>
              <a:rPr lang="en-US" sz="1800" dirty="0">
                <a:solidFill>
                  <a:schemeClr val="hlink"/>
                </a:solidFill>
              </a:rPr>
              <a:t>Will</a:t>
            </a:r>
          </a:p>
          <a:p>
            <a:pPr lvl="1" algn="l">
              <a:lnSpc>
                <a:spcPct val="80000"/>
              </a:lnSpc>
            </a:pPr>
            <a:r>
              <a:rPr lang="en-US" sz="1800" dirty="0">
                <a:solidFill>
                  <a:schemeClr val="hlink"/>
                </a:solidFill>
              </a:rPr>
              <a:t>Would</a:t>
            </a:r>
          </a:p>
        </p:txBody>
      </p:sp>
      <p:pic>
        <p:nvPicPr>
          <p:cNvPr id="11268" name="Picture 4" descr="j0434411"/>
          <p:cNvPicPr>
            <a:picLocks noGrp="1" noChangeAspect="1" noChangeArrowheads="1"/>
          </p:cNvPicPr>
          <p:nvPr>
            <p:ph sz="half" idx="2"/>
          </p:nvPr>
        </p:nvPicPr>
        <p:blipFill>
          <a:blip r:embed="rId2"/>
          <a:srcRect/>
          <a:stretch>
            <a:fillRect/>
          </a:stretch>
        </p:blipFill>
        <p:spPr>
          <a:xfrm>
            <a:off x="4622800" y="2590800"/>
            <a:ext cx="1761067" cy="1828800"/>
          </a:xfrm>
        </p:spPr>
      </p:pic>
      <p:sp>
        <p:nvSpPr>
          <p:cNvPr id="11270" name="AutoShape 6"/>
          <p:cNvSpPr>
            <a:spLocks noChangeArrowheads="1"/>
          </p:cNvSpPr>
          <p:nvPr/>
        </p:nvSpPr>
        <p:spPr bwMode="auto">
          <a:xfrm>
            <a:off x="6438900" y="1828800"/>
            <a:ext cx="2228850" cy="1295400"/>
          </a:xfrm>
          <a:prstGeom prst="wedgeRoundRectCallout">
            <a:avLst>
              <a:gd name="adj1" fmla="val -43750"/>
              <a:gd name="adj2" fmla="val 70000"/>
              <a:gd name="adj3" fmla="val 16667"/>
            </a:avLst>
          </a:prstGeom>
          <a:solidFill>
            <a:schemeClr val="accent1"/>
          </a:solidFill>
          <a:ln w="9525">
            <a:solidFill>
              <a:schemeClr val="tx1"/>
            </a:solidFill>
            <a:miter lim="800000"/>
            <a:headEnd/>
            <a:tailEnd/>
          </a:ln>
          <a:effectLst/>
        </p:spPr>
        <p:txBody>
          <a:bodyPr/>
          <a:lstStyle/>
          <a:p>
            <a:pPr algn="ctr"/>
            <a:r>
              <a:rPr lang="en-US" dirty="0"/>
              <a:t>How could I teach modals?</a:t>
            </a:r>
          </a:p>
          <a:p>
            <a:pPr algn="ctr"/>
            <a:r>
              <a:rPr lang="en-US" dirty="0"/>
              <a:t>Should I teach them?</a:t>
            </a:r>
          </a:p>
        </p:txBody>
      </p:sp>
    </p:spTree>
  </p:cSld>
  <p:clrMapOvr>
    <a:masterClrMapping/>
  </p:clrMapOvr>
  <p:transition>
    <p:wedg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algn="ctr"/>
            <a:r>
              <a:rPr lang="en-US" sz="4000" dirty="0"/>
              <a:t>Showing </a:t>
            </a:r>
            <a:r>
              <a:rPr lang="en-US" sz="4000" dirty="0">
                <a:solidFill>
                  <a:schemeClr val="hlink"/>
                </a:solidFill>
              </a:rPr>
              <a:t>strong </a:t>
            </a:r>
            <a:r>
              <a:rPr lang="en-US" sz="4000" dirty="0"/>
              <a:t>necessity:</a:t>
            </a:r>
            <a:br>
              <a:rPr lang="en-US" sz="4000" dirty="0"/>
            </a:br>
            <a:endParaRPr lang="en-US" sz="4000" dirty="0"/>
          </a:p>
        </p:txBody>
      </p:sp>
      <p:sp>
        <p:nvSpPr>
          <p:cNvPr id="18435" name="Rectangle 3"/>
          <p:cNvSpPr>
            <a:spLocks noGrp="1" noChangeArrowheads="1"/>
          </p:cNvSpPr>
          <p:nvPr>
            <p:ph type="body" idx="1"/>
          </p:nvPr>
        </p:nvSpPr>
        <p:spPr/>
        <p:txBody>
          <a:bodyPr/>
          <a:lstStyle/>
          <a:p>
            <a:pPr algn="l">
              <a:buFontTx/>
              <a:buNone/>
            </a:pPr>
            <a:r>
              <a:rPr lang="en-US" dirty="0">
                <a:solidFill>
                  <a:srgbClr val="0000FF"/>
                </a:solidFill>
              </a:rPr>
              <a:t>Must</a:t>
            </a:r>
            <a:r>
              <a:rPr lang="en-US" dirty="0"/>
              <a:t>………I </a:t>
            </a:r>
            <a:r>
              <a:rPr lang="en-US" dirty="0">
                <a:solidFill>
                  <a:srgbClr val="0000FF"/>
                </a:solidFill>
              </a:rPr>
              <a:t>must</a:t>
            </a:r>
            <a:r>
              <a:rPr lang="en-US" dirty="0"/>
              <a:t> go to sleep!</a:t>
            </a:r>
          </a:p>
          <a:p>
            <a:pPr algn="l">
              <a:buFontTx/>
              <a:buNone/>
            </a:pPr>
            <a:r>
              <a:rPr lang="en-US" dirty="0">
                <a:solidFill>
                  <a:srgbClr val="0000FF"/>
                </a:solidFill>
              </a:rPr>
              <a:t>Have to</a:t>
            </a:r>
            <a:r>
              <a:rPr lang="en-US" dirty="0"/>
              <a:t>……..I </a:t>
            </a:r>
            <a:r>
              <a:rPr lang="en-US" dirty="0">
                <a:solidFill>
                  <a:srgbClr val="0000FF"/>
                </a:solidFill>
              </a:rPr>
              <a:t>have to</a:t>
            </a:r>
            <a:r>
              <a:rPr lang="en-US" dirty="0"/>
              <a:t> go to sleep!</a:t>
            </a:r>
          </a:p>
          <a:p>
            <a:pPr algn="l">
              <a:buFontTx/>
              <a:buNone/>
            </a:pPr>
            <a:r>
              <a:rPr lang="en-US" dirty="0">
                <a:solidFill>
                  <a:srgbClr val="0000FF"/>
                </a:solidFill>
              </a:rPr>
              <a:t>Have got to</a:t>
            </a:r>
            <a:r>
              <a:rPr lang="en-US" dirty="0"/>
              <a:t>…I </a:t>
            </a:r>
            <a:r>
              <a:rPr lang="en-US" dirty="0">
                <a:solidFill>
                  <a:srgbClr val="0000FF"/>
                </a:solidFill>
              </a:rPr>
              <a:t>have got to</a:t>
            </a:r>
            <a:r>
              <a:rPr lang="en-US" dirty="0"/>
              <a:t> go to sleep!</a:t>
            </a:r>
          </a:p>
        </p:txBody>
      </p:sp>
      <p:sp>
        <p:nvSpPr>
          <p:cNvPr id="18436" name="Text Box 4"/>
          <p:cNvSpPr txBox="1">
            <a:spLocks noChangeArrowheads="1"/>
          </p:cNvSpPr>
          <p:nvPr/>
        </p:nvSpPr>
        <p:spPr bwMode="auto">
          <a:xfrm>
            <a:off x="2146300" y="3886201"/>
            <a:ext cx="7181850" cy="366713"/>
          </a:xfrm>
          <a:prstGeom prst="rect">
            <a:avLst/>
          </a:prstGeom>
          <a:noFill/>
          <a:ln w="9525">
            <a:noFill/>
            <a:miter lim="800000"/>
            <a:headEnd/>
            <a:tailEnd/>
          </a:ln>
          <a:effectLst/>
        </p:spPr>
        <p:txBody>
          <a:bodyPr>
            <a:spAutoFit/>
          </a:bodyPr>
          <a:lstStyle/>
          <a:p>
            <a:pPr>
              <a:spcBef>
                <a:spcPct val="50000"/>
              </a:spcBef>
            </a:pPr>
            <a:endParaRPr lang="en-US"/>
          </a:p>
        </p:txBody>
      </p:sp>
    </p:spTree>
  </p:cSld>
  <p:clrMapOvr>
    <a:masterClrMapping/>
  </p:clrMapOvr>
  <p:transition>
    <p:wedg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742950" y="152400"/>
            <a:ext cx="7443258" cy="990600"/>
          </a:xfrm>
        </p:spPr>
        <p:txBody>
          <a:bodyPr/>
          <a:lstStyle/>
          <a:p>
            <a:pPr algn="ctr"/>
            <a:r>
              <a:rPr lang="en-US" sz="2800" dirty="0">
                <a:solidFill>
                  <a:schemeClr val="folHlink"/>
                </a:solidFill>
              </a:rPr>
              <a:t>Had better…for a warning!</a:t>
            </a:r>
          </a:p>
        </p:txBody>
      </p:sp>
      <p:sp>
        <p:nvSpPr>
          <p:cNvPr id="19459" name="Rectangle 3"/>
          <p:cNvSpPr>
            <a:spLocks noGrp="1" noChangeArrowheads="1"/>
          </p:cNvSpPr>
          <p:nvPr>
            <p:ph type="body" idx="1"/>
          </p:nvPr>
        </p:nvSpPr>
        <p:spPr>
          <a:xfrm>
            <a:off x="412750" y="1371600"/>
            <a:ext cx="8337550" cy="3657600"/>
          </a:xfrm>
        </p:spPr>
        <p:txBody>
          <a:bodyPr/>
          <a:lstStyle/>
          <a:p>
            <a:pPr algn="l">
              <a:buFontTx/>
              <a:buNone/>
            </a:pPr>
            <a:r>
              <a:rPr lang="en-US" sz="2800" dirty="0"/>
              <a:t>   </a:t>
            </a:r>
            <a:r>
              <a:rPr lang="en-US" sz="2400" dirty="0"/>
              <a:t>Use “</a:t>
            </a:r>
            <a:r>
              <a:rPr lang="en-US" sz="2400" dirty="0">
                <a:solidFill>
                  <a:srgbClr val="0000FF"/>
                </a:solidFill>
              </a:rPr>
              <a:t>had better</a:t>
            </a:r>
            <a:r>
              <a:rPr lang="en-US" sz="2400" dirty="0"/>
              <a:t>” to give a warning that something bad will happen if the advise is not followed.</a:t>
            </a:r>
          </a:p>
          <a:p>
            <a:pPr algn="l">
              <a:buFontTx/>
              <a:buNone/>
            </a:pPr>
            <a:endParaRPr lang="en-US" sz="2400" dirty="0"/>
          </a:p>
          <a:p>
            <a:pPr algn="l">
              <a:buFontTx/>
              <a:buNone/>
            </a:pPr>
            <a:r>
              <a:rPr lang="en-US" sz="2400" dirty="0"/>
              <a:t>	You </a:t>
            </a:r>
            <a:r>
              <a:rPr lang="en-US" sz="2400" dirty="0">
                <a:solidFill>
                  <a:srgbClr val="0000FF"/>
                </a:solidFill>
              </a:rPr>
              <a:t>had better</a:t>
            </a:r>
            <a:r>
              <a:rPr lang="en-US" sz="2400" dirty="0"/>
              <a:t> study tonight or you might fail the test.</a:t>
            </a:r>
          </a:p>
          <a:p>
            <a:pPr algn="l">
              <a:buFontTx/>
              <a:buNone/>
            </a:pPr>
            <a:endParaRPr lang="en-US" sz="2400" dirty="0"/>
          </a:p>
          <a:p>
            <a:pPr algn="l">
              <a:buFontTx/>
              <a:buNone/>
            </a:pPr>
            <a:r>
              <a:rPr lang="en-US" sz="2400" dirty="0"/>
              <a:t>	He </a:t>
            </a:r>
            <a:r>
              <a:rPr lang="en-US" sz="2400" dirty="0">
                <a:solidFill>
                  <a:srgbClr val="0000FF"/>
                </a:solidFill>
              </a:rPr>
              <a:t>had better</a:t>
            </a:r>
            <a:r>
              <a:rPr lang="en-US" sz="2400" dirty="0"/>
              <a:t> go home now or he will be in trouble!</a:t>
            </a:r>
          </a:p>
          <a:p>
            <a:pPr algn="l">
              <a:buFontTx/>
              <a:buNone/>
            </a:pPr>
            <a:endParaRPr lang="en-US" sz="2800" dirty="0"/>
          </a:p>
        </p:txBody>
      </p:sp>
    </p:spTree>
  </p:cSld>
  <p:clrMapOvr>
    <a:masterClrMapping/>
  </p:clrMapOvr>
  <p:transition>
    <p:wedg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lgn="ctr"/>
            <a:r>
              <a:rPr lang="en-US" dirty="0">
                <a:solidFill>
                  <a:srgbClr val="0000FF"/>
                </a:solidFill>
              </a:rPr>
              <a:t>Use Should</a:t>
            </a:r>
            <a:r>
              <a:rPr lang="en-US" dirty="0"/>
              <a:t> to offer advise</a:t>
            </a:r>
          </a:p>
        </p:txBody>
      </p:sp>
      <p:sp>
        <p:nvSpPr>
          <p:cNvPr id="20483" name="Rectangle 3"/>
          <p:cNvSpPr>
            <a:spLocks noGrp="1" noChangeArrowheads="1"/>
          </p:cNvSpPr>
          <p:nvPr>
            <p:ph type="body" idx="1"/>
          </p:nvPr>
        </p:nvSpPr>
        <p:spPr/>
        <p:txBody>
          <a:bodyPr/>
          <a:lstStyle/>
          <a:p>
            <a:pPr algn="l">
              <a:buFontTx/>
              <a:buNone/>
            </a:pPr>
            <a:r>
              <a:rPr lang="en-US" dirty="0"/>
              <a:t> </a:t>
            </a:r>
            <a:r>
              <a:rPr lang="en-US" dirty="0">
                <a:solidFill>
                  <a:schemeClr val="folHlink"/>
                </a:solidFill>
              </a:rPr>
              <a:t>Should means…it would be a good idea</a:t>
            </a:r>
            <a:r>
              <a:rPr lang="en-US" dirty="0"/>
              <a:t>.</a:t>
            </a:r>
          </a:p>
          <a:p>
            <a:pPr algn="l">
              <a:buFontTx/>
              <a:buNone/>
            </a:pPr>
            <a:endParaRPr lang="en-US" dirty="0"/>
          </a:p>
          <a:p>
            <a:pPr algn="l">
              <a:buFontTx/>
              <a:buNone/>
            </a:pPr>
            <a:r>
              <a:rPr lang="en-US" sz="2800" dirty="0"/>
              <a:t>You </a:t>
            </a:r>
            <a:r>
              <a:rPr lang="en-US" sz="2800" dirty="0">
                <a:solidFill>
                  <a:srgbClr val="0000FF"/>
                </a:solidFill>
              </a:rPr>
              <a:t>should</a:t>
            </a:r>
            <a:r>
              <a:rPr lang="en-US" sz="2800" dirty="0"/>
              <a:t> eat something you are hungry.</a:t>
            </a:r>
          </a:p>
          <a:p>
            <a:pPr algn="l">
              <a:buFontTx/>
              <a:buNone/>
            </a:pPr>
            <a:r>
              <a:rPr lang="en-US" sz="2800" dirty="0"/>
              <a:t>You </a:t>
            </a:r>
            <a:r>
              <a:rPr lang="en-US" sz="2800" dirty="0">
                <a:solidFill>
                  <a:srgbClr val="0000FF"/>
                </a:solidFill>
              </a:rPr>
              <a:t>should</a:t>
            </a:r>
            <a:r>
              <a:rPr lang="en-US" sz="2800" dirty="0"/>
              <a:t> read a book and turn off the television.</a:t>
            </a:r>
          </a:p>
          <a:p>
            <a:pPr algn="l">
              <a:buFontTx/>
              <a:buNone/>
            </a:pPr>
            <a:r>
              <a:rPr lang="en-US" sz="2800" dirty="0"/>
              <a:t>They </a:t>
            </a:r>
            <a:r>
              <a:rPr lang="en-US" sz="2800" dirty="0">
                <a:solidFill>
                  <a:srgbClr val="0000FF"/>
                </a:solidFill>
              </a:rPr>
              <a:t>should</a:t>
            </a:r>
            <a:r>
              <a:rPr lang="en-US" sz="2800" dirty="0"/>
              <a:t> stop being so loud.</a:t>
            </a:r>
          </a:p>
          <a:p>
            <a:pPr algn="l">
              <a:buFontTx/>
              <a:buNone/>
            </a:pPr>
            <a:r>
              <a:rPr lang="en-US" sz="2800" dirty="0"/>
              <a:t>We </a:t>
            </a:r>
            <a:r>
              <a:rPr lang="en-US" sz="2800" dirty="0">
                <a:solidFill>
                  <a:srgbClr val="0000FF"/>
                </a:solidFill>
              </a:rPr>
              <a:t>should</a:t>
            </a:r>
            <a:r>
              <a:rPr lang="en-US" sz="2800" dirty="0"/>
              <a:t> have a party at the beach.</a:t>
            </a:r>
          </a:p>
        </p:txBody>
      </p:sp>
    </p:spTree>
  </p:cSld>
  <p:clrMapOvr>
    <a:masterClrMapping/>
  </p:clrMapOvr>
  <p:transition>
    <p:wedg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533400" y="0"/>
            <a:ext cx="8915400" cy="1295400"/>
          </a:xfrm>
        </p:spPr>
        <p:txBody>
          <a:bodyPr/>
          <a:lstStyle/>
          <a:p>
            <a:pPr algn="ctr"/>
            <a:r>
              <a:rPr lang="en-US" dirty="0"/>
              <a:t> </a:t>
            </a:r>
            <a:r>
              <a:rPr lang="en-US" i="1" dirty="0">
                <a:solidFill>
                  <a:srgbClr val="0000FF"/>
                </a:solidFill>
              </a:rPr>
              <a:t>Could</a:t>
            </a:r>
            <a:r>
              <a:rPr lang="en-US" dirty="0"/>
              <a:t> or </a:t>
            </a:r>
            <a:r>
              <a:rPr lang="en-US" i="1" dirty="0">
                <a:solidFill>
                  <a:srgbClr val="0000FF"/>
                </a:solidFill>
              </a:rPr>
              <a:t>might</a:t>
            </a:r>
            <a:r>
              <a:rPr lang="en-US" dirty="0"/>
              <a:t>  are more gentle than </a:t>
            </a:r>
            <a:r>
              <a:rPr lang="en-US" i="1" dirty="0">
                <a:solidFill>
                  <a:srgbClr val="0000FF"/>
                </a:solidFill>
              </a:rPr>
              <a:t>should</a:t>
            </a:r>
            <a:r>
              <a:rPr lang="en-US" dirty="0"/>
              <a:t>….</a:t>
            </a:r>
          </a:p>
        </p:txBody>
      </p:sp>
      <p:sp>
        <p:nvSpPr>
          <p:cNvPr id="21507" name="Rectangle 3"/>
          <p:cNvSpPr>
            <a:spLocks noGrp="1" noChangeArrowheads="1"/>
          </p:cNvSpPr>
          <p:nvPr>
            <p:ph type="body" idx="1"/>
          </p:nvPr>
        </p:nvSpPr>
        <p:spPr>
          <a:xfrm>
            <a:off x="742950" y="2286000"/>
            <a:ext cx="8337550" cy="3657600"/>
          </a:xfrm>
        </p:spPr>
        <p:txBody>
          <a:bodyPr/>
          <a:lstStyle/>
          <a:p>
            <a:pPr algn="l">
              <a:buFontTx/>
              <a:buNone/>
            </a:pPr>
            <a:r>
              <a:rPr lang="en-US" dirty="0"/>
              <a:t>You </a:t>
            </a:r>
            <a:r>
              <a:rPr lang="en-US" dirty="0">
                <a:solidFill>
                  <a:srgbClr val="0000FF"/>
                </a:solidFill>
              </a:rPr>
              <a:t>could</a:t>
            </a:r>
            <a:r>
              <a:rPr lang="en-US" dirty="0"/>
              <a:t> read a book.</a:t>
            </a:r>
          </a:p>
          <a:p>
            <a:pPr algn="l">
              <a:buFontTx/>
              <a:buNone/>
            </a:pPr>
            <a:r>
              <a:rPr lang="en-US" dirty="0"/>
              <a:t>They </a:t>
            </a:r>
            <a:r>
              <a:rPr lang="en-US" dirty="0">
                <a:solidFill>
                  <a:srgbClr val="0000FF"/>
                </a:solidFill>
              </a:rPr>
              <a:t>might</a:t>
            </a:r>
            <a:r>
              <a:rPr lang="en-US" dirty="0"/>
              <a:t> like the movie.</a:t>
            </a:r>
          </a:p>
          <a:p>
            <a:pPr algn="l">
              <a:buFontTx/>
              <a:buNone/>
            </a:pPr>
            <a:r>
              <a:rPr lang="en-US" dirty="0"/>
              <a:t>We </a:t>
            </a:r>
            <a:r>
              <a:rPr lang="en-US" dirty="0">
                <a:solidFill>
                  <a:srgbClr val="0000FF"/>
                </a:solidFill>
              </a:rPr>
              <a:t>could </a:t>
            </a:r>
            <a:r>
              <a:rPr lang="en-US" dirty="0"/>
              <a:t>buy some candy.</a:t>
            </a:r>
          </a:p>
          <a:p>
            <a:pPr algn="l">
              <a:buFontTx/>
              <a:buNone/>
            </a:pPr>
            <a:r>
              <a:rPr lang="en-US" dirty="0"/>
              <a:t>I </a:t>
            </a:r>
            <a:r>
              <a:rPr lang="en-US" dirty="0">
                <a:solidFill>
                  <a:srgbClr val="0000FF"/>
                </a:solidFill>
              </a:rPr>
              <a:t>might</a:t>
            </a:r>
            <a:r>
              <a:rPr lang="en-US" dirty="0"/>
              <a:t> play basketball.</a:t>
            </a:r>
          </a:p>
          <a:p>
            <a:pPr algn="l">
              <a:buFontTx/>
              <a:buNone/>
            </a:pPr>
            <a:r>
              <a:rPr lang="en-US" dirty="0"/>
              <a:t>He </a:t>
            </a:r>
            <a:r>
              <a:rPr lang="en-US" dirty="0">
                <a:solidFill>
                  <a:srgbClr val="0000FF"/>
                </a:solidFill>
              </a:rPr>
              <a:t>could </a:t>
            </a:r>
            <a:r>
              <a:rPr lang="en-US" dirty="0"/>
              <a:t>win your blue marble.</a:t>
            </a:r>
            <a:endParaRPr lang="en-US" dirty="0">
              <a:solidFill>
                <a:srgbClr val="0000FF"/>
              </a:solidFill>
            </a:endParaRPr>
          </a:p>
          <a:p>
            <a:pPr algn="l">
              <a:buFontTx/>
              <a:buNone/>
            </a:pPr>
            <a:endParaRPr lang="en-US" dirty="0"/>
          </a:p>
        </p:txBody>
      </p:sp>
    </p:spTree>
  </p:cSld>
  <p:clrMapOvr>
    <a:masterClrMapping/>
  </p:clrMapOvr>
  <p:transition>
    <p:wedg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algn="ctr"/>
            <a:r>
              <a:rPr lang="en-US" sz="4000" dirty="0"/>
              <a:t>Showing </a:t>
            </a:r>
            <a:r>
              <a:rPr lang="en-US" sz="4000" dirty="0">
                <a:solidFill>
                  <a:schemeClr val="hlink"/>
                </a:solidFill>
              </a:rPr>
              <a:t>strong </a:t>
            </a:r>
            <a:r>
              <a:rPr lang="en-US" sz="4000" dirty="0"/>
              <a:t>necessity:</a:t>
            </a:r>
            <a:br>
              <a:rPr lang="en-US" sz="4000" dirty="0"/>
            </a:br>
            <a:endParaRPr lang="en-US" sz="4000" dirty="0"/>
          </a:p>
        </p:txBody>
      </p:sp>
      <p:sp>
        <p:nvSpPr>
          <p:cNvPr id="18435" name="Rectangle 3"/>
          <p:cNvSpPr>
            <a:spLocks noGrp="1" noChangeArrowheads="1"/>
          </p:cNvSpPr>
          <p:nvPr>
            <p:ph type="body" idx="1"/>
          </p:nvPr>
        </p:nvSpPr>
        <p:spPr/>
        <p:txBody>
          <a:bodyPr/>
          <a:lstStyle/>
          <a:p>
            <a:pPr algn="l">
              <a:buFontTx/>
              <a:buNone/>
            </a:pPr>
            <a:r>
              <a:rPr lang="en-US" dirty="0">
                <a:solidFill>
                  <a:srgbClr val="0000FF"/>
                </a:solidFill>
              </a:rPr>
              <a:t>Must</a:t>
            </a:r>
            <a:r>
              <a:rPr lang="en-US" dirty="0"/>
              <a:t>………I </a:t>
            </a:r>
            <a:r>
              <a:rPr lang="en-US" dirty="0">
                <a:solidFill>
                  <a:srgbClr val="0000FF"/>
                </a:solidFill>
              </a:rPr>
              <a:t>must</a:t>
            </a:r>
            <a:r>
              <a:rPr lang="en-US" dirty="0"/>
              <a:t> go to sleep!</a:t>
            </a:r>
          </a:p>
          <a:p>
            <a:pPr algn="l">
              <a:buFontTx/>
              <a:buNone/>
            </a:pPr>
            <a:r>
              <a:rPr lang="en-US" dirty="0">
                <a:solidFill>
                  <a:srgbClr val="0000FF"/>
                </a:solidFill>
              </a:rPr>
              <a:t>Have to</a:t>
            </a:r>
            <a:r>
              <a:rPr lang="en-US" dirty="0"/>
              <a:t>……..I </a:t>
            </a:r>
            <a:r>
              <a:rPr lang="en-US" dirty="0">
                <a:solidFill>
                  <a:srgbClr val="0000FF"/>
                </a:solidFill>
              </a:rPr>
              <a:t>have to</a:t>
            </a:r>
            <a:r>
              <a:rPr lang="en-US" dirty="0"/>
              <a:t> go to sleep!</a:t>
            </a:r>
          </a:p>
          <a:p>
            <a:pPr algn="l">
              <a:buFontTx/>
              <a:buNone/>
            </a:pPr>
            <a:r>
              <a:rPr lang="en-US" dirty="0">
                <a:solidFill>
                  <a:srgbClr val="0000FF"/>
                </a:solidFill>
              </a:rPr>
              <a:t>Have got to</a:t>
            </a:r>
            <a:r>
              <a:rPr lang="en-US" dirty="0"/>
              <a:t>…I </a:t>
            </a:r>
            <a:r>
              <a:rPr lang="en-US" dirty="0">
                <a:solidFill>
                  <a:srgbClr val="0000FF"/>
                </a:solidFill>
              </a:rPr>
              <a:t>have got to</a:t>
            </a:r>
            <a:r>
              <a:rPr lang="en-US" dirty="0"/>
              <a:t> go to sleep!</a:t>
            </a:r>
          </a:p>
        </p:txBody>
      </p:sp>
      <p:sp>
        <p:nvSpPr>
          <p:cNvPr id="18436" name="Text Box 4"/>
          <p:cNvSpPr txBox="1">
            <a:spLocks noChangeArrowheads="1"/>
          </p:cNvSpPr>
          <p:nvPr/>
        </p:nvSpPr>
        <p:spPr bwMode="auto">
          <a:xfrm>
            <a:off x="2146300" y="3886201"/>
            <a:ext cx="7181850" cy="366713"/>
          </a:xfrm>
          <a:prstGeom prst="rect">
            <a:avLst/>
          </a:prstGeom>
          <a:noFill/>
          <a:ln w="9525">
            <a:noFill/>
            <a:miter lim="800000"/>
            <a:headEnd/>
            <a:tailEnd/>
          </a:ln>
          <a:effectLst/>
        </p:spPr>
        <p:txBody>
          <a:bodyPr>
            <a:spAutoFit/>
          </a:bodyPr>
          <a:lstStyle/>
          <a:p>
            <a:pPr>
              <a:spcBef>
                <a:spcPct val="50000"/>
              </a:spcBef>
            </a:pPr>
            <a:endParaRPr lang="en-US"/>
          </a:p>
        </p:txBody>
      </p:sp>
    </p:spTree>
  </p:cSld>
  <p:clrMapOvr>
    <a:masterClrMapping/>
  </p:clrMapOvr>
  <p:transition>
    <p:wedg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742950" y="152400"/>
            <a:ext cx="7443258" cy="990600"/>
          </a:xfrm>
        </p:spPr>
        <p:txBody>
          <a:bodyPr/>
          <a:lstStyle/>
          <a:p>
            <a:pPr algn="ctr"/>
            <a:r>
              <a:rPr lang="en-US" sz="2800" dirty="0">
                <a:solidFill>
                  <a:schemeClr val="folHlink"/>
                </a:solidFill>
              </a:rPr>
              <a:t>Had better…for a warning!</a:t>
            </a:r>
          </a:p>
        </p:txBody>
      </p:sp>
      <p:sp>
        <p:nvSpPr>
          <p:cNvPr id="19459" name="Rectangle 3"/>
          <p:cNvSpPr>
            <a:spLocks noGrp="1" noChangeArrowheads="1"/>
          </p:cNvSpPr>
          <p:nvPr>
            <p:ph type="body" idx="1"/>
          </p:nvPr>
        </p:nvSpPr>
        <p:spPr>
          <a:xfrm>
            <a:off x="412750" y="1371600"/>
            <a:ext cx="8337550" cy="3657600"/>
          </a:xfrm>
        </p:spPr>
        <p:txBody>
          <a:bodyPr/>
          <a:lstStyle/>
          <a:p>
            <a:pPr algn="l">
              <a:buFontTx/>
              <a:buNone/>
            </a:pPr>
            <a:r>
              <a:rPr lang="en-US" sz="2800" dirty="0"/>
              <a:t>   </a:t>
            </a:r>
            <a:r>
              <a:rPr lang="en-US" sz="2400" dirty="0"/>
              <a:t>Use “</a:t>
            </a:r>
            <a:r>
              <a:rPr lang="en-US" sz="2400" dirty="0">
                <a:solidFill>
                  <a:srgbClr val="0000FF"/>
                </a:solidFill>
              </a:rPr>
              <a:t>had better</a:t>
            </a:r>
            <a:r>
              <a:rPr lang="en-US" sz="2400" dirty="0"/>
              <a:t>” to give a warning that something bad will happen if the advise is not followed.</a:t>
            </a:r>
          </a:p>
          <a:p>
            <a:pPr algn="l">
              <a:buFontTx/>
              <a:buNone/>
            </a:pPr>
            <a:endParaRPr lang="en-US" sz="2400" dirty="0"/>
          </a:p>
          <a:p>
            <a:pPr algn="l">
              <a:buFontTx/>
              <a:buNone/>
            </a:pPr>
            <a:r>
              <a:rPr lang="en-US" sz="2400" dirty="0"/>
              <a:t>	You </a:t>
            </a:r>
            <a:r>
              <a:rPr lang="en-US" sz="2400" dirty="0">
                <a:solidFill>
                  <a:srgbClr val="0000FF"/>
                </a:solidFill>
              </a:rPr>
              <a:t>had better</a:t>
            </a:r>
            <a:r>
              <a:rPr lang="en-US" sz="2400" dirty="0"/>
              <a:t> study tonight or you might fail the test.</a:t>
            </a:r>
          </a:p>
          <a:p>
            <a:pPr algn="l">
              <a:buFontTx/>
              <a:buNone/>
            </a:pPr>
            <a:endParaRPr lang="en-US" sz="2400" dirty="0"/>
          </a:p>
          <a:p>
            <a:pPr algn="l">
              <a:buFontTx/>
              <a:buNone/>
            </a:pPr>
            <a:r>
              <a:rPr lang="en-US" sz="2400" dirty="0"/>
              <a:t>	He </a:t>
            </a:r>
            <a:r>
              <a:rPr lang="en-US" sz="2400" dirty="0">
                <a:solidFill>
                  <a:srgbClr val="0000FF"/>
                </a:solidFill>
              </a:rPr>
              <a:t>had better</a:t>
            </a:r>
            <a:r>
              <a:rPr lang="en-US" sz="2400" dirty="0"/>
              <a:t> go home now or he will be in trouble!</a:t>
            </a:r>
          </a:p>
          <a:p>
            <a:pPr algn="l">
              <a:buFontTx/>
              <a:buNone/>
            </a:pPr>
            <a:endParaRPr lang="en-US" sz="2800" dirty="0"/>
          </a:p>
        </p:txBody>
      </p:sp>
    </p:spTree>
  </p:cSld>
  <p:clrMapOvr>
    <a:masterClrMapping/>
  </p:clrMapOvr>
  <p:transition>
    <p:wedg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lgn="ctr"/>
            <a:r>
              <a:rPr lang="en-US" dirty="0">
                <a:solidFill>
                  <a:srgbClr val="0000FF"/>
                </a:solidFill>
              </a:rPr>
              <a:t>Use Should</a:t>
            </a:r>
            <a:r>
              <a:rPr lang="en-US" dirty="0"/>
              <a:t> to offer advise</a:t>
            </a:r>
          </a:p>
        </p:txBody>
      </p:sp>
      <p:sp>
        <p:nvSpPr>
          <p:cNvPr id="20483" name="Rectangle 3"/>
          <p:cNvSpPr>
            <a:spLocks noGrp="1" noChangeArrowheads="1"/>
          </p:cNvSpPr>
          <p:nvPr>
            <p:ph type="body" idx="1"/>
          </p:nvPr>
        </p:nvSpPr>
        <p:spPr/>
        <p:txBody>
          <a:bodyPr/>
          <a:lstStyle/>
          <a:p>
            <a:pPr algn="l">
              <a:buFontTx/>
              <a:buNone/>
            </a:pPr>
            <a:r>
              <a:rPr lang="en-US" dirty="0"/>
              <a:t> </a:t>
            </a:r>
            <a:r>
              <a:rPr lang="en-US" dirty="0">
                <a:solidFill>
                  <a:schemeClr val="folHlink"/>
                </a:solidFill>
              </a:rPr>
              <a:t>Should means…it would be a good idea</a:t>
            </a:r>
            <a:r>
              <a:rPr lang="en-US" dirty="0"/>
              <a:t>.</a:t>
            </a:r>
          </a:p>
          <a:p>
            <a:pPr algn="l">
              <a:buFontTx/>
              <a:buNone/>
            </a:pPr>
            <a:endParaRPr lang="en-US" dirty="0"/>
          </a:p>
          <a:p>
            <a:pPr algn="l">
              <a:buFontTx/>
              <a:buNone/>
            </a:pPr>
            <a:r>
              <a:rPr lang="en-US" sz="2800" dirty="0"/>
              <a:t>You </a:t>
            </a:r>
            <a:r>
              <a:rPr lang="en-US" sz="2800" dirty="0">
                <a:solidFill>
                  <a:srgbClr val="0000FF"/>
                </a:solidFill>
              </a:rPr>
              <a:t>should</a:t>
            </a:r>
            <a:r>
              <a:rPr lang="en-US" sz="2800" dirty="0"/>
              <a:t> eat something you are hungry.</a:t>
            </a:r>
          </a:p>
          <a:p>
            <a:pPr algn="l">
              <a:buFontTx/>
              <a:buNone/>
            </a:pPr>
            <a:r>
              <a:rPr lang="en-US" sz="2800" dirty="0"/>
              <a:t>You </a:t>
            </a:r>
            <a:r>
              <a:rPr lang="en-US" sz="2800" dirty="0">
                <a:solidFill>
                  <a:srgbClr val="0000FF"/>
                </a:solidFill>
              </a:rPr>
              <a:t>should</a:t>
            </a:r>
            <a:r>
              <a:rPr lang="en-US" sz="2800" dirty="0"/>
              <a:t> read a book and turn off the television.</a:t>
            </a:r>
          </a:p>
          <a:p>
            <a:pPr algn="l">
              <a:buFontTx/>
              <a:buNone/>
            </a:pPr>
            <a:r>
              <a:rPr lang="en-US" sz="2800" dirty="0"/>
              <a:t>They </a:t>
            </a:r>
            <a:r>
              <a:rPr lang="en-US" sz="2800" dirty="0">
                <a:solidFill>
                  <a:srgbClr val="0000FF"/>
                </a:solidFill>
              </a:rPr>
              <a:t>should</a:t>
            </a:r>
            <a:r>
              <a:rPr lang="en-US" sz="2800" dirty="0"/>
              <a:t> stop being so loud.</a:t>
            </a:r>
          </a:p>
          <a:p>
            <a:pPr algn="l">
              <a:buFontTx/>
              <a:buNone/>
            </a:pPr>
            <a:r>
              <a:rPr lang="en-US" sz="2800" dirty="0"/>
              <a:t>We </a:t>
            </a:r>
            <a:r>
              <a:rPr lang="en-US" sz="2800" dirty="0">
                <a:solidFill>
                  <a:srgbClr val="0000FF"/>
                </a:solidFill>
              </a:rPr>
              <a:t>should</a:t>
            </a:r>
            <a:r>
              <a:rPr lang="en-US" sz="2800" dirty="0"/>
              <a:t> have a party at the beach.</a:t>
            </a:r>
          </a:p>
        </p:txBody>
      </p:sp>
    </p:spTree>
  </p:cSld>
  <p:clrMapOvr>
    <a:masterClrMapping/>
  </p:clrMapOvr>
  <p:transition>
    <p:wedg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533400" y="0"/>
            <a:ext cx="8915400" cy="1295400"/>
          </a:xfrm>
        </p:spPr>
        <p:txBody>
          <a:bodyPr/>
          <a:lstStyle/>
          <a:p>
            <a:pPr algn="ctr"/>
            <a:r>
              <a:rPr lang="en-US" dirty="0"/>
              <a:t> </a:t>
            </a:r>
            <a:r>
              <a:rPr lang="en-US" i="1" dirty="0">
                <a:solidFill>
                  <a:srgbClr val="0000FF"/>
                </a:solidFill>
              </a:rPr>
              <a:t>Could</a:t>
            </a:r>
            <a:r>
              <a:rPr lang="en-US" dirty="0"/>
              <a:t> or </a:t>
            </a:r>
            <a:r>
              <a:rPr lang="en-US" i="1" dirty="0">
                <a:solidFill>
                  <a:srgbClr val="0000FF"/>
                </a:solidFill>
              </a:rPr>
              <a:t>might</a:t>
            </a:r>
            <a:r>
              <a:rPr lang="en-US" dirty="0"/>
              <a:t>  are more gentle than </a:t>
            </a:r>
            <a:r>
              <a:rPr lang="en-US" i="1" dirty="0">
                <a:solidFill>
                  <a:srgbClr val="0000FF"/>
                </a:solidFill>
              </a:rPr>
              <a:t>should</a:t>
            </a:r>
            <a:r>
              <a:rPr lang="en-US" dirty="0"/>
              <a:t>….</a:t>
            </a:r>
          </a:p>
        </p:txBody>
      </p:sp>
      <p:sp>
        <p:nvSpPr>
          <p:cNvPr id="21507" name="Rectangle 3"/>
          <p:cNvSpPr>
            <a:spLocks noGrp="1" noChangeArrowheads="1"/>
          </p:cNvSpPr>
          <p:nvPr>
            <p:ph type="body" idx="1"/>
          </p:nvPr>
        </p:nvSpPr>
        <p:spPr>
          <a:xfrm>
            <a:off x="742950" y="2286000"/>
            <a:ext cx="8337550" cy="3657600"/>
          </a:xfrm>
        </p:spPr>
        <p:txBody>
          <a:bodyPr/>
          <a:lstStyle/>
          <a:p>
            <a:pPr algn="l">
              <a:buFontTx/>
              <a:buNone/>
            </a:pPr>
            <a:r>
              <a:rPr lang="en-US" dirty="0"/>
              <a:t>You </a:t>
            </a:r>
            <a:r>
              <a:rPr lang="en-US" dirty="0">
                <a:solidFill>
                  <a:srgbClr val="0000FF"/>
                </a:solidFill>
              </a:rPr>
              <a:t>could</a:t>
            </a:r>
            <a:r>
              <a:rPr lang="en-US" dirty="0"/>
              <a:t> read a book.</a:t>
            </a:r>
          </a:p>
          <a:p>
            <a:pPr algn="l">
              <a:buFontTx/>
              <a:buNone/>
            </a:pPr>
            <a:r>
              <a:rPr lang="en-US" dirty="0"/>
              <a:t>They </a:t>
            </a:r>
            <a:r>
              <a:rPr lang="en-US" dirty="0">
                <a:solidFill>
                  <a:srgbClr val="0000FF"/>
                </a:solidFill>
              </a:rPr>
              <a:t>might</a:t>
            </a:r>
            <a:r>
              <a:rPr lang="en-US" dirty="0"/>
              <a:t> like the movie.</a:t>
            </a:r>
          </a:p>
          <a:p>
            <a:pPr algn="l">
              <a:buFontTx/>
              <a:buNone/>
            </a:pPr>
            <a:r>
              <a:rPr lang="en-US" dirty="0"/>
              <a:t>We </a:t>
            </a:r>
            <a:r>
              <a:rPr lang="en-US" dirty="0">
                <a:solidFill>
                  <a:srgbClr val="0000FF"/>
                </a:solidFill>
              </a:rPr>
              <a:t>could </a:t>
            </a:r>
            <a:r>
              <a:rPr lang="en-US" dirty="0"/>
              <a:t>buy some candy.</a:t>
            </a:r>
          </a:p>
          <a:p>
            <a:pPr algn="l">
              <a:buFontTx/>
              <a:buNone/>
            </a:pPr>
            <a:r>
              <a:rPr lang="en-US" dirty="0"/>
              <a:t>I </a:t>
            </a:r>
            <a:r>
              <a:rPr lang="en-US" dirty="0">
                <a:solidFill>
                  <a:srgbClr val="0000FF"/>
                </a:solidFill>
              </a:rPr>
              <a:t>might</a:t>
            </a:r>
            <a:r>
              <a:rPr lang="en-US" dirty="0"/>
              <a:t> play basketball.</a:t>
            </a:r>
          </a:p>
          <a:p>
            <a:pPr algn="l">
              <a:buFontTx/>
              <a:buNone/>
            </a:pPr>
            <a:r>
              <a:rPr lang="en-US" dirty="0"/>
              <a:t>He </a:t>
            </a:r>
            <a:r>
              <a:rPr lang="en-US" dirty="0">
                <a:solidFill>
                  <a:srgbClr val="0000FF"/>
                </a:solidFill>
              </a:rPr>
              <a:t>could </a:t>
            </a:r>
            <a:r>
              <a:rPr lang="en-US" dirty="0"/>
              <a:t>win your blue marble.</a:t>
            </a:r>
            <a:endParaRPr lang="en-US" dirty="0">
              <a:solidFill>
                <a:srgbClr val="0000FF"/>
              </a:solidFill>
            </a:endParaRPr>
          </a:p>
          <a:p>
            <a:pPr algn="l">
              <a:buFontTx/>
              <a:buNone/>
            </a:pPr>
            <a:endParaRPr lang="en-US" dirty="0"/>
          </a:p>
        </p:txBody>
      </p:sp>
    </p:spTree>
  </p:cSld>
  <p:clrMapOvr>
    <a:masterClrMapping/>
  </p:clrMapOvr>
  <p:transition>
    <p:wedg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sz="3500" dirty="0" smtClean="0"/>
              <a:t>The Sound of It: Understanding Reductions</a:t>
            </a:r>
            <a:endParaRPr lang="en-US" sz="3500" dirty="0"/>
          </a:p>
        </p:txBody>
      </p:sp>
      <p:pic>
        <p:nvPicPr>
          <p:cNvPr id="7" name="Content Placeholder 6" descr="b.jpg"/>
          <p:cNvPicPr>
            <a:picLocks noGrp="1" noChangeAspect="1"/>
          </p:cNvPicPr>
          <p:nvPr>
            <p:ph idx="1"/>
          </p:nvPr>
        </p:nvPicPr>
        <p:blipFill>
          <a:blip r:embed="rId2"/>
          <a:stretch>
            <a:fillRect/>
          </a:stretch>
        </p:blipFill>
        <p:spPr>
          <a:xfrm>
            <a:off x="762000" y="1524000"/>
            <a:ext cx="8443591" cy="3421983"/>
          </a:xfrm>
        </p:spPr>
      </p:pic>
    </p:spTree>
  </p:cSld>
  <p:clrMapOvr>
    <a:masterClrMapping/>
  </p:clrMapOvr>
  <p:transition>
    <p:wedg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zh-TW" b="1" i="1" dirty="0" smtClean="0"/>
              <a:t>What are participles?</a:t>
            </a:r>
            <a:endParaRPr lang="en-US" dirty="0"/>
          </a:p>
        </p:txBody>
      </p:sp>
      <p:sp>
        <p:nvSpPr>
          <p:cNvPr id="3" name="Content Placeholder 2"/>
          <p:cNvSpPr>
            <a:spLocks noGrp="1"/>
          </p:cNvSpPr>
          <p:nvPr>
            <p:ph idx="1"/>
          </p:nvPr>
        </p:nvSpPr>
        <p:spPr/>
        <p:txBody>
          <a:bodyPr/>
          <a:lstStyle/>
          <a:p>
            <a:pPr algn="ctr"/>
            <a:r>
              <a:rPr lang="en-US" dirty="0" smtClean="0">
                <a:solidFill>
                  <a:srgbClr val="0070C0"/>
                </a:solidFill>
                <a:latin typeface="Comic Sans MS" pitchFamily="66" charset="0"/>
              </a:rPr>
              <a:t>A participle is a form of a verb that functions as an adjective. </a:t>
            </a:r>
          </a:p>
          <a:p>
            <a:pPr algn="ctr"/>
            <a:endParaRPr lang="en-US" dirty="0">
              <a:solidFill>
                <a:srgbClr val="0070C0"/>
              </a:solidFill>
            </a:endParaRPr>
          </a:p>
        </p:txBody>
      </p:sp>
    </p:spTree>
  </p:cSld>
  <p:clrMapOvr>
    <a:masterClrMapping/>
  </p:clrMapOvr>
  <p:transition>
    <p:dissolv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g2.jpg"/>
          <p:cNvPicPr>
            <a:picLocks noGrp="1" noChangeAspect="1"/>
          </p:cNvPicPr>
          <p:nvPr>
            <p:ph idx="1"/>
          </p:nvPr>
        </p:nvPicPr>
        <p:blipFill>
          <a:blip r:embed="rId2"/>
          <a:stretch>
            <a:fillRect/>
          </a:stretch>
        </p:blipFill>
        <p:spPr>
          <a:xfrm>
            <a:off x="-3074" y="609600"/>
            <a:ext cx="9909074" cy="4800600"/>
          </a:xfrm>
        </p:spPr>
      </p:pic>
    </p:spTree>
  </p:cSld>
  <p:clrMapOvr>
    <a:masterClrMapping/>
  </p:clrMapOvr>
  <p:transition>
    <p:dissolv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Getting Meaning from Context </a:t>
            </a:r>
            <a:endParaRPr lang="en-US" dirty="0"/>
          </a:p>
        </p:txBody>
      </p:sp>
      <p:sp>
        <p:nvSpPr>
          <p:cNvPr id="3" name="Content Placeholder 2"/>
          <p:cNvSpPr>
            <a:spLocks noGrp="1"/>
          </p:cNvSpPr>
          <p:nvPr>
            <p:ph idx="1"/>
          </p:nvPr>
        </p:nvSpPr>
        <p:spPr/>
        <p:txBody>
          <a:bodyPr/>
          <a:lstStyle/>
          <a:p>
            <a:pPr algn="l"/>
            <a:r>
              <a:rPr lang="en-US" sz="1800" b="1" dirty="0" smtClean="0"/>
              <a:t>Definition</a:t>
            </a:r>
            <a:r>
              <a:rPr lang="en-US" sz="1800" dirty="0" smtClean="0"/>
              <a:t> </a:t>
            </a:r>
            <a:br>
              <a:rPr lang="en-US" sz="1800" dirty="0" smtClean="0"/>
            </a:br>
            <a:r>
              <a:rPr lang="en-US" sz="1800" dirty="0" smtClean="0"/>
              <a:t>A definition gives the meaning of words. The writer may use words, phrases, or statements to define something. The writer will use key words, or signal words to identify a definition so you need to look for them. See examples of key words below. </a:t>
            </a:r>
          </a:p>
          <a:p>
            <a:pPr algn="l"/>
            <a:endParaRPr lang="en-US" sz="1800" dirty="0" smtClean="0"/>
          </a:p>
          <a:p>
            <a:pPr algn="l"/>
            <a:r>
              <a:rPr lang="en-US" sz="1800" b="1" dirty="0" smtClean="0"/>
              <a:t>Key words </a:t>
            </a:r>
            <a:r>
              <a:rPr lang="en-US" sz="1800" dirty="0" smtClean="0"/>
              <a:t>is/are 			means/mean</a:t>
            </a:r>
          </a:p>
          <a:p>
            <a:pPr algn="l"/>
            <a:r>
              <a:rPr lang="en-US" sz="1800" dirty="0" smtClean="0"/>
              <a:t>		   is/are called		what this means is</a:t>
            </a:r>
          </a:p>
          <a:p>
            <a:pPr algn="l"/>
            <a:r>
              <a:rPr lang="en-US" sz="1800" dirty="0" smtClean="0"/>
              <a:t>		is/are known as		consist of</a:t>
            </a:r>
          </a:p>
          <a:p>
            <a:pPr algn="l"/>
            <a:r>
              <a:rPr lang="en-US" sz="1800" dirty="0" smtClean="0"/>
              <a:t>		is/are defined as		refer to</a:t>
            </a:r>
          </a:p>
          <a:p>
            <a:pPr algn="l"/>
            <a:r>
              <a:rPr lang="en-US" sz="1800" dirty="0" smtClean="0"/>
              <a:t>		is/are described as		may be seen as</a:t>
            </a:r>
          </a:p>
          <a:p>
            <a:pPr algn="l"/>
            <a:r>
              <a:rPr lang="en-US" sz="1800" b="1" dirty="0" smtClean="0"/>
              <a:t>e.g.</a:t>
            </a:r>
          </a:p>
          <a:p>
            <a:pPr algn="ctr"/>
            <a:r>
              <a:rPr lang="en-US" sz="1800" dirty="0" smtClean="0">
                <a:solidFill>
                  <a:srgbClr val="000000"/>
                </a:solidFill>
                <a:latin typeface="Times New Roman"/>
              </a:rPr>
              <a:t>Someone who explores and studies caves is known as </a:t>
            </a:r>
            <a:r>
              <a:rPr lang="en-US" sz="1800" u="sng" dirty="0" smtClean="0">
                <a:solidFill>
                  <a:srgbClr val="000000"/>
                </a:solidFill>
                <a:latin typeface="Times New Roman"/>
              </a:rPr>
              <a:t>a spelunker</a:t>
            </a:r>
            <a:r>
              <a:rPr lang="en-US" sz="1800" dirty="0" smtClean="0">
                <a:solidFill>
                  <a:srgbClr val="000000"/>
                </a:solidFill>
                <a:latin typeface="Times New Roman"/>
              </a:rPr>
              <a:t>.</a:t>
            </a:r>
          </a:p>
          <a:p>
            <a:pPr algn="ctr"/>
            <a:r>
              <a:rPr lang="en-US" sz="1800" dirty="0" smtClean="0">
                <a:solidFill>
                  <a:srgbClr val="000000"/>
                </a:solidFill>
                <a:latin typeface="Times New Roman"/>
              </a:rPr>
              <a:t>an unfamiliar word = </a:t>
            </a:r>
            <a:r>
              <a:rPr lang="en-US" sz="1800" i="1" dirty="0" smtClean="0">
                <a:solidFill>
                  <a:srgbClr val="000000"/>
                </a:solidFill>
                <a:latin typeface="Times New Roman"/>
              </a:rPr>
              <a:t>spelunker</a:t>
            </a:r>
            <a:r>
              <a:rPr lang="en-US" sz="1800" dirty="0" smtClean="0">
                <a:solidFill>
                  <a:srgbClr val="000000"/>
                </a:solidFill>
                <a:latin typeface="Times New Roman"/>
              </a:rPr>
              <a:t> </a:t>
            </a:r>
            <a:br>
              <a:rPr lang="en-US" sz="1800" dirty="0" smtClean="0">
                <a:solidFill>
                  <a:srgbClr val="000000"/>
                </a:solidFill>
                <a:latin typeface="Times New Roman"/>
              </a:rPr>
            </a:br>
            <a:r>
              <a:rPr lang="en-US" sz="1800" dirty="0" smtClean="0">
                <a:solidFill>
                  <a:srgbClr val="000000"/>
                </a:solidFill>
                <a:latin typeface="Times New Roman"/>
              </a:rPr>
              <a:t>signal words = </a:t>
            </a:r>
            <a:r>
              <a:rPr lang="en-US" sz="1800" i="1" dirty="0" smtClean="0">
                <a:solidFill>
                  <a:srgbClr val="000000"/>
                </a:solidFill>
                <a:latin typeface="Times New Roman"/>
              </a:rPr>
              <a:t>is known as</a:t>
            </a:r>
            <a:r>
              <a:rPr lang="en-US" sz="1800" dirty="0" smtClean="0">
                <a:solidFill>
                  <a:srgbClr val="000000"/>
                </a:solidFill>
                <a:latin typeface="Times New Roman"/>
              </a:rPr>
              <a:t> </a:t>
            </a:r>
            <a:br>
              <a:rPr lang="en-US" sz="1800" dirty="0" smtClean="0">
                <a:solidFill>
                  <a:srgbClr val="000000"/>
                </a:solidFill>
                <a:latin typeface="Times New Roman"/>
              </a:rPr>
            </a:br>
            <a:r>
              <a:rPr lang="en-US" sz="1800" dirty="0" smtClean="0">
                <a:solidFill>
                  <a:srgbClr val="000000"/>
                </a:solidFill>
                <a:latin typeface="Times New Roman"/>
              </a:rPr>
              <a:t>definition = </a:t>
            </a:r>
            <a:r>
              <a:rPr lang="en-US" sz="1800" i="1" dirty="0" smtClean="0">
                <a:solidFill>
                  <a:srgbClr val="000000"/>
                </a:solidFill>
                <a:latin typeface="Times New Roman"/>
              </a:rPr>
              <a:t>someone who explores and studies caves</a:t>
            </a:r>
            <a:endParaRPr lang="en-US" sz="1800" dirty="0"/>
          </a:p>
        </p:txBody>
      </p:sp>
    </p:spTree>
  </p:cSld>
  <p:clrMapOvr>
    <a:masterClrMapping/>
  </p:clrMapOvr>
  <p:transition advClick="0">
    <p:wedge/>
    <p:sndAc>
      <p:stSnd>
        <p:snd r:embed="rId2" name="arrow.wav" builtIn="1"/>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915400" cy="5821363"/>
          </a:xfrm>
        </p:spPr>
        <p:txBody>
          <a:bodyPr/>
          <a:lstStyle/>
          <a:p>
            <a:pPr algn="l"/>
            <a:r>
              <a:rPr lang="en-US" sz="1800" b="1" dirty="0" smtClean="0"/>
              <a:t>2. Restatement</a:t>
            </a:r>
            <a:r>
              <a:rPr lang="en-US" sz="1800" dirty="0" smtClean="0"/>
              <a:t> </a:t>
            </a:r>
            <a:br>
              <a:rPr lang="en-US" sz="1800" dirty="0" smtClean="0"/>
            </a:br>
            <a:r>
              <a:rPr lang="en-US" sz="1800" dirty="0" smtClean="0"/>
              <a:t>The writer may use other words, phrases, or sentences to provide the meaning of difficult words. We call this restatement; the writer describes it again or in a different way. Signal words for restatement are in the “Key words box” below. </a:t>
            </a:r>
          </a:p>
          <a:p>
            <a:pPr algn="l"/>
            <a:endParaRPr lang="en-US" sz="1800" dirty="0" smtClean="0"/>
          </a:p>
          <a:p>
            <a:pPr algn="l"/>
            <a:endParaRPr lang="en-US" sz="1800" dirty="0" smtClean="0"/>
          </a:p>
          <a:p>
            <a:pPr algn="l"/>
            <a:endParaRPr lang="en-US" sz="1800" dirty="0" smtClean="0"/>
          </a:p>
          <a:p>
            <a:pPr algn="l"/>
            <a:endParaRPr lang="en-US" sz="1800" dirty="0" smtClean="0"/>
          </a:p>
          <a:p>
            <a:pPr algn="l"/>
            <a:endParaRPr lang="en-US" sz="1800" dirty="0" smtClean="0"/>
          </a:p>
          <a:p>
            <a:pPr algn="l"/>
            <a:r>
              <a:rPr lang="en-US" sz="1800" b="1" dirty="0" smtClean="0">
                <a:solidFill>
                  <a:srgbClr val="000000"/>
                </a:solidFill>
                <a:latin typeface="Times New Roman"/>
              </a:rPr>
              <a:t>e.g.</a:t>
            </a:r>
          </a:p>
          <a:p>
            <a:pPr algn="l"/>
            <a:r>
              <a:rPr lang="en-US" sz="1800" dirty="0" smtClean="0">
                <a:solidFill>
                  <a:srgbClr val="000000"/>
                </a:solidFill>
                <a:latin typeface="Times New Roman"/>
              </a:rPr>
              <a:t>The surface of Africa consists mainly of </a:t>
            </a:r>
            <a:r>
              <a:rPr lang="en-US" sz="1800" u="sng" dirty="0" smtClean="0">
                <a:solidFill>
                  <a:srgbClr val="000000"/>
                </a:solidFill>
                <a:latin typeface="Times New Roman"/>
              </a:rPr>
              <a:t>plateaus</a:t>
            </a:r>
            <a:r>
              <a:rPr lang="en-US" sz="1800" dirty="0" smtClean="0">
                <a:solidFill>
                  <a:srgbClr val="000000"/>
                </a:solidFill>
                <a:latin typeface="Times New Roman"/>
              </a:rPr>
              <a:t>, or large flat areas, although these occur at different levels.</a:t>
            </a:r>
          </a:p>
          <a:p>
            <a:pPr algn="ctr"/>
            <a:r>
              <a:rPr lang="en-US" sz="1800" dirty="0" smtClean="0">
                <a:solidFill>
                  <a:srgbClr val="000000"/>
                </a:solidFill>
                <a:latin typeface="Times New Roman"/>
              </a:rPr>
              <a:t>an unfamiliar word = </a:t>
            </a:r>
            <a:r>
              <a:rPr lang="en-US" sz="1800" i="1" dirty="0" smtClean="0">
                <a:solidFill>
                  <a:srgbClr val="000000"/>
                </a:solidFill>
                <a:latin typeface="Times New Roman"/>
              </a:rPr>
              <a:t>plateaus</a:t>
            </a:r>
            <a:r>
              <a:rPr lang="en-US" sz="1800" dirty="0" smtClean="0">
                <a:solidFill>
                  <a:srgbClr val="000000"/>
                </a:solidFill>
                <a:latin typeface="Times New Roman"/>
              </a:rPr>
              <a:t> </a:t>
            </a:r>
            <a:br>
              <a:rPr lang="en-US" sz="1800" dirty="0" smtClean="0">
                <a:solidFill>
                  <a:srgbClr val="000000"/>
                </a:solidFill>
                <a:latin typeface="Times New Roman"/>
              </a:rPr>
            </a:br>
            <a:r>
              <a:rPr lang="en-US" sz="1800" dirty="0" smtClean="0">
                <a:solidFill>
                  <a:srgbClr val="000000"/>
                </a:solidFill>
                <a:latin typeface="Times New Roman"/>
              </a:rPr>
              <a:t>signal word = </a:t>
            </a:r>
            <a:r>
              <a:rPr lang="en-US" sz="1800" i="1" dirty="0" smtClean="0">
                <a:solidFill>
                  <a:srgbClr val="000000"/>
                </a:solidFill>
                <a:latin typeface="Times New Roman"/>
              </a:rPr>
              <a:t>or</a:t>
            </a:r>
            <a:r>
              <a:rPr lang="en-US" sz="1800" dirty="0" smtClean="0">
                <a:solidFill>
                  <a:srgbClr val="000000"/>
                </a:solidFill>
                <a:latin typeface="Times New Roman"/>
              </a:rPr>
              <a:t> </a:t>
            </a:r>
            <a:br>
              <a:rPr lang="en-US" sz="1800" dirty="0" smtClean="0">
                <a:solidFill>
                  <a:srgbClr val="000000"/>
                </a:solidFill>
                <a:latin typeface="Times New Roman"/>
              </a:rPr>
            </a:br>
            <a:r>
              <a:rPr lang="en-US" sz="1800" dirty="0" smtClean="0">
                <a:solidFill>
                  <a:srgbClr val="000000"/>
                </a:solidFill>
                <a:latin typeface="Times New Roman"/>
              </a:rPr>
              <a:t>meaning = </a:t>
            </a:r>
            <a:r>
              <a:rPr lang="en-US" sz="1800" i="1" dirty="0" smtClean="0">
                <a:solidFill>
                  <a:srgbClr val="000000"/>
                </a:solidFill>
                <a:latin typeface="Times New Roman"/>
              </a:rPr>
              <a:t>large flat areas</a:t>
            </a:r>
            <a:endParaRPr lang="en-US" sz="1800" dirty="0"/>
          </a:p>
        </p:txBody>
      </p:sp>
      <p:graphicFrame>
        <p:nvGraphicFramePr>
          <p:cNvPr id="5" name="Table 4"/>
          <p:cNvGraphicFramePr>
            <a:graphicFrameLocks noGrp="1"/>
          </p:cNvGraphicFramePr>
          <p:nvPr/>
        </p:nvGraphicFramePr>
        <p:xfrm>
          <a:off x="7543800" y="1524000"/>
          <a:ext cx="1371600" cy="1371600"/>
        </p:xfrm>
        <a:graphic>
          <a:graphicData uri="http://schemas.openxmlformats.org/drawingml/2006/table">
            <a:tbl>
              <a:tblPr>
                <a:tableStyleId>{3C2FFA5D-87B4-456A-9821-1D502468CF0F}</a:tableStyleId>
              </a:tblPr>
              <a:tblGrid>
                <a:gridCol w="1371600"/>
              </a:tblGrid>
              <a:tr h="0">
                <a:tc>
                  <a:txBody>
                    <a:bodyPr/>
                    <a:lstStyle/>
                    <a:p>
                      <a:endParaRPr lang="en-US" dirty="0"/>
                    </a:p>
                  </a:txBody>
                  <a:tcPr marL="0" marR="0" marT="0" marB="0" anchor="ctr"/>
                </a:tc>
              </a:tr>
              <a:tr h="0">
                <a:tc>
                  <a:txBody>
                    <a:bodyPr/>
                    <a:lstStyle/>
                    <a:p>
                      <a:r>
                        <a:rPr lang="en-US" dirty="0"/>
                        <a:t>or</a:t>
                      </a:r>
                    </a:p>
                  </a:txBody>
                  <a:tcPr marL="0" marR="0" marT="0" marB="0" anchor="ctr"/>
                </a:tc>
              </a:tr>
              <a:tr h="0">
                <a:tc>
                  <a:txBody>
                    <a:bodyPr/>
                    <a:lstStyle/>
                    <a:p>
                      <a:r>
                        <a:rPr lang="en-US"/>
                        <a:t>that is to say</a:t>
                      </a:r>
                    </a:p>
                  </a:txBody>
                  <a:tcPr marL="0" marR="0" marT="0" marB="0" anchor="ctr"/>
                </a:tc>
              </a:tr>
              <a:tr h="0">
                <a:tc>
                  <a:txBody>
                    <a:bodyPr/>
                    <a:lstStyle/>
                    <a:p>
                      <a:r>
                        <a:rPr lang="en-US"/>
                        <a:t>in other words</a:t>
                      </a:r>
                    </a:p>
                  </a:txBody>
                  <a:tcPr marL="0" marR="0" marT="0" marB="0" anchor="ctr"/>
                </a:tc>
              </a:tr>
              <a:tr h="0">
                <a:tc>
                  <a:txBody>
                    <a:bodyPr/>
                    <a:lstStyle/>
                    <a:p>
                      <a:r>
                        <a:rPr lang="en-US" dirty="0"/>
                        <a:t>i.e. or that is</a:t>
                      </a:r>
                    </a:p>
                  </a:txBody>
                  <a:tcPr marL="0" marR="0" marT="0" marB="0" anchor="ctr"/>
                </a:tc>
              </a:tr>
            </a:tbl>
          </a:graphicData>
        </a:graphic>
      </p:graphicFrame>
    </p:spTree>
  </p:cSld>
  <p:clrMapOvr>
    <a:masterClrMapping/>
  </p:clrMapOvr>
  <p:transition advClick="0">
    <p:wedge/>
    <p:sndAc>
      <p:stSnd>
        <p:snd r:embed="rId2" name="arrow.wav" builtIn="1"/>
      </p:stSnd>
    </p:sndAc>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8915400" cy="4906963"/>
          </a:xfrm>
        </p:spPr>
        <p:txBody>
          <a:bodyPr/>
          <a:lstStyle/>
          <a:p>
            <a:pPr algn="l"/>
            <a:r>
              <a:rPr lang="en-US" sz="1800" b="1" dirty="0" smtClean="0"/>
              <a:t>3. Punctuation marks</a:t>
            </a:r>
            <a:r>
              <a:rPr lang="en-US" sz="1800" dirty="0" smtClean="0"/>
              <a:t> </a:t>
            </a:r>
            <a:br>
              <a:rPr lang="en-US" sz="1800" dirty="0" smtClean="0"/>
            </a:br>
            <a:r>
              <a:rPr lang="en-US" sz="1800" dirty="0" smtClean="0"/>
              <a:t>Punctuation is used to describe the meaning of unfamiliar words. The writer will write unfamiliar words and then use punctuation, words, phrases, or sentences to explain the meaning of the new words. Such punctuation is in the “Key words box” below. </a:t>
            </a:r>
          </a:p>
          <a:p>
            <a:pPr algn="l"/>
            <a:endParaRPr lang="en-US" sz="1800" b="1" dirty="0" smtClean="0"/>
          </a:p>
          <a:p>
            <a:pPr algn="l"/>
            <a:endParaRPr lang="en-US" sz="1800" b="1" dirty="0" smtClean="0"/>
          </a:p>
          <a:p>
            <a:pPr algn="l"/>
            <a:r>
              <a:rPr lang="en-US" sz="1600" b="1" dirty="0" smtClean="0"/>
              <a:t>e.g.   </a:t>
            </a:r>
            <a:r>
              <a:rPr lang="en-US" sz="1600" dirty="0" smtClean="0"/>
              <a:t>Full-color pictures are printed using only black and three colors: yellow, </a:t>
            </a:r>
            <a:r>
              <a:rPr lang="en-US" sz="1600" u="sng" dirty="0" smtClean="0"/>
              <a:t>cyan</a:t>
            </a:r>
            <a:r>
              <a:rPr lang="en-US" sz="1600" dirty="0" smtClean="0"/>
              <a:t> (a light blue) and </a:t>
            </a:r>
            <a:r>
              <a:rPr lang="en-US" sz="1600" u="sng" dirty="0" smtClean="0"/>
              <a:t>magenta</a:t>
            </a:r>
            <a:r>
              <a:rPr lang="en-US" sz="1600" dirty="0" smtClean="0"/>
              <a:t> (a light purple).</a:t>
            </a:r>
          </a:p>
          <a:p>
            <a:pPr algn="ctr"/>
            <a:r>
              <a:rPr lang="en-US" sz="1600" dirty="0" smtClean="0"/>
              <a:t>an unfamiliar word = </a:t>
            </a:r>
            <a:r>
              <a:rPr lang="en-US" sz="1600" i="1" dirty="0" smtClean="0"/>
              <a:t>cyan and magenta</a:t>
            </a:r>
            <a:r>
              <a:rPr lang="en-US" sz="1600" dirty="0" smtClean="0"/>
              <a:t> </a:t>
            </a:r>
            <a:br>
              <a:rPr lang="en-US" sz="1600" dirty="0" smtClean="0"/>
            </a:br>
            <a:r>
              <a:rPr lang="en-US" sz="1600" dirty="0" smtClean="0"/>
              <a:t>signal punctuation = ( ) </a:t>
            </a:r>
          </a:p>
          <a:p>
            <a:pPr algn="ctr"/>
            <a:r>
              <a:rPr lang="en-US" sz="1600" dirty="0" smtClean="0"/>
              <a:t>meaning : cyan = </a:t>
            </a:r>
            <a:r>
              <a:rPr lang="en-US" sz="1600" i="1" dirty="0" smtClean="0"/>
              <a:t>a light blue</a:t>
            </a:r>
            <a:r>
              <a:rPr lang="en-US" sz="1600" dirty="0" smtClean="0"/>
              <a:t> and magenta = </a:t>
            </a:r>
            <a:r>
              <a:rPr lang="en-US" sz="1600" i="1" dirty="0" smtClean="0"/>
              <a:t>a light purple</a:t>
            </a:r>
          </a:p>
          <a:p>
            <a:pPr algn="ctr"/>
            <a:endParaRPr lang="en-US" sz="1600" i="1" dirty="0" smtClean="0"/>
          </a:p>
          <a:p>
            <a:pPr algn="ctr"/>
            <a:endParaRPr lang="en-US" sz="1600" i="1" dirty="0" smtClean="0"/>
          </a:p>
          <a:p>
            <a:pPr algn="ctr"/>
            <a:endParaRPr lang="en-US" sz="1600" i="1" dirty="0" smtClean="0"/>
          </a:p>
          <a:p>
            <a:pPr algn="ctr"/>
            <a:endParaRPr lang="en-US" sz="1600" i="1" dirty="0" smtClean="0"/>
          </a:p>
          <a:p>
            <a:pPr algn="ctr"/>
            <a:endParaRPr lang="en-US" sz="1600" i="1" dirty="0" smtClean="0"/>
          </a:p>
          <a:p>
            <a:pPr algn="ctr"/>
            <a:r>
              <a:rPr lang="en-US" sz="1600" dirty="0" smtClean="0"/>
              <a:t>The use of computers to </a:t>
            </a:r>
            <a:r>
              <a:rPr lang="en-US" sz="1600" u="sng" dirty="0" smtClean="0"/>
              <a:t>handle text,</a:t>
            </a:r>
            <a:r>
              <a:rPr lang="en-US" sz="1600" dirty="0" smtClean="0"/>
              <a:t> or word processing, was foreseen in the 1950s.</a:t>
            </a:r>
          </a:p>
          <a:p>
            <a:pPr algn="ctr"/>
            <a:r>
              <a:rPr lang="en-US" sz="1600" dirty="0" smtClean="0"/>
              <a:t>an unfamiliar word = </a:t>
            </a:r>
            <a:r>
              <a:rPr lang="en-US" sz="1600" i="1" dirty="0" smtClean="0"/>
              <a:t>handle text</a:t>
            </a:r>
            <a:r>
              <a:rPr lang="en-US" sz="1600" dirty="0" smtClean="0"/>
              <a:t> </a:t>
            </a:r>
            <a:br>
              <a:rPr lang="en-US" sz="1600" dirty="0" smtClean="0"/>
            </a:br>
            <a:r>
              <a:rPr lang="en-US" sz="1600" dirty="0" smtClean="0"/>
              <a:t>signal punctuation = , , </a:t>
            </a:r>
            <a:br>
              <a:rPr lang="en-US" sz="1600" dirty="0" smtClean="0"/>
            </a:br>
            <a:r>
              <a:rPr lang="en-US" sz="1600" dirty="0" smtClean="0"/>
              <a:t>meaning : handle text = </a:t>
            </a:r>
            <a:r>
              <a:rPr lang="en-US" sz="1600" i="1" dirty="0" smtClean="0"/>
              <a:t>word processing</a:t>
            </a:r>
            <a:endParaRPr lang="en-US" sz="1600" dirty="0"/>
          </a:p>
        </p:txBody>
      </p:sp>
      <p:graphicFrame>
        <p:nvGraphicFramePr>
          <p:cNvPr id="5" name="Table 4"/>
          <p:cNvGraphicFramePr>
            <a:graphicFrameLocks noGrp="1"/>
          </p:cNvGraphicFramePr>
          <p:nvPr/>
        </p:nvGraphicFramePr>
        <p:xfrm>
          <a:off x="8229600" y="2286000"/>
          <a:ext cx="1676400" cy="2194560"/>
        </p:xfrm>
        <a:graphic>
          <a:graphicData uri="http://schemas.openxmlformats.org/drawingml/2006/table">
            <a:tbl>
              <a:tblPr>
                <a:tableStyleId>{3C2FFA5D-87B4-456A-9821-1D502468CF0F}</a:tableStyleId>
              </a:tblPr>
              <a:tblGrid>
                <a:gridCol w="1676400"/>
              </a:tblGrid>
              <a:tr h="0">
                <a:tc>
                  <a:txBody>
                    <a:bodyPr/>
                    <a:lstStyle/>
                    <a:p>
                      <a:r>
                        <a:rPr lang="en-US" dirty="0"/>
                        <a:t>, commas</a:t>
                      </a:r>
                    </a:p>
                  </a:txBody>
                  <a:tcPr anchor="ctr"/>
                </a:tc>
              </a:tr>
              <a:tr h="0">
                <a:tc>
                  <a:txBody>
                    <a:bodyPr/>
                    <a:lstStyle/>
                    <a:p>
                      <a:r>
                        <a:rPr lang="en-US" dirty="0"/>
                        <a:t>, , appositive</a:t>
                      </a:r>
                    </a:p>
                  </a:txBody>
                  <a:tcPr anchor="ctr"/>
                </a:tc>
              </a:tr>
              <a:tr h="0">
                <a:tc>
                  <a:txBody>
                    <a:bodyPr/>
                    <a:lstStyle/>
                    <a:p>
                      <a:r>
                        <a:rPr lang="en-US" dirty="0"/>
                        <a:t>( ) parentheses</a:t>
                      </a:r>
                    </a:p>
                  </a:txBody>
                  <a:tcPr anchor="ctr"/>
                </a:tc>
              </a:tr>
              <a:tr h="0">
                <a:tc>
                  <a:txBody>
                    <a:bodyPr/>
                    <a:lstStyle/>
                    <a:p>
                      <a:r>
                        <a:rPr lang="en-US" dirty="0"/>
                        <a:t>? ? dashes</a:t>
                      </a:r>
                    </a:p>
                  </a:txBody>
                  <a:tcPr anchor="ctr"/>
                </a:tc>
              </a:tr>
              <a:tr h="0">
                <a:tc>
                  <a:txBody>
                    <a:bodyPr/>
                    <a:lstStyle/>
                    <a:p>
                      <a:r>
                        <a:rPr lang="en-US"/>
                        <a:t>; semicolon</a:t>
                      </a:r>
                    </a:p>
                  </a:txBody>
                  <a:tcPr anchor="ctr"/>
                </a:tc>
              </a:tr>
              <a:tr h="0">
                <a:tc>
                  <a:txBody>
                    <a:bodyPr/>
                    <a:lstStyle/>
                    <a:p>
                      <a:r>
                        <a:rPr lang="en-US" dirty="0"/>
                        <a:t>: colon</a:t>
                      </a:r>
                    </a:p>
                  </a:txBody>
                  <a:tcPr anchor="ctr"/>
                </a:tc>
              </a:tr>
            </a:tbl>
          </a:graphicData>
        </a:graphic>
      </p:graphicFrame>
    </p:spTree>
  </p:cSld>
  <p:clrMapOvr>
    <a:masterClrMapping/>
  </p:clrMapOvr>
  <p:transition advClick="0">
    <p:wedge/>
    <p:sndAc>
      <p:stSnd>
        <p:snd r:embed="rId3" name="arrow.wav" builtIn="1"/>
      </p:stSnd>
    </p:sndAc>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457200"/>
            <a:ext cx="9677400" cy="5632311"/>
          </a:xfrm>
          <a:prstGeom prst="rect">
            <a:avLst/>
          </a:prstGeom>
        </p:spPr>
        <p:txBody>
          <a:bodyPr wrap="square">
            <a:spAutoFit/>
          </a:bodyPr>
          <a:lstStyle/>
          <a:p>
            <a:pPr algn="l"/>
            <a:r>
              <a:rPr lang="en-US" b="1" dirty="0" smtClean="0"/>
              <a:t>4. Examples</a:t>
            </a:r>
            <a:r>
              <a:rPr lang="en-US" dirty="0" smtClean="0"/>
              <a:t> </a:t>
            </a:r>
            <a:br>
              <a:rPr lang="en-US" dirty="0" smtClean="0"/>
            </a:br>
            <a:r>
              <a:rPr lang="en-US" dirty="0" smtClean="0"/>
              <a:t>help us to understand the meaning of new words. See key words or signal words used for </a:t>
            </a:r>
          </a:p>
          <a:p>
            <a:pPr algn="l"/>
            <a:r>
              <a:rPr lang="en-US" dirty="0" smtClean="0"/>
              <a:t>showing examples in the “Key words box”. </a:t>
            </a:r>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ctr"/>
            <a:r>
              <a:rPr lang="en-US" b="1" dirty="0" err="1" smtClean="0"/>
              <a:t>e.g.</a:t>
            </a:r>
            <a:r>
              <a:rPr lang="en-US" dirty="0" err="1" smtClean="0"/>
              <a:t>Use</a:t>
            </a:r>
            <a:r>
              <a:rPr lang="en-US" dirty="0" smtClean="0"/>
              <a:t> </a:t>
            </a:r>
            <a:r>
              <a:rPr lang="en-US" u="sng" dirty="0" smtClean="0"/>
              <a:t>navigation buttons</a:t>
            </a:r>
            <a:r>
              <a:rPr lang="en-US" dirty="0" smtClean="0"/>
              <a:t>, such as, the “Next” button, the “Previous” button, the “Menu” button, and the “Exit” button, to go back and forth or jump to other topics while you are using your English software.</a:t>
            </a:r>
          </a:p>
          <a:p>
            <a:pPr algn="ctr"/>
            <a:r>
              <a:rPr lang="en-US" dirty="0" smtClean="0"/>
              <a:t>unfamiliar words = </a:t>
            </a:r>
            <a:r>
              <a:rPr lang="en-US" i="1" dirty="0" smtClean="0"/>
              <a:t>navigation buttons</a:t>
            </a:r>
            <a:r>
              <a:rPr lang="en-US" dirty="0" smtClean="0"/>
              <a:t> </a:t>
            </a:r>
            <a:br>
              <a:rPr lang="en-US" dirty="0" smtClean="0"/>
            </a:br>
            <a:r>
              <a:rPr lang="en-US" dirty="0" smtClean="0"/>
              <a:t>signal word = </a:t>
            </a:r>
            <a:r>
              <a:rPr lang="en-US" i="1" dirty="0" smtClean="0"/>
              <a:t>such as</a:t>
            </a:r>
            <a:r>
              <a:rPr lang="en-US" dirty="0" smtClean="0"/>
              <a:t> </a:t>
            </a:r>
            <a:br>
              <a:rPr lang="en-US" dirty="0" smtClean="0"/>
            </a:br>
            <a:r>
              <a:rPr lang="en-US" dirty="0" smtClean="0"/>
              <a:t>meaning = </a:t>
            </a:r>
            <a:r>
              <a:rPr lang="en-US" i="1" dirty="0" smtClean="0"/>
              <a:t>buttons on computer program that are used for turn on pages</a:t>
            </a:r>
            <a:endParaRPr lang="en-US" dirty="0"/>
          </a:p>
        </p:txBody>
      </p:sp>
      <p:graphicFrame>
        <p:nvGraphicFramePr>
          <p:cNvPr id="4" name="Table 3"/>
          <p:cNvGraphicFramePr>
            <a:graphicFrameLocks noGrp="1"/>
          </p:cNvGraphicFramePr>
          <p:nvPr/>
        </p:nvGraphicFramePr>
        <p:xfrm>
          <a:off x="7772400" y="1676400"/>
          <a:ext cx="1930400" cy="1905000"/>
        </p:xfrm>
        <a:graphic>
          <a:graphicData uri="http://schemas.openxmlformats.org/drawingml/2006/table">
            <a:tbl>
              <a:tblPr>
                <a:tableStyleId>{3C2FFA5D-87B4-456A-9821-1D502468CF0F}</a:tableStyleId>
              </a:tblPr>
              <a:tblGrid>
                <a:gridCol w="1930400"/>
              </a:tblGrid>
              <a:tr h="381000">
                <a:tc>
                  <a:txBody>
                    <a:bodyPr/>
                    <a:lstStyle/>
                    <a:p>
                      <a:r>
                        <a:rPr lang="en-US" dirty="0"/>
                        <a:t>such as</a:t>
                      </a:r>
                    </a:p>
                  </a:txBody>
                  <a:tcPr anchor="ctr"/>
                </a:tc>
              </a:tr>
              <a:tr h="381000">
                <a:tc>
                  <a:txBody>
                    <a:bodyPr/>
                    <a:lstStyle/>
                    <a:p>
                      <a:r>
                        <a:rPr lang="en-US"/>
                        <a:t>like</a:t>
                      </a:r>
                    </a:p>
                  </a:txBody>
                  <a:tcPr anchor="ctr"/>
                </a:tc>
              </a:tr>
              <a:tr h="381000">
                <a:tc>
                  <a:txBody>
                    <a:bodyPr/>
                    <a:lstStyle/>
                    <a:p>
                      <a:r>
                        <a:rPr lang="en-US"/>
                        <a:t>for example, …</a:t>
                      </a:r>
                    </a:p>
                  </a:txBody>
                  <a:tcPr anchor="ctr"/>
                </a:tc>
              </a:tr>
              <a:tr h="381000">
                <a:tc>
                  <a:txBody>
                    <a:bodyPr/>
                    <a:lstStyle/>
                    <a:p>
                      <a:r>
                        <a:rPr lang="en-US" dirty="0"/>
                        <a:t>for instance</a:t>
                      </a:r>
                    </a:p>
                  </a:txBody>
                  <a:tcPr anchor="ctr"/>
                </a:tc>
              </a:tr>
              <a:tr h="381000">
                <a:tc>
                  <a:txBody>
                    <a:bodyPr/>
                    <a:lstStyle/>
                    <a:p>
                      <a:r>
                        <a:rPr lang="en-US" dirty="0"/>
                        <a:t>is / are</a:t>
                      </a:r>
                    </a:p>
                  </a:txBody>
                  <a:tcPr anchor="ctr"/>
                </a:tc>
              </a:tr>
            </a:tbl>
          </a:graphicData>
        </a:graphic>
      </p:graphicFrame>
    </p:spTree>
  </p:cSld>
  <p:clrMapOvr>
    <a:masterClrMapping/>
  </p:clrMapOvr>
  <p:transition advClick="0">
    <p:wedge/>
    <p:sndAc>
      <p:stSnd>
        <p:snd r:embed="rId2" name="arrow.wav" builtIn="1"/>
      </p:stSnd>
    </p:sndAc>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5.jpg"/>
          <p:cNvPicPr>
            <a:picLocks noGrp="1" noChangeAspect="1"/>
          </p:cNvPicPr>
          <p:nvPr>
            <p:ph idx="1"/>
          </p:nvPr>
        </p:nvPicPr>
        <p:blipFill>
          <a:blip r:embed="rId2"/>
          <a:stretch>
            <a:fillRect/>
          </a:stretch>
        </p:blipFill>
        <p:spPr>
          <a:xfrm>
            <a:off x="228600" y="228600"/>
            <a:ext cx="9233789" cy="5181600"/>
          </a:xfrm>
        </p:spPr>
      </p:pic>
    </p:spTree>
  </p:cSld>
  <p:clrMapOvr>
    <a:masterClrMapping/>
  </p:clrMapOvr>
  <p:transition>
    <p:dissolv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7.jpg"/>
          <p:cNvPicPr>
            <a:picLocks noGrp="1" noChangeAspect="1"/>
          </p:cNvPicPr>
          <p:nvPr>
            <p:ph idx="1"/>
          </p:nvPr>
        </p:nvPicPr>
        <p:blipFill>
          <a:blip r:embed="rId2"/>
          <a:stretch>
            <a:fillRect/>
          </a:stretch>
        </p:blipFill>
        <p:spPr>
          <a:xfrm>
            <a:off x="457200" y="228600"/>
            <a:ext cx="9305338" cy="4800600"/>
          </a:xfrm>
        </p:spPr>
      </p:pic>
    </p:spTree>
  </p:cSld>
  <p:clrMapOvr>
    <a:masterClrMapping/>
  </p:clrMapOvr>
  <p:transition>
    <p:dissolv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8.jpg"/>
          <p:cNvPicPr>
            <a:picLocks noGrp="1" noChangeAspect="1"/>
          </p:cNvPicPr>
          <p:nvPr>
            <p:ph idx="1"/>
          </p:nvPr>
        </p:nvPicPr>
        <p:blipFill>
          <a:blip r:embed="rId2"/>
          <a:stretch>
            <a:fillRect/>
          </a:stretch>
        </p:blipFill>
        <p:spPr>
          <a:xfrm>
            <a:off x="74705" y="609600"/>
            <a:ext cx="9831295" cy="4489545"/>
          </a:xfrm>
        </p:spPr>
      </p:pic>
    </p:spTree>
  </p:cSld>
  <p:clrMapOvr>
    <a:masterClrMapping/>
  </p:clrMapOvr>
  <p:transition>
    <p:dissolv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8.jpg"/>
          <p:cNvPicPr>
            <a:picLocks noGrp="1" noChangeAspect="1"/>
          </p:cNvPicPr>
          <p:nvPr>
            <p:ph idx="1"/>
          </p:nvPr>
        </p:nvPicPr>
        <p:blipFill>
          <a:blip r:embed="rId2"/>
          <a:stretch>
            <a:fillRect/>
          </a:stretch>
        </p:blipFill>
        <p:spPr>
          <a:xfrm>
            <a:off x="304799" y="1143000"/>
            <a:ext cx="9458341" cy="3581400"/>
          </a:xfrm>
        </p:spPr>
      </p:pic>
    </p:spTree>
  </p:cSld>
  <p:clrMapOvr>
    <a:masterClrMapping/>
  </p:clrMapOvr>
  <p:transition>
    <p:dissolv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9.jpg"/>
          <p:cNvPicPr>
            <a:picLocks noGrp="1" noChangeAspect="1"/>
          </p:cNvPicPr>
          <p:nvPr>
            <p:ph idx="1"/>
          </p:nvPr>
        </p:nvPicPr>
        <p:blipFill>
          <a:blip r:embed="rId2"/>
          <a:stretch>
            <a:fillRect/>
          </a:stretch>
        </p:blipFill>
        <p:spPr>
          <a:xfrm>
            <a:off x="228600" y="0"/>
            <a:ext cx="9677400" cy="5334000"/>
          </a:xfrm>
        </p:spPr>
      </p:pic>
    </p:spTree>
  </p:cSld>
  <p:clrMapOvr>
    <a:masterClrMapping/>
  </p:clrMapOvr>
  <p:transition>
    <p:dissolv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00.jpg"/>
          <p:cNvPicPr>
            <a:picLocks noGrp="1" noChangeAspect="1"/>
          </p:cNvPicPr>
          <p:nvPr>
            <p:ph idx="1"/>
          </p:nvPr>
        </p:nvPicPr>
        <p:blipFill>
          <a:blip r:embed="rId2"/>
          <a:stretch>
            <a:fillRect/>
          </a:stretch>
        </p:blipFill>
        <p:spPr>
          <a:xfrm>
            <a:off x="381000" y="457200"/>
            <a:ext cx="9132479" cy="4724400"/>
          </a:xfrm>
        </p:spPr>
      </p:pic>
    </p:spTree>
  </p:cSld>
  <p:clrMapOvr>
    <a:masterClrMapping/>
  </p:clrMapOvr>
  <p:transition>
    <p:dissolv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122.jpg"/>
          <p:cNvPicPr>
            <a:picLocks noGrp="1" noChangeAspect="1"/>
          </p:cNvPicPr>
          <p:nvPr>
            <p:ph idx="1"/>
          </p:nvPr>
        </p:nvPicPr>
        <p:blipFill>
          <a:blip r:embed="rId2"/>
          <a:stretch>
            <a:fillRect/>
          </a:stretch>
        </p:blipFill>
        <p:spPr>
          <a:xfrm>
            <a:off x="0" y="0"/>
            <a:ext cx="9625597" cy="5257800"/>
          </a:xfrm>
        </p:spPr>
      </p:pic>
    </p:spTree>
  </p:cSld>
  <p:clrMapOvr>
    <a:masterClrMapping/>
  </p:clrMapOvr>
  <p:transition>
    <p:dissolv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122.jpg"/>
          <p:cNvPicPr>
            <a:picLocks noGrp="1" noChangeAspect="1"/>
          </p:cNvPicPr>
          <p:nvPr>
            <p:ph idx="1"/>
          </p:nvPr>
        </p:nvPicPr>
        <p:blipFill>
          <a:blip r:embed="rId2"/>
          <a:stretch>
            <a:fillRect/>
          </a:stretch>
        </p:blipFill>
        <p:spPr>
          <a:xfrm>
            <a:off x="108874" y="533400"/>
            <a:ext cx="9797126" cy="4267200"/>
          </a:xfrm>
        </p:spPr>
      </p:pic>
    </p:spTree>
  </p:cSld>
  <p:clrMapOvr>
    <a:masterClrMapping/>
  </p:clrMapOvr>
  <p:transition>
    <p:dissolv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r>
              <a:rPr lang="en-US" dirty="0" smtClean="0"/>
              <a:t>Most </a:t>
            </a:r>
            <a:r>
              <a:rPr lang="en-US" dirty="0"/>
              <a:t>Frequent Prefixes and Suffixes</a:t>
            </a:r>
          </a:p>
        </p:txBody>
      </p:sp>
      <p:sp>
        <p:nvSpPr>
          <p:cNvPr id="2051" name="Rectangle 3"/>
          <p:cNvSpPr>
            <a:spLocks noGrp="1" noChangeArrowheads="1"/>
          </p:cNvSpPr>
          <p:nvPr>
            <p:ph idx="1"/>
          </p:nvPr>
        </p:nvSpPr>
        <p:spPr/>
        <p:txBody>
          <a:bodyPr/>
          <a:lstStyle/>
          <a:p>
            <a:pPr algn="ctr"/>
            <a:r>
              <a:rPr lang="en-US" dirty="0"/>
              <a:t>Word Beginnings and Endings </a:t>
            </a:r>
          </a:p>
          <a:p>
            <a:pPr algn="ctr"/>
            <a:r>
              <a:rPr lang="en-US" dirty="0"/>
              <a:t>You Can Really Use</a:t>
            </a:r>
          </a:p>
        </p:txBody>
      </p:sp>
    </p:spTree>
  </p:cSld>
  <p:clrMapOvr>
    <a:masterClrMapping/>
  </p:clrMapOvr>
  <p:transition>
    <p:dissolv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0"/>
          <a:ext cx="9905999" cy="5631180"/>
        </p:xfrm>
        <a:graphic>
          <a:graphicData uri="http://schemas.openxmlformats.org/drawingml/2006/table">
            <a:tbl>
              <a:tblPr/>
              <a:tblGrid>
                <a:gridCol w="9905999"/>
              </a:tblGrid>
              <a:tr h="5631180">
                <a:tc>
                  <a:txBody>
                    <a:bodyPr/>
                    <a:lstStyle/>
                    <a:p>
                      <a:pPr marL="520700" indent="0" algn="l">
                        <a:tabLst/>
                      </a:pPr>
                      <a:r>
                        <a:rPr lang="en-US" sz="2000" b="1" dirty="0">
                          <a:latin typeface="Times New Roman" pitchFamily="18" charset="0"/>
                          <a:cs typeface="Times New Roman" pitchFamily="18" charset="0"/>
                        </a:rPr>
                        <a:t>B. Now decide for each word that has a suffix what part of speech the word is</a:t>
                      </a:r>
                      <a:br>
                        <a:rPr lang="en-US" sz="2000" b="1" dirty="0">
                          <a:latin typeface="Times New Roman" pitchFamily="18" charset="0"/>
                          <a:cs typeface="Times New Roman" pitchFamily="18" charset="0"/>
                        </a:rPr>
                      </a:br>
                      <a:r>
                        <a:rPr lang="en-US" sz="2000" b="1" dirty="0">
                          <a:latin typeface="Times New Roman" pitchFamily="18" charset="0"/>
                          <a:cs typeface="Times New Roman" pitchFamily="18" charset="0"/>
                        </a:rPr>
                        <a:t>(</a:t>
                      </a:r>
                      <a:r>
                        <a:rPr lang="en-US" sz="2000" b="1" dirty="0" err="1">
                          <a:latin typeface="Times New Roman" pitchFamily="18" charset="0"/>
                          <a:cs typeface="Times New Roman" pitchFamily="18" charset="0"/>
                        </a:rPr>
                        <a:t>eg</a:t>
                      </a:r>
                      <a:r>
                        <a:rPr lang="en-US" sz="2000" b="1" dirty="0">
                          <a:latin typeface="Times New Roman" pitchFamily="18" charset="0"/>
                          <a:cs typeface="Times New Roman" pitchFamily="18" charset="0"/>
                        </a:rPr>
                        <a:t>. noun (n), verb (v)  , adverb (adv), adjective (</a:t>
                      </a:r>
                      <a:r>
                        <a:rPr lang="en-US" sz="2000" b="1" dirty="0" err="1">
                          <a:latin typeface="Times New Roman" pitchFamily="18" charset="0"/>
                          <a:cs typeface="Times New Roman" pitchFamily="18" charset="0"/>
                        </a:rPr>
                        <a:t>adj</a:t>
                      </a:r>
                      <a:r>
                        <a:rPr lang="en-US" sz="2000" b="1" dirty="0">
                          <a:latin typeface="Times New Roman" pitchFamily="18" charset="0"/>
                          <a:cs typeface="Times New Roman" pitchFamily="18" charset="0"/>
                        </a:rPr>
                        <a:t>) )</a:t>
                      </a:r>
                      <a:r>
                        <a:rPr lang="en-US" sz="2000" dirty="0">
                          <a:latin typeface="Times New Roman" pitchFamily="18" charset="0"/>
                          <a:cs typeface="Times New Roman" pitchFamily="18" charset="0"/>
                        </a:rPr>
                        <a:t>. </a:t>
                      </a:r>
                      <a:r>
                        <a:rPr lang="en-US" sz="2000" b="1" dirty="0">
                          <a:latin typeface="Times New Roman" pitchFamily="18" charset="0"/>
                          <a:cs typeface="Times New Roman" pitchFamily="18" charset="0"/>
                        </a:rPr>
                        <a:t>Insert the correct form - n, v, adv or </a:t>
                      </a:r>
                      <a:r>
                        <a:rPr lang="en-US" sz="2000" b="1" dirty="0" err="1">
                          <a:latin typeface="Times New Roman" pitchFamily="18" charset="0"/>
                          <a:cs typeface="Times New Roman" pitchFamily="18" charset="0"/>
                        </a:rPr>
                        <a:t>adj</a:t>
                      </a:r>
                      <a:r>
                        <a:rPr lang="en-US" sz="2000" b="1" dirty="0">
                          <a:latin typeface="Times New Roman" pitchFamily="18" charset="0"/>
                          <a:cs typeface="Times New Roman" pitchFamily="18" charset="0"/>
                        </a:rPr>
                        <a:t> into the space</a:t>
                      </a:r>
                      <a:r>
                        <a:rPr lang="en-US" sz="2000" dirty="0">
                          <a:latin typeface="Times New Roman" pitchFamily="18" charset="0"/>
                          <a:cs typeface="Times New Roman" pitchFamily="18" charset="0"/>
                        </a:rPr>
                        <a:t>s.</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programmer        (for) performing        a computer       </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analyst        organizational        action        </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maximize        efficiency        printer        preferable       printing        (device) </a:t>
                      </a:r>
                      <a:r>
                        <a:rPr lang="en-US" sz="2000" dirty="0" err="1">
                          <a:latin typeface="Times New Roman" pitchFamily="18" charset="0"/>
                          <a:cs typeface="Times New Roman" pitchFamily="18" charset="0"/>
                        </a:rPr>
                        <a:t>quiteness</a:t>
                      </a:r>
                      <a:r>
                        <a:rPr lang="en-US" sz="2000" dirty="0">
                          <a:latin typeface="Times New Roman" pitchFamily="18" charset="0"/>
                          <a:cs typeface="Times New Roman" pitchFamily="18" charset="0"/>
                        </a:rPr>
                        <a:t>        microcomputer        compiler        programmable        greatly        shipment        computerize        division       independence        (a way of...)storing        Spooling        turning        (...your office....) (big...) savings       developer        (...are) producing        increasingly       sophisticated        application        </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a growing        global        ...(market)</a:t>
                      </a:r>
                    </a:p>
                  </a:txBody>
                  <a:tcPr marL="0" marR="0" marT="0" marB="0" anchor="ctr">
                    <a:lnL>
                      <a:noFill/>
                    </a:lnL>
                    <a:lnR>
                      <a:noFill/>
                    </a:lnR>
                    <a:lnT>
                      <a:noFill/>
                    </a:lnT>
                    <a:lnB>
                      <a:noFill/>
                    </a:lnB>
                    <a:solidFill>
                      <a:srgbClr val="FFCCCC"/>
                    </a:solidFill>
                  </a:tcPr>
                </a:tc>
              </a:tr>
            </a:tbl>
          </a:graphicData>
        </a:graphic>
      </p:graphicFrame>
      <p:pic>
        <p:nvPicPr>
          <p:cNvPr id="40964" name="Picture 4"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0966" name="Picture 6"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0967" name="Picture 7"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0969" name="Picture 9"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0970" name="Picture 10"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0972" name="Picture 12"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0973" name="Picture 13"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0975" name="Picture 15"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0976" name="Picture 16"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0978" name="Picture 18"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0979" name="Picture 19"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0981" name="Picture 21"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0982" name="Picture 22"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0984" name="Picture 24"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0985" name="Picture 25"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0987" name="Picture 27"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0988" name="Picture 28"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0990" name="Picture 30"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0991" name="Picture 31"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0993" name="Picture 33"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0994" name="Picture 34"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0996" name="Picture 36"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0997" name="Picture 37"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0999" name="Picture 39"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1000" name="Picture 40"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1002" name="Picture 42"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1003" name="Picture 43"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1005" name="Picture 45"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1006" name="Picture 46"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1008" name="Picture 48"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1009" name="Picture 49"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1011" name="Picture 51"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1012" name="Picture 52"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1014" name="Picture 54"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1015" name="Picture 55"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1017" name="Picture 57"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1018" name="Picture 58"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1020" name="Picture 60"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1021" name="Picture 61"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1023" name="Picture 63"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1024" name="Picture 64"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1026" name="Picture 66"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1027" name="Picture 67"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1029" name="Picture 69"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1030" name="Picture 70"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1032" name="Picture 72"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1033" name="Picture 73"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1035" name="Picture 75"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1036" name="Picture 76"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1038" name="Picture 78"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1039" name="Picture 79"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1041" name="Picture 81"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1042" name="Picture 82"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1044" name="Picture 84"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1045" name="Picture 85"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1047" name="Picture 87"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1048" name="Picture 88"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1050" name="Picture 90"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1051" name="Picture 91"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1053" name="Picture 93" descr="http://personales.mundivia.es/emca/english4u/exercises/check.gif"/>
          <p:cNvPicPr>
            <a:picLocks noChangeAspect="1" noChangeArrowheads="1"/>
          </p:cNvPicPr>
          <p:nvPr/>
        </p:nvPicPr>
        <p:blipFill>
          <a:blip r:embed="rId35"/>
          <a:srcRect/>
          <a:stretch>
            <a:fillRect/>
          </a:stretch>
        </p:blipFill>
        <p:spPr bwMode="auto">
          <a:xfrm>
            <a:off x="0" y="0"/>
            <a:ext cx="142875" cy="133350"/>
          </a:xfrm>
          <a:prstGeom prst="rect">
            <a:avLst/>
          </a:prstGeom>
          <a:noFill/>
        </p:spPr>
      </p:pic>
      <p:pic>
        <p:nvPicPr>
          <p:cNvPr id="41054" name="Picture 94" descr="http://personales.mundivia.es/emca/english4u/exercises/help.gif"/>
          <p:cNvPicPr>
            <a:picLocks noChangeAspect="1" noChangeArrowheads="1"/>
          </p:cNvPicPr>
          <p:nvPr/>
        </p:nvPicPr>
        <p:blipFill>
          <a:blip r:embed="rId34"/>
          <a:srcRect/>
          <a:stretch>
            <a:fillRect/>
          </a:stretch>
        </p:blipFill>
        <p:spPr bwMode="auto">
          <a:xfrm>
            <a:off x="0" y="0"/>
            <a:ext cx="142875" cy="133350"/>
          </a:xfrm>
          <a:prstGeom prst="rect">
            <a:avLst/>
          </a:prstGeom>
          <a:noFill/>
        </p:spPr>
      </p:pic>
      <p:pic>
        <p:nvPicPr>
          <p:cNvPr id="40963" name="Picture 3" descr="http://personales.mundivia.es/emca/english4u/exercises/check.gif"/>
          <p:cNvPicPr>
            <a:picLocks noChangeAspect="1" noChangeArrowheads="1"/>
          </p:cNvPicPr>
          <p:nvPr/>
        </p:nvPicPr>
        <p:blipFill>
          <a:blip r:embed="rId35"/>
          <a:srcRect/>
          <a:stretch>
            <a:fillRect/>
          </a:stretch>
        </p:blipFill>
        <p:spPr bwMode="auto">
          <a:xfrm>
            <a:off x="92075" y="-152400"/>
            <a:ext cx="142875" cy="133350"/>
          </a:xfrm>
          <a:prstGeom prst="rect">
            <a:avLst/>
          </a:prstGeom>
          <a:noFill/>
        </p:spPr>
      </p:pic>
    </p:spTree>
    <p:controls>
      <p:control spid="103426" name="DefaultOcx" r:id="rId2" imgW="380880" imgH="228600"/>
      <p:control spid="103427" name="HTMLText1" r:id="rId3" imgW="380880" imgH="228600"/>
      <p:control spid="103428" name="HTMLText2" r:id="rId4" imgW="380880" imgH="228600"/>
      <p:control spid="103429" name="HTMLText3" r:id="rId5" imgW="380880" imgH="228600"/>
      <p:control spid="103430" name="HTMLText4" r:id="rId6" imgW="533520" imgH="228600"/>
      <p:control spid="103431" name="HTMLText5" r:id="rId7" imgW="380880" imgH="228600"/>
      <p:control spid="103432" name="HTMLText6" r:id="rId8" imgW="380880" imgH="228600"/>
      <p:control spid="103433" name="HTMLText7" r:id="rId9" imgW="380880" imgH="228600"/>
      <p:control spid="103434" name="HTMLText8" r:id="rId10" imgW="380880" imgH="228600"/>
      <p:control spid="103435" name="HTMLText9" r:id="rId11" imgW="533520" imgH="228600"/>
      <p:control spid="103436" name="HTMLText10" r:id="rId12" imgW="533520" imgH="228600"/>
      <p:control spid="103437" name="HTMLText11" r:id="rId13" imgW="380880" imgH="228600"/>
      <p:control spid="103438" name="HTMLText12" r:id="rId14" imgW="380880" imgH="228600"/>
      <p:control spid="103439" name="HTMLText13" r:id="rId15" imgW="380880" imgH="228600"/>
      <p:control spid="103440" name="HTMLText14" r:id="rId16" imgW="533520" imgH="228600"/>
      <p:control spid="103441" name="HTMLText15" r:id="rId17" imgW="533520" imgH="228600"/>
      <p:control spid="103442" name="HTMLText16" r:id="rId18" imgW="380880" imgH="228600"/>
      <p:control spid="103443" name="HTMLText17" r:id="rId19" imgW="380880" imgH="228600"/>
      <p:control spid="103444" name="HTMLText18" r:id="rId20" imgW="380880" imgH="228600"/>
      <p:control spid="103445" name="HTMLText19" r:id="rId21" imgW="380880" imgH="228600"/>
      <p:control spid="103446" name="HTMLText20" r:id="rId22" imgW="380880" imgH="228600"/>
      <p:control spid="103447" name="HTMLText21" r:id="rId23" imgW="380880" imgH="228600"/>
      <p:control spid="103448" name="HTMLText22" r:id="rId24" imgW="380880" imgH="228600"/>
      <p:control spid="103449" name="HTMLText23" r:id="rId25" imgW="380880" imgH="228600"/>
      <p:control spid="103450" name="HTMLText24" r:id="rId26" imgW="380880" imgH="228600"/>
      <p:control spid="103451" name="HTMLText25" r:id="rId27" imgW="380880" imgH="228600"/>
      <p:control spid="103452" name="HTMLText26" r:id="rId28" imgW="533520" imgH="228600"/>
      <p:control spid="103453" name="HTMLText27" r:id="rId29" imgW="533520" imgH="228600"/>
      <p:control spid="103454" name="HTMLText28" r:id="rId30" imgW="380880" imgH="228600"/>
      <p:control spid="103455" name="HTMLText29" r:id="rId31" imgW="533520" imgH="228600"/>
      <p:control spid="103456" name="HTMLText30" r:id="rId32" imgW="533520" imgH="228600"/>
    </p:controls>
  </p:cSld>
  <p:clrMapOvr>
    <a:masterClrMapping/>
  </p:clrMapOvr>
  <p:transition>
    <p:dissolv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026"/>
          <p:cNvSpPr>
            <a:spLocks noGrp="1" noChangeArrowheads="1"/>
          </p:cNvSpPr>
          <p:nvPr>
            <p:ph type="title"/>
          </p:nvPr>
        </p:nvSpPr>
        <p:spPr>
          <a:xfrm>
            <a:off x="0" y="304800"/>
            <a:ext cx="8007350" cy="1143000"/>
          </a:xfrm>
        </p:spPr>
        <p:txBody>
          <a:bodyPr/>
          <a:lstStyle/>
          <a:p>
            <a:pPr algn="ctr"/>
            <a:r>
              <a:rPr lang="pl-PL" dirty="0"/>
              <a:t>Summary comparison</a:t>
            </a:r>
            <a:endParaRPr lang="en-US" dirty="0"/>
          </a:p>
        </p:txBody>
      </p:sp>
      <p:sp>
        <p:nvSpPr>
          <p:cNvPr id="40964" name="Text Box 1028"/>
          <p:cNvSpPr txBox="1">
            <a:spLocks noChangeArrowheads="1"/>
          </p:cNvSpPr>
          <p:nvPr/>
        </p:nvSpPr>
        <p:spPr bwMode="auto">
          <a:xfrm>
            <a:off x="5324475" y="2424114"/>
            <a:ext cx="1561571" cy="579437"/>
          </a:xfrm>
          <a:prstGeom prst="rect">
            <a:avLst/>
          </a:prstGeom>
          <a:noFill/>
          <a:ln w="9525">
            <a:noFill/>
            <a:miter lim="800000"/>
            <a:headEnd/>
            <a:tailEnd/>
          </a:ln>
          <a:effectLst/>
        </p:spPr>
        <p:txBody>
          <a:bodyPr>
            <a:spAutoFit/>
          </a:bodyPr>
          <a:lstStyle/>
          <a:p>
            <a:pPr algn="l"/>
            <a:r>
              <a:rPr lang="pl-PL" sz="3200">
                <a:effectLst>
                  <a:outerShdw blurRad="38100" dist="38100" dir="2700000" algn="tl">
                    <a:srgbClr val="000000"/>
                  </a:outerShdw>
                </a:effectLst>
                <a:latin typeface="Trebuchet MS" pitchFamily="34" charset="0"/>
              </a:rPr>
              <a:t>long</a:t>
            </a:r>
            <a:endParaRPr lang="en-US" sz="3200">
              <a:effectLst>
                <a:outerShdw blurRad="38100" dist="38100" dir="2700000" algn="tl">
                  <a:srgbClr val="000000"/>
                </a:outerShdw>
              </a:effectLst>
              <a:latin typeface="Trebuchet MS" pitchFamily="34" charset="0"/>
            </a:endParaRPr>
          </a:p>
        </p:txBody>
      </p:sp>
      <p:sp>
        <p:nvSpPr>
          <p:cNvPr id="40965" name="Text Box 1029"/>
          <p:cNvSpPr txBox="1">
            <a:spLocks noChangeArrowheads="1"/>
          </p:cNvSpPr>
          <p:nvPr/>
        </p:nvSpPr>
        <p:spPr bwMode="auto">
          <a:xfrm>
            <a:off x="6139656" y="2424114"/>
            <a:ext cx="840979" cy="579437"/>
          </a:xfrm>
          <a:prstGeom prst="rect">
            <a:avLst/>
          </a:prstGeom>
          <a:noFill/>
          <a:ln w="9525">
            <a:noFill/>
            <a:miter lim="800000"/>
            <a:headEnd/>
            <a:tailEnd/>
          </a:ln>
          <a:effectLst/>
        </p:spPr>
        <p:txBody>
          <a:bodyPr>
            <a:spAutoFit/>
          </a:bodyPr>
          <a:lstStyle/>
          <a:p>
            <a:pPr algn="l"/>
            <a:r>
              <a:rPr lang="pl-PL" sz="3200">
                <a:solidFill>
                  <a:srgbClr val="FF3300"/>
                </a:solidFill>
                <a:effectLst>
                  <a:outerShdw blurRad="38100" dist="38100" dir="2700000" algn="tl">
                    <a:srgbClr val="000000"/>
                  </a:outerShdw>
                </a:effectLst>
                <a:latin typeface="Trebuchet MS" pitchFamily="34" charset="0"/>
              </a:rPr>
              <a:t>est</a:t>
            </a:r>
            <a:endParaRPr lang="en-US" sz="3200">
              <a:solidFill>
                <a:srgbClr val="FF3300"/>
              </a:solidFill>
              <a:effectLst>
                <a:outerShdw blurRad="38100" dist="38100" dir="2700000" algn="tl">
                  <a:srgbClr val="000000"/>
                </a:outerShdw>
              </a:effectLst>
              <a:latin typeface="Trebuchet MS" pitchFamily="34" charset="0"/>
            </a:endParaRPr>
          </a:p>
        </p:txBody>
      </p:sp>
      <p:sp>
        <p:nvSpPr>
          <p:cNvPr id="40968" name="Text Box 1032"/>
          <p:cNvSpPr txBox="1">
            <a:spLocks noChangeArrowheads="1"/>
          </p:cNvSpPr>
          <p:nvPr/>
        </p:nvSpPr>
        <p:spPr bwMode="auto">
          <a:xfrm>
            <a:off x="6170613" y="3359150"/>
            <a:ext cx="1320800" cy="579438"/>
          </a:xfrm>
          <a:prstGeom prst="rect">
            <a:avLst/>
          </a:prstGeom>
          <a:noFill/>
          <a:ln w="9525">
            <a:noFill/>
            <a:miter lim="800000"/>
            <a:headEnd/>
            <a:tailEnd/>
          </a:ln>
          <a:effectLst/>
        </p:spPr>
        <p:txBody>
          <a:bodyPr>
            <a:spAutoFit/>
          </a:bodyPr>
          <a:lstStyle/>
          <a:p>
            <a:pPr algn="l"/>
            <a:r>
              <a:rPr lang="pl-PL" sz="3200">
                <a:solidFill>
                  <a:srgbClr val="FF3300"/>
                </a:solidFill>
                <a:effectLst>
                  <a:outerShdw blurRad="38100" dist="38100" dir="2700000" algn="tl">
                    <a:srgbClr val="000000"/>
                  </a:outerShdw>
                </a:effectLst>
                <a:latin typeface="Trebuchet MS" pitchFamily="34" charset="0"/>
              </a:rPr>
              <a:t>iest</a:t>
            </a:r>
            <a:endParaRPr lang="en-US" sz="3200">
              <a:solidFill>
                <a:srgbClr val="FF3300"/>
              </a:solidFill>
              <a:effectLst>
                <a:outerShdw blurRad="38100" dist="38100" dir="2700000" algn="tl">
                  <a:srgbClr val="000000"/>
                </a:outerShdw>
              </a:effectLst>
              <a:latin typeface="Trebuchet MS" pitchFamily="34" charset="0"/>
            </a:endParaRPr>
          </a:p>
        </p:txBody>
      </p:sp>
      <p:sp>
        <p:nvSpPr>
          <p:cNvPr id="40969" name="Text Box 1033"/>
          <p:cNvSpPr txBox="1">
            <a:spLocks noChangeArrowheads="1"/>
          </p:cNvSpPr>
          <p:nvPr/>
        </p:nvSpPr>
        <p:spPr bwMode="auto">
          <a:xfrm>
            <a:off x="5257800" y="3352800"/>
            <a:ext cx="1623483" cy="579438"/>
          </a:xfrm>
          <a:prstGeom prst="rect">
            <a:avLst/>
          </a:prstGeom>
          <a:noFill/>
          <a:ln w="9525">
            <a:noFill/>
            <a:miter lim="800000"/>
            <a:headEnd/>
            <a:tailEnd/>
          </a:ln>
          <a:effectLst/>
        </p:spPr>
        <p:txBody>
          <a:bodyPr>
            <a:spAutoFit/>
          </a:bodyPr>
          <a:lstStyle/>
          <a:p>
            <a:pPr algn="l"/>
            <a:r>
              <a:rPr lang="pl-PL" sz="3200" dirty="0" smtClean="0">
                <a:effectLst>
                  <a:outerShdw blurRad="38100" dist="38100" dir="2700000" algn="tl">
                    <a:srgbClr val="000000"/>
                  </a:outerShdw>
                </a:effectLst>
                <a:latin typeface="Trebuchet MS" pitchFamily="34" charset="0"/>
              </a:rPr>
              <a:t>funn</a:t>
            </a:r>
            <a:r>
              <a:rPr lang="en-US" sz="3200" dirty="0" smtClean="0">
                <a:effectLst>
                  <a:outerShdw blurRad="38100" dist="38100" dir="2700000" algn="tl">
                    <a:srgbClr val="000000"/>
                  </a:outerShdw>
                </a:effectLst>
                <a:latin typeface="Trebuchet MS" pitchFamily="34" charset="0"/>
              </a:rPr>
              <a:t> </a:t>
            </a:r>
            <a:endParaRPr lang="en-US" sz="3200" dirty="0">
              <a:effectLst>
                <a:outerShdw blurRad="38100" dist="38100" dir="2700000" algn="tl">
                  <a:srgbClr val="000000"/>
                </a:outerShdw>
              </a:effectLst>
              <a:latin typeface="Trebuchet MS" pitchFamily="34" charset="0"/>
            </a:endParaRPr>
          </a:p>
        </p:txBody>
      </p:sp>
      <p:sp>
        <p:nvSpPr>
          <p:cNvPr id="40971" name="Text Box 1035"/>
          <p:cNvSpPr txBox="1">
            <a:spLocks noChangeArrowheads="1"/>
          </p:cNvSpPr>
          <p:nvPr/>
        </p:nvSpPr>
        <p:spPr bwMode="auto">
          <a:xfrm>
            <a:off x="6299598" y="4294189"/>
            <a:ext cx="1700873" cy="579437"/>
          </a:xfrm>
          <a:prstGeom prst="rect">
            <a:avLst/>
          </a:prstGeom>
          <a:noFill/>
          <a:ln w="9525">
            <a:noFill/>
            <a:miter lim="800000"/>
            <a:headEnd/>
            <a:tailEnd/>
          </a:ln>
          <a:effectLst/>
        </p:spPr>
        <p:txBody>
          <a:bodyPr>
            <a:spAutoFit/>
          </a:bodyPr>
          <a:lstStyle/>
          <a:p>
            <a:pPr algn="l"/>
            <a:r>
              <a:rPr lang="pl-PL" sz="3200">
                <a:effectLst>
                  <a:outerShdw blurRad="38100" dist="38100" dir="2700000" algn="tl">
                    <a:srgbClr val="000000"/>
                  </a:outerShdw>
                </a:effectLst>
                <a:latin typeface="Trebuchet MS" pitchFamily="34" charset="0"/>
              </a:rPr>
              <a:t>modern</a:t>
            </a:r>
            <a:endParaRPr lang="en-US" sz="3200">
              <a:effectLst>
                <a:outerShdw blurRad="38100" dist="38100" dir="2700000" algn="tl">
                  <a:srgbClr val="000000"/>
                </a:outerShdw>
              </a:effectLst>
              <a:latin typeface="Trebuchet MS" pitchFamily="34" charset="0"/>
            </a:endParaRPr>
          </a:p>
        </p:txBody>
      </p:sp>
      <p:sp>
        <p:nvSpPr>
          <p:cNvPr id="40972" name="Text Box 1036"/>
          <p:cNvSpPr txBox="1">
            <a:spLocks noChangeArrowheads="1"/>
          </p:cNvSpPr>
          <p:nvPr/>
        </p:nvSpPr>
        <p:spPr bwMode="auto">
          <a:xfrm>
            <a:off x="5293519" y="4294189"/>
            <a:ext cx="1561571" cy="579437"/>
          </a:xfrm>
          <a:prstGeom prst="rect">
            <a:avLst/>
          </a:prstGeom>
          <a:noFill/>
          <a:ln w="9525">
            <a:noFill/>
            <a:miter lim="800000"/>
            <a:headEnd/>
            <a:tailEnd/>
          </a:ln>
          <a:effectLst/>
        </p:spPr>
        <p:txBody>
          <a:bodyPr>
            <a:spAutoFit/>
          </a:bodyPr>
          <a:lstStyle/>
          <a:p>
            <a:pPr algn="l"/>
            <a:r>
              <a:rPr lang="pl-PL" sz="3200">
                <a:solidFill>
                  <a:srgbClr val="FF3300"/>
                </a:solidFill>
                <a:effectLst>
                  <a:outerShdw blurRad="38100" dist="38100" dir="2700000" algn="tl">
                    <a:srgbClr val="000000"/>
                  </a:outerShdw>
                </a:effectLst>
                <a:latin typeface="Trebuchet MS" pitchFamily="34" charset="0"/>
              </a:rPr>
              <a:t>most</a:t>
            </a:r>
            <a:endParaRPr lang="en-US" sz="3200">
              <a:solidFill>
                <a:srgbClr val="FF3300"/>
              </a:solidFill>
              <a:effectLst>
                <a:outerShdw blurRad="38100" dist="38100" dir="2700000" algn="tl">
                  <a:srgbClr val="000000"/>
                </a:outerShdw>
              </a:effectLst>
              <a:latin typeface="Trebuchet MS" pitchFamily="34" charset="0"/>
            </a:endParaRPr>
          </a:p>
        </p:txBody>
      </p:sp>
      <p:sp>
        <p:nvSpPr>
          <p:cNvPr id="40974" name="Text Box 1038"/>
          <p:cNvSpPr txBox="1">
            <a:spLocks noChangeArrowheads="1"/>
          </p:cNvSpPr>
          <p:nvPr/>
        </p:nvSpPr>
        <p:spPr bwMode="auto">
          <a:xfrm>
            <a:off x="5293519" y="5230814"/>
            <a:ext cx="1174618" cy="579437"/>
          </a:xfrm>
          <a:prstGeom prst="rect">
            <a:avLst/>
          </a:prstGeom>
          <a:noFill/>
          <a:ln w="9525">
            <a:noFill/>
            <a:miter lim="800000"/>
            <a:headEnd/>
            <a:tailEnd/>
          </a:ln>
          <a:effectLst/>
        </p:spPr>
        <p:txBody>
          <a:bodyPr>
            <a:spAutoFit/>
          </a:bodyPr>
          <a:lstStyle/>
          <a:p>
            <a:pPr algn="l"/>
            <a:r>
              <a:rPr lang="pl-PL" sz="3200">
                <a:solidFill>
                  <a:srgbClr val="FF3300"/>
                </a:solidFill>
                <a:effectLst>
                  <a:outerShdw blurRad="38100" dist="38100" dir="2700000" algn="tl">
                    <a:srgbClr val="000000"/>
                  </a:outerShdw>
                </a:effectLst>
                <a:latin typeface="Trebuchet MS" pitchFamily="34" charset="0"/>
              </a:rPr>
              <a:t>best</a:t>
            </a:r>
            <a:endParaRPr lang="en-US" sz="3200">
              <a:solidFill>
                <a:srgbClr val="FF3300"/>
              </a:solidFill>
              <a:effectLst>
                <a:outerShdw blurRad="38100" dist="38100" dir="2700000" algn="tl">
                  <a:srgbClr val="000000"/>
                </a:outerShdw>
              </a:effectLst>
              <a:latin typeface="Trebuchet MS" pitchFamily="34" charset="0"/>
            </a:endParaRPr>
          </a:p>
        </p:txBody>
      </p:sp>
      <p:sp>
        <p:nvSpPr>
          <p:cNvPr id="40976" name="Text Box 1040"/>
          <p:cNvSpPr txBox="1">
            <a:spLocks noChangeArrowheads="1"/>
          </p:cNvSpPr>
          <p:nvPr/>
        </p:nvSpPr>
        <p:spPr bwMode="auto">
          <a:xfrm>
            <a:off x="2404269" y="2424114"/>
            <a:ext cx="1561571" cy="579437"/>
          </a:xfrm>
          <a:prstGeom prst="rect">
            <a:avLst/>
          </a:prstGeom>
          <a:noFill/>
          <a:ln w="9525">
            <a:noFill/>
            <a:miter lim="800000"/>
            <a:headEnd/>
            <a:tailEnd/>
          </a:ln>
          <a:effectLst/>
        </p:spPr>
        <p:txBody>
          <a:bodyPr>
            <a:spAutoFit/>
          </a:bodyPr>
          <a:lstStyle/>
          <a:p>
            <a:pPr algn="l"/>
            <a:r>
              <a:rPr lang="pl-PL" sz="3200">
                <a:effectLst>
                  <a:outerShdw blurRad="38100" dist="38100" dir="2700000" algn="tl">
                    <a:srgbClr val="000000"/>
                  </a:outerShdw>
                </a:effectLst>
                <a:latin typeface="Trebuchet MS" pitchFamily="34" charset="0"/>
              </a:rPr>
              <a:t>long</a:t>
            </a:r>
            <a:endParaRPr lang="en-US" sz="3200">
              <a:effectLst>
                <a:outerShdw blurRad="38100" dist="38100" dir="2700000" algn="tl">
                  <a:srgbClr val="000000"/>
                </a:outerShdw>
              </a:effectLst>
              <a:latin typeface="Trebuchet MS" pitchFamily="34" charset="0"/>
            </a:endParaRPr>
          </a:p>
        </p:txBody>
      </p:sp>
      <p:sp>
        <p:nvSpPr>
          <p:cNvPr id="40977" name="Text Box 1041"/>
          <p:cNvSpPr txBox="1">
            <a:spLocks noChangeArrowheads="1"/>
          </p:cNvSpPr>
          <p:nvPr/>
        </p:nvSpPr>
        <p:spPr bwMode="auto">
          <a:xfrm>
            <a:off x="3234928" y="2424114"/>
            <a:ext cx="639763" cy="579437"/>
          </a:xfrm>
          <a:prstGeom prst="rect">
            <a:avLst/>
          </a:prstGeom>
          <a:noFill/>
          <a:ln w="9525">
            <a:noFill/>
            <a:miter lim="800000"/>
            <a:headEnd/>
            <a:tailEnd/>
          </a:ln>
          <a:effectLst/>
        </p:spPr>
        <p:txBody>
          <a:bodyPr>
            <a:spAutoFit/>
          </a:bodyPr>
          <a:lstStyle/>
          <a:p>
            <a:pPr algn="l"/>
            <a:r>
              <a:rPr lang="pl-PL" sz="3200">
                <a:solidFill>
                  <a:srgbClr val="FF9900"/>
                </a:solidFill>
                <a:effectLst>
                  <a:outerShdw blurRad="38100" dist="38100" dir="2700000" algn="tl">
                    <a:srgbClr val="000000"/>
                  </a:outerShdw>
                </a:effectLst>
                <a:latin typeface="Trebuchet MS" pitchFamily="34" charset="0"/>
              </a:rPr>
              <a:t>er</a:t>
            </a:r>
            <a:endParaRPr lang="en-US" sz="3200">
              <a:solidFill>
                <a:srgbClr val="FF9900"/>
              </a:solidFill>
              <a:effectLst>
                <a:outerShdw blurRad="38100" dist="38100" dir="2700000" algn="tl">
                  <a:srgbClr val="000000"/>
                </a:outerShdw>
              </a:effectLst>
              <a:latin typeface="Trebuchet MS" pitchFamily="34" charset="0"/>
            </a:endParaRPr>
          </a:p>
        </p:txBody>
      </p:sp>
      <p:sp>
        <p:nvSpPr>
          <p:cNvPr id="40978" name="Text Box 1042"/>
          <p:cNvSpPr txBox="1">
            <a:spLocks noChangeArrowheads="1"/>
          </p:cNvSpPr>
          <p:nvPr/>
        </p:nvSpPr>
        <p:spPr bwMode="auto">
          <a:xfrm>
            <a:off x="3296842" y="3359150"/>
            <a:ext cx="964803" cy="579438"/>
          </a:xfrm>
          <a:prstGeom prst="rect">
            <a:avLst/>
          </a:prstGeom>
          <a:noFill/>
          <a:ln w="9525">
            <a:noFill/>
            <a:miter lim="800000"/>
            <a:headEnd/>
            <a:tailEnd/>
          </a:ln>
          <a:effectLst/>
        </p:spPr>
        <p:txBody>
          <a:bodyPr>
            <a:spAutoFit/>
          </a:bodyPr>
          <a:lstStyle/>
          <a:p>
            <a:pPr algn="l"/>
            <a:r>
              <a:rPr lang="pl-PL" sz="3200" dirty="0" smtClean="0">
                <a:solidFill>
                  <a:srgbClr val="FF9900"/>
                </a:solidFill>
                <a:effectLst>
                  <a:outerShdw blurRad="38100" dist="38100" dir="2700000" algn="tl">
                    <a:srgbClr val="000000"/>
                  </a:outerShdw>
                </a:effectLst>
                <a:latin typeface="Trebuchet MS" pitchFamily="34" charset="0"/>
              </a:rPr>
              <a:t>ie</a:t>
            </a:r>
            <a:r>
              <a:rPr lang="en-US" sz="3200" dirty="0" smtClean="0">
                <a:solidFill>
                  <a:srgbClr val="FF9900"/>
                </a:solidFill>
                <a:effectLst>
                  <a:outerShdw blurRad="38100" dist="38100" dir="2700000" algn="tl">
                    <a:srgbClr val="000000"/>
                  </a:outerShdw>
                </a:effectLst>
                <a:latin typeface="Trebuchet MS" pitchFamily="34" charset="0"/>
              </a:rPr>
              <a:t>r</a:t>
            </a:r>
            <a:endParaRPr lang="en-US" sz="3200" dirty="0">
              <a:solidFill>
                <a:srgbClr val="FF9900"/>
              </a:solidFill>
              <a:effectLst>
                <a:outerShdw blurRad="38100" dist="38100" dir="2700000" algn="tl">
                  <a:srgbClr val="000000"/>
                </a:outerShdw>
              </a:effectLst>
              <a:latin typeface="Trebuchet MS" pitchFamily="34" charset="0"/>
            </a:endParaRPr>
          </a:p>
        </p:txBody>
      </p:sp>
      <p:sp>
        <p:nvSpPr>
          <p:cNvPr id="40979" name="Text Box 1043"/>
          <p:cNvSpPr txBox="1">
            <a:spLocks noChangeArrowheads="1"/>
          </p:cNvSpPr>
          <p:nvPr/>
        </p:nvSpPr>
        <p:spPr bwMode="auto">
          <a:xfrm>
            <a:off x="2326879" y="3359150"/>
            <a:ext cx="1159140" cy="579438"/>
          </a:xfrm>
          <a:prstGeom prst="rect">
            <a:avLst/>
          </a:prstGeom>
          <a:noFill/>
          <a:ln w="9525">
            <a:noFill/>
            <a:miter lim="800000"/>
            <a:headEnd/>
            <a:tailEnd/>
          </a:ln>
          <a:effectLst/>
        </p:spPr>
        <p:txBody>
          <a:bodyPr>
            <a:spAutoFit/>
          </a:bodyPr>
          <a:lstStyle/>
          <a:p>
            <a:pPr algn="l"/>
            <a:r>
              <a:rPr lang="pl-PL" sz="3200">
                <a:effectLst>
                  <a:outerShdw blurRad="38100" dist="38100" dir="2700000" algn="tl">
                    <a:srgbClr val="000000"/>
                  </a:outerShdw>
                </a:effectLst>
                <a:latin typeface="Trebuchet MS" pitchFamily="34" charset="0"/>
              </a:rPr>
              <a:t>funn</a:t>
            </a:r>
            <a:endParaRPr lang="en-US" sz="3200">
              <a:effectLst>
                <a:outerShdw blurRad="38100" dist="38100" dir="2700000" algn="tl">
                  <a:srgbClr val="000000"/>
                </a:outerShdw>
              </a:effectLst>
              <a:latin typeface="Trebuchet MS" pitchFamily="34" charset="0"/>
            </a:endParaRPr>
          </a:p>
        </p:txBody>
      </p:sp>
      <p:sp>
        <p:nvSpPr>
          <p:cNvPr id="40980" name="Text Box 1044"/>
          <p:cNvSpPr txBox="1">
            <a:spLocks noChangeArrowheads="1"/>
          </p:cNvSpPr>
          <p:nvPr/>
        </p:nvSpPr>
        <p:spPr bwMode="auto">
          <a:xfrm>
            <a:off x="3499776" y="4294189"/>
            <a:ext cx="2103305" cy="579437"/>
          </a:xfrm>
          <a:prstGeom prst="rect">
            <a:avLst/>
          </a:prstGeom>
          <a:noFill/>
          <a:ln w="9525">
            <a:noFill/>
            <a:miter lim="800000"/>
            <a:headEnd/>
            <a:tailEnd/>
          </a:ln>
          <a:effectLst/>
        </p:spPr>
        <p:txBody>
          <a:bodyPr>
            <a:spAutoFit/>
          </a:bodyPr>
          <a:lstStyle/>
          <a:p>
            <a:pPr algn="l"/>
            <a:r>
              <a:rPr lang="pl-PL" sz="3200">
                <a:effectLst>
                  <a:outerShdw blurRad="38100" dist="38100" dir="2700000" algn="tl">
                    <a:srgbClr val="000000"/>
                  </a:outerShdw>
                </a:effectLst>
                <a:latin typeface="Trebuchet MS" pitchFamily="34" charset="0"/>
              </a:rPr>
              <a:t>modern</a:t>
            </a:r>
            <a:endParaRPr lang="en-US" sz="3200">
              <a:effectLst>
                <a:outerShdw blurRad="38100" dist="38100" dir="2700000" algn="tl">
                  <a:srgbClr val="000000"/>
                </a:outerShdw>
              </a:effectLst>
              <a:latin typeface="Trebuchet MS" pitchFamily="34" charset="0"/>
            </a:endParaRPr>
          </a:p>
        </p:txBody>
      </p:sp>
      <p:sp>
        <p:nvSpPr>
          <p:cNvPr id="40981" name="Text Box 1045"/>
          <p:cNvSpPr txBox="1">
            <a:spLocks noChangeArrowheads="1"/>
          </p:cNvSpPr>
          <p:nvPr/>
        </p:nvSpPr>
        <p:spPr bwMode="auto">
          <a:xfrm>
            <a:off x="2411148" y="4294189"/>
            <a:ext cx="1272646" cy="579437"/>
          </a:xfrm>
          <a:prstGeom prst="rect">
            <a:avLst/>
          </a:prstGeom>
          <a:noFill/>
          <a:ln w="9525">
            <a:noFill/>
            <a:miter lim="800000"/>
            <a:headEnd/>
            <a:tailEnd/>
          </a:ln>
          <a:effectLst/>
        </p:spPr>
        <p:txBody>
          <a:bodyPr>
            <a:spAutoFit/>
          </a:bodyPr>
          <a:lstStyle/>
          <a:p>
            <a:pPr algn="l"/>
            <a:r>
              <a:rPr lang="pl-PL" sz="3200">
                <a:solidFill>
                  <a:srgbClr val="FF9900"/>
                </a:solidFill>
                <a:effectLst>
                  <a:outerShdw blurRad="38100" dist="38100" dir="2700000" algn="tl">
                    <a:srgbClr val="000000"/>
                  </a:outerShdw>
                </a:effectLst>
                <a:latin typeface="Trebuchet MS" pitchFamily="34" charset="0"/>
              </a:rPr>
              <a:t>more</a:t>
            </a:r>
            <a:endParaRPr lang="en-US" sz="3200">
              <a:solidFill>
                <a:srgbClr val="FF9900"/>
              </a:solidFill>
              <a:effectLst>
                <a:outerShdw blurRad="38100" dist="38100" dir="2700000" algn="tl">
                  <a:srgbClr val="000000"/>
                </a:outerShdw>
              </a:effectLst>
              <a:latin typeface="Trebuchet MS" pitchFamily="34" charset="0"/>
            </a:endParaRPr>
          </a:p>
        </p:txBody>
      </p:sp>
      <p:sp>
        <p:nvSpPr>
          <p:cNvPr id="40982" name="Text Box 1046"/>
          <p:cNvSpPr txBox="1">
            <a:spLocks noChangeArrowheads="1"/>
          </p:cNvSpPr>
          <p:nvPr/>
        </p:nvSpPr>
        <p:spPr bwMode="auto">
          <a:xfrm>
            <a:off x="2405989" y="5230814"/>
            <a:ext cx="1479021" cy="579437"/>
          </a:xfrm>
          <a:prstGeom prst="rect">
            <a:avLst/>
          </a:prstGeom>
          <a:noFill/>
          <a:ln w="9525">
            <a:noFill/>
            <a:miter lim="800000"/>
            <a:headEnd/>
            <a:tailEnd/>
          </a:ln>
          <a:effectLst/>
        </p:spPr>
        <p:txBody>
          <a:bodyPr>
            <a:spAutoFit/>
          </a:bodyPr>
          <a:lstStyle/>
          <a:p>
            <a:pPr algn="l"/>
            <a:r>
              <a:rPr lang="pl-PL" sz="3200">
                <a:solidFill>
                  <a:srgbClr val="FF9900"/>
                </a:solidFill>
                <a:effectLst>
                  <a:outerShdw blurRad="38100" dist="38100" dir="2700000" algn="tl">
                    <a:srgbClr val="000000"/>
                  </a:outerShdw>
                </a:effectLst>
                <a:latin typeface="Trebuchet MS" pitchFamily="34" charset="0"/>
              </a:rPr>
              <a:t>better</a:t>
            </a:r>
            <a:endParaRPr lang="en-US" sz="3200">
              <a:solidFill>
                <a:srgbClr val="FF9900"/>
              </a:solidFill>
              <a:effectLst>
                <a:outerShdw blurRad="38100" dist="38100" dir="2700000" algn="tl">
                  <a:srgbClr val="000000"/>
                </a:outerShdw>
              </a:effectLst>
              <a:latin typeface="Trebuchet MS" pitchFamily="34" charset="0"/>
            </a:endParaRPr>
          </a:p>
        </p:txBody>
      </p:sp>
      <p:sp>
        <p:nvSpPr>
          <p:cNvPr id="40983" name="Text Box 1047"/>
          <p:cNvSpPr txBox="1">
            <a:spLocks noChangeArrowheads="1"/>
          </p:cNvSpPr>
          <p:nvPr/>
        </p:nvSpPr>
        <p:spPr bwMode="auto">
          <a:xfrm>
            <a:off x="454025" y="2424114"/>
            <a:ext cx="1561571" cy="579437"/>
          </a:xfrm>
          <a:prstGeom prst="rect">
            <a:avLst/>
          </a:prstGeom>
          <a:noFill/>
          <a:ln w="9525">
            <a:noFill/>
            <a:miter lim="800000"/>
            <a:headEnd/>
            <a:tailEnd/>
          </a:ln>
          <a:effectLst/>
        </p:spPr>
        <p:txBody>
          <a:bodyPr>
            <a:spAutoFit/>
          </a:bodyPr>
          <a:lstStyle/>
          <a:p>
            <a:pPr algn="l"/>
            <a:r>
              <a:rPr lang="pl-PL" sz="3200">
                <a:effectLst>
                  <a:outerShdw blurRad="38100" dist="38100" dir="2700000" algn="tl">
                    <a:srgbClr val="000000"/>
                  </a:outerShdw>
                </a:effectLst>
                <a:latin typeface="Trebuchet MS" pitchFamily="34" charset="0"/>
              </a:rPr>
              <a:t>long</a:t>
            </a:r>
            <a:endParaRPr lang="en-US" sz="3200">
              <a:effectLst>
                <a:outerShdw blurRad="38100" dist="38100" dir="2700000" algn="tl">
                  <a:srgbClr val="000000"/>
                </a:outerShdw>
              </a:effectLst>
              <a:latin typeface="Trebuchet MS" pitchFamily="34" charset="0"/>
            </a:endParaRPr>
          </a:p>
        </p:txBody>
      </p:sp>
      <p:sp>
        <p:nvSpPr>
          <p:cNvPr id="40984" name="Text Box 1048"/>
          <p:cNvSpPr txBox="1">
            <a:spLocks noChangeArrowheads="1"/>
          </p:cNvSpPr>
          <p:nvPr/>
        </p:nvSpPr>
        <p:spPr bwMode="auto">
          <a:xfrm>
            <a:off x="314722" y="3359150"/>
            <a:ext cx="1437746" cy="579438"/>
          </a:xfrm>
          <a:prstGeom prst="rect">
            <a:avLst/>
          </a:prstGeom>
          <a:noFill/>
          <a:ln w="9525">
            <a:noFill/>
            <a:miter lim="800000"/>
            <a:headEnd/>
            <a:tailEnd/>
          </a:ln>
          <a:effectLst/>
        </p:spPr>
        <p:txBody>
          <a:bodyPr>
            <a:spAutoFit/>
          </a:bodyPr>
          <a:lstStyle/>
          <a:p>
            <a:pPr algn="l"/>
            <a:r>
              <a:rPr lang="pl-PL" sz="3200">
                <a:effectLst>
                  <a:outerShdw blurRad="38100" dist="38100" dir="2700000" algn="tl">
                    <a:srgbClr val="000000"/>
                  </a:outerShdw>
                </a:effectLst>
                <a:latin typeface="Trebuchet MS" pitchFamily="34" charset="0"/>
              </a:rPr>
              <a:t>funny</a:t>
            </a:r>
            <a:endParaRPr lang="en-US" sz="3200">
              <a:effectLst>
                <a:outerShdw blurRad="38100" dist="38100" dir="2700000" algn="tl">
                  <a:srgbClr val="000000"/>
                </a:outerShdw>
              </a:effectLst>
              <a:latin typeface="Trebuchet MS" pitchFamily="34" charset="0"/>
            </a:endParaRPr>
          </a:p>
        </p:txBody>
      </p:sp>
      <p:sp>
        <p:nvSpPr>
          <p:cNvPr id="40985" name="Text Box 1049"/>
          <p:cNvSpPr txBox="1">
            <a:spLocks noChangeArrowheads="1"/>
          </p:cNvSpPr>
          <p:nvPr/>
        </p:nvSpPr>
        <p:spPr bwMode="auto">
          <a:xfrm>
            <a:off x="486702" y="4294189"/>
            <a:ext cx="1819540" cy="579437"/>
          </a:xfrm>
          <a:prstGeom prst="rect">
            <a:avLst/>
          </a:prstGeom>
          <a:noFill/>
          <a:ln w="9525">
            <a:noFill/>
            <a:miter lim="800000"/>
            <a:headEnd/>
            <a:tailEnd/>
          </a:ln>
          <a:effectLst/>
        </p:spPr>
        <p:txBody>
          <a:bodyPr>
            <a:spAutoFit/>
          </a:bodyPr>
          <a:lstStyle/>
          <a:p>
            <a:pPr algn="l"/>
            <a:r>
              <a:rPr lang="pl-PL" sz="3200">
                <a:effectLst>
                  <a:outerShdw blurRad="38100" dist="38100" dir="2700000" algn="tl">
                    <a:srgbClr val="000000"/>
                  </a:outerShdw>
                </a:effectLst>
                <a:latin typeface="Trebuchet MS" pitchFamily="34" charset="0"/>
              </a:rPr>
              <a:t>modern</a:t>
            </a:r>
            <a:endParaRPr lang="en-US" sz="3200">
              <a:effectLst>
                <a:outerShdw blurRad="38100" dist="38100" dir="2700000" algn="tl">
                  <a:srgbClr val="000000"/>
                </a:outerShdw>
              </a:effectLst>
              <a:latin typeface="Trebuchet MS" pitchFamily="34" charset="0"/>
            </a:endParaRPr>
          </a:p>
        </p:txBody>
      </p:sp>
      <p:sp>
        <p:nvSpPr>
          <p:cNvPr id="40986" name="Line 1050"/>
          <p:cNvSpPr>
            <a:spLocks noChangeShapeType="1"/>
          </p:cNvSpPr>
          <p:nvPr/>
        </p:nvSpPr>
        <p:spPr bwMode="auto">
          <a:xfrm>
            <a:off x="2414588" y="1571626"/>
            <a:ext cx="0" cy="4772025"/>
          </a:xfrm>
          <a:prstGeom prst="line">
            <a:avLst/>
          </a:prstGeom>
          <a:noFill/>
          <a:ln w="9525">
            <a:solidFill>
              <a:schemeClr val="tx1"/>
            </a:solidFill>
            <a:round/>
            <a:headEnd/>
            <a:tailEnd/>
          </a:ln>
          <a:effectLst/>
        </p:spPr>
        <p:txBody>
          <a:bodyPr wrap="none"/>
          <a:lstStyle/>
          <a:p>
            <a:pPr algn="l"/>
            <a:endParaRPr lang="en-US"/>
          </a:p>
        </p:txBody>
      </p:sp>
      <p:sp>
        <p:nvSpPr>
          <p:cNvPr id="40987" name="Line 1051"/>
          <p:cNvSpPr>
            <a:spLocks noChangeShapeType="1"/>
          </p:cNvSpPr>
          <p:nvPr/>
        </p:nvSpPr>
        <p:spPr bwMode="auto">
          <a:xfrm>
            <a:off x="5278041" y="1571626"/>
            <a:ext cx="0" cy="4772025"/>
          </a:xfrm>
          <a:prstGeom prst="line">
            <a:avLst/>
          </a:prstGeom>
          <a:noFill/>
          <a:ln w="9525">
            <a:solidFill>
              <a:schemeClr val="tx1"/>
            </a:solidFill>
            <a:round/>
            <a:headEnd/>
            <a:tailEnd/>
          </a:ln>
          <a:effectLst/>
        </p:spPr>
        <p:txBody>
          <a:bodyPr wrap="none"/>
          <a:lstStyle/>
          <a:p>
            <a:pPr algn="l"/>
            <a:endParaRPr lang="en-US"/>
          </a:p>
        </p:txBody>
      </p:sp>
      <p:sp>
        <p:nvSpPr>
          <p:cNvPr id="40988" name="Text Box 1052"/>
          <p:cNvSpPr txBox="1">
            <a:spLocks noChangeArrowheads="1"/>
          </p:cNvSpPr>
          <p:nvPr/>
        </p:nvSpPr>
        <p:spPr bwMode="auto">
          <a:xfrm>
            <a:off x="502179" y="5230814"/>
            <a:ext cx="1479021" cy="579437"/>
          </a:xfrm>
          <a:prstGeom prst="rect">
            <a:avLst/>
          </a:prstGeom>
          <a:noFill/>
          <a:ln w="9525">
            <a:noFill/>
            <a:miter lim="800000"/>
            <a:headEnd/>
            <a:tailEnd/>
          </a:ln>
          <a:effectLst/>
        </p:spPr>
        <p:txBody>
          <a:bodyPr>
            <a:spAutoFit/>
          </a:bodyPr>
          <a:lstStyle/>
          <a:p>
            <a:pPr algn="l"/>
            <a:r>
              <a:rPr lang="pl-PL" sz="3200">
                <a:effectLst>
                  <a:outerShdw blurRad="38100" dist="38100" dir="2700000" algn="tl">
                    <a:srgbClr val="000000"/>
                  </a:outerShdw>
                </a:effectLst>
                <a:latin typeface="Trebuchet MS" pitchFamily="34" charset="0"/>
              </a:rPr>
              <a:t>good</a:t>
            </a:r>
            <a:endParaRPr lang="en-US" sz="3200">
              <a:effectLst>
                <a:outerShdw blurRad="38100" dist="38100" dir="2700000" algn="tl">
                  <a:srgbClr val="000000"/>
                </a:outerShdw>
              </a:effectLst>
              <a:latin typeface="Trebuchet MS" pitchFamily="34" charset="0"/>
            </a:endParaRPr>
          </a:p>
        </p:txBody>
      </p:sp>
      <p:sp>
        <p:nvSpPr>
          <p:cNvPr id="40990" name="Line 1054"/>
          <p:cNvSpPr>
            <a:spLocks noChangeShapeType="1"/>
          </p:cNvSpPr>
          <p:nvPr/>
        </p:nvSpPr>
        <p:spPr bwMode="auto">
          <a:xfrm>
            <a:off x="510779" y="2286000"/>
            <a:ext cx="7429500" cy="0"/>
          </a:xfrm>
          <a:prstGeom prst="line">
            <a:avLst/>
          </a:prstGeom>
          <a:noFill/>
          <a:ln w="9525">
            <a:solidFill>
              <a:schemeClr val="tx1"/>
            </a:solidFill>
            <a:round/>
            <a:headEnd/>
            <a:tailEnd/>
          </a:ln>
          <a:effectLst/>
        </p:spPr>
        <p:txBody>
          <a:bodyPr wrap="none"/>
          <a:lstStyle/>
          <a:p>
            <a:pPr algn="l"/>
            <a:endParaRPr lang="en-US"/>
          </a:p>
        </p:txBody>
      </p:sp>
      <p:sp>
        <p:nvSpPr>
          <p:cNvPr id="40991" name="Line 1055"/>
          <p:cNvSpPr>
            <a:spLocks noChangeShapeType="1"/>
          </p:cNvSpPr>
          <p:nvPr/>
        </p:nvSpPr>
        <p:spPr bwMode="auto">
          <a:xfrm>
            <a:off x="541735" y="5986463"/>
            <a:ext cx="7414021" cy="0"/>
          </a:xfrm>
          <a:prstGeom prst="line">
            <a:avLst/>
          </a:prstGeom>
          <a:noFill/>
          <a:ln w="9525">
            <a:solidFill>
              <a:schemeClr val="tx1"/>
            </a:solidFill>
            <a:round/>
            <a:headEnd/>
            <a:tailEnd/>
          </a:ln>
          <a:effectLst/>
        </p:spPr>
        <p:txBody>
          <a:bodyPr wrap="none"/>
          <a:lstStyle/>
          <a:p>
            <a:pPr algn="l"/>
            <a:endParaRPr lang="en-US"/>
          </a:p>
        </p:txBody>
      </p:sp>
      <p:sp>
        <p:nvSpPr>
          <p:cNvPr id="40992" name="Line 1056"/>
          <p:cNvSpPr>
            <a:spLocks noChangeShapeType="1"/>
          </p:cNvSpPr>
          <p:nvPr/>
        </p:nvSpPr>
        <p:spPr bwMode="auto">
          <a:xfrm>
            <a:off x="526256" y="3209925"/>
            <a:ext cx="7429500" cy="0"/>
          </a:xfrm>
          <a:prstGeom prst="line">
            <a:avLst/>
          </a:prstGeom>
          <a:noFill/>
          <a:ln w="9525">
            <a:solidFill>
              <a:schemeClr val="tx1"/>
            </a:solidFill>
            <a:round/>
            <a:headEnd/>
            <a:tailEnd/>
          </a:ln>
          <a:effectLst/>
        </p:spPr>
        <p:txBody>
          <a:bodyPr wrap="none"/>
          <a:lstStyle/>
          <a:p>
            <a:pPr algn="l"/>
            <a:endParaRPr lang="en-US"/>
          </a:p>
        </p:txBody>
      </p:sp>
      <p:sp>
        <p:nvSpPr>
          <p:cNvPr id="40993" name="Line 1057"/>
          <p:cNvSpPr>
            <a:spLocks noChangeShapeType="1"/>
          </p:cNvSpPr>
          <p:nvPr/>
        </p:nvSpPr>
        <p:spPr bwMode="auto">
          <a:xfrm>
            <a:off x="541735" y="4135438"/>
            <a:ext cx="7414021" cy="0"/>
          </a:xfrm>
          <a:prstGeom prst="line">
            <a:avLst/>
          </a:prstGeom>
          <a:noFill/>
          <a:ln w="9525">
            <a:solidFill>
              <a:schemeClr val="tx1"/>
            </a:solidFill>
            <a:round/>
            <a:headEnd/>
            <a:tailEnd/>
          </a:ln>
          <a:effectLst/>
        </p:spPr>
        <p:txBody>
          <a:bodyPr wrap="none"/>
          <a:lstStyle/>
          <a:p>
            <a:pPr algn="l"/>
            <a:endParaRPr lang="en-US"/>
          </a:p>
        </p:txBody>
      </p:sp>
      <p:sp>
        <p:nvSpPr>
          <p:cNvPr id="40994" name="Line 1058"/>
          <p:cNvSpPr>
            <a:spLocks noChangeShapeType="1"/>
          </p:cNvSpPr>
          <p:nvPr/>
        </p:nvSpPr>
        <p:spPr bwMode="auto">
          <a:xfrm>
            <a:off x="541735" y="5060950"/>
            <a:ext cx="7414021" cy="0"/>
          </a:xfrm>
          <a:prstGeom prst="line">
            <a:avLst/>
          </a:prstGeom>
          <a:noFill/>
          <a:ln w="9525">
            <a:solidFill>
              <a:schemeClr val="tx1"/>
            </a:solidFill>
            <a:round/>
            <a:headEnd/>
            <a:tailEnd/>
          </a:ln>
          <a:effectLst/>
        </p:spPr>
        <p:txBody>
          <a:bodyPr wrap="none"/>
          <a:lstStyle/>
          <a:p>
            <a:pPr algn="l"/>
            <a:endParaRPr lang="en-US"/>
          </a:p>
        </p:txBody>
      </p:sp>
      <p:sp>
        <p:nvSpPr>
          <p:cNvPr id="40995" name="Text Box 1059"/>
          <p:cNvSpPr txBox="1">
            <a:spLocks noChangeArrowheads="1"/>
          </p:cNvSpPr>
          <p:nvPr/>
        </p:nvSpPr>
        <p:spPr bwMode="auto">
          <a:xfrm>
            <a:off x="2497137" y="1630363"/>
            <a:ext cx="2320000" cy="369332"/>
          </a:xfrm>
          <a:prstGeom prst="rect">
            <a:avLst/>
          </a:prstGeom>
          <a:noFill/>
          <a:ln w="9525">
            <a:noFill/>
            <a:miter lim="800000"/>
            <a:headEnd/>
            <a:tailEnd/>
          </a:ln>
          <a:effectLst/>
        </p:spPr>
        <p:txBody>
          <a:bodyPr>
            <a:spAutoFit/>
          </a:bodyPr>
          <a:lstStyle/>
          <a:p>
            <a:pPr algn="l"/>
            <a:r>
              <a:rPr lang="pl-PL">
                <a:solidFill>
                  <a:srgbClr val="FF9900"/>
                </a:solidFill>
                <a:effectLst>
                  <a:outerShdw blurRad="38100" dist="38100" dir="2700000" algn="tl">
                    <a:srgbClr val="000000"/>
                  </a:outerShdw>
                </a:effectLst>
                <a:latin typeface="Trebuchet MS" pitchFamily="34" charset="0"/>
              </a:rPr>
              <a:t>comparative</a:t>
            </a:r>
            <a:endParaRPr lang="en-US">
              <a:solidFill>
                <a:srgbClr val="FF9900"/>
              </a:solidFill>
              <a:effectLst>
                <a:outerShdw blurRad="38100" dist="38100" dir="2700000" algn="tl">
                  <a:srgbClr val="000000"/>
                </a:outerShdw>
              </a:effectLst>
              <a:latin typeface="Trebuchet MS" pitchFamily="34" charset="0"/>
            </a:endParaRPr>
          </a:p>
        </p:txBody>
      </p:sp>
      <p:sp>
        <p:nvSpPr>
          <p:cNvPr id="40996" name="Text Box 1060"/>
          <p:cNvSpPr txBox="1">
            <a:spLocks noChangeArrowheads="1"/>
          </p:cNvSpPr>
          <p:nvPr/>
        </p:nvSpPr>
        <p:spPr bwMode="auto">
          <a:xfrm>
            <a:off x="5386388" y="1630363"/>
            <a:ext cx="2134262" cy="369332"/>
          </a:xfrm>
          <a:prstGeom prst="rect">
            <a:avLst/>
          </a:prstGeom>
          <a:noFill/>
          <a:ln w="9525">
            <a:noFill/>
            <a:miter lim="800000"/>
            <a:headEnd/>
            <a:tailEnd/>
          </a:ln>
          <a:effectLst/>
        </p:spPr>
        <p:txBody>
          <a:bodyPr>
            <a:spAutoFit/>
          </a:bodyPr>
          <a:lstStyle/>
          <a:p>
            <a:pPr algn="l"/>
            <a:r>
              <a:rPr lang="pl-PL">
                <a:solidFill>
                  <a:srgbClr val="FF3300"/>
                </a:solidFill>
                <a:effectLst>
                  <a:outerShdw blurRad="38100" dist="38100" dir="2700000" algn="tl">
                    <a:srgbClr val="000000"/>
                  </a:outerShdw>
                </a:effectLst>
                <a:latin typeface="Trebuchet MS" pitchFamily="34" charset="0"/>
              </a:rPr>
              <a:t>superlative</a:t>
            </a:r>
            <a:endParaRPr lang="en-US">
              <a:solidFill>
                <a:srgbClr val="FF3300"/>
              </a:solidFill>
              <a:effectLst>
                <a:outerShdw blurRad="38100" dist="38100" dir="2700000" algn="tl">
                  <a:srgbClr val="000000"/>
                </a:outerShdw>
              </a:effectLst>
              <a:latin typeface="Trebuchet MS" pitchFamily="34" charset="0"/>
            </a:endParaRPr>
          </a:p>
        </p:txBody>
      </p:sp>
      <p:sp>
        <p:nvSpPr>
          <p:cNvPr id="40997" name="Rectangle 1061"/>
          <p:cNvSpPr>
            <a:spLocks noChangeArrowheads="1"/>
          </p:cNvSpPr>
          <p:nvPr/>
        </p:nvSpPr>
        <p:spPr bwMode="auto">
          <a:xfrm>
            <a:off x="2522936" y="1643064"/>
            <a:ext cx="2012156" cy="466725"/>
          </a:xfrm>
          <a:prstGeom prst="rect">
            <a:avLst/>
          </a:prstGeom>
          <a:noFill/>
          <a:ln w="28575">
            <a:solidFill>
              <a:schemeClr val="tx2"/>
            </a:solidFill>
            <a:miter lim="800000"/>
            <a:headEnd/>
            <a:tailEnd/>
          </a:ln>
          <a:effectLst/>
        </p:spPr>
        <p:txBody>
          <a:bodyPr wrap="none" anchor="ctr"/>
          <a:lstStyle/>
          <a:p>
            <a:pPr algn="l"/>
            <a:endParaRPr lang="en-US"/>
          </a:p>
        </p:txBody>
      </p:sp>
      <p:sp>
        <p:nvSpPr>
          <p:cNvPr id="40998" name="Rectangle 1062"/>
          <p:cNvSpPr>
            <a:spLocks noChangeArrowheads="1"/>
          </p:cNvSpPr>
          <p:nvPr/>
        </p:nvSpPr>
        <p:spPr bwMode="auto">
          <a:xfrm>
            <a:off x="5412185" y="1638301"/>
            <a:ext cx="1795463" cy="466725"/>
          </a:xfrm>
          <a:prstGeom prst="rect">
            <a:avLst/>
          </a:prstGeom>
          <a:noFill/>
          <a:ln w="28575">
            <a:solidFill>
              <a:schemeClr val="tx2"/>
            </a:solidFill>
            <a:miter lim="800000"/>
            <a:headEnd/>
            <a:tailEnd/>
          </a:ln>
          <a:effectLst/>
        </p:spPr>
        <p:txBody>
          <a:bodyPr wrap="none" anchor="ctr"/>
          <a:lstStyle/>
          <a:p>
            <a:pPr algn="l"/>
            <a:endParaRPr lang="en-US"/>
          </a:p>
        </p:txBody>
      </p:sp>
    </p:spTree>
  </p:cSld>
  <p:clrMapOvr>
    <a:masterClrMapping/>
  </p:clrMapOvr>
  <p:transition>
    <p:dissolv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000" b="1" dirty="0" smtClean="0"/>
              <a:t/>
            </a:r>
            <a:br>
              <a:rPr lang="en-US" sz="3000" b="1" dirty="0" smtClean="0"/>
            </a:br>
            <a:r>
              <a:rPr lang="en-US" sz="3000" b="1" dirty="0" smtClean="0"/>
              <a:t>Expressing Agreement or Disagreement for Constructive Dialogue</a:t>
            </a:r>
            <a:br>
              <a:rPr lang="en-US" sz="3000" b="1" dirty="0" smtClean="0"/>
            </a:br>
            <a:r>
              <a:rPr lang="en-US" sz="3000" dirty="0" smtClean="0"/>
              <a:t> </a:t>
            </a:r>
            <a:br>
              <a:rPr lang="en-US" sz="3000" dirty="0" smtClean="0"/>
            </a:br>
            <a:endParaRPr lang="en-US" sz="3000" dirty="0"/>
          </a:p>
        </p:txBody>
      </p:sp>
      <p:sp>
        <p:nvSpPr>
          <p:cNvPr id="3" name="Content Placeholder 2"/>
          <p:cNvSpPr>
            <a:spLocks noGrp="1"/>
          </p:cNvSpPr>
          <p:nvPr>
            <p:ph idx="1"/>
          </p:nvPr>
        </p:nvSpPr>
        <p:spPr/>
        <p:txBody>
          <a:bodyPr/>
          <a:lstStyle/>
          <a:p>
            <a:pPr algn="l"/>
            <a:r>
              <a:rPr lang="en-US" b="1" dirty="0" smtClean="0"/>
              <a:t> </a:t>
            </a:r>
            <a:endParaRPr lang="en-US" dirty="0" smtClean="0"/>
          </a:p>
          <a:p>
            <a:pPr algn="l"/>
            <a:endParaRPr lang="en-US" dirty="0" smtClean="0"/>
          </a:p>
          <a:p>
            <a:pPr algn="l"/>
            <a:endParaRPr lang="en-US" dirty="0"/>
          </a:p>
        </p:txBody>
      </p:sp>
    </p:spTree>
  </p:cSld>
  <p:clrMapOvr>
    <a:masterClrMapping/>
  </p:clrMapOvr>
  <p:transition>
    <p:dissolv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000" b="1" dirty="0" smtClean="0"/>
              <a:t>Participating constructively in controversial discussions is not easy. </a:t>
            </a:r>
            <a:endParaRPr lang="en-US" sz="3000" dirty="0"/>
          </a:p>
        </p:txBody>
      </p:sp>
      <p:sp>
        <p:nvSpPr>
          <p:cNvPr id="3" name="Content Placeholder 2"/>
          <p:cNvSpPr>
            <a:spLocks noGrp="1"/>
          </p:cNvSpPr>
          <p:nvPr>
            <p:ph idx="1"/>
          </p:nvPr>
        </p:nvSpPr>
        <p:spPr/>
        <p:txBody>
          <a:bodyPr/>
          <a:lstStyle/>
          <a:p>
            <a:pPr algn="l"/>
            <a:r>
              <a:rPr lang="en-US" dirty="0" smtClean="0"/>
              <a:t>It’s challenging to figure out how to say what you want to say without sounding harsh, offending someone, or creating bad feelings. Most of us </a:t>
            </a:r>
            <a:r>
              <a:rPr lang="en-US" b="1" dirty="0" smtClean="0"/>
              <a:t>have never been taught </a:t>
            </a:r>
            <a:r>
              <a:rPr lang="en-US" dirty="0" smtClean="0"/>
              <a:t>how to express agreement or disagreement in a positive way. In fact, often, we learn early on that it is best not to disagree with others.</a:t>
            </a:r>
          </a:p>
          <a:p>
            <a:pPr algn="l"/>
            <a:endParaRPr lang="en-US" dirty="0"/>
          </a:p>
        </p:txBody>
      </p:sp>
    </p:spTree>
  </p:cSld>
  <p:clrMapOvr>
    <a:masterClrMapping/>
  </p:clrMapOvr>
  <p:transition>
    <p:dissolv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915400" cy="1143000"/>
          </a:xfrm>
        </p:spPr>
        <p:txBody>
          <a:bodyPr/>
          <a:lstStyle/>
          <a:p>
            <a:pPr algn="l"/>
            <a:r>
              <a:rPr lang="en-US" sz="3000" dirty="0" smtClean="0"/>
              <a:t>Discussions about complex topics can happen at three different levels, which are described below. Although we might label these levels in different ways, the </a:t>
            </a:r>
            <a:r>
              <a:rPr lang="en-US" sz="3000" b="1" dirty="0" smtClean="0"/>
              <a:t>goal in academic environments (and in good stimulating dialogue anywhere</a:t>
            </a:r>
            <a:r>
              <a:rPr lang="en-US" sz="3000" dirty="0" smtClean="0"/>
              <a:t>), should be the type of dialogue described in Level 3.</a:t>
            </a:r>
            <a:br>
              <a:rPr lang="en-US" sz="3000" dirty="0" smtClean="0"/>
            </a:br>
            <a:endParaRPr lang="en-US" sz="3000" dirty="0"/>
          </a:p>
        </p:txBody>
      </p:sp>
    </p:spTree>
  </p:cSld>
  <p:clrMapOvr>
    <a:masterClrMapping/>
  </p:clrMapOvr>
  <p:transition>
    <p:dissolv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i="1" dirty="0" smtClean="0"/>
              <a:t>Level 3 (Dialogue)</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lvl="0" algn="l">
              <a:buFont typeface="Arial" pitchFamily="34" charset="0"/>
              <a:buChar char="•"/>
            </a:pPr>
            <a:r>
              <a:rPr lang="en-US" dirty="0" smtClean="0"/>
              <a:t>The goal is primarily to try and understand where each person is coming from and what makes them think the way they do</a:t>
            </a:r>
          </a:p>
          <a:p>
            <a:pPr lvl="0" algn="l">
              <a:buFont typeface="Arial" pitchFamily="34" charset="0"/>
              <a:buChar char="•"/>
            </a:pPr>
            <a:r>
              <a:rPr lang="en-US" dirty="0" smtClean="0"/>
              <a:t>People spend as much effort on really listening and probing to understand others as they do trying to explain what they think and why they think that way.</a:t>
            </a:r>
          </a:p>
          <a:p>
            <a:pPr algn="l">
              <a:buFont typeface="Arial" pitchFamily="34" charset="0"/>
              <a:buChar char="•"/>
            </a:pPr>
            <a:endParaRPr lang="en-US" dirty="0"/>
          </a:p>
        </p:txBody>
      </p:sp>
    </p:spTree>
  </p:cSld>
  <p:clrMapOvr>
    <a:masterClrMapping/>
  </p:clrMapOvr>
  <p:transition>
    <p:dissolv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i="1" dirty="0" smtClean="0"/>
              <a:t>Level 2 (Discussion)</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lvl="0" algn="l">
              <a:buFont typeface="Arial" pitchFamily="34" charset="0"/>
              <a:buChar char="•"/>
            </a:pPr>
            <a:r>
              <a:rPr lang="en-US" dirty="0" smtClean="0"/>
              <a:t>The goal is primarily to get to “say your piece”.</a:t>
            </a:r>
          </a:p>
          <a:p>
            <a:pPr lvl="0" algn="l">
              <a:buFont typeface="Arial" pitchFamily="34" charset="0"/>
              <a:buChar char="•"/>
            </a:pPr>
            <a:endParaRPr lang="en-US" dirty="0" smtClean="0"/>
          </a:p>
          <a:p>
            <a:pPr lvl="0" algn="l">
              <a:buFont typeface="Arial" pitchFamily="34" charset="0"/>
              <a:buChar char="•"/>
            </a:pPr>
            <a:r>
              <a:rPr lang="en-US" dirty="0" smtClean="0"/>
              <a:t>People are more interested in getting a chance to speak than listening to other’s perspectives and trying to understand where they are coming from.</a:t>
            </a:r>
          </a:p>
          <a:p>
            <a:pPr algn="l">
              <a:buFont typeface="Arial" pitchFamily="34" charset="0"/>
              <a:buChar char="•"/>
            </a:pPr>
            <a:endParaRPr lang="en-US" dirty="0"/>
          </a:p>
        </p:txBody>
      </p:sp>
    </p:spTree>
  </p:cSld>
  <p:clrMapOvr>
    <a:masterClrMapping/>
  </p:clrMapOvr>
  <p:transition>
    <p:dissolv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i="1" dirty="0" smtClean="0"/>
              <a:t>Level 1 (Debate)</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lvl="0" algn="l">
              <a:buFont typeface="Arial" pitchFamily="34" charset="0"/>
              <a:buChar char="•"/>
            </a:pPr>
            <a:r>
              <a:rPr lang="en-US" dirty="0" smtClean="0"/>
              <a:t>The goal is to prove that you’re right and the other person is wrong</a:t>
            </a:r>
          </a:p>
          <a:p>
            <a:pPr lvl="0" algn="l">
              <a:buFont typeface="Arial" pitchFamily="34" charset="0"/>
              <a:buChar char="•"/>
            </a:pPr>
            <a:r>
              <a:rPr lang="en-US" dirty="0" smtClean="0"/>
              <a:t>Things are presented as very black and white/ right or wrong</a:t>
            </a:r>
          </a:p>
          <a:p>
            <a:pPr algn="l">
              <a:buFont typeface="Arial" pitchFamily="34" charset="0"/>
              <a:buChar char="•"/>
            </a:pPr>
            <a:endParaRPr lang="en-US" dirty="0" smtClean="0"/>
          </a:p>
          <a:p>
            <a:pPr algn="l">
              <a:buFont typeface="Arial" pitchFamily="34" charset="0"/>
              <a:buChar char="•"/>
            </a:pPr>
            <a:endParaRPr lang="en-US" dirty="0"/>
          </a:p>
        </p:txBody>
      </p:sp>
    </p:spTree>
  </p:cSld>
  <p:clrMapOvr>
    <a:masterClrMapping/>
  </p:clrMapOvr>
  <p:transition>
    <p:dissolv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wedge/>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3901</TotalTime>
  <Words>1436</Words>
  <Application>Microsoft Office PowerPoint</Application>
  <PresentationFormat>A4 Paper (210x297 mm)</PresentationFormat>
  <Paragraphs>300</Paragraphs>
  <Slides>53</Slides>
  <Notes>3</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Office Theme</vt:lpstr>
      <vt:lpstr>Slide 1</vt:lpstr>
      <vt:lpstr>14th Class</vt:lpstr>
      <vt:lpstr>The Sound of it: Understanding Intonation in Tag Questions</vt:lpstr>
      <vt:lpstr>Common Expressions in Conversation </vt:lpstr>
      <vt:lpstr>The sound of it: Understanding Reductions</vt:lpstr>
      <vt:lpstr>CD 1, TR 12- 13    (A) </vt:lpstr>
      <vt:lpstr>Gerunds as Subjects</vt:lpstr>
      <vt:lpstr>Gerunds as Objects</vt:lpstr>
      <vt:lpstr>CD 1, TR 20-23</vt:lpstr>
      <vt:lpstr>Slide 10</vt:lpstr>
      <vt:lpstr>Slide 11</vt:lpstr>
      <vt:lpstr>Slide 12</vt:lpstr>
      <vt:lpstr>Slide 13</vt:lpstr>
      <vt:lpstr>Slide 14</vt:lpstr>
      <vt:lpstr>Slide 15</vt:lpstr>
      <vt:lpstr>Slide 16</vt:lpstr>
      <vt:lpstr>Exercise : Start Short Conversation With Strangers. </vt:lpstr>
      <vt:lpstr>Say the Following Correctly.</vt:lpstr>
      <vt:lpstr>Study this situation </vt:lpstr>
      <vt:lpstr>What are modals?</vt:lpstr>
      <vt:lpstr>Showing strong necessity: </vt:lpstr>
      <vt:lpstr>Had better…for a warning!</vt:lpstr>
      <vt:lpstr>Use Should to offer advise</vt:lpstr>
      <vt:lpstr> Could or might  are more gentle than should….</vt:lpstr>
      <vt:lpstr>Showing strong necessity: </vt:lpstr>
      <vt:lpstr>Had better…for a warning!</vt:lpstr>
      <vt:lpstr>Use Should to offer advise</vt:lpstr>
      <vt:lpstr> Could or might  are more gentle than should….</vt:lpstr>
      <vt:lpstr>The Sound of It: Understanding Reductions</vt:lpstr>
      <vt:lpstr>What are participles?</vt:lpstr>
      <vt:lpstr>Slide 31</vt:lpstr>
      <vt:lpstr>Getting Meaning from Context </vt:lpstr>
      <vt:lpstr>Slide 33</vt:lpstr>
      <vt:lpstr>Slide 34</vt:lpstr>
      <vt:lpstr>Slide 35</vt:lpstr>
      <vt:lpstr>Slide 36</vt:lpstr>
      <vt:lpstr>Slide 37</vt:lpstr>
      <vt:lpstr>Slide 38</vt:lpstr>
      <vt:lpstr>Slide 39</vt:lpstr>
      <vt:lpstr>Slide 40</vt:lpstr>
      <vt:lpstr>Slide 41</vt:lpstr>
      <vt:lpstr>Slide 42</vt:lpstr>
      <vt:lpstr>Slide 43</vt:lpstr>
      <vt:lpstr>Most Frequent Prefixes and Suffixes</vt:lpstr>
      <vt:lpstr>Slide 45</vt:lpstr>
      <vt:lpstr>Summary comparison</vt:lpstr>
      <vt:lpstr> Expressing Agreement or Disagreement for Constructive Dialogue   </vt:lpstr>
      <vt:lpstr>Participating constructively in controversial discussions is not easy. </vt:lpstr>
      <vt:lpstr>Discussions about complex topics can happen at three different levels, which are described below. Although we might label these levels in different ways, the goal in academic environments (and in good stimulating dialogue anywhere), should be the type of dialogue described in Level 3. </vt:lpstr>
      <vt:lpstr>Level 3 (Dialogue) </vt:lpstr>
      <vt:lpstr>Level 2 (Discussion) </vt:lpstr>
      <vt:lpstr>Level 1 (Debate) </vt:lpstr>
      <vt:lpstr>Slide 53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Administrator</cp:lastModifiedBy>
  <cp:revision>386</cp:revision>
  <dcterms:created xsi:type="dcterms:W3CDTF">2009-10-14T19:14:34Z</dcterms:created>
  <dcterms:modified xsi:type="dcterms:W3CDTF">2011-11-28T10:00:07Z</dcterms:modified>
</cp:coreProperties>
</file>