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513" r:id="rId4"/>
    <p:sldId id="514" r:id="rId5"/>
    <p:sldId id="515" r:id="rId6"/>
    <p:sldId id="516" r:id="rId7"/>
    <p:sldId id="517" r:id="rId8"/>
    <p:sldId id="518" r:id="rId9"/>
    <p:sldId id="519" r:id="rId10"/>
    <p:sldId id="534" r:id="rId11"/>
    <p:sldId id="521" r:id="rId12"/>
    <p:sldId id="522" r:id="rId13"/>
    <p:sldId id="523" r:id="rId14"/>
    <p:sldId id="524" r:id="rId15"/>
    <p:sldId id="525" r:id="rId16"/>
    <p:sldId id="526" r:id="rId17"/>
    <p:sldId id="535" r:id="rId18"/>
    <p:sldId id="527" r:id="rId19"/>
    <p:sldId id="528" r:id="rId20"/>
    <p:sldId id="536" r:id="rId21"/>
    <p:sldId id="529" r:id="rId22"/>
    <p:sldId id="530" r:id="rId23"/>
    <p:sldId id="531" r:id="rId24"/>
    <p:sldId id="481"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9" d="100"/>
          <a:sy n="59" d="100"/>
        </p:scale>
        <p:origin x="-1242" y="-33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11/14/2011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700" b="1" dirty="0" smtClean="0">
                <a:solidFill>
                  <a:schemeClr val="accent1">
                    <a:lumMod val="50000"/>
                  </a:schemeClr>
                </a:solidFill>
                <a:latin typeface="AYM Wadiy S_U normal."/>
                <a:cs typeface="Times New Roman" pitchFamily="18" charset="0"/>
              </a:rPr>
              <a:t>الحضارة الإسلامية</a:t>
            </a:r>
            <a:endParaRPr lang="ar-SA" sz="37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002060"/>
                </a:solidFill>
                <a:latin typeface="Calibri" pitchFamily="34" charset="0"/>
                <a:cs typeface="Times New Roman" pitchFamily="18" charset="0"/>
              </a:rPr>
              <a:t>د. محمد احمد جودة</a:t>
            </a:r>
            <a:endParaRPr lang="en-US" sz="3600" b="1" dirty="0">
              <a:solidFill>
                <a:srgbClr val="002060"/>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en-US" b="1" spc="-150" dirty="0" smtClean="0">
                <a:solidFill>
                  <a:srgbClr val="376092"/>
                </a:solidFill>
                <a:latin typeface="ae_AlMateen" pitchFamily="2" charset="-78"/>
                <a:cs typeface="ae_AlMateen" pitchFamily="2" charset="-78"/>
              </a:rPr>
              <a:t>  </a:t>
            </a:r>
            <a:r>
              <a:rPr lang="ar-SA" b="1" spc="-150" dirty="0" smtClean="0">
                <a:solidFill>
                  <a:srgbClr val="376092"/>
                </a:solidFill>
                <a:latin typeface="ae_AlMateen" pitchFamily="2" charset="-78"/>
                <a:cs typeface="ae_AlMateen" pitchFamily="2" charset="-78"/>
              </a:rPr>
              <a:t> المحاضرة </a:t>
            </a:r>
            <a:r>
              <a:rPr lang="ar-SA" b="1" spc="-150" dirty="0" smtClean="0">
                <a:solidFill>
                  <a:srgbClr val="376092"/>
                </a:solidFill>
                <a:latin typeface="ae_AlMateen" pitchFamily="2" charset="-78"/>
                <a:cs typeface="ae_AlMateen" pitchFamily="2" charset="-78"/>
              </a:rPr>
              <a:t>السابعة</a:t>
            </a:r>
            <a:endParaRPr lang="en-US" b="1" spc="-150" dirty="0" smtClean="0">
              <a:solidFill>
                <a:srgbClr val="376092"/>
              </a:solidFill>
              <a:latin typeface="ae_AlMateen" pitchFamily="2" charset="-78"/>
              <a:cs typeface="ae_AlMateen" pitchFamily="2" charset="-78"/>
            </a:endParaRPr>
          </a:p>
        </p:txBody>
      </p:sp>
      <p:sp>
        <p:nvSpPr>
          <p:cNvPr id="4" name="مستطيل 3"/>
          <p:cNvSpPr/>
          <p:nvPr/>
        </p:nvSpPr>
        <p:spPr>
          <a:xfrm>
            <a:off x="6501664" y="3925669"/>
            <a:ext cx="184731" cy="646331"/>
          </a:xfrm>
          <a:prstGeom prst="rect">
            <a:avLst/>
          </a:prstGeom>
        </p:spPr>
        <p:txBody>
          <a:bodyPr wrap="none">
            <a:spAutoFit/>
          </a:bodyPr>
          <a:lstStyle/>
          <a:p>
            <a:endParaRPr lang="ar-SA" sz="3600" b="1" dirty="0">
              <a:solidFill>
                <a:srgbClr val="002060"/>
              </a:solidFill>
            </a:endParaRPr>
          </a:p>
        </p:txBody>
      </p:sp>
      <p:sp>
        <p:nvSpPr>
          <p:cNvPr id="5" name="مستطيل 4"/>
          <p:cNvSpPr/>
          <p:nvPr/>
        </p:nvSpPr>
        <p:spPr>
          <a:xfrm>
            <a:off x="2362200" y="3940314"/>
            <a:ext cx="5347939" cy="707886"/>
          </a:xfrm>
          <a:prstGeom prst="rect">
            <a:avLst/>
          </a:prstGeom>
        </p:spPr>
        <p:txBody>
          <a:bodyPr wrap="none">
            <a:spAutoFit/>
          </a:bodyPr>
          <a:lstStyle/>
          <a:p>
            <a:pPr eaLnBrk="1" hangingPunct="1"/>
            <a:r>
              <a:rPr lang="ar-SA" sz="4000" dirty="0" smtClean="0">
                <a:solidFill>
                  <a:schemeClr val="accent3">
                    <a:lumMod val="50000"/>
                  </a:schemeClr>
                </a:solidFill>
              </a:rPr>
              <a:t>إنجازات المسلمين في </a:t>
            </a:r>
            <a:r>
              <a:rPr lang="ar-SA" sz="4000" dirty="0" smtClean="0">
                <a:solidFill>
                  <a:schemeClr val="accent3">
                    <a:lumMod val="50000"/>
                  </a:schemeClr>
                </a:solidFill>
              </a:rPr>
              <a:t>علم الطب</a:t>
            </a:r>
            <a:endParaRPr lang="en-US" sz="4000" b="1" dirty="0" smtClean="0">
              <a:solidFill>
                <a:schemeClr val="accent3">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447800"/>
            <a:ext cx="9601200" cy="4190999"/>
          </a:xfrm>
        </p:spPr>
        <p:txBody>
          <a:bodyPr/>
          <a:lstStyle/>
          <a:p>
            <a:pPr rtl="1"/>
            <a:r>
              <a:rPr lang="ar-SA" sz="3000" dirty="0" smtClean="0"/>
              <a:t>حظي علم الطب باهتمام بالغ من المسلمين في ظل الحضارة الإسلامية، ولقي تشجيعا كبيرا وعناية واسعة من خلفاء المسلمين وسلاطينهم على مر العصور الإسلامية. </a:t>
            </a:r>
            <a:r>
              <a:rPr lang="ar-SA" sz="3000" dirty="0" smtClean="0"/>
              <a:t>وتجلى </a:t>
            </a:r>
            <a:r>
              <a:rPr lang="ar-SA" sz="3000" dirty="0" smtClean="0"/>
              <a:t>ذلك في الاهتمام الكبير </a:t>
            </a:r>
            <a:r>
              <a:rPr lang="ar-SA" sz="3000" dirty="0" smtClean="0"/>
              <a:t>بهذا </a:t>
            </a:r>
            <a:r>
              <a:rPr lang="ar-SA" sz="3000" dirty="0" smtClean="0"/>
              <a:t>العلم </a:t>
            </a:r>
            <a:r>
              <a:rPr lang="ar-SA" sz="3000" dirty="0" smtClean="0"/>
              <a:t>تعليما وتعلما وتطوير </a:t>
            </a:r>
            <a:r>
              <a:rPr lang="ar-SA" sz="3000" dirty="0" smtClean="0"/>
              <a:t>هذا العلم بمدارسه وفروعه وتشجيع المنتمين له. </a:t>
            </a:r>
            <a:endParaRPr lang="ar-SA" sz="3000" dirty="0" smtClean="0"/>
          </a:p>
          <a:p>
            <a:pPr rtl="1"/>
            <a:r>
              <a:rPr lang="ar-SA" sz="3000" dirty="0" smtClean="0"/>
              <a:t>وقد </a:t>
            </a:r>
            <a:r>
              <a:rPr lang="ar-SA" sz="3000" dirty="0" smtClean="0"/>
              <a:t>برع </a:t>
            </a:r>
            <a:r>
              <a:rPr lang="ar-SA" sz="3000" dirty="0" smtClean="0"/>
              <a:t>المسلمون </a:t>
            </a:r>
            <a:r>
              <a:rPr lang="ar-SA" sz="3000" dirty="0" smtClean="0"/>
              <a:t>في الانفتاح على مآثر الطب عند الأمم السابقة، وبخاصة الطب اليوناني، وعملوا على نقل مجموعات كبيرة من المؤلفات الطبية اليونانية إلى اللغة العربية في مختلف فروع العلم. ولم يقفوا عند هذا الحد، بل أضافوا إليها الكثير من بحوثهم وابتكاراتهم وتجاربهم الشخصية، فكثرت </a:t>
            </a:r>
            <a:r>
              <a:rPr lang="ar-SA" sz="3000" dirty="0" err="1" smtClean="0"/>
              <a:t>شروحاتهم</a:t>
            </a:r>
            <a:r>
              <a:rPr lang="ar-SA" sz="3000" dirty="0" smtClean="0"/>
              <a:t> لها من واقع </a:t>
            </a:r>
            <a:r>
              <a:rPr lang="ar-SA" sz="3000" dirty="0" smtClean="0"/>
              <a:t>مشاهداتهم .</a:t>
            </a:r>
            <a:endParaRPr lang="ar-SA" sz="3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1"/>
            <a:ext cx="9029700" cy="4419600"/>
          </a:xfrm>
        </p:spPr>
        <p:txBody>
          <a:bodyPr/>
          <a:lstStyle/>
          <a:p>
            <a:pPr rtl="1"/>
            <a:r>
              <a:rPr lang="ar-SA" sz="3000" dirty="0" smtClean="0"/>
              <a:t>وازدادت عناية المسلمين </a:t>
            </a:r>
            <a:r>
              <a:rPr lang="ar-SA" sz="3000" dirty="0" smtClean="0"/>
              <a:t>بهذا </a:t>
            </a:r>
            <a:r>
              <a:rPr lang="ar-SA" sz="3000" dirty="0" smtClean="0"/>
              <a:t>العلم حتى بلغ درجة عالية من التطور وسار </a:t>
            </a:r>
            <a:r>
              <a:rPr lang="ar-SA" sz="3000" dirty="0" err="1" smtClean="0"/>
              <a:t>به</a:t>
            </a:r>
            <a:r>
              <a:rPr lang="ar-SA" sz="3000" dirty="0" smtClean="0"/>
              <a:t> العلماء شوطا كبيرا، فوضعوا له أصولا ومناهج نظرية، وألفوا فيه كتبا كثيرة في مختلف التخصصات الطبية بجانب التجارب العملية التي كانت تجرى في المستشفيات حيث كان طلبة الطب يمرون على المرضى مع أساتذتهم </a:t>
            </a:r>
            <a:r>
              <a:rPr lang="ar-SA" sz="3000" dirty="0" smtClean="0"/>
              <a:t>ويطبقون </a:t>
            </a:r>
            <a:r>
              <a:rPr lang="ar-SA" sz="3000" dirty="0" smtClean="0"/>
              <a:t>ما درسوه نظريا بما يشاهدونه واقعا، مما كان له الأثر الواضح في تطور العملية التعليمية للطب عند المسلمين. </a:t>
            </a:r>
            <a:r>
              <a:rPr lang="ar-SA" sz="3000" dirty="0" smtClean="0"/>
              <a:t>وقد </a:t>
            </a:r>
            <a:r>
              <a:rPr lang="ar-SA" sz="3000" dirty="0" smtClean="0"/>
              <a:t>أدى ذلك بدوره إلى إنتاج كم هائل من الآثار والدراسات الطبية المبتكرة التي كان لها الأثر الواسع في إثراء الدراسات الطبية وارتقائها حتى بلغ المسلمون بهذا العلم موقع </a:t>
            </a:r>
            <a:r>
              <a:rPr lang="ar-SA" sz="3000" dirty="0" err="1" smtClean="0"/>
              <a:t>الريادة</a:t>
            </a:r>
            <a:r>
              <a:rPr lang="ar-SA" sz="3000" dirty="0" smtClean="0"/>
              <a:t> بين الأمم، وكان لهم الفضل الكبير في تقدم الإنسانية </a:t>
            </a:r>
            <a:r>
              <a:rPr lang="ar-SA" sz="3000" dirty="0" smtClean="0"/>
              <a:t>في </a:t>
            </a:r>
            <a:r>
              <a:rPr lang="ar-SA" sz="3000" dirty="0" smtClean="0"/>
              <a:t>هذا العلم.</a:t>
            </a:r>
            <a:endParaRPr lang="ar-SA" sz="3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447801"/>
            <a:ext cx="9410700" cy="4267199"/>
          </a:xfrm>
        </p:spPr>
        <p:txBody>
          <a:bodyPr/>
          <a:lstStyle/>
          <a:p>
            <a:pPr rtl="1"/>
            <a:r>
              <a:rPr lang="ar-SA" sz="3100" dirty="0" smtClean="0"/>
              <a:t>وكان من مظاهر تشجيع المسلمين لهذا العلم ذلك الاهتمام الكبير بإنشاء دور التعليم التي تعنى بتدريس العلوم الطبية، وفي اختيار الأطباء المبرزين للتدريس في هذه المراكز والإشراف عليها حيث تعددت تلك المراكز وتنوعت. فدرس علم الطب في المساجد ومنازل العلماء </a:t>
            </a:r>
            <a:r>
              <a:rPr lang="ar-SA" sz="3100" dirty="0" smtClean="0"/>
              <a:t>وفى المجالس الطبية </a:t>
            </a:r>
            <a:r>
              <a:rPr lang="ar-SA" sz="3100" dirty="0" smtClean="0"/>
              <a:t>عامة </a:t>
            </a:r>
            <a:r>
              <a:rPr lang="ar-SA" sz="3100" dirty="0" err="1" smtClean="0"/>
              <a:t>والبيمارستانات</a:t>
            </a:r>
            <a:r>
              <a:rPr lang="ar-SA" sz="3100" dirty="0" smtClean="0"/>
              <a:t>. وفوق هذا كله، تميزت الحضارة الإسلامية بظهور مدارس أنشئت خصيصا لتدريس هذا العلم، لم يكن لها غرض آخر غير تدريس الطب يشرف عليها أساتذة متخصصون ويدرس فيها رؤساء الطب المتميزون ويطبق فيها نظام تعليمي دقيق، مما كان له الأثر الواضح في تطور الدراسات الطبية وارتقائها.</a:t>
            </a:r>
            <a:endParaRPr lang="ar-SA" sz="3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24000"/>
            <a:ext cx="8915400" cy="4525963"/>
          </a:xfrm>
        </p:spPr>
        <p:txBody>
          <a:bodyPr/>
          <a:lstStyle/>
          <a:p>
            <a:r>
              <a:rPr lang="ar-SA" sz="3100" dirty="0" smtClean="0"/>
              <a:t>وبتعدد تلك المراكز الطبية وتنوعها عند المسلمين اشتهر فيها عدد كبير من الأطباء المتميزين الذين </a:t>
            </a:r>
            <a:r>
              <a:rPr lang="ar-SA" sz="3100" dirty="0" smtClean="0"/>
              <a:t>تركوا تراثا </a:t>
            </a:r>
            <a:r>
              <a:rPr lang="ar-SA" sz="3100" dirty="0" smtClean="0"/>
              <a:t>طبيا رائعا ودراسات رائدة أثرت هذا العلم بصورة كبيرة. ليس هذا فحسب، بل إن من هؤلاء الأطباء من بلغ بروزه في هذا العلم درجة جعلته </a:t>
            </a:r>
            <a:r>
              <a:rPr lang="ar-SA" sz="3100" dirty="0" smtClean="0"/>
              <a:t>مقصد طلبة </a:t>
            </a:r>
            <a:r>
              <a:rPr lang="ar-SA" sz="3100" dirty="0" smtClean="0"/>
              <a:t>العلم في كل موقع سواء بالحضور إليه أو بدراسة آثاره ومؤلفاته بلغاتها العربية أو ترجمتها إلى لغات أخرى، الأمر الذي أكد فضل علماء المسلمين في تطور الطب الحديث وأثرهم على غيرهم من الأمم في معرفة هذا العلم والارتقاء </a:t>
            </a:r>
            <a:r>
              <a:rPr lang="ar-SA" sz="3100" dirty="0" err="1" smtClean="0"/>
              <a:t>به</a:t>
            </a:r>
            <a:r>
              <a:rPr lang="ar-SA" sz="3100" dirty="0" smtClean="0"/>
              <a:t>، وهو أمر واضح وجلي لمعظم المشتغلين في حقل الطب وتاريخه في مختلف دول العالم.</a:t>
            </a:r>
            <a:endParaRPr lang="ar-SA" sz="3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600200"/>
            <a:ext cx="9372600" cy="4419600"/>
          </a:xfrm>
        </p:spPr>
        <p:txBody>
          <a:bodyPr/>
          <a:lstStyle/>
          <a:p>
            <a:pPr rtl="1"/>
            <a:r>
              <a:rPr lang="ar-SA" sz="3000" dirty="0" smtClean="0"/>
              <a:t>ورغم وجود ما يعرف بالطب النبوي إلا أن المسلمين لم </a:t>
            </a:r>
            <a:r>
              <a:rPr lang="ar-SA" sz="3000" dirty="0" smtClean="0"/>
              <a:t>يقفوا عند حدود ذلك الطب النبوي (مع إيمانهم بنفعه وبركته).. بل أدركوا مبكرًا أن العلوم الدنيوية – والطب أحدها - تحتاج إلى دوام البحث والنظر، والوقوف على ما عند الأمم الأخرى منها.. تطبيقًا لهدي الإسلام الدافع دومًا للاستزادة من كل ما هو نافع، والبحث عن </a:t>
            </a:r>
            <a:r>
              <a:rPr lang="ar-SA" sz="3000" dirty="0" smtClean="0"/>
              <a:t>العلم في أي مكان فنرى </a:t>
            </a:r>
            <a:r>
              <a:rPr lang="ar-SA" sz="3000" dirty="0" smtClean="0"/>
              <a:t>أطباء المسلمين يأخذون في التعرف على الطب اليوناني من خلال البلاد الإسلامية المفتوحة، وبدأ الخلفاء يستقدمون الأطباء الروم، الذين سرعان ما أخذ عنهم الأطباء المسلمون، ونشطوا في ترجمة كل ما وقع تحت أيديهم من مؤلفات طبية، ولعل هذا يعتبر أعظم ما حدث في العصر الأموي.</a:t>
            </a:r>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وقد تميز علماء الطب المسلمون بأنهم أول من عرف التخصص؛ فكان منهم: أطباء العيون، ويسمَّون (</a:t>
            </a:r>
            <a:r>
              <a:rPr lang="ar-SA" dirty="0" err="1" smtClean="0"/>
              <a:t>الكحالين</a:t>
            </a:r>
            <a:r>
              <a:rPr lang="ar-SA" dirty="0" smtClean="0"/>
              <a:t>)، ومنهم الجراحون</a:t>
            </a:r>
            <a:r>
              <a:rPr lang="ar-SA" dirty="0" smtClean="0"/>
              <a:t>،</a:t>
            </a:r>
            <a:r>
              <a:rPr lang="ar-SA" dirty="0" smtClean="0"/>
              <a:t> والفاصدون (</a:t>
            </a:r>
            <a:r>
              <a:rPr lang="ar-SA" dirty="0" err="1" smtClean="0"/>
              <a:t>الحجامون</a:t>
            </a:r>
            <a:r>
              <a:rPr lang="ar-SA" dirty="0" smtClean="0"/>
              <a:t>)، ومنهم المختصون </a:t>
            </a:r>
            <a:r>
              <a:rPr lang="ar-SA" dirty="0" err="1" smtClean="0"/>
              <a:t>فى</a:t>
            </a:r>
            <a:r>
              <a:rPr lang="ar-SA" dirty="0" smtClean="0"/>
              <a:t> أمراض </a:t>
            </a:r>
            <a:r>
              <a:rPr lang="ar-SA" dirty="0" smtClean="0"/>
              <a:t>النساء.</a:t>
            </a:r>
            <a:endParaRPr lang="ar-SA" dirty="0" smtClean="0"/>
          </a:p>
          <a:p>
            <a:pPr rtl="1"/>
            <a:r>
              <a:rPr lang="ar-SA" dirty="0" smtClean="0"/>
              <a:t> </a:t>
            </a:r>
            <a:r>
              <a:rPr lang="ar-SA" dirty="0" smtClean="0"/>
              <a:t>وكان من سمات هذا </a:t>
            </a:r>
            <a:r>
              <a:rPr lang="ar-SA" dirty="0" smtClean="0"/>
              <a:t>العصر (العصر </a:t>
            </a:r>
            <a:r>
              <a:rPr lang="ar-SA" dirty="0" err="1" smtClean="0"/>
              <a:t>الاموى</a:t>
            </a:r>
            <a:r>
              <a:rPr lang="ar-SA" dirty="0" smtClean="0"/>
              <a:t>) </a:t>
            </a:r>
            <a:r>
              <a:rPr lang="ar-SA" dirty="0" smtClean="0"/>
              <a:t>إنشاء المستشفيات النظامية، وبروز الشخصيات الإسلامية في ميدان علم الطب، وكانت عائلة أبي الحكم الدمشقي المسيطرة على هذه المهنة في العصر الأموي، وكان من هذه الشخصيات أيضا: </a:t>
            </a:r>
            <a:r>
              <a:rPr lang="ar-SA" dirty="0" err="1" smtClean="0"/>
              <a:t>تياذوق</a:t>
            </a:r>
            <a:r>
              <a:rPr lang="ar-SA" dirty="0" smtClean="0"/>
              <a:t>، وقد كان قريبًا من الحجاج بن يوسف الثقفي، وأحمد بن إبراهيم الذي كان طبيب الخليفة الأموي </a:t>
            </a:r>
            <a:r>
              <a:rPr lang="ar-SA" dirty="0" smtClean="0"/>
              <a:t>يزيد بن عبد الملك.</a:t>
            </a:r>
            <a:endParaRPr lang="ar-SA"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676400"/>
            <a:ext cx="9182100" cy="4267200"/>
          </a:xfrm>
        </p:spPr>
        <p:txBody>
          <a:bodyPr/>
          <a:lstStyle/>
          <a:p>
            <a:pPr rtl="1"/>
            <a:r>
              <a:rPr lang="ar-SA" sz="3000" dirty="0" smtClean="0"/>
              <a:t>وما كادت عجلة الأيام تدور في العصر العباسي حتى أجاد المسلمون في كل فرع من فروع الطب، وصححوا ما كان من أخطاء العلماء السابقين تجاه نظريات بعينها، ولم يقفوا عند حد النقل والترجمة فقط, وإنما واصلوا البحث وصوّبوا أخطاء السابقين.. ومن ذلك ما كان من </a:t>
            </a:r>
            <a:r>
              <a:rPr lang="ar-SA" sz="3000" b="1" dirty="0" smtClean="0"/>
              <a:t>أبي </a:t>
            </a:r>
            <a:r>
              <a:rPr lang="ar-SA" sz="3000" b="1" dirty="0" smtClean="0"/>
              <a:t>بكر الرازي </a:t>
            </a:r>
            <a:r>
              <a:rPr lang="ar-SA" sz="3000" dirty="0" smtClean="0"/>
              <a:t>(ت 313 هـ) والذي يُعد مبتكر خيوط الجراحة المعروفة بالقصاب، كما أنه أول من صنع مراهم </a:t>
            </a:r>
            <a:r>
              <a:rPr lang="ar-SA" sz="3000" dirty="0" err="1" smtClean="0"/>
              <a:t>الزئبق</a:t>
            </a:r>
            <a:r>
              <a:rPr lang="ar-SA" sz="3000" dirty="0" smtClean="0"/>
              <a:t>، وقدم شرحا مفصلاً لأمراض الأطفال, والنساء والولادة, والأمراض التناسلية, وجراحة العيون وأمراضها. </a:t>
            </a:r>
            <a:endParaRPr lang="ar-SA" dirty="0" smtClean="0"/>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وكان من رواد البحث التجريبي في العلوم الطبية، وقد قام بنفسه ببعض التجارب على الحيوانات كالقرود؛ فكان يعطيها الدواء، ويلاحظ تأثيره فيها، فإذا نجح طبقه على الإنسان.. ويعد </a:t>
            </a:r>
            <a:r>
              <a:rPr lang="ar-SA" dirty="0" err="1" smtClean="0"/>
              <a:t>الرازى</a:t>
            </a:r>
            <a:r>
              <a:rPr lang="ar-SA" dirty="0" smtClean="0"/>
              <a:t> </a:t>
            </a:r>
            <a:r>
              <a:rPr lang="ar-SA" dirty="0" smtClean="0"/>
              <a:t>أول </a:t>
            </a:r>
            <a:r>
              <a:rPr lang="ar-SA" dirty="0" smtClean="0"/>
              <a:t>من قرر أن المرض قد يكون وراثيًا</a:t>
            </a:r>
            <a:r>
              <a:rPr lang="ar-SA" dirty="0" smtClean="0"/>
              <a:t>.</a:t>
            </a:r>
          </a:p>
          <a:p>
            <a:pPr rtl="1"/>
            <a:r>
              <a:rPr lang="ar-SA" dirty="0" smtClean="0"/>
              <a:t>وهو أول من استطاع أن يفرّق بين النزيف الشرياني والنزيف الوريدي، واستعمل الضغط بالأصابع وبالرباط في حالة النزيف الشرياني.. وكان أول من وصف عملية استخراج الماء من العيون، ونصح بأن تُبنى المستشفيات بعيدًا عن أماكن تعفُّن المواد </a:t>
            </a:r>
            <a:r>
              <a:rPr lang="ar-SA" dirty="0" smtClean="0"/>
              <a:t>العضوية.</a:t>
            </a:r>
            <a:endParaRPr lang="ar-SA" dirty="0" smtClean="0"/>
          </a:p>
          <a:p>
            <a:pPr rtl="1"/>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ويعتبر الرازي سباقًا في تشخيصه للجدري والحصبة، وقد وضع لذلك كتابه الشهير (الجدري والحصبة)، وفيه وصف دقيق لأعراض هذين المرضين، وما </a:t>
            </a:r>
            <a:r>
              <a:rPr lang="ar-SA" dirty="0" err="1" smtClean="0"/>
              <a:t>يصحبهما</a:t>
            </a:r>
            <a:r>
              <a:rPr lang="ar-SA" dirty="0" smtClean="0"/>
              <a:t> من ارتفاع في درجة الحرارة.. وكان بارعًا في التمييز بينهما، معتبرًا (الحمى) ظاهرة عرضية تنشأ أسبابها من حالات مرضية كثيرة، فهي ظاهرة أو عرَض, وليست علة بذاتها، فإذا ما عولج الداء الذي </a:t>
            </a:r>
            <a:r>
              <a:rPr lang="ar-SA" dirty="0" err="1" smtClean="0"/>
              <a:t>تصحبه</a:t>
            </a:r>
            <a:r>
              <a:rPr lang="ar-SA" dirty="0" smtClean="0"/>
              <a:t> الحرارة علاجًا شافيًا انتفت أسباب تلك </a:t>
            </a:r>
            <a:r>
              <a:rPr lang="ar-SA" dirty="0" smtClean="0"/>
              <a:t>الحمى.</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كما تطور عند المسلمين طب العيون (</a:t>
            </a:r>
            <a:r>
              <a:rPr lang="ar-SA" dirty="0" err="1" smtClean="0"/>
              <a:t>الكحالة</a:t>
            </a:r>
            <a:r>
              <a:rPr lang="ar-SA" dirty="0" smtClean="0"/>
              <a:t>), </a:t>
            </a:r>
            <a:r>
              <a:rPr lang="ar-SA" dirty="0" smtClean="0"/>
              <a:t>وكانوا سباقين فيه </a:t>
            </a:r>
            <a:r>
              <a:rPr lang="ar-SA" dirty="0" smtClean="0"/>
              <a:t>فيه أحد؛ فلا اليونان من قبلهم، ولا </a:t>
            </a:r>
            <a:r>
              <a:rPr lang="ar-SA" dirty="0" err="1" smtClean="0"/>
              <a:t>الللاتين</a:t>
            </a:r>
            <a:r>
              <a:rPr lang="ar-SA" dirty="0" smtClean="0"/>
              <a:t> المعاصرون لهم, ولا الذين أتوا من بعدهم بقرون بلغوا فيه شأوهم؛ فقد كانت مؤلفاتهم فيه الحجة الأولى خلال قرون طوال، ولا عجب أن كثيرين من المؤلفين كادوا يعتبرون طب العيون طبًا عربيًا، ويقرر المؤرخون أن علي بن عيسى </a:t>
            </a:r>
            <a:r>
              <a:rPr lang="ar-SA" dirty="0" err="1" smtClean="0"/>
              <a:t>الكحال</a:t>
            </a:r>
            <a:r>
              <a:rPr lang="ar-SA" dirty="0" smtClean="0"/>
              <a:t> (ت 400 هـ) كان أعظم طبيب عيون في القرون الوسطى برمتها.. ومؤلفه (التذكرة) أعظم مؤلفاته.</a:t>
            </a:r>
          </a:p>
          <a:p>
            <a:pPr rtl="1"/>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70037"/>
            <a:ext cx="8915400" cy="4525963"/>
          </a:xfrm>
        </p:spPr>
        <p:txBody>
          <a:bodyPr/>
          <a:lstStyle/>
          <a:p>
            <a:pPr rtl="1"/>
            <a:r>
              <a:rPr lang="ar-SA" sz="3000" dirty="0" smtClean="0"/>
              <a:t>عملاق آخر يعتبر من أعظم الجراحين في التاريخ إن لم يكن أعظمهم على الإطلاق وهو أبو القاسم </a:t>
            </a:r>
            <a:r>
              <a:rPr lang="ar-SA" sz="3000" dirty="0" err="1" smtClean="0"/>
              <a:t>الزهراوي</a:t>
            </a:r>
            <a:r>
              <a:rPr lang="ar-SA" sz="3000" dirty="0" smtClean="0"/>
              <a:t> (ت 403 هـ) الذي تمكن من اختراع أولى أدوات الجراحة كالمشرط والمقص الجراحي، كما وضع الأسس والقوانين للجراحة.. والتي من أهمها علم ربط الأوعية لمنع نزفها، واخترع خيوط الجراحة, وتمكن من إيقاف النزف بالتخثير.</a:t>
            </a:r>
          </a:p>
          <a:p>
            <a:pPr rtl="1"/>
            <a:r>
              <a:rPr lang="ar-SA" sz="3000" dirty="0" smtClean="0"/>
              <a:t>وقد كان </a:t>
            </a:r>
            <a:r>
              <a:rPr lang="ar-SA" sz="3000" dirty="0" err="1" smtClean="0"/>
              <a:t>الزهراوي</a:t>
            </a:r>
            <a:r>
              <a:rPr lang="ar-SA" sz="3000" dirty="0" smtClean="0"/>
              <a:t> هو الواضع الأول لعلم المناظير الجراحية وذلك باختراعه واستخدامه </a:t>
            </a:r>
            <a:r>
              <a:rPr lang="ar-SA" sz="3000" dirty="0" err="1" smtClean="0"/>
              <a:t>للمحاقن</a:t>
            </a:r>
            <a:r>
              <a:rPr lang="ar-SA" sz="3000" dirty="0" smtClean="0"/>
              <a:t> </a:t>
            </a:r>
            <a:r>
              <a:rPr lang="ar-SA" sz="3000" dirty="0" err="1" smtClean="0"/>
              <a:t>والمبازل</a:t>
            </a:r>
            <a:r>
              <a:rPr lang="ar-SA" sz="3000" dirty="0" smtClean="0"/>
              <a:t> الجراحية والتي عليها يقوم هذا العلم, وقام بالفعل بتفتيت </a:t>
            </a:r>
            <a:r>
              <a:rPr lang="ar-SA" sz="3000" dirty="0" err="1" smtClean="0"/>
              <a:t>حصوة</a:t>
            </a:r>
            <a:r>
              <a:rPr lang="ar-SA" sz="3000" dirty="0" smtClean="0"/>
              <a:t> المثانة بما يشبه المنظار في الوقت الحاضر.. إلى جانب أنه أول مخترع ومستخدم لمنظار المهبل.</a:t>
            </a:r>
          </a:p>
          <a:p>
            <a:pPr rtl="1"/>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ويعتبر كتاب </a:t>
            </a:r>
            <a:r>
              <a:rPr lang="ar-SA" dirty="0" err="1" smtClean="0"/>
              <a:t>الزهراوي</a:t>
            </a:r>
            <a:r>
              <a:rPr lang="ar-SA" dirty="0" smtClean="0"/>
              <a:t>: (التصريف لمن عجز عن التأليف) - والذي قام بترجمته إلى اللاتينية العالم الإيطالي </a:t>
            </a:r>
            <a:r>
              <a:rPr lang="ar-SA" dirty="0" err="1" smtClean="0"/>
              <a:t>جيراردو</a:t>
            </a:r>
            <a:r>
              <a:rPr lang="ar-SA" dirty="0" smtClean="0"/>
              <a:t> تحت اسم </a:t>
            </a:r>
            <a:r>
              <a:rPr lang="en-US" dirty="0" smtClean="0"/>
              <a:t>ALTASRIF ) ) - </a:t>
            </a:r>
            <a:r>
              <a:rPr lang="ar-SA" dirty="0" smtClean="0"/>
              <a:t>موسوعة طبية متكاملة لمؤسسي علم الجراحة بأوروبا, وهذا باعترافهم (تتألف هذه الموسوعة من30 مجلدًا مقسمة إلى 3 أقسام: الأول في (الطب)، والثاني في (الكيمياء)، والثالث في (الجراحة والأدوات الجراحية).. ويذهب مؤرخو الطب إلى أن </a:t>
            </a:r>
            <a:r>
              <a:rPr lang="ar-SA" dirty="0" err="1" smtClean="0"/>
              <a:t>الزهرواي</a:t>
            </a:r>
            <a:r>
              <a:rPr lang="ar-SA" dirty="0" smtClean="0"/>
              <a:t> كان أول من خص الجراحة بدراسة متميزة وفصلها عن سائر الأمراض التي تعتري جسم الإنسان.</a:t>
            </a:r>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يقول عالم وظائف الأعضاء الكبير </a:t>
            </a:r>
            <a:r>
              <a:rPr lang="ar-SA" dirty="0" err="1" smtClean="0"/>
              <a:t>هالر</a:t>
            </a:r>
            <a:r>
              <a:rPr lang="ar-SA" dirty="0" smtClean="0"/>
              <a:t>: "إن جميع الجراحين </a:t>
            </a:r>
            <a:r>
              <a:rPr lang="ar-SA" dirty="0" smtClean="0"/>
              <a:t>الأوروبيين </a:t>
            </a:r>
            <a:r>
              <a:rPr lang="ar-SA" dirty="0" smtClean="0"/>
              <a:t>الذين ظهروا بعد القرن الرابع عشر قد </a:t>
            </a:r>
            <a:r>
              <a:rPr lang="ar-SA" dirty="0" smtClean="0"/>
              <a:t>استمدوا علمهم ومعرفتهم من هذا العالم </a:t>
            </a:r>
            <a:r>
              <a:rPr lang="ar-SA" dirty="0" err="1" smtClean="0"/>
              <a:t>الاسلامى</a:t>
            </a:r>
            <a:r>
              <a:rPr lang="ar-SA" dirty="0" smtClean="0"/>
              <a:t> الكبير.</a:t>
            </a:r>
            <a:endParaRPr lang="ar-SA" dirty="0" smtClean="0"/>
          </a:p>
          <a:p>
            <a:pPr rtl="1"/>
            <a:r>
              <a:rPr lang="ar-SA" dirty="0" smtClean="0"/>
              <a:t>وظل المسلمون من بعده رواداً في الجراحة حتى القرن الخامس الهجري، واستعرب تلامذة أوروبا ليتعلموا على يديه ويعودوا لبلادهم بما تعلموه؛ مما بيّن أهمية علم الجراحة وأهمية فصله عن </a:t>
            </a:r>
            <a:r>
              <a:rPr lang="ar-SA" dirty="0" smtClean="0"/>
              <a:t>الطب الباطني.</a:t>
            </a:r>
            <a:endParaRPr lang="ar-SA" dirty="0" smtClean="0"/>
          </a:p>
          <a:p>
            <a:pPr rtl="1"/>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81000" y="1524000"/>
            <a:ext cx="9144000" cy="4343400"/>
          </a:xfrm>
        </p:spPr>
        <p:txBody>
          <a:bodyPr/>
          <a:lstStyle/>
          <a:p>
            <a:pPr rtl="1"/>
            <a:r>
              <a:rPr lang="ar-SA" dirty="0" smtClean="0"/>
              <a:t>برزت كذلك شخصيات إسلامية أخرى لامعة في ميدان علم الطب من أمثال ابن سينا (ت 428 هـ) الذي استطاع أن يقدم للإنسانية أعظم الخدمات بما توصل إليه من اكتشافات، وما يسره الله له من فتوحات طبية جليلة؛ فقد كان أول من اكتشف العديد من الأمراض التي ما زالت منتشرة حتى الآن، لقد اكتشف لأول مرة طفيل (</a:t>
            </a:r>
            <a:r>
              <a:rPr lang="ar-SA" dirty="0" err="1" smtClean="0"/>
              <a:t>الإنكلستوما</a:t>
            </a:r>
            <a:r>
              <a:rPr lang="ar-SA" dirty="0" smtClean="0"/>
              <a:t>), وسماها الدودة المستديرة، وهو بذلك قد سبق العالِم الإيطالي "</a:t>
            </a:r>
            <a:r>
              <a:rPr lang="ar-SA" dirty="0" err="1" smtClean="0"/>
              <a:t>دوبيني</a:t>
            </a:r>
            <a:r>
              <a:rPr lang="ar-SA" dirty="0" smtClean="0"/>
              <a:t>" بنحو 900 سنة</a:t>
            </a:r>
            <a:r>
              <a:rPr lang="ar-SA" dirty="0" smtClean="0"/>
              <a:t>.</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كما أنه أول من وصف الالتهاب السحائي، وأول من فرّق بين الشلل الناجم عن سبب داخلي في الدماغ والشلل الناتج عن سبب خارجي، ووصف السكتة الدماغية الناتجة عن كثرة الدم، مخالفًا بذلك ما استقر عليه أساطين الطب اليوناني القديم. فضلا عن أنه أول من فرق بين المغص المعوي والمغص </a:t>
            </a:r>
            <a:r>
              <a:rPr lang="ar-SA" dirty="0" err="1" smtClean="0"/>
              <a:t>الكلوى</a:t>
            </a:r>
            <a:r>
              <a:rPr lang="ar-SA" dirty="0" smtClean="0"/>
              <a:t>.</a:t>
            </a:r>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كما كشف ابن سينا - لأول مرة أيضًا - طرق العدوى لبعض الأمراض المعدية كالجدري والحصبة، وذكر أنها تنتقل عن طريق بعض الكائنات الحية الدقيقة في الماء والجو. ويُظهر ابن سينا براعة كبيرة ومقدرة فائقة في علم الجراحة؛ فقد ذكر عدة طرق لإيقاف النزيف، كما تحدث عن كيفية التعامل مع السِّهام واستخراجها من الجروح. ويعتبر ابن سينا أول من اكتشف ووصف عضلات العين الداخلية، وأول من قال بأن مركز البصر ليس في الجسم البلوري كما كان يُعتقد من قبل، وإنما هو في العصب البصري.</a:t>
            </a:r>
          </a:p>
          <a:p>
            <a:pPr rtl="1"/>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كان ابن سينا على دراية واسعة بطب الأسنان, وكان واضحًا دقيقًا في تحديده للغاية والهدف من مداواة نخور الأسنان حين قال: "الغرض من علاج التآكل منع الزيادة على ما تآكل؛ وذلك بتنقية الجوهر الفاسد منه، وتحليل المادة المؤدية إلى </a:t>
            </a:r>
            <a:r>
              <a:rPr lang="ar-SA" dirty="0" smtClean="0"/>
              <a:t>ذلك.</a:t>
            </a:r>
          </a:p>
          <a:p>
            <a:pPr rtl="1"/>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حفل سجل الأمجاد الحضارية الإسلامية بالعشرات بل المئات من الرواد الذين تتلمذت عليهم البشرية قرونًا طويلة, وشهد بفضلهم وسبْقهم الأعداء قبل الأصدقاء.. منهم </a:t>
            </a:r>
            <a:r>
              <a:rPr lang="ar-SA" dirty="0" smtClean="0"/>
              <a:t>ابن النفيس (ت </a:t>
            </a:r>
            <a:r>
              <a:rPr lang="ar-SA" dirty="0" smtClean="0"/>
              <a:t>687 هـ) الذي عارض نظرية </a:t>
            </a:r>
            <a:r>
              <a:rPr lang="ar-SA" dirty="0" err="1" smtClean="0"/>
              <a:t>جالينوس</a:t>
            </a:r>
            <a:r>
              <a:rPr lang="ar-SA" dirty="0" smtClean="0"/>
              <a:t> الذي </a:t>
            </a:r>
            <a:r>
              <a:rPr lang="ar-SA" dirty="0" smtClean="0"/>
              <a:t>كان يقول بوجود ثقب بين بطيني القلب الأيمن والأيسر، فصحح ابن النفيس هذا </a:t>
            </a:r>
            <a:r>
              <a:rPr lang="ar-SA" dirty="0" smtClean="0"/>
              <a:t>الخطأ</a:t>
            </a:r>
            <a:r>
              <a:rPr lang="ar-SA" dirty="0" smtClean="0"/>
              <a:t>,</a:t>
            </a:r>
            <a:r>
              <a:rPr lang="ar-SA" dirty="0" smtClean="0"/>
              <a:t> </a:t>
            </a:r>
            <a:r>
              <a:rPr lang="ar-SA" dirty="0" smtClean="0"/>
              <a:t>ومنه اكتشف الدورة الدموية الصغرى، وقدم لها وصفًا دقيقًا لم يُسبقه إليها أحد.</a:t>
            </a:r>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وقد</a:t>
            </a:r>
            <a:r>
              <a:rPr lang="ar-SA" dirty="0" smtClean="0"/>
              <a:t> لقيت </a:t>
            </a:r>
            <a:r>
              <a:rPr lang="ar-SA" dirty="0" smtClean="0"/>
              <a:t>المؤلفات </a:t>
            </a:r>
            <a:r>
              <a:rPr lang="ar-SA" dirty="0" smtClean="0"/>
              <a:t>الطبية الإسلامية </a:t>
            </a:r>
            <a:r>
              <a:rPr lang="ar-SA" dirty="0" smtClean="0"/>
              <a:t>اهتماما </a:t>
            </a:r>
            <a:r>
              <a:rPr lang="ar-SA" dirty="0" smtClean="0"/>
              <a:t>كبيرا من الأوربيين وترجمت إلى مختلف اللغات الأوربية. واستمرت تلك المؤلفات قرونا عدة كانت خلالها هي المصادر الأساسية التي يعتمد عليها الأوربيون في تعلم الطب سواء بأصولها العربية أو بترجماتها. يقول </a:t>
            </a:r>
            <a:r>
              <a:rPr lang="ar-SA" dirty="0" err="1" smtClean="0"/>
              <a:t>رونلد</a:t>
            </a:r>
            <a:r>
              <a:rPr lang="ar-SA" dirty="0" smtClean="0"/>
              <a:t> </a:t>
            </a:r>
            <a:r>
              <a:rPr lang="ar-SA" dirty="0" err="1" smtClean="0"/>
              <a:t>كامبل</a:t>
            </a:r>
            <a:r>
              <a:rPr lang="ar-SA" dirty="0" smtClean="0"/>
              <a:t> في كتابه "</a:t>
            </a:r>
            <a:r>
              <a:rPr lang="ar-SA" b="1" dirty="0" smtClean="0"/>
              <a:t>الطب العربي</a:t>
            </a:r>
            <a:r>
              <a:rPr lang="ar-SA" dirty="0" smtClean="0"/>
              <a:t>": "لقد بقيت جامعات أوربا تستند تماما على إسهامات علماء العرب في الطب، بل إن مقرراتهم في كليات الطب بقيت تستعمل "</a:t>
            </a:r>
            <a:r>
              <a:rPr lang="ar-SA" b="1" dirty="0" smtClean="0"/>
              <a:t>القانون</a:t>
            </a:r>
            <a:r>
              <a:rPr lang="ar-SA" dirty="0" smtClean="0"/>
              <a:t>" لابن سينا </a:t>
            </a:r>
            <a:r>
              <a:rPr lang="ar-SA" dirty="0" err="1" smtClean="0"/>
              <a:t>و</a:t>
            </a:r>
            <a:r>
              <a:rPr lang="ar-SA" dirty="0" smtClean="0"/>
              <a:t>"</a:t>
            </a:r>
            <a:r>
              <a:rPr lang="ar-SA" b="1" dirty="0" smtClean="0"/>
              <a:t>الحاوي</a:t>
            </a:r>
            <a:r>
              <a:rPr lang="ar-SA" dirty="0" smtClean="0"/>
              <a:t>" للرازي وغيرهما حتى نهاية القرن السادس عشر الميلادي</a:t>
            </a:r>
            <a:r>
              <a:rPr lang="ar-SA" dirty="0" smtClean="0"/>
              <a:t> .</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كما طغى تأثير أطباء المسلمين على العالم الغربي عبر القرون اللاحقة، وبالأخص خلال الفترة من القرن الخامس إلى الثامن الهجري (الموافق الحادي عشر إلى الرابع عشر الميلادي). فقد بقي علماء أوربا يتعلمون في مدارس وجامعات الأمة الإسلامية في الأندلس وصقلية وغيرها، حتى تمكنوا من اللغة العربية. ثم قاموا بترجمة علوم المسلمين في الطب وغيره. </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524001"/>
            <a:ext cx="9639300" cy="4343399"/>
          </a:xfrm>
        </p:spPr>
        <p:txBody>
          <a:bodyPr/>
          <a:lstStyle/>
          <a:p>
            <a:pPr rtl="1"/>
            <a:r>
              <a:rPr lang="ar-SA" sz="3000" dirty="0" smtClean="0"/>
              <a:t>ومما لا يقبل الشك أن تأثير علماء العرب والمسلمين في الطب على أطباء أوربا خلال القرن الحادي عشر الميلادي إلى القرن الرابع عشر الميلادي، لا يحتاج إلى برهان. والجدير بالذكر أن كثيرا من المنصفين من علماء أوربا الغربية، يعترفون بما قدمه علماء العرب والمسلمين في العلوم، كما أن النظريات والأفكار الطبية صارت تدرس في جميع أنحاء </a:t>
            </a:r>
            <a:r>
              <a:rPr lang="ar-SA" sz="3000" dirty="0" smtClean="0"/>
              <a:t>المعمورة.ويؤكد العلماء الغربيين أن </a:t>
            </a:r>
            <a:r>
              <a:rPr lang="ar-SA" sz="3000" dirty="0" smtClean="0"/>
              <a:t>جامعات المسلمين كانت مفتوحة للطلبة الأوربيين الذين نزحوا إليها من بلادهم لطلب العلم، وكان ملوك أوربا وأمراؤها يفدون على بلاد المسلمين ليعالجوا فيها. وأول مدرسة أنشئت للطب في أوربا هي المدرسة التي أسسها العرب في "</a:t>
            </a:r>
            <a:r>
              <a:rPr lang="ar-SA" sz="3000" dirty="0" err="1" smtClean="0"/>
              <a:t>باليرم</a:t>
            </a:r>
            <a:r>
              <a:rPr lang="ar-SA" sz="3000" dirty="0" smtClean="0"/>
              <a:t>" من </a:t>
            </a:r>
            <a:r>
              <a:rPr lang="ar-SA" sz="3000" dirty="0" smtClean="0"/>
              <a:t>إيطاليا.</a:t>
            </a:r>
            <a:endParaRPr lang="ar-SA" sz="3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2875</TotalTime>
  <Words>1835</Words>
  <Application>Microsoft Office PowerPoint</Application>
  <PresentationFormat>A4 Paper (210x297 mm)‎</PresentationFormat>
  <Paragraphs>39</Paragraphs>
  <Slides>24</Slides>
  <Notes>1</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   المحاضرة السابعة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434</cp:revision>
  <dcterms:created xsi:type="dcterms:W3CDTF">2009-10-14T19:14:34Z</dcterms:created>
  <dcterms:modified xsi:type="dcterms:W3CDTF">2011-11-14T16:43:43Z</dcterms:modified>
</cp:coreProperties>
</file>