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0" r:id="rId2"/>
    <p:sldId id="301" r:id="rId3"/>
    <p:sldId id="324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709256"/>
    <a:srgbClr val="009900"/>
    <a:srgbClr val="AD9968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5" autoAdjust="0"/>
    <p:restoredTop sz="94664" autoAdjust="0"/>
  </p:normalViewPr>
  <p:slideViewPr>
    <p:cSldViewPr>
      <p:cViewPr varScale="1">
        <p:scale>
          <a:sx n="70" d="100"/>
          <a:sy n="70" d="100"/>
        </p:scale>
        <p:origin x="-29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Click="0"/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3.wav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4.wav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7.wav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6.bin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9.wav"/><Relationship Id="rId1" Type="http://schemas.openxmlformats.org/officeDocument/2006/relationships/vmlDrawing" Target="../drawings/vmlDrawing7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7.bin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1.wav"/><Relationship Id="rId1" Type="http://schemas.openxmlformats.org/officeDocument/2006/relationships/vmlDrawing" Target="../drawings/vmlDrawing8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2.wav"/><Relationship Id="rId1" Type="http://schemas.openxmlformats.org/officeDocument/2006/relationships/vmlDrawing" Target="../drawings/vmlDrawing9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9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4.wav"/><Relationship Id="rId7" Type="http://schemas.openxmlformats.org/officeDocument/2006/relationships/oleObject" Target="../embeddings/oleObject11.bin"/><Relationship Id="rId2" Type="http://schemas.openxmlformats.org/officeDocument/2006/relationships/audio" Target="../media/audio13.wav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0.bin"/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15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6.wav"/><Relationship Id="rId1" Type="http://schemas.openxmlformats.org/officeDocument/2006/relationships/vmlDrawing" Target="../drawings/vmlDrawing1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7.wav"/><Relationship Id="rId1" Type="http://schemas.openxmlformats.org/officeDocument/2006/relationships/vmlDrawing" Target="../drawings/vmlDrawing12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8.wav"/><Relationship Id="rId1" Type="http://schemas.openxmlformats.org/officeDocument/2006/relationships/vmlDrawing" Target="../drawings/vmlDrawing13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1.wav"/><Relationship Id="rId7" Type="http://schemas.openxmlformats.org/officeDocument/2006/relationships/image" Target="../media/image6.png"/><Relationship Id="rId2" Type="http://schemas.openxmlformats.org/officeDocument/2006/relationships/audio" Target="../media/audio20.wav"/><Relationship Id="rId1" Type="http://schemas.openxmlformats.org/officeDocument/2006/relationships/audio" Target="../media/audio19.wav"/><Relationship Id="rId6" Type="http://schemas.openxmlformats.org/officeDocument/2006/relationships/slideLayout" Target="../slideLayouts/slideLayout7.xml"/><Relationship Id="rId5" Type="http://schemas.openxmlformats.org/officeDocument/2006/relationships/audio" Target="../media/audio23.wav"/><Relationship Id="rId4" Type="http://schemas.openxmlformats.org/officeDocument/2006/relationships/audio" Target="../media/audio2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4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4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4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  </a:t>
            </a:r>
          </a:p>
          <a:p>
            <a:pPr algn="l">
              <a:lnSpc>
                <a:spcPct val="80000"/>
              </a:lnSpc>
            </a:pPr>
            <a:r>
              <a:rPr lang="en-US" sz="48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Phonetics &amp; Phonology  </a:t>
            </a: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709256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Instructor: </a:t>
            </a:r>
          </a:p>
          <a:p>
            <a:pPr algn="l">
              <a:lnSpc>
                <a:spcPct val="80000"/>
              </a:lnSpc>
            </a:pPr>
            <a:r>
              <a:rPr lang="en-US" sz="24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400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709256"/>
                </a:solidFill>
                <a:cs typeface="Arial" pitchFamily="34" charset="0"/>
              </a:rPr>
              <a:t>5</a:t>
            </a:r>
            <a:r>
              <a:rPr lang="en-US" b="1" baseline="30000" smtClean="0">
                <a:solidFill>
                  <a:srgbClr val="709256"/>
                </a:solidFill>
                <a:cs typeface="Arial" pitchFamily="34" charset="0"/>
              </a:rPr>
              <a:t>th</a:t>
            </a:r>
            <a:r>
              <a:rPr lang="en-US" b="1" smtClean="0">
                <a:solidFill>
                  <a:srgbClr val="709256"/>
                </a:solidFill>
                <a:cs typeface="Arial" pitchFamily="34" charset="0"/>
              </a:rPr>
              <a:t>  </a:t>
            </a:r>
            <a:r>
              <a:rPr lang="en-US" b="1" dirty="0" smtClean="0">
                <a:solidFill>
                  <a:srgbClr val="709256"/>
                </a:solidFill>
                <a:cs typeface="Arial" pitchFamily="34" charset="0"/>
              </a:rPr>
              <a:t>Class</a:t>
            </a:r>
            <a:endParaRPr lang="en-US" dirty="0" smtClean="0">
              <a:solidFill>
                <a:srgbClr val="709256"/>
              </a:solidFill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Short &amp; Long Vowels with Diagrams</a:t>
            </a:r>
            <a:r>
              <a:rPr lang="en-GB" dirty="0" smtClean="0">
                <a:latin typeface="Arial" charset="0"/>
              </a:rPr>
              <a:t> </a:t>
            </a:r>
          </a:p>
          <a:p>
            <a:pPr algn="l">
              <a:buFontTx/>
              <a:buChar char="-"/>
            </a:pPr>
            <a:r>
              <a:rPr lang="en-GB" dirty="0" smtClean="0">
                <a:latin typeface="Arial" charset="0"/>
              </a:rPr>
              <a:t>Diphthongs,  </a:t>
            </a:r>
          </a:p>
          <a:p>
            <a:pPr algn="l">
              <a:buFontTx/>
              <a:buChar char="-"/>
            </a:pPr>
            <a:r>
              <a:rPr lang="en-GB" dirty="0" err="1" smtClean="0">
                <a:latin typeface="Arial" charset="0"/>
              </a:rPr>
              <a:t>Triphthongs</a:t>
            </a:r>
            <a:r>
              <a:rPr lang="en-GB" dirty="0" smtClean="0">
                <a:latin typeface="Arial" charset="0"/>
              </a:rPr>
              <a:t> &amp; </a:t>
            </a:r>
            <a:r>
              <a:rPr lang="en-GB" smtClean="0">
                <a:latin typeface="Arial" charset="0"/>
              </a:rPr>
              <a:t>Glides </a:t>
            </a:r>
          </a:p>
          <a:p>
            <a:pPr algn="l"/>
            <a:endParaRPr lang="en-US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908050" y="1897063"/>
            <a:ext cx="842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577850" y="685801"/>
            <a:ext cx="8750300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8000" b="1">
                <a:latin typeface="Arial" charset="0"/>
              </a:rPr>
              <a:t>Phonetics</a:t>
            </a:r>
          </a:p>
          <a:p>
            <a:pPr algn="ctr">
              <a:spcBef>
                <a:spcPct val="50000"/>
              </a:spcBef>
            </a:pPr>
            <a:r>
              <a:rPr lang="en-GB" sz="6000" b="1">
                <a:latin typeface="Arial" charset="0"/>
              </a:rPr>
              <a:t>The Study of the way Humans make, Transmit, and Receive Sounds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95300" y="762001"/>
            <a:ext cx="90805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000" b="1" dirty="0">
                <a:latin typeface="Arial" charset="0"/>
              </a:rPr>
              <a:t>Phonology -</a:t>
            </a:r>
            <a:endParaRPr lang="en-GB" sz="3200" b="1" dirty="0">
              <a:latin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GB" sz="3200" b="1" dirty="0">
                <a:latin typeface="Arial" charset="0"/>
              </a:rPr>
              <a:t> the study of sound systems of languages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577850" y="2971800"/>
            <a:ext cx="8667750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000" b="1" dirty="0">
                <a:latin typeface="Arial" charset="0"/>
              </a:rPr>
              <a:t>Phoneme –</a:t>
            </a:r>
            <a:endParaRPr lang="en-GB" sz="3200" b="1" dirty="0">
              <a:latin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GB" sz="3200" b="1" dirty="0">
                <a:latin typeface="Arial" charset="0"/>
              </a:rPr>
              <a:t>A phonological segment that can be phonetically predicted by a rule – /b/ in </a:t>
            </a:r>
            <a:r>
              <a:rPr lang="en-GB" sz="3200" b="1" i="1" dirty="0">
                <a:latin typeface="Arial" charset="0"/>
              </a:rPr>
              <a:t>bit </a:t>
            </a:r>
            <a:r>
              <a:rPr lang="en-GB" sz="3200" b="1" dirty="0">
                <a:latin typeface="Arial" charset="0"/>
              </a:rPr>
              <a:t>and /p/ in </a:t>
            </a:r>
            <a:r>
              <a:rPr lang="en-GB" sz="3200" b="1" i="1" dirty="0">
                <a:latin typeface="Arial" charset="0"/>
              </a:rPr>
              <a:t>pit.</a:t>
            </a:r>
            <a:endParaRPr lang="en-GB" sz="4000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1568450" y="1447800"/>
            <a:ext cx="7594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6600" b="1">
                <a:latin typeface="Arial" charset="0"/>
              </a:rPr>
              <a:t>The Organs of Speech and Articulation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906000" cy="6858000"/>
        </p:xfrm>
        <a:graphic>
          <a:graphicData uri="http://schemas.openxmlformats.org/presentationml/2006/ole">
            <p:oleObj spid="_x0000_s1026" name="Image" r:id="rId3" imgW="6582694" imgH="5952381" progId="">
              <p:embed/>
            </p:oleObj>
          </a:graphicData>
        </a:graphic>
      </p:graphicFrame>
      <p:sp>
        <p:nvSpPr>
          <p:cNvPr id="1027" name="Text Box 4"/>
          <p:cNvSpPr txBox="1">
            <a:spLocks noChangeArrowheads="1"/>
          </p:cNvSpPr>
          <p:nvPr/>
        </p:nvSpPr>
        <p:spPr bwMode="auto">
          <a:xfrm>
            <a:off x="7594600" y="0"/>
            <a:ext cx="1816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238250" y="685800"/>
            <a:ext cx="726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 b="1">
                <a:latin typeface="Arial" charset="0"/>
              </a:rPr>
              <a:t>Languages are made up of vowels and consonants sounds</a:t>
            </a:r>
            <a:r>
              <a:rPr lang="en-GB" sz="3600" b="1"/>
              <a:t> 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742950" y="2438400"/>
            <a:ext cx="8502650" cy="223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3200" b="1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GB" sz="3200" b="1">
                <a:latin typeface="Arial" charset="0"/>
              </a:rPr>
              <a:t>English consists of 44 sounds (20 vowels and 24 consonants)</a:t>
            </a:r>
          </a:p>
          <a:p>
            <a:pPr>
              <a:spcBef>
                <a:spcPct val="50000"/>
              </a:spcBef>
            </a:pPr>
            <a:endParaRPr lang="en-GB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485900" y="0"/>
            <a:ext cx="70167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7200" b="1">
                <a:latin typeface="Arial" charset="0"/>
              </a:rPr>
              <a:t>Vowels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577850" y="914401"/>
            <a:ext cx="87503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en-GB" sz="3600" dirty="0">
                <a:latin typeface="Arial" charset="0"/>
              </a:rPr>
              <a:t>Most vowel sounds are modified by the shape of the lips. </a:t>
            </a:r>
          </a:p>
          <a:p>
            <a:pPr marL="457200" indent="-457200" algn="ctr">
              <a:spcBef>
                <a:spcPct val="50000"/>
              </a:spcBef>
            </a:pPr>
            <a:r>
              <a:rPr lang="en-GB" sz="3600" dirty="0">
                <a:latin typeface="Arial" charset="0"/>
              </a:rPr>
              <a:t>(rounded / spread / neutral) </a:t>
            </a:r>
          </a:p>
          <a:p>
            <a:pPr marL="457200" indent="-457200" algn="ctr">
              <a:spcBef>
                <a:spcPct val="50000"/>
              </a:spcBef>
            </a:pPr>
            <a:endParaRPr lang="en-GB" sz="3600" dirty="0">
              <a:latin typeface="Arial" charset="0"/>
            </a:endParaRPr>
          </a:p>
          <a:p>
            <a:pPr marL="457200" indent="-457200" algn="ctr">
              <a:spcBef>
                <a:spcPct val="50000"/>
              </a:spcBef>
            </a:pPr>
            <a:endParaRPr lang="en-GB" sz="3600" dirty="0">
              <a:latin typeface="Arial" charset="0"/>
            </a:endParaRPr>
          </a:p>
          <a:p>
            <a:pPr marL="457200" indent="-457200" algn="ctr">
              <a:spcBef>
                <a:spcPct val="50000"/>
              </a:spcBef>
            </a:pPr>
            <a:r>
              <a:rPr lang="en-GB" sz="3600" dirty="0">
                <a:latin typeface="Arial" charset="0"/>
              </a:rPr>
              <a:t>Sounds are made by vibrating the vocal cords (voicing).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660400" y="914400"/>
            <a:ext cx="85852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400">
                <a:latin typeface="Arial" charset="0"/>
              </a:rPr>
              <a:t>Vowels can be </a:t>
            </a:r>
          </a:p>
          <a:p>
            <a:pPr algn="ctr">
              <a:spcBef>
                <a:spcPct val="50000"/>
              </a:spcBef>
            </a:pPr>
            <a:r>
              <a:rPr lang="en-GB" sz="4400">
                <a:latin typeface="Arial" charset="0"/>
              </a:rPr>
              <a:t>single sounds – monophthongs or pure vowels</a:t>
            </a:r>
          </a:p>
          <a:p>
            <a:pPr algn="ctr">
              <a:spcBef>
                <a:spcPct val="50000"/>
              </a:spcBef>
            </a:pPr>
            <a:r>
              <a:rPr lang="en-GB" sz="4400">
                <a:latin typeface="Arial" charset="0"/>
              </a:rPr>
              <a:t>Double sounds - Diphthongs</a:t>
            </a:r>
          </a:p>
          <a:p>
            <a:pPr algn="ctr">
              <a:spcBef>
                <a:spcPct val="50000"/>
              </a:spcBef>
            </a:pPr>
            <a:r>
              <a:rPr lang="en-GB" sz="4400">
                <a:latin typeface="Arial" charset="0"/>
              </a:rPr>
              <a:t>Triple sounds -  Triphthongs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5695950" y="1447800"/>
            <a:ext cx="30543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Arial" charset="0"/>
              </a:rPr>
              <a:t>This is found in the word </a:t>
            </a:r>
            <a:r>
              <a:rPr lang="en-GB" sz="2800">
                <a:latin typeface="Arial" charset="0"/>
              </a:rPr>
              <a:t>t</a:t>
            </a:r>
            <a:r>
              <a:rPr lang="en-GB" sz="2800" b="1" i="1">
                <a:latin typeface="Arial" charset="0"/>
              </a:rPr>
              <a:t>ea.</a:t>
            </a:r>
            <a:r>
              <a:rPr lang="en-GB" b="1" i="1">
                <a:latin typeface="Arial" charset="0"/>
              </a:rPr>
              <a:t> </a:t>
            </a:r>
            <a:r>
              <a:rPr lang="en-GB">
                <a:latin typeface="Arial" charset="0"/>
              </a:rPr>
              <a:t>The lips are </a:t>
            </a:r>
            <a:r>
              <a:rPr lang="en-GB" b="1">
                <a:latin typeface="Arial" charset="0"/>
              </a:rPr>
              <a:t>spread</a:t>
            </a:r>
            <a:r>
              <a:rPr lang="en-GB">
                <a:latin typeface="Arial" charset="0"/>
              </a:rPr>
              <a:t> and the sound is </a:t>
            </a:r>
            <a:r>
              <a:rPr lang="en-GB" b="1">
                <a:latin typeface="Arial" charset="0"/>
              </a:rPr>
              <a:t>long</a:t>
            </a:r>
            <a:endParaRPr lang="en-GB">
              <a:latin typeface="Arial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95300" y="304800"/>
            <a:ext cx="8915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 b="1">
                <a:latin typeface="Arial" charset="0"/>
              </a:rPr>
              <a:t>Pure vowels usually come in pairs consisting of long and short sounds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695950" y="3429001"/>
            <a:ext cx="31369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Arial" charset="0"/>
              </a:rPr>
              <a:t>This is found in the word </a:t>
            </a:r>
            <a:r>
              <a:rPr lang="en-GB" sz="2800">
                <a:latin typeface="Arial" charset="0"/>
              </a:rPr>
              <a:t>h</a:t>
            </a:r>
            <a:r>
              <a:rPr lang="en-GB" sz="2800" b="1" i="1">
                <a:latin typeface="Arial" charset="0"/>
              </a:rPr>
              <a:t>i</a:t>
            </a:r>
            <a:r>
              <a:rPr lang="en-GB" sz="2800">
                <a:latin typeface="Arial" charset="0"/>
              </a:rPr>
              <a:t>p</a:t>
            </a:r>
            <a:r>
              <a:rPr lang="en-GB">
                <a:latin typeface="Arial" charset="0"/>
              </a:rPr>
              <a:t>. The lips are </a:t>
            </a:r>
            <a:r>
              <a:rPr lang="en-GB" b="1">
                <a:latin typeface="Arial" charset="0"/>
              </a:rPr>
              <a:t>slightly spread</a:t>
            </a:r>
            <a:r>
              <a:rPr lang="en-GB">
                <a:latin typeface="Arial" charset="0"/>
              </a:rPr>
              <a:t> and the sound is </a:t>
            </a:r>
            <a:r>
              <a:rPr lang="en-GB" b="1">
                <a:latin typeface="Arial" charset="0"/>
              </a:rPr>
              <a:t>short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953000" y="1905000"/>
            <a:ext cx="330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/>
              <a:t>:</a:t>
            </a:r>
          </a:p>
        </p:txBody>
      </p:sp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330200" y="1295400"/>
          <a:ext cx="5159375" cy="4000500"/>
        </p:xfrm>
        <a:graphic>
          <a:graphicData uri="http://schemas.openxmlformats.org/presentationml/2006/ole">
            <p:oleObj spid="_x0000_s2050" name="Image" r:id="rId5" imgW="4761905" imgH="3924848" progId="">
              <p:embed/>
            </p:oleObj>
          </a:graphicData>
        </a:graphic>
      </p:graphicFrame>
      <p:sp>
        <p:nvSpPr>
          <p:cNvPr id="3079" name="Text Box 8"/>
          <p:cNvSpPr txBox="1">
            <a:spLocks noChangeArrowheads="1"/>
          </p:cNvSpPr>
          <p:nvPr/>
        </p:nvSpPr>
        <p:spPr bwMode="auto">
          <a:xfrm>
            <a:off x="577850" y="5410201"/>
            <a:ext cx="8585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latin typeface="Arial" charset="0"/>
              </a:rPr>
              <a:t>The tongue tip is raised slightly at the front towards the   alveolar. In the longer sound the tongue is raised higher. </a:t>
            </a:r>
          </a:p>
        </p:txBody>
      </p:sp>
      <p:pic>
        <p:nvPicPr>
          <p:cNvPr id="5133" name="Picture 13">
            <a:hlinkClick r:id="" action="ppaction://media"/>
          </p:cNvPr>
          <p:cNvPicPr>
            <a:picLocks noRot="1" noChangeAspect="1" noChangeArrowheads="1"/>
          </p:cNvPicPr>
          <p:nvPr>
            <a:wavAudioFile r:embed="rId2" name="long I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5550" y="19812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14">
            <a:hlinkClick r:id="" action="ppaction://media"/>
          </p:cNvPr>
          <p:cNvPicPr>
            <a:picLocks noRot="1" noChangeAspect="1" noChangeArrowheads="1"/>
          </p:cNvPicPr>
          <p:nvPr>
            <a:wavAudioFile r:embed="rId3" name="short I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0450" y="41148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1" fill="hold"/>
                                        <p:tgtEl>
                                          <p:spTgt spid="5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92" fill="hold"/>
                                        <p:tgtEl>
                                          <p:spTgt spid="5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0" y="609601"/>
            <a:ext cx="990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 b="1">
                <a:latin typeface="Arial" charset="0"/>
              </a:rPr>
              <a:t>The most common sound in English – the Schwa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60400" y="4191001"/>
            <a:ext cx="833755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600" dirty="0">
                <a:latin typeface="Arial" charset="0"/>
              </a:rPr>
              <a:t>This sound is made by relaxing the mouth and keeping your lips in a </a:t>
            </a:r>
            <a:r>
              <a:rPr lang="en-GB" sz="2600" b="1" dirty="0">
                <a:latin typeface="Arial" charset="0"/>
              </a:rPr>
              <a:t>neutral</a:t>
            </a:r>
            <a:r>
              <a:rPr lang="en-GB" sz="2600" dirty="0">
                <a:latin typeface="Arial" charset="0"/>
              </a:rPr>
              <a:t> position and making a </a:t>
            </a:r>
            <a:r>
              <a:rPr lang="en-GB" sz="2600" b="1" dirty="0">
                <a:latin typeface="Arial" charset="0"/>
              </a:rPr>
              <a:t>short </a:t>
            </a:r>
            <a:r>
              <a:rPr lang="en-GB" sz="2600" dirty="0">
                <a:latin typeface="Arial" charset="0"/>
              </a:rPr>
              <a:t>sound. It is found in words like pap</a:t>
            </a:r>
            <a:r>
              <a:rPr lang="en-GB" sz="2600" b="1" i="1" dirty="0">
                <a:latin typeface="Arial" charset="0"/>
              </a:rPr>
              <a:t>er, </a:t>
            </a:r>
            <a:r>
              <a:rPr lang="en-GB" sz="2600" dirty="0">
                <a:latin typeface="Arial" charset="0"/>
              </a:rPr>
              <a:t>ov</a:t>
            </a:r>
            <a:r>
              <a:rPr lang="en-GB" sz="2600" b="1" i="1" dirty="0">
                <a:latin typeface="Arial" charset="0"/>
              </a:rPr>
              <a:t>er, a</a:t>
            </a:r>
            <a:r>
              <a:rPr lang="en-GB" sz="2600" dirty="0">
                <a:latin typeface="Arial" charset="0"/>
              </a:rPr>
              <a:t>bout, and common in weak verbs in spoken English.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1485900" y="1143000"/>
          <a:ext cx="6831013" cy="3048000"/>
        </p:xfrm>
        <a:graphic>
          <a:graphicData uri="http://schemas.openxmlformats.org/presentationml/2006/ole">
            <p:oleObj spid="_x0000_s3074" name="Image" r:id="rId4" imgW="6304762" imgH="3048426" progId="">
              <p:embed/>
            </p:oleObj>
          </a:graphicData>
        </a:graphic>
      </p:graphicFrame>
      <p:pic>
        <p:nvPicPr>
          <p:cNvPr id="22535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Schwa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2250" y="29718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5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8" fill="hold"/>
                                        <p:tgtEl>
                                          <p:spTgt spid="225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53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238250" y="1066800"/>
          <a:ext cx="7016750" cy="3200400"/>
        </p:xfrm>
        <a:graphic>
          <a:graphicData uri="http://schemas.openxmlformats.org/presentationml/2006/ole">
            <p:oleObj spid="_x0000_s4098" name="Image" r:id="rId4" imgW="4409524" imgH="2161905" progId="">
              <p:embed/>
            </p:oleObj>
          </a:graphicData>
        </a:graphic>
      </p:graphicFrame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1155700" y="4267201"/>
            <a:ext cx="69342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This sound is the </a:t>
            </a:r>
            <a:r>
              <a:rPr lang="en-GB" sz="2800" b="1">
                <a:latin typeface="Arial" charset="0"/>
              </a:rPr>
              <a:t>long</a:t>
            </a:r>
            <a:r>
              <a:rPr lang="en-GB" sz="2800">
                <a:latin typeface="Arial" charset="0"/>
              </a:rPr>
              <a:t> form of the schwa sound. It is found in words like th</a:t>
            </a:r>
            <a:r>
              <a:rPr lang="en-GB" sz="2800" b="1" i="1">
                <a:latin typeface="Arial" charset="0"/>
              </a:rPr>
              <a:t>ir</a:t>
            </a:r>
            <a:r>
              <a:rPr lang="en-GB" sz="2800">
                <a:latin typeface="Arial" charset="0"/>
              </a:rPr>
              <a:t>teen and b</a:t>
            </a:r>
            <a:r>
              <a:rPr lang="en-GB" sz="2800" b="1" i="1">
                <a:latin typeface="Arial" charset="0"/>
              </a:rPr>
              <a:t>ir</a:t>
            </a:r>
            <a:r>
              <a:rPr lang="en-GB" sz="2800">
                <a:latin typeface="Arial" charset="0"/>
              </a:rPr>
              <a:t>d. The mouth is relaxed and lips are </a:t>
            </a:r>
            <a:r>
              <a:rPr lang="en-GB" sz="2800" b="1">
                <a:latin typeface="Arial" charset="0"/>
              </a:rPr>
              <a:t>neutral.</a:t>
            </a:r>
          </a:p>
        </p:txBody>
      </p:sp>
      <p:pic>
        <p:nvPicPr>
          <p:cNvPr id="23558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2" name="long schwa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59700" y="22860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5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9" fill="hold"/>
                                        <p:tgtEl>
                                          <p:spTgt spid="235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55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412750" y="1295401"/>
          <a:ext cx="5200650" cy="3514725"/>
        </p:xfrm>
        <a:graphic>
          <a:graphicData uri="http://schemas.openxmlformats.org/presentationml/2006/ole">
            <p:oleObj spid="_x0000_s5122" name="Image" r:id="rId5" imgW="4123810" imgH="2152951" progId="">
              <p:embed/>
            </p:oleObj>
          </a:graphicData>
        </a:graphic>
      </p:graphicFrame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5613400" y="1752600"/>
            <a:ext cx="33845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This is the short sound – </a:t>
            </a:r>
            <a:r>
              <a:rPr lang="en-GB" sz="2800" b="1" i="1">
                <a:latin typeface="Arial" charset="0"/>
              </a:rPr>
              <a:t>u</a:t>
            </a:r>
            <a:r>
              <a:rPr lang="en-GB" sz="2800">
                <a:latin typeface="Arial" charset="0"/>
              </a:rPr>
              <a:t>p, c</a:t>
            </a:r>
            <a:r>
              <a:rPr lang="en-GB" sz="2800" b="1" i="1">
                <a:latin typeface="Arial" charset="0"/>
              </a:rPr>
              <a:t>u</a:t>
            </a:r>
            <a:r>
              <a:rPr lang="en-GB" sz="2800">
                <a:latin typeface="Arial" charset="0"/>
              </a:rPr>
              <a:t>t &amp; b</a:t>
            </a:r>
            <a:r>
              <a:rPr lang="en-GB" sz="2800" b="1" i="1">
                <a:latin typeface="Arial" charset="0"/>
              </a:rPr>
              <a:t>u</a:t>
            </a:r>
            <a:r>
              <a:rPr lang="en-GB" sz="2800">
                <a:latin typeface="Arial" charset="0"/>
              </a:rPr>
              <a:t>tter</a:t>
            </a:r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5613400" y="3505200"/>
            <a:ext cx="33845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This is the </a:t>
            </a:r>
            <a:r>
              <a:rPr lang="en-GB" sz="2800" b="1">
                <a:latin typeface="Arial" charset="0"/>
              </a:rPr>
              <a:t>long </a:t>
            </a:r>
            <a:r>
              <a:rPr lang="en-GB" sz="2800">
                <a:latin typeface="Arial" charset="0"/>
              </a:rPr>
              <a:t>sound – c</a:t>
            </a:r>
            <a:r>
              <a:rPr lang="en-GB" sz="2800" b="1" i="1">
                <a:latin typeface="Arial" charset="0"/>
              </a:rPr>
              <a:t>ar, </a:t>
            </a:r>
            <a:r>
              <a:rPr lang="en-GB" sz="2800">
                <a:latin typeface="Arial" charset="0"/>
              </a:rPr>
              <a:t>f</a:t>
            </a:r>
            <a:r>
              <a:rPr lang="en-GB" sz="2800" b="1" i="1">
                <a:latin typeface="Arial" charset="0"/>
              </a:rPr>
              <a:t>a</a:t>
            </a:r>
            <a:r>
              <a:rPr lang="en-GB" sz="2800">
                <a:latin typeface="Arial" charset="0"/>
              </a:rPr>
              <a:t>st &amp; d</a:t>
            </a:r>
            <a:r>
              <a:rPr lang="en-GB" sz="2800" b="1" i="1">
                <a:latin typeface="Arial" charset="0"/>
              </a:rPr>
              <a:t>ar</a:t>
            </a:r>
            <a:r>
              <a:rPr lang="en-GB" sz="2800">
                <a:latin typeface="Arial" charset="0"/>
              </a:rPr>
              <a:t>k</a:t>
            </a:r>
          </a:p>
        </p:txBody>
      </p:sp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495300" y="5257801"/>
            <a:ext cx="83375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Arial" charset="0"/>
              </a:rPr>
              <a:t>The centre of the tongue is raised towards the soft plate, the lips are </a:t>
            </a:r>
            <a:r>
              <a:rPr lang="en-GB" b="1">
                <a:latin typeface="Arial" charset="0"/>
              </a:rPr>
              <a:t>neutral. </a:t>
            </a:r>
          </a:p>
        </p:txBody>
      </p:sp>
      <p:pic>
        <p:nvPicPr>
          <p:cNvPr id="28680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2" name="short u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05350" y="26670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3" name="long a: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05350" y="38862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Text Box 10"/>
          <p:cNvSpPr txBox="1">
            <a:spLocks noChangeArrowheads="1"/>
          </p:cNvSpPr>
          <p:nvPr/>
        </p:nvSpPr>
        <p:spPr bwMode="auto">
          <a:xfrm>
            <a:off x="5030391" y="3213100"/>
            <a:ext cx="858176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b="1">
                <a:solidFill>
                  <a:schemeClr val="bg2"/>
                </a:solidFill>
              </a:rPr>
              <a:t>&amp;</a:t>
            </a:r>
          </a:p>
          <a:p>
            <a:r>
              <a:rPr lang="en-GB" sz="3200" b="1">
                <a:solidFill>
                  <a:schemeClr val="bg2"/>
                </a:solidFill>
              </a:rPr>
              <a:t>a:</a:t>
            </a:r>
          </a:p>
          <a:p>
            <a:pPr>
              <a:spcBef>
                <a:spcPct val="50000"/>
              </a:spcBef>
            </a:pPr>
            <a:endParaRPr lang="en-GB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6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3" fill="hold"/>
                                        <p:tgtEl>
                                          <p:spTgt spid="286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68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6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97" fill="hold"/>
                                        <p:tgtEl>
                                          <p:spTgt spid="286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1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68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660401" y="762001"/>
          <a:ext cx="4942681" cy="4105275"/>
        </p:xfrm>
        <a:graphic>
          <a:graphicData uri="http://schemas.openxmlformats.org/presentationml/2006/ole">
            <p:oleObj spid="_x0000_s6146" name="Image" r:id="rId5" imgW="4563112" imgH="4105848" progId="">
              <p:embed/>
            </p:oleObj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705350" y="1981201"/>
            <a:ext cx="742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solidFill>
                  <a:srgbClr val="FF0000"/>
                </a:solidFill>
              </a:rPr>
              <a:t>u: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695950" y="1600200"/>
            <a:ext cx="32194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The </a:t>
            </a:r>
            <a:r>
              <a:rPr lang="en-GB" sz="2800" b="1">
                <a:latin typeface="Arial" charset="0"/>
              </a:rPr>
              <a:t>long </a:t>
            </a:r>
            <a:r>
              <a:rPr lang="en-GB" sz="2800">
                <a:latin typeface="Arial" charset="0"/>
              </a:rPr>
              <a:t>sound </a:t>
            </a:r>
            <a:r>
              <a:rPr lang="en-GB" sz="2800" b="1">
                <a:latin typeface="Arial" charset="0"/>
              </a:rPr>
              <a:t>– </a:t>
            </a:r>
            <a:r>
              <a:rPr lang="en-GB" sz="2800">
                <a:latin typeface="Arial" charset="0"/>
              </a:rPr>
              <a:t>y</a:t>
            </a:r>
            <a:r>
              <a:rPr lang="en-GB" sz="2800" b="1" i="1">
                <a:latin typeface="Arial" charset="0"/>
              </a:rPr>
              <a:t>ou, </a:t>
            </a:r>
            <a:r>
              <a:rPr lang="en-GB" sz="2800">
                <a:latin typeface="Arial" charset="0"/>
              </a:rPr>
              <a:t>t</a:t>
            </a:r>
            <a:r>
              <a:rPr lang="en-GB" sz="2800" b="1" i="1">
                <a:latin typeface="Arial" charset="0"/>
              </a:rPr>
              <a:t>oo </a:t>
            </a:r>
            <a:r>
              <a:rPr lang="en-GB" sz="2800">
                <a:latin typeface="Arial" charset="0"/>
              </a:rPr>
              <a:t>&amp; bl</a:t>
            </a:r>
            <a:r>
              <a:rPr lang="en-GB" sz="2800" b="1" i="1">
                <a:latin typeface="Arial" charset="0"/>
              </a:rPr>
              <a:t>ue</a:t>
            </a:r>
            <a:endParaRPr lang="en-GB" sz="2800">
              <a:latin typeface="Arial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613400" y="3581401"/>
            <a:ext cx="39624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The short sound –</a:t>
            </a:r>
          </a:p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G</a:t>
            </a:r>
            <a:r>
              <a:rPr lang="en-GB" sz="2800" b="1" i="1">
                <a:latin typeface="Arial" charset="0"/>
              </a:rPr>
              <a:t>ood, </a:t>
            </a:r>
            <a:r>
              <a:rPr lang="en-GB" sz="2800">
                <a:latin typeface="Arial" charset="0"/>
              </a:rPr>
              <a:t>w</a:t>
            </a:r>
            <a:r>
              <a:rPr lang="en-GB" sz="2800" b="1" i="1">
                <a:latin typeface="Arial" charset="0"/>
              </a:rPr>
              <a:t>ou</a:t>
            </a:r>
            <a:r>
              <a:rPr lang="en-GB" sz="2800">
                <a:latin typeface="Arial" charset="0"/>
              </a:rPr>
              <a:t>ld &amp; w</a:t>
            </a:r>
            <a:r>
              <a:rPr lang="en-GB" sz="2800" b="1" i="1">
                <a:latin typeface="Arial" charset="0"/>
              </a:rPr>
              <a:t>oo</a:t>
            </a:r>
            <a:r>
              <a:rPr lang="en-GB" sz="2800">
                <a:latin typeface="Arial" charset="0"/>
              </a:rPr>
              <a:t>l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77850" y="4953001"/>
            <a:ext cx="84201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Arial" charset="0"/>
              </a:rPr>
              <a:t>The lips are </a:t>
            </a:r>
            <a:r>
              <a:rPr lang="en-GB" b="1">
                <a:latin typeface="Arial" charset="0"/>
              </a:rPr>
              <a:t>rounded</a:t>
            </a:r>
            <a:r>
              <a:rPr lang="en-GB">
                <a:latin typeface="Arial" charset="0"/>
              </a:rPr>
              <a:t> and the centre and back of the tongue is raised towards the soft plate. For the </a:t>
            </a:r>
            <a:r>
              <a:rPr lang="en-GB" b="1">
                <a:latin typeface="Arial" charset="0"/>
              </a:rPr>
              <a:t>longer</a:t>
            </a:r>
            <a:r>
              <a:rPr lang="en-GB">
                <a:latin typeface="Arial" charset="0"/>
              </a:rPr>
              <a:t> sound the tongue is raised higher and the lips are </a:t>
            </a:r>
            <a:r>
              <a:rPr lang="en-GB" b="1">
                <a:latin typeface="Arial" charset="0"/>
              </a:rPr>
              <a:t>more rounded.</a:t>
            </a:r>
          </a:p>
        </p:txBody>
      </p:sp>
      <p:pic>
        <p:nvPicPr>
          <p:cNvPr id="29704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2" name="long u: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0200" y="21336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3" name="short oo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00650" y="38862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3" fill="hold"/>
                                        <p:tgtEl>
                                          <p:spTgt spid="297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70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7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45" fill="hold"/>
                                        <p:tgtEl>
                                          <p:spTgt spid="297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70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733550" y="533401"/>
          <a:ext cx="6273800" cy="3262313"/>
        </p:xfrm>
        <a:graphic>
          <a:graphicData uri="http://schemas.openxmlformats.org/presentationml/2006/ole">
            <p:oleObj spid="_x0000_s7170" name="Image" r:id="rId5" imgW="3924848" imgH="2409524" progId="">
              <p:embed/>
            </p:oleObj>
          </a:graphicData>
        </a:graphic>
      </p:graphicFrame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825500" y="5021263"/>
            <a:ext cx="792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42950" y="4953001"/>
            <a:ext cx="8255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dirty="0">
                <a:latin typeface="Arial" charset="0"/>
              </a:rPr>
              <a:t>The </a:t>
            </a:r>
            <a:r>
              <a:rPr lang="en-GB" sz="3200" b="1" dirty="0">
                <a:latin typeface="Arial" charset="0"/>
              </a:rPr>
              <a:t>long</a:t>
            </a:r>
            <a:r>
              <a:rPr lang="en-GB" sz="3200" dirty="0">
                <a:latin typeface="Arial" charset="0"/>
              </a:rPr>
              <a:t> sound– d</a:t>
            </a:r>
            <a:r>
              <a:rPr lang="en-GB" sz="3200" b="1" i="1" dirty="0">
                <a:latin typeface="Arial" charset="0"/>
              </a:rPr>
              <a:t>oor, </a:t>
            </a:r>
            <a:r>
              <a:rPr lang="en-GB" sz="3200" dirty="0">
                <a:latin typeface="Arial" charset="0"/>
              </a:rPr>
              <a:t>f</a:t>
            </a:r>
            <a:r>
              <a:rPr lang="en-GB" sz="3200" b="1" i="1" dirty="0">
                <a:latin typeface="Arial" charset="0"/>
              </a:rPr>
              <a:t>our </a:t>
            </a:r>
            <a:r>
              <a:rPr lang="en-GB" sz="3200" dirty="0">
                <a:latin typeface="Arial" charset="0"/>
              </a:rPr>
              <a:t>&amp;</a:t>
            </a:r>
            <a:r>
              <a:rPr lang="en-GB" sz="3200" b="1" i="1" dirty="0">
                <a:latin typeface="Arial" charset="0"/>
              </a:rPr>
              <a:t> </a:t>
            </a:r>
            <a:r>
              <a:rPr lang="en-GB" sz="3200" dirty="0">
                <a:latin typeface="Arial" charset="0"/>
              </a:rPr>
              <a:t>m</a:t>
            </a:r>
            <a:r>
              <a:rPr lang="en-GB" sz="3200" b="1" i="1" dirty="0">
                <a:latin typeface="Arial" charset="0"/>
              </a:rPr>
              <a:t>ore</a:t>
            </a:r>
          </a:p>
          <a:p>
            <a:pPr algn="ctr">
              <a:spcBef>
                <a:spcPct val="50000"/>
              </a:spcBef>
            </a:pPr>
            <a:r>
              <a:rPr lang="en-GB" sz="3200" dirty="0">
                <a:latin typeface="Arial" charset="0"/>
              </a:rPr>
              <a:t>The </a:t>
            </a:r>
            <a:r>
              <a:rPr lang="en-GB" sz="3200" b="1" dirty="0">
                <a:latin typeface="Arial" charset="0"/>
              </a:rPr>
              <a:t>short </a:t>
            </a:r>
            <a:r>
              <a:rPr lang="en-GB" sz="3200" dirty="0">
                <a:latin typeface="Arial" charset="0"/>
              </a:rPr>
              <a:t>sound – h</a:t>
            </a:r>
            <a:r>
              <a:rPr lang="en-GB" sz="3200" b="1" i="1" dirty="0">
                <a:latin typeface="Arial" charset="0"/>
              </a:rPr>
              <a:t>o</a:t>
            </a:r>
            <a:r>
              <a:rPr lang="en-GB" sz="3200" dirty="0">
                <a:latin typeface="Arial" charset="0"/>
              </a:rPr>
              <a:t>t, cl</a:t>
            </a:r>
            <a:r>
              <a:rPr lang="en-GB" sz="3200" b="1" i="1" dirty="0">
                <a:latin typeface="Arial" charset="0"/>
              </a:rPr>
              <a:t>o</a:t>
            </a:r>
            <a:r>
              <a:rPr lang="en-GB" sz="3200" dirty="0">
                <a:latin typeface="Arial" charset="0"/>
              </a:rPr>
              <a:t>ck and wh</a:t>
            </a:r>
            <a:r>
              <a:rPr lang="en-GB" sz="3200" b="1" i="1" dirty="0">
                <a:latin typeface="Arial" charset="0"/>
              </a:rPr>
              <a:t>a</a:t>
            </a:r>
            <a:r>
              <a:rPr lang="en-GB" sz="3200" dirty="0">
                <a:latin typeface="Arial" charset="0"/>
              </a:rPr>
              <a:t>t</a:t>
            </a:r>
            <a:r>
              <a:rPr lang="en-GB" sz="3200" dirty="0"/>
              <a:t>.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742950" y="3733800"/>
            <a:ext cx="8337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latin typeface="Arial" charset="0"/>
              </a:rPr>
              <a:t>Made with </a:t>
            </a:r>
            <a:r>
              <a:rPr lang="en-GB" sz="3200" b="1">
                <a:latin typeface="Arial" charset="0"/>
              </a:rPr>
              <a:t>rounded</a:t>
            </a:r>
            <a:r>
              <a:rPr lang="en-GB" sz="3200">
                <a:latin typeface="Arial" charset="0"/>
              </a:rPr>
              <a:t> lips and tongue slightly raised at the back</a:t>
            </a:r>
          </a:p>
        </p:txBody>
      </p:sp>
      <p:pic>
        <p:nvPicPr>
          <p:cNvPr id="26630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2" name="long or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21450" y="23622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3" name="short o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4600" y="23622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8" fill="hold"/>
                                        <p:tgtEl>
                                          <p:spTgt spid="266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63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6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15" fill="hold"/>
                                        <p:tgtEl>
                                          <p:spTgt spid="266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2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63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1485900" y="1371601"/>
          <a:ext cx="6356350" cy="3224213"/>
        </p:xfrm>
        <a:graphic>
          <a:graphicData uri="http://schemas.openxmlformats.org/presentationml/2006/ole">
            <p:oleObj spid="_x0000_s8194" name="Image" r:id="rId4" imgW="4371429" imgH="2029108" progId="">
              <p:embed/>
            </p:oleObj>
          </a:graphicData>
        </a:graphic>
      </p:graphicFrame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495300" y="762000"/>
            <a:ext cx="8750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latin typeface="Arial" charset="0"/>
              </a:rPr>
              <a:t>Two of the vowels do not have long sounds </a:t>
            </a: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660400" y="4648200"/>
            <a:ext cx="85026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This sound is made with the mouth </a:t>
            </a:r>
            <a:r>
              <a:rPr lang="en-GB" sz="2800" b="1">
                <a:latin typeface="Arial" charset="0"/>
              </a:rPr>
              <a:t>spread </a:t>
            </a:r>
            <a:r>
              <a:rPr lang="en-GB" sz="2800">
                <a:latin typeface="Arial" charset="0"/>
              </a:rPr>
              <a:t>wide open. It is found in – c</a:t>
            </a:r>
            <a:r>
              <a:rPr lang="en-GB" sz="2800" b="1" i="1">
                <a:latin typeface="Arial" charset="0"/>
              </a:rPr>
              <a:t>a</a:t>
            </a:r>
            <a:r>
              <a:rPr lang="en-GB" sz="2800">
                <a:latin typeface="Arial" charset="0"/>
              </a:rPr>
              <a:t>t, m</a:t>
            </a:r>
            <a:r>
              <a:rPr lang="en-GB" sz="2800" b="1" i="1">
                <a:latin typeface="Arial" charset="0"/>
              </a:rPr>
              <a:t>a</a:t>
            </a:r>
            <a:r>
              <a:rPr lang="en-GB" sz="2800">
                <a:latin typeface="Arial" charset="0"/>
              </a:rPr>
              <a:t>n, </a:t>
            </a:r>
            <a:r>
              <a:rPr lang="en-GB" sz="2800" b="1" i="1">
                <a:latin typeface="Arial" charset="0"/>
              </a:rPr>
              <a:t>a</a:t>
            </a:r>
            <a:r>
              <a:rPr lang="en-GB" sz="2800">
                <a:latin typeface="Arial" charset="0"/>
              </a:rPr>
              <a:t>pple &amp; r</a:t>
            </a:r>
            <a:r>
              <a:rPr lang="en-GB" sz="2800" b="1" i="1">
                <a:latin typeface="Arial" charset="0"/>
              </a:rPr>
              <a:t>a</a:t>
            </a:r>
            <a:r>
              <a:rPr lang="en-GB" sz="2800">
                <a:latin typeface="Arial" charset="0"/>
              </a:rPr>
              <a:t>n</a:t>
            </a:r>
          </a:p>
        </p:txBody>
      </p:sp>
      <p:pic>
        <p:nvPicPr>
          <p:cNvPr id="24583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short a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9300" y="32766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5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2" fill="hold"/>
                                        <p:tgtEl>
                                          <p:spTgt spid="245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58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816100" y="533401"/>
          <a:ext cx="6273800" cy="3275013"/>
        </p:xfrm>
        <a:graphic>
          <a:graphicData uri="http://schemas.openxmlformats.org/presentationml/2006/ole">
            <p:oleObj spid="_x0000_s9218" name="Image" r:id="rId4" imgW="4142857" imgH="2238687" progId="">
              <p:embed/>
            </p:oleObj>
          </a:graphicData>
        </a:graphic>
      </p:graphicFrame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073150" y="3733801"/>
            <a:ext cx="800735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 dirty="0">
                <a:latin typeface="Arial" charset="0"/>
              </a:rPr>
              <a:t>The sound of ‘e’ is found in – w</a:t>
            </a:r>
            <a:r>
              <a:rPr lang="en-GB" sz="2800" b="1" i="1" dirty="0">
                <a:latin typeface="Arial" charset="0"/>
              </a:rPr>
              <a:t>e</a:t>
            </a:r>
            <a:r>
              <a:rPr lang="en-GB" sz="2800" dirty="0">
                <a:latin typeface="Arial" charset="0"/>
              </a:rPr>
              <a:t>t, l</a:t>
            </a:r>
            <a:r>
              <a:rPr lang="en-GB" sz="2800" b="1" i="1" dirty="0">
                <a:latin typeface="Arial" charset="0"/>
              </a:rPr>
              <a:t>e</a:t>
            </a:r>
            <a:r>
              <a:rPr lang="en-GB" sz="2800" dirty="0">
                <a:latin typeface="Arial" charset="0"/>
              </a:rPr>
              <a:t>ft, wh</a:t>
            </a:r>
            <a:r>
              <a:rPr lang="en-GB" sz="2800" b="1" i="1" dirty="0">
                <a:latin typeface="Arial" charset="0"/>
              </a:rPr>
              <a:t>e</a:t>
            </a:r>
            <a:r>
              <a:rPr lang="en-GB" sz="2800" dirty="0">
                <a:latin typeface="Arial" charset="0"/>
              </a:rPr>
              <a:t>n &amp; t</a:t>
            </a:r>
            <a:r>
              <a:rPr lang="en-GB" sz="2800" b="1" i="1" dirty="0">
                <a:latin typeface="Arial" charset="0"/>
              </a:rPr>
              <a:t>e</a:t>
            </a:r>
            <a:r>
              <a:rPr lang="en-GB" sz="2800" dirty="0">
                <a:latin typeface="Arial" charset="0"/>
              </a:rPr>
              <a:t>ll. Like the sound for ‘a’ it is a short sound that has no long version. </a:t>
            </a:r>
          </a:p>
          <a:p>
            <a:pPr algn="ctr">
              <a:spcBef>
                <a:spcPct val="50000"/>
              </a:spcBef>
            </a:pPr>
            <a:r>
              <a:rPr lang="en-GB" sz="2800" dirty="0">
                <a:latin typeface="Arial" charset="0"/>
              </a:rPr>
              <a:t>The vowel sounds we have just reviewed make up the rest of the diphthongs etc. that come next.</a:t>
            </a:r>
          </a:p>
        </p:txBody>
      </p:sp>
      <p:pic>
        <p:nvPicPr>
          <p:cNvPr id="30724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short e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9300" y="25908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3" fill="hold"/>
                                        <p:tgtEl>
                                          <p:spTgt spid="307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2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908050" y="1447801"/>
            <a:ext cx="80073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7200" dirty="0">
                <a:latin typeface="Arial" charset="0"/>
              </a:rPr>
              <a:t>Diphthongs,  </a:t>
            </a:r>
            <a:r>
              <a:rPr lang="en-GB" sz="7200" dirty="0" err="1">
                <a:latin typeface="Arial" charset="0"/>
              </a:rPr>
              <a:t>Triphthongs</a:t>
            </a:r>
            <a:r>
              <a:rPr lang="en-GB" sz="7200" dirty="0">
                <a:latin typeface="Arial" charset="0"/>
              </a:rPr>
              <a:t> &amp; Glides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330200" y="609601"/>
            <a:ext cx="91630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b="1">
                <a:latin typeface="Arial" charset="0"/>
              </a:rPr>
              <a:t>Diphthongs</a:t>
            </a:r>
            <a:r>
              <a:rPr lang="en-GB" sz="3200">
                <a:latin typeface="Arial" charset="0"/>
              </a:rPr>
              <a:t> are combinations of two sounds- </a:t>
            </a:r>
          </a:p>
          <a:p>
            <a:pPr algn="ctr">
              <a:spcBef>
                <a:spcPct val="50000"/>
              </a:spcBef>
            </a:pPr>
            <a:r>
              <a:rPr lang="en-GB" sz="3200" b="1">
                <a:latin typeface="Arial" charset="0"/>
              </a:rPr>
              <a:t>English has 8 diphthongs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412750" y="2286000"/>
            <a:ext cx="90805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b="1">
                <a:latin typeface="Arial" charset="0"/>
              </a:rPr>
              <a:t>Triphthongs</a:t>
            </a:r>
            <a:r>
              <a:rPr lang="en-GB" sz="3200">
                <a:latin typeface="Arial" charset="0"/>
              </a:rPr>
              <a:t> are combinations of three sounds-</a:t>
            </a:r>
          </a:p>
          <a:p>
            <a:pPr algn="ctr">
              <a:spcBef>
                <a:spcPct val="50000"/>
              </a:spcBef>
            </a:pPr>
            <a:r>
              <a:rPr lang="en-GB" sz="3200" b="1">
                <a:latin typeface="Arial" charset="0"/>
              </a:rPr>
              <a:t>English has 1</a:t>
            </a:r>
            <a:r>
              <a:rPr lang="en-GB" sz="3200">
                <a:latin typeface="Arial" charset="0"/>
              </a:rPr>
              <a:t> </a:t>
            </a:r>
            <a:r>
              <a:rPr lang="en-GB" sz="3200" b="1">
                <a:latin typeface="Arial" charset="0"/>
              </a:rPr>
              <a:t>triphthong (a diphthong + a schwa sound)</a:t>
            </a:r>
          </a:p>
          <a:p>
            <a:pPr algn="ctr">
              <a:spcBef>
                <a:spcPct val="50000"/>
              </a:spcBef>
            </a:pPr>
            <a:r>
              <a:rPr lang="en-GB" sz="3200" b="1">
                <a:latin typeface="Arial" charset="0"/>
              </a:rPr>
              <a:t>Glides</a:t>
            </a:r>
            <a:r>
              <a:rPr lang="en-GB" sz="3200">
                <a:latin typeface="Arial" charset="0"/>
              </a:rPr>
              <a:t> are sounds made when the tongue moves from one position to another.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577850" y="990600"/>
          <a:ext cx="3931444" cy="4419600"/>
        </p:xfrm>
        <a:graphic>
          <a:graphicData uri="http://schemas.openxmlformats.org/presentationml/2006/ole">
            <p:oleObj spid="_x0000_s10242" name="Image" r:id="rId6" imgW="3629532" imgH="4390476" progId="">
              <p:embed/>
            </p:oleObj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4457700" y="990600"/>
          <a:ext cx="5118100" cy="2514600"/>
        </p:xfrm>
        <a:graphic>
          <a:graphicData uri="http://schemas.openxmlformats.org/presentationml/2006/ole">
            <p:oleObj spid="_x0000_s10243" name="Image" r:id="rId7" imgW="2876190" imgH="1695687" progId="">
              <p:embed/>
            </p:oleObj>
          </a:graphicData>
        </a:graphic>
      </p:graphicFrame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4457700" y="3505201"/>
            <a:ext cx="49530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Arial" charset="0"/>
              </a:rPr>
              <a:t>Here we have three sounds;</a:t>
            </a:r>
          </a:p>
          <a:p>
            <a:pPr>
              <a:spcBef>
                <a:spcPct val="50000"/>
              </a:spcBef>
            </a:pPr>
            <a:r>
              <a:rPr lang="en-GB">
                <a:latin typeface="Arial" charset="0"/>
              </a:rPr>
              <a:t>The sounds from 1) f</a:t>
            </a:r>
            <a:r>
              <a:rPr lang="en-GB" b="1">
                <a:latin typeface="Arial" charset="0"/>
              </a:rPr>
              <a:t>or </a:t>
            </a:r>
            <a:r>
              <a:rPr lang="en-GB">
                <a:latin typeface="Arial" charset="0"/>
              </a:rPr>
              <a:t>2) t</a:t>
            </a:r>
            <a:r>
              <a:rPr lang="en-GB" b="1">
                <a:latin typeface="Arial" charset="0"/>
              </a:rPr>
              <a:t>our</a:t>
            </a:r>
            <a:r>
              <a:rPr lang="en-GB">
                <a:latin typeface="Arial" charset="0"/>
              </a:rPr>
              <a:t> 3) g</a:t>
            </a:r>
            <a:r>
              <a:rPr lang="en-GB" b="1">
                <a:latin typeface="Arial" charset="0"/>
              </a:rPr>
              <a:t>o</a:t>
            </a:r>
            <a:endParaRPr lang="en-GB">
              <a:latin typeface="Arial" charset="0"/>
            </a:endParaRPr>
          </a:p>
        </p:txBody>
      </p:sp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742950" y="1371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1</a:t>
            </a: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825500" y="4114800"/>
            <a:ext cx="495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2</a:t>
            </a:r>
          </a:p>
        </p:txBody>
      </p: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4540250" y="1447800"/>
            <a:ext cx="412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3</a:t>
            </a:r>
          </a:p>
        </p:txBody>
      </p:sp>
      <p:sp>
        <p:nvSpPr>
          <p:cNvPr id="11272" name="Text Box 9"/>
          <p:cNvSpPr txBox="1">
            <a:spLocks noChangeArrowheads="1"/>
          </p:cNvSpPr>
          <p:nvPr/>
        </p:nvSpPr>
        <p:spPr bwMode="auto">
          <a:xfrm>
            <a:off x="412750" y="5638800"/>
            <a:ext cx="9080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>
                <a:solidFill>
                  <a:srgbClr val="FF0000"/>
                </a:solidFill>
                <a:latin typeface="Arial" charset="0"/>
              </a:rPr>
              <a:t>Two of these sounds are diphthongs, combinations of vowels. </a:t>
            </a:r>
          </a:p>
        </p:txBody>
      </p:sp>
      <p:pic>
        <p:nvPicPr>
          <p:cNvPr id="7178" name="Picture 10">
            <a:hlinkClick r:id="" action="ppaction://media"/>
          </p:cNvPr>
          <p:cNvPicPr>
            <a:picLocks noRot="1" noChangeAspect="1" noChangeArrowheads="1"/>
          </p:cNvPicPr>
          <p:nvPr>
            <a:wavAudioFile r:embed="rId2" name="long or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97300" y="23622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3" name="dip oh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20100" y="21336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>
            <a:hlinkClick r:id="" action="ppaction://media"/>
          </p:cNvPr>
          <p:cNvPicPr>
            <a:picLocks noRot="1" noChangeAspect="1" noChangeArrowheads="1"/>
          </p:cNvPicPr>
          <p:nvPr>
            <a:wavAudioFile r:embed="rId4" name="ooer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49650" y="40386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5" fill="hold"/>
                                        <p:tgtEl>
                                          <p:spTgt spid="7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27" fill="hold"/>
                                        <p:tgtEl>
                                          <p:spTgt spid="7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512" fill="hold"/>
                                        <p:tgtEl>
                                          <p:spTgt spid="7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0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8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568450" y="2057400"/>
          <a:ext cx="6273800" cy="3352800"/>
        </p:xfrm>
        <a:graphic>
          <a:graphicData uri="http://schemas.openxmlformats.org/presentationml/2006/ole">
            <p:oleObj spid="_x0000_s11266" name="Image" r:id="rId4" imgW="4258269" imgH="2238687" progId="">
              <p:embed/>
            </p:oleObj>
          </a:graphicData>
        </a:graphic>
      </p:graphicFrame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073150" y="5334000"/>
            <a:ext cx="73469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This diphthong is found in – h</a:t>
            </a:r>
            <a:r>
              <a:rPr lang="en-GB" sz="2800" b="1" i="1">
                <a:latin typeface="Arial" charset="0"/>
              </a:rPr>
              <a:t>ay, </a:t>
            </a:r>
            <a:r>
              <a:rPr lang="en-GB" sz="2800">
                <a:latin typeface="Arial" charset="0"/>
              </a:rPr>
              <a:t>d</a:t>
            </a:r>
            <a:r>
              <a:rPr lang="en-GB" sz="2800" b="1" i="1">
                <a:latin typeface="Arial" charset="0"/>
              </a:rPr>
              <a:t>a</a:t>
            </a:r>
            <a:r>
              <a:rPr lang="en-GB" sz="2800">
                <a:latin typeface="Arial" charset="0"/>
              </a:rPr>
              <a:t>te, scr</a:t>
            </a:r>
            <a:r>
              <a:rPr lang="en-GB" sz="2800" b="1" i="1">
                <a:latin typeface="Arial" charset="0"/>
              </a:rPr>
              <a:t>a</a:t>
            </a:r>
            <a:r>
              <a:rPr lang="en-GB" sz="2800">
                <a:latin typeface="Arial" charset="0"/>
              </a:rPr>
              <a:t>pe &amp; v</a:t>
            </a:r>
            <a:r>
              <a:rPr lang="en-GB" sz="2800" b="1" i="1">
                <a:latin typeface="Arial" charset="0"/>
              </a:rPr>
              <a:t>ei</a:t>
            </a:r>
            <a:r>
              <a:rPr lang="en-GB" sz="2800">
                <a:latin typeface="Arial" charset="0"/>
              </a:rPr>
              <a:t>n.</a:t>
            </a:r>
          </a:p>
        </p:txBody>
      </p:sp>
      <p:pic>
        <p:nvPicPr>
          <p:cNvPr id="31748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dip A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37338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238250" y="533400"/>
            <a:ext cx="74295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Diphthongs are made by sliding the tongue for one position to another - this is know as a glide.</a:t>
            </a:r>
            <a:endParaRPr lang="en-GB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V="1">
            <a:off x="4622800" y="3810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7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2" fill="hold"/>
                                        <p:tgtEl>
                                          <p:spTgt spid="317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4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74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2393951" y="457200"/>
          <a:ext cx="4318397" cy="3005138"/>
        </p:xfrm>
        <a:graphic>
          <a:graphicData uri="http://schemas.openxmlformats.org/presentationml/2006/ole">
            <p:oleObj spid="_x0000_s12290" name="Image" r:id="rId4" imgW="3400900" imgH="2048161" progId="">
              <p:embed/>
            </p:oleObj>
          </a:graphicData>
        </a:graphic>
      </p:graphicFrame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155700" y="3657601"/>
            <a:ext cx="76771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Here two more pure vowels are combined to make a sound. This sound is like saying the letter ‘O’. It begins with a </a:t>
            </a:r>
            <a:r>
              <a:rPr lang="en-GB" sz="2800" b="1" i="1">
                <a:latin typeface="Arial" charset="0"/>
              </a:rPr>
              <a:t>er </a:t>
            </a:r>
            <a:r>
              <a:rPr lang="en-GB" sz="2800">
                <a:latin typeface="Arial" charset="0"/>
              </a:rPr>
              <a:t>(schwa) and moves towards the ‘</a:t>
            </a:r>
            <a:r>
              <a:rPr lang="en-GB" sz="2800" b="1" i="1">
                <a:latin typeface="Arial" charset="0"/>
              </a:rPr>
              <a:t>oo</a:t>
            </a:r>
            <a:r>
              <a:rPr lang="en-GB" sz="2800">
                <a:latin typeface="Arial" charset="0"/>
              </a:rPr>
              <a:t>’ sound found in g</a:t>
            </a:r>
            <a:r>
              <a:rPr lang="en-GB" sz="2800" b="1" i="1">
                <a:latin typeface="Arial" charset="0"/>
              </a:rPr>
              <a:t>oo</a:t>
            </a:r>
            <a:r>
              <a:rPr lang="en-GB" sz="2800">
                <a:latin typeface="Arial" charset="0"/>
              </a:rPr>
              <a:t>d.  </a:t>
            </a:r>
          </a:p>
        </p:txBody>
      </p:sp>
      <p:pic>
        <p:nvPicPr>
          <p:cNvPr id="32772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dip O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28956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7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0" fill="hold"/>
                                        <p:tgtEl>
                                          <p:spTgt spid="327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7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77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908050" y="4114800"/>
            <a:ext cx="77597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Words like  </a:t>
            </a:r>
            <a:r>
              <a:rPr lang="en-GB" sz="2800" i="1">
                <a:latin typeface="Arial" charset="0"/>
              </a:rPr>
              <a:t>cow, down,  ground </a:t>
            </a:r>
            <a:r>
              <a:rPr lang="en-GB" sz="2800">
                <a:latin typeface="Arial" charset="0"/>
              </a:rPr>
              <a:t>and </a:t>
            </a:r>
            <a:r>
              <a:rPr lang="en-GB" sz="2800" i="1">
                <a:latin typeface="Arial" charset="0"/>
              </a:rPr>
              <a:t>town</a:t>
            </a:r>
            <a:r>
              <a:rPr lang="en-GB" sz="2800">
                <a:latin typeface="Arial" charset="0"/>
              </a:rPr>
              <a:t> all contain this sound. </a:t>
            </a:r>
          </a:p>
          <a:p>
            <a:pPr>
              <a:spcBef>
                <a:spcPct val="50000"/>
              </a:spcBef>
            </a:pPr>
            <a:r>
              <a:rPr lang="en-GB" sz="2800">
                <a:latin typeface="Arial" charset="0"/>
              </a:rPr>
              <a:t>(The </a:t>
            </a:r>
            <a:r>
              <a:rPr lang="en-GB" sz="2800" i="1">
                <a:latin typeface="Arial" charset="0"/>
              </a:rPr>
              <a:t>a:</a:t>
            </a:r>
            <a:r>
              <a:rPr lang="en-GB" sz="2800">
                <a:latin typeface="Arial" charset="0"/>
              </a:rPr>
              <a:t> is also used to make this diphthong) </a:t>
            </a:r>
            <a:endParaRPr lang="en-GB" sz="2800" b="1" i="1">
              <a:latin typeface="Arial" charset="0"/>
            </a:endParaRPr>
          </a:p>
        </p:txBody>
      </p:sp>
      <p:graphicFrame>
        <p:nvGraphicFramePr>
          <p:cNvPr id="14338" name="Object 5"/>
          <p:cNvGraphicFramePr>
            <a:graphicFrameLocks noChangeAspect="1"/>
          </p:cNvGraphicFramePr>
          <p:nvPr/>
        </p:nvGraphicFramePr>
        <p:xfrm>
          <a:off x="990600" y="685800"/>
          <a:ext cx="7677150" cy="3314700"/>
        </p:xfrm>
        <a:graphic>
          <a:graphicData uri="http://schemas.openxmlformats.org/presentationml/2006/ole">
            <p:oleObj spid="_x0000_s13314" name="Image" r:id="rId4" imgW="4695238" imgH="2324424" progId="">
              <p:embed/>
            </p:oleObj>
          </a:graphicData>
        </a:graphic>
      </p:graphicFrame>
      <p:pic>
        <p:nvPicPr>
          <p:cNvPr id="33799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dip ow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25146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7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5" fill="hold"/>
                                        <p:tgtEl>
                                          <p:spTgt spid="337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79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660400" y="914401"/>
            <a:ext cx="9245600" cy="4987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3200" dirty="0">
                <a:latin typeface="Arial" charset="0"/>
              </a:rPr>
              <a:t>Diphthongs are combinations of pure vowels.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GB" sz="4000" dirty="0">
                <a:latin typeface="Arial" charset="0"/>
              </a:rPr>
              <a:t>a:+</a:t>
            </a:r>
            <a:r>
              <a:rPr lang="en-GB" sz="3200" dirty="0">
                <a:latin typeface="Arial" charset="0"/>
              </a:rPr>
              <a:t> </a:t>
            </a:r>
            <a:r>
              <a:rPr lang="en-GB" sz="3200" dirty="0"/>
              <a:t>I</a:t>
            </a:r>
            <a:r>
              <a:rPr lang="en-GB" sz="3200" dirty="0">
                <a:latin typeface="Arial" charset="0"/>
              </a:rPr>
              <a:t> = ‘</a:t>
            </a:r>
            <a:r>
              <a:rPr lang="en-GB" sz="4000" dirty="0" err="1">
                <a:latin typeface="Arial" charset="0"/>
              </a:rPr>
              <a:t>a</a:t>
            </a:r>
            <a:r>
              <a:rPr lang="en-GB" sz="3200" dirty="0" err="1"/>
              <a:t>I</a:t>
            </a:r>
            <a:r>
              <a:rPr lang="en-GB" b="1" dirty="0"/>
              <a:t>’  - </a:t>
            </a:r>
            <a:r>
              <a:rPr lang="en-GB" sz="2800" dirty="0">
                <a:latin typeface="Arial" charset="0"/>
              </a:rPr>
              <a:t>t</a:t>
            </a:r>
            <a:r>
              <a:rPr lang="en-GB" sz="2800" i="1" dirty="0">
                <a:latin typeface="Arial" charset="0"/>
              </a:rPr>
              <a:t>ie</a:t>
            </a:r>
            <a:r>
              <a:rPr lang="en-GB" sz="2800" dirty="0">
                <a:latin typeface="Arial" charset="0"/>
              </a:rPr>
              <a:t>, b</a:t>
            </a:r>
            <a:r>
              <a:rPr lang="en-GB" sz="2800" i="1" dirty="0">
                <a:latin typeface="Arial" charset="0"/>
              </a:rPr>
              <a:t>uy, </a:t>
            </a:r>
            <a:r>
              <a:rPr lang="en-GB" sz="2800" dirty="0">
                <a:latin typeface="Arial" charset="0"/>
              </a:rPr>
              <a:t>h</a:t>
            </a:r>
            <a:r>
              <a:rPr lang="en-GB" sz="2800" i="1" dirty="0">
                <a:latin typeface="Arial" charset="0"/>
              </a:rPr>
              <a:t>eigh</a:t>
            </a:r>
            <a:r>
              <a:rPr lang="en-GB" sz="2800" dirty="0">
                <a:latin typeface="Arial" charset="0"/>
              </a:rPr>
              <a:t>t &amp; n</a:t>
            </a:r>
            <a:r>
              <a:rPr lang="en-GB" sz="2800" i="1" dirty="0">
                <a:latin typeface="Arial" charset="0"/>
              </a:rPr>
              <a:t>igh</a:t>
            </a:r>
            <a:r>
              <a:rPr lang="en-GB" sz="2800" dirty="0">
                <a:latin typeface="Arial" charset="0"/>
              </a:rPr>
              <a:t>t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GB" sz="4000" dirty="0">
                <a:latin typeface="Arial" charset="0"/>
              </a:rPr>
              <a:t>e +</a:t>
            </a:r>
            <a:r>
              <a:rPr lang="en-GB" sz="2800" dirty="0">
                <a:latin typeface="Arial" charset="0"/>
              </a:rPr>
              <a:t> </a:t>
            </a:r>
            <a:r>
              <a:rPr lang="en-GB" sz="3200" dirty="0">
                <a:latin typeface="Arial" charset="0"/>
              </a:rPr>
              <a:t> </a:t>
            </a:r>
            <a:r>
              <a:rPr lang="en-GB" sz="3200" dirty="0"/>
              <a:t>I </a:t>
            </a:r>
            <a:r>
              <a:rPr lang="en-GB" sz="3200" dirty="0">
                <a:latin typeface="Arial" charset="0"/>
              </a:rPr>
              <a:t>= ‘</a:t>
            </a:r>
            <a:r>
              <a:rPr lang="en-GB" sz="4000" dirty="0" err="1">
                <a:latin typeface="Arial" charset="0"/>
              </a:rPr>
              <a:t>e</a:t>
            </a:r>
            <a:r>
              <a:rPr lang="en-GB" sz="3200" dirty="0" err="1"/>
              <a:t>I</a:t>
            </a:r>
            <a:r>
              <a:rPr lang="en-GB" b="1" dirty="0"/>
              <a:t>’ - </a:t>
            </a:r>
            <a:r>
              <a:rPr lang="en-GB" sz="2800" dirty="0">
                <a:latin typeface="Arial" charset="0"/>
              </a:rPr>
              <a:t>w</a:t>
            </a:r>
            <a:r>
              <a:rPr lang="en-GB" sz="2800" i="1" dirty="0">
                <a:latin typeface="Arial" charset="0"/>
              </a:rPr>
              <a:t>ay</a:t>
            </a:r>
            <a:r>
              <a:rPr lang="en-GB" sz="2800" b="1" i="1" dirty="0">
                <a:latin typeface="Arial" charset="0"/>
              </a:rPr>
              <a:t>, </a:t>
            </a:r>
            <a:r>
              <a:rPr lang="en-GB" sz="2800" dirty="0">
                <a:latin typeface="Arial" charset="0"/>
              </a:rPr>
              <a:t>p</a:t>
            </a:r>
            <a:r>
              <a:rPr lang="en-GB" sz="2800" i="1" dirty="0">
                <a:latin typeface="Arial" charset="0"/>
              </a:rPr>
              <a:t>ai</a:t>
            </a:r>
            <a:r>
              <a:rPr lang="en-GB" sz="2800" dirty="0">
                <a:latin typeface="Arial" charset="0"/>
              </a:rPr>
              <a:t>d &amp; g</a:t>
            </a:r>
            <a:r>
              <a:rPr lang="en-GB" sz="2800" i="1" dirty="0">
                <a:latin typeface="Arial" charset="0"/>
              </a:rPr>
              <a:t>a</a:t>
            </a:r>
            <a:r>
              <a:rPr lang="en-GB" sz="2800" dirty="0">
                <a:latin typeface="Arial" charset="0"/>
              </a:rPr>
              <a:t>te</a:t>
            </a:r>
          </a:p>
          <a:p>
            <a:pPr algn="l">
              <a:lnSpc>
                <a:spcPct val="75000"/>
              </a:lnSpc>
              <a:spcBef>
                <a:spcPct val="50000"/>
              </a:spcBef>
            </a:pPr>
            <a:r>
              <a:rPr lang="en-GB" sz="4000" dirty="0">
                <a:latin typeface="Arial" charset="0"/>
              </a:rPr>
              <a:t>o:</a:t>
            </a:r>
            <a:r>
              <a:rPr lang="en-GB" sz="2800" dirty="0">
                <a:latin typeface="Arial" charset="0"/>
              </a:rPr>
              <a:t> </a:t>
            </a:r>
            <a:r>
              <a:rPr lang="en-GB" sz="4000" dirty="0">
                <a:latin typeface="Arial" charset="0"/>
              </a:rPr>
              <a:t>+</a:t>
            </a:r>
            <a:r>
              <a:rPr lang="en-GB" sz="2800" dirty="0">
                <a:latin typeface="Arial" charset="0"/>
              </a:rPr>
              <a:t> </a:t>
            </a:r>
            <a:r>
              <a:rPr lang="en-GB" sz="3200" dirty="0">
                <a:latin typeface="Arial" charset="0"/>
              </a:rPr>
              <a:t> </a:t>
            </a:r>
            <a:r>
              <a:rPr lang="en-GB" sz="3200" dirty="0"/>
              <a:t>I </a:t>
            </a:r>
            <a:r>
              <a:rPr lang="en-GB" sz="3200" dirty="0">
                <a:latin typeface="Arial" charset="0"/>
              </a:rPr>
              <a:t>= ‘</a:t>
            </a:r>
            <a:r>
              <a:rPr lang="en-GB" sz="4000" dirty="0" err="1">
                <a:latin typeface="Arial" charset="0"/>
              </a:rPr>
              <a:t>o</a:t>
            </a:r>
            <a:r>
              <a:rPr lang="en-GB" sz="3200" dirty="0" err="1"/>
              <a:t>I</a:t>
            </a:r>
            <a:r>
              <a:rPr lang="en-GB" b="1" dirty="0"/>
              <a:t>’ – </a:t>
            </a:r>
            <a:r>
              <a:rPr lang="en-GB" sz="2800" dirty="0">
                <a:latin typeface="Arial" charset="0"/>
              </a:rPr>
              <a:t>b</a:t>
            </a:r>
            <a:r>
              <a:rPr lang="en-GB" sz="2800" i="1" dirty="0">
                <a:latin typeface="Arial" charset="0"/>
              </a:rPr>
              <a:t>oy, </a:t>
            </a:r>
            <a:r>
              <a:rPr lang="en-GB" sz="2800" dirty="0">
                <a:latin typeface="Arial" charset="0"/>
              </a:rPr>
              <a:t>c</a:t>
            </a:r>
            <a:r>
              <a:rPr lang="en-GB" sz="2800" i="1" dirty="0">
                <a:latin typeface="Arial" charset="0"/>
              </a:rPr>
              <a:t>oi</a:t>
            </a:r>
            <a:r>
              <a:rPr lang="en-GB" sz="2800" dirty="0">
                <a:latin typeface="Arial" charset="0"/>
              </a:rPr>
              <a:t>n &amp; c</a:t>
            </a:r>
            <a:r>
              <a:rPr lang="en-GB" sz="2800" i="1" dirty="0">
                <a:latin typeface="Arial" charset="0"/>
              </a:rPr>
              <a:t>oy</a:t>
            </a:r>
          </a:p>
          <a:p>
            <a:pPr algn="l">
              <a:lnSpc>
                <a:spcPct val="75000"/>
              </a:lnSpc>
              <a:spcBef>
                <a:spcPct val="50000"/>
              </a:spcBef>
            </a:pPr>
            <a:r>
              <a:rPr lang="en-GB" sz="4000" dirty="0">
                <a:latin typeface="Arial" charset="0"/>
              </a:rPr>
              <a:t>e +    = e    - </a:t>
            </a:r>
            <a:r>
              <a:rPr lang="en-GB" sz="2800" dirty="0">
                <a:latin typeface="Arial" charset="0"/>
              </a:rPr>
              <a:t>wh</a:t>
            </a:r>
            <a:r>
              <a:rPr lang="en-GB" sz="2800" i="1" dirty="0">
                <a:latin typeface="Arial" charset="0"/>
              </a:rPr>
              <a:t>ere, </a:t>
            </a:r>
            <a:r>
              <a:rPr lang="en-GB" sz="2800" dirty="0">
                <a:latin typeface="Arial" charset="0"/>
              </a:rPr>
              <a:t>h</a:t>
            </a:r>
            <a:r>
              <a:rPr lang="en-GB" sz="2800" i="1" dirty="0">
                <a:latin typeface="Arial" charset="0"/>
              </a:rPr>
              <a:t>air </a:t>
            </a:r>
            <a:r>
              <a:rPr lang="en-GB" sz="2800" dirty="0">
                <a:latin typeface="Arial" charset="0"/>
              </a:rPr>
              <a:t>&amp; c</a:t>
            </a:r>
            <a:r>
              <a:rPr lang="en-GB" sz="2800" i="1" dirty="0">
                <a:latin typeface="Arial" charset="0"/>
              </a:rPr>
              <a:t>are</a:t>
            </a:r>
          </a:p>
          <a:p>
            <a:pPr algn="l">
              <a:lnSpc>
                <a:spcPct val="75000"/>
              </a:lnSpc>
              <a:spcBef>
                <a:spcPct val="50000"/>
              </a:spcBef>
            </a:pPr>
            <a:r>
              <a:rPr lang="en-GB" sz="3200" dirty="0">
                <a:latin typeface="Arial" charset="0"/>
              </a:rPr>
              <a:t> </a:t>
            </a:r>
            <a:r>
              <a:rPr lang="en-GB" sz="3200" dirty="0"/>
              <a:t>I </a:t>
            </a:r>
            <a:r>
              <a:rPr lang="en-GB" sz="4000" dirty="0">
                <a:latin typeface="Arial" charset="0"/>
              </a:rPr>
              <a:t>+    = </a:t>
            </a:r>
            <a:r>
              <a:rPr lang="en-GB" sz="3200" dirty="0"/>
              <a:t>I    </a:t>
            </a:r>
            <a:r>
              <a:rPr lang="en-GB" sz="4000" dirty="0">
                <a:latin typeface="Arial" charset="0"/>
              </a:rPr>
              <a:t> - </a:t>
            </a:r>
            <a:r>
              <a:rPr lang="en-GB" sz="2800" dirty="0">
                <a:latin typeface="Arial" charset="0"/>
              </a:rPr>
              <a:t>h</a:t>
            </a:r>
            <a:r>
              <a:rPr lang="en-GB" sz="2800" i="1" dirty="0">
                <a:latin typeface="Arial" charset="0"/>
              </a:rPr>
              <a:t>ere, </a:t>
            </a:r>
            <a:r>
              <a:rPr lang="en-GB" sz="2800" dirty="0">
                <a:latin typeface="Arial" charset="0"/>
              </a:rPr>
              <a:t>h</a:t>
            </a:r>
            <a:r>
              <a:rPr lang="en-GB" sz="2800" i="1" dirty="0">
                <a:latin typeface="Arial" charset="0"/>
              </a:rPr>
              <a:t>ear </a:t>
            </a:r>
            <a:r>
              <a:rPr lang="en-GB" sz="2800" dirty="0">
                <a:latin typeface="Arial" charset="0"/>
              </a:rPr>
              <a:t>&amp; bee</a:t>
            </a:r>
            <a:r>
              <a:rPr lang="en-GB" sz="2800" i="1" dirty="0">
                <a:latin typeface="Arial" charset="0"/>
              </a:rPr>
              <a:t>r</a:t>
            </a:r>
          </a:p>
          <a:p>
            <a:pPr algn="l">
              <a:lnSpc>
                <a:spcPct val="75000"/>
              </a:lnSpc>
              <a:spcBef>
                <a:spcPct val="50000"/>
              </a:spcBef>
            </a:pPr>
            <a:endParaRPr lang="en-GB" sz="3200" dirty="0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 flipV="1">
            <a:off x="1568450" y="3886201"/>
            <a:ext cx="577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latin typeface="Arial" charset="0"/>
              </a:rPr>
              <a:t>e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 flipV="1">
            <a:off x="2889250" y="3886201"/>
            <a:ext cx="577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latin typeface="Arial" charset="0"/>
              </a:rPr>
              <a:t>e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 flipV="1">
            <a:off x="2724150" y="4648201"/>
            <a:ext cx="577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latin typeface="Arial" charset="0"/>
              </a:rPr>
              <a:t>e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 flipV="1">
            <a:off x="1403350" y="4648201"/>
            <a:ext cx="577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latin typeface="Arial" charset="0"/>
              </a:rPr>
              <a:t>e</a:t>
            </a: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660400" y="3352800"/>
            <a:ext cx="1651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2559050" y="3352800"/>
            <a:ext cx="1651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Text Box 10"/>
          <p:cNvSpPr txBox="1">
            <a:spLocks noChangeArrowheads="1"/>
          </p:cNvSpPr>
          <p:nvPr/>
        </p:nvSpPr>
        <p:spPr bwMode="auto">
          <a:xfrm>
            <a:off x="412750" y="5791200"/>
            <a:ext cx="9163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Arial" charset="0"/>
              </a:rPr>
              <a:t>Review all 8 sounds and try the exercises on the worksheets</a:t>
            </a:r>
          </a:p>
        </p:txBody>
      </p:sp>
      <p:pic>
        <p:nvPicPr>
          <p:cNvPr id="47116" name="Picture 1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dip ai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12050" y="18288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7" name="Picture 13">
            <a:hlinkClick r:id="" action="ppaction://media"/>
          </p:cNvPr>
          <p:cNvPicPr>
            <a:picLocks noRot="1" noChangeAspect="1" noChangeArrowheads="1"/>
          </p:cNvPicPr>
          <p:nvPr>
            <a:wavAudioFile r:embed="rId2" name="dip ei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12050" y="25908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8" name="Picture 14">
            <a:hlinkClick r:id="" action="ppaction://media"/>
          </p:cNvPr>
          <p:cNvPicPr>
            <a:picLocks noRot="1" noChangeAspect="1" noChangeArrowheads="1"/>
          </p:cNvPicPr>
          <p:nvPr>
            <a:wavAudioFile r:embed="rId3" name="dip oi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12050" y="32766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9" name="Picture 15">
            <a:hlinkClick r:id="" action="ppaction://media"/>
          </p:cNvPr>
          <p:cNvPicPr>
            <a:picLocks noRot="1" noChangeAspect="1" noChangeArrowheads="1"/>
          </p:cNvPicPr>
          <p:nvPr>
            <a:wavAudioFile r:embed="rId4" name="dip air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12050" y="40386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20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5" name="dip ear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12050" y="4800600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3" fill="hold"/>
                                        <p:tgtEl>
                                          <p:spTgt spid="47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1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1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7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65" fill="hold"/>
                                        <p:tgtEl>
                                          <p:spTgt spid="47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1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11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7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305" fill="hold"/>
                                        <p:tgtEl>
                                          <p:spTgt spid="47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18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11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7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45" fill="hold"/>
                                        <p:tgtEl>
                                          <p:spTgt spid="47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19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11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7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40" fill="hold"/>
                                        <p:tgtEl>
                                          <p:spTgt spid="47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20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120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3495</TotalTime>
  <Words>800</Words>
  <Application>Microsoft Office PowerPoint</Application>
  <PresentationFormat>A4 Paper (210x297 mm)‎</PresentationFormat>
  <Paragraphs>91</Paragraphs>
  <Slides>26</Slides>
  <Notes>0</Notes>
  <HiddenSlides>0</HiddenSlides>
  <MMClips>23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8" baseType="lpstr">
      <vt:lpstr>Office Theme</vt:lpstr>
      <vt:lpstr>Image</vt:lpstr>
      <vt:lpstr>الشريحة 1</vt:lpstr>
      <vt:lpstr>5th  Class</vt:lpstr>
      <vt:lpstr>Elements of the Lecture 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273</cp:revision>
  <dcterms:created xsi:type="dcterms:W3CDTF">2009-10-14T19:14:34Z</dcterms:created>
  <dcterms:modified xsi:type="dcterms:W3CDTF">2011-10-10T11:00:48Z</dcterms:modified>
</cp:coreProperties>
</file>