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8" r:id="rId4"/>
    <p:sldId id="273" r:id="rId5"/>
    <p:sldId id="272" r:id="rId6"/>
    <p:sldId id="271" r:id="rId7"/>
    <p:sldId id="269" r:id="rId8"/>
    <p:sldId id="270"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sparknotes.com/poetry/paradiselost/quotes.html#explanation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sparknotes.com/poetry/paradiselost/quotes.html#explanation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sparknotes.com/poetry/paradiselost/quotes.html#explanation3"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sparknotes.com/poetry/paradiselost/quotes.html#explanation5"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15747" y="2805896"/>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 </a:t>
            </a:r>
            <a:endParaRPr lang="en-US" sz="2800" b="1" dirty="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 </a:t>
            </a:r>
            <a:r>
              <a:rPr lang="en-US" sz="2400" b="1" dirty="0" smtClean="0">
                <a:solidFill>
                  <a:srgbClr val="7F7F7F"/>
                </a:solidFill>
                <a:latin typeface="Calibri" pitchFamily="34" charset="0"/>
                <a:cs typeface="Times New Roman" pitchFamily="18" charset="0"/>
              </a:rPr>
              <a:t>English Literature of the Seventeenth Century</a:t>
            </a:r>
          </a:p>
          <a:p>
            <a:pPr algn="ctr"/>
            <a:r>
              <a:rPr lang="en-US" sz="2400" b="1" dirty="0" smtClean="0">
                <a:solidFill>
                  <a:srgbClr val="7F7F7F"/>
                </a:solidFill>
                <a:latin typeface="Calibri" pitchFamily="34" charset="0"/>
                <a:cs typeface="Times New Roman" pitchFamily="18" charset="0"/>
              </a:rPr>
              <a:t>Instructor : Dr. Ibrahim El-</a:t>
            </a:r>
            <a:r>
              <a:rPr lang="en-US" sz="2400" b="1" dirty="0" err="1" smtClean="0">
                <a:solidFill>
                  <a:srgbClr val="7F7F7F"/>
                </a:solidFill>
                <a:latin typeface="Calibri" pitchFamily="34" charset="0"/>
                <a:cs typeface="Times New Roman" pitchFamily="18" charset="0"/>
              </a:rPr>
              <a:t>Shinnawy</a:t>
            </a: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600" spc="-150" dirty="0" smtClean="0">
                <a:solidFill>
                  <a:srgbClr val="376092"/>
                </a:solidFill>
                <a:latin typeface="ae_AlMateen" pitchFamily="2" charset="-78"/>
                <a:cs typeface="ae_AlMateen" pitchFamily="2" charset="-78"/>
              </a:rPr>
              <a:t>Sixth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a:r>
              <a:rPr lang="en-US" sz="2800" b="1" dirty="0" smtClean="0"/>
              <a:t>Important Quotations Explained</a:t>
            </a:r>
            <a:endParaRPr lang="en-US" sz="2800" dirty="0" smtClean="0"/>
          </a:p>
          <a:p>
            <a:pPr marL="514350" indent="-514350" algn="l">
              <a:buAutoNum type="arabicPeriod"/>
            </a:pPr>
            <a:r>
              <a:rPr lang="en-US" sz="2800" dirty="0" smtClean="0"/>
              <a:t>Of Man’s First Disobedience, and the Fruit </a:t>
            </a:r>
            <a:br>
              <a:rPr lang="en-US" sz="2800" dirty="0" smtClean="0"/>
            </a:br>
            <a:r>
              <a:rPr lang="en-US" sz="2800" dirty="0" smtClean="0"/>
              <a:t>Of that Forbidden Tree, whose mortal taste </a:t>
            </a:r>
            <a:br>
              <a:rPr lang="en-US" sz="2800" dirty="0" smtClean="0"/>
            </a:br>
            <a:r>
              <a:rPr lang="en-US" sz="2800" dirty="0" smtClean="0"/>
              <a:t>Brought Death into the World, and all our woe, </a:t>
            </a:r>
            <a:br>
              <a:rPr lang="en-US" sz="2800" dirty="0" smtClean="0"/>
            </a:br>
            <a:r>
              <a:rPr lang="en-US" sz="2800" dirty="0" smtClean="0"/>
              <a:t>With loss of Eden, till one greater Man </a:t>
            </a:r>
            <a:br>
              <a:rPr lang="en-US" sz="2800" dirty="0" smtClean="0"/>
            </a:br>
            <a:r>
              <a:rPr lang="en-US" sz="2800" dirty="0" smtClean="0"/>
              <a:t>Restore us, and regain the blissful </a:t>
            </a:r>
            <a:br>
              <a:rPr lang="en-US" sz="2800" dirty="0" smtClean="0"/>
            </a:br>
            <a:r>
              <a:rPr lang="en-US" sz="2800" dirty="0" smtClean="0"/>
              <a:t>Seat, Sing </a:t>
            </a:r>
            <a:r>
              <a:rPr lang="en-US" sz="2800" dirty="0" err="1" smtClean="0"/>
              <a:t>Heav’nly</a:t>
            </a:r>
            <a:r>
              <a:rPr lang="en-US" sz="2800" dirty="0" smtClean="0"/>
              <a:t> Muse, that on the secret top </a:t>
            </a:r>
            <a:br>
              <a:rPr lang="en-US" sz="2800" dirty="0" smtClean="0"/>
            </a:br>
            <a:r>
              <a:rPr lang="en-US" sz="2800" dirty="0" smtClean="0"/>
              <a:t>……</a:t>
            </a:r>
          </a:p>
          <a:p>
            <a:pPr marL="514350" indent="-514350" algn="l"/>
            <a:r>
              <a:rPr lang="en-US" sz="2800" dirty="0" smtClean="0"/>
              <a:t>Above </a:t>
            </a:r>
            <a:r>
              <a:rPr lang="en-US" sz="2800" dirty="0" err="1" smtClean="0"/>
              <a:t>th</a:t>
            </a:r>
            <a:r>
              <a:rPr lang="en-US" sz="2800" dirty="0" smtClean="0"/>
              <a:t>’ </a:t>
            </a:r>
            <a:r>
              <a:rPr lang="en-US" sz="2800" dirty="0" err="1" smtClean="0"/>
              <a:t>Aonian</a:t>
            </a:r>
            <a:r>
              <a:rPr lang="en-US" sz="2800" dirty="0" smtClean="0"/>
              <a:t> Mount, while it pursues </a:t>
            </a:r>
            <a:br>
              <a:rPr lang="en-US" sz="2800" dirty="0" smtClean="0"/>
            </a:br>
            <a:r>
              <a:rPr lang="en-US" sz="2800" dirty="0" smtClean="0"/>
              <a:t>Things </a:t>
            </a:r>
            <a:r>
              <a:rPr lang="en-US" sz="2800" dirty="0" err="1" smtClean="0"/>
              <a:t>unattempted</a:t>
            </a:r>
            <a:r>
              <a:rPr lang="en-US" sz="2800" dirty="0" smtClean="0"/>
              <a:t> yet in Prose or Rhyme. </a:t>
            </a:r>
            <a:br>
              <a:rPr lang="en-US" sz="2800" dirty="0" smtClean="0"/>
            </a:br>
            <a:r>
              <a:rPr lang="en-US" sz="2800" dirty="0" smtClean="0"/>
              <a:t>           (I.</a:t>
            </a:r>
            <a:r>
              <a:rPr lang="en-US" sz="2800" cap="small" dirty="0" smtClean="0"/>
              <a:t>1</a:t>
            </a:r>
            <a:r>
              <a:rPr lang="en-US" sz="2800" dirty="0" smtClean="0"/>
              <a:t>–</a:t>
            </a:r>
            <a:r>
              <a:rPr lang="en-US" sz="2800" cap="small" dirty="0" smtClean="0"/>
              <a:t>26</a:t>
            </a:r>
            <a:r>
              <a:rPr lang="en-US" dirty="0" smtClean="0"/>
              <a:t>)</a:t>
            </a:r>
          </a:p>
          <a:p>
            <a:pPr marL="514350" indent="-514350" algn="l">
              <a:buAutoNum type="arabicPeriod"/>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sz="2800" dirty="0" smtClean="0">
                <a:hlinkClick r:id="rId2"/>
              </a:rPr>
              <a:t>Explanation for Quotation 1 &gt;&gt;</a:t>
            </a:r>
            <a:endParaRPr lang="en-US" sz="2800" dirty="0" smtClean="0"/>
          </a:p>
          <a:p>
            <a:pPr algn="l" rtl="1"/>
            <a:r>
              <a:rPr lang="en-US" sz="2800" dirty="0" smtClean="0"/>
              <a:t>With these lines, Milton begins </a:t>
            </a:r>
            <a:r>
              <a:rPr lang="en-US" sz="2800" i="1" dirty="0" smtClean="0"/>
              <a:t>Paradise Lost</a:t>
            </a:r>
            <a:r>
              <a:rPr lang="en-US" sz="2800" dirty="0" smtClean="0"/>
              <a:t> and lays the groundwork for his project, presenting his purpose, subject, aspirations, and need for heavenly guidance. He states that his subject will be the disobedience of Adam and Eve, whose sin allows death and pain into the world. He invokes his muse, whom he identifies as the Holy Spirit. He asserts his hopes that his epic poem will surpass the other great epic poems written before, as he claims that his story is the most original and the most virtuous.  </a:t>
            </a:r>
            <a:endParaRPr lang="en-US" dirty="0" smtClean="0"/>
          </a:p>
          <a:p>
            <a:r>
              <a:rPr lang="en-US" dirty="0" smtClean="0"/>
              <a:t> </a:t>
            </a:r>
          </a:p>
          <a:p>
            <a:pPr algn="l"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a:r>
              <a:rPr lang="en-US" dirty="0" smtClean="0"/>
              <a:t>He also asks his muse to fill his mind with divine knowledge so that he can share this knowledge with his readers. Finally, he hopes this knowledge and guidance from his muse will allow him to claim authority without committing any heresies, as he attempts to explain God’s reasoning and his overall plan for humankind.</a:t>
            </a:r>
          </a:p>
          <a:p>
            <a:r>
              <a:rPr lang="en-US" dirty="0" smtClean="0"/>
              <a:t> </a:t>
            </a:r>
          </a:p>
          <a:p>
            <a:pPr algn="l"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sz="2800" cap="small" dirty="0" smtClean="0"/>
              <a:t>2</a:t>
            </a:r>
            <a:r>
              <a:rPr lang="en-US" sz="2800" dirty="0" smtClean="0"/>
              <a:t>. Hail holy Light, offspring of Heav’n first-born, </a:t>
            </a:r>
            <a:br>
              <a:rPr lang="en-US" sz="2800" dirty="0" smtClean="0"/>
            </a:br>
            <a:r>
              <a:rPr lang="en-US" sz="2800" dirty="0" smtClean="0"/>
              <a:t>Or of </a:t>
            </a:r>
            <a:r>
              <a:rPr lang="en-US" sz="2800" dirty="0" err="1" smtClean="0"/>
              <a:t>th</a:t>
            </a:r>
            <a:r>
              <a:rPr lang="en-US" sz="2800" dirty="0" smtClean="0"/>
              <a:t>’ Eternal Coeternal beam </a:t>
            </a:r>
            <a:br>
              <a:rPr lang="en-US" sz="2800" dirty="0" smtClean="0"/>
            </a:br>
            <a:r>
              <a:rPr lang="en-US" sz="2800" dirty="0" smtClean="0"/>
              <a:t>May I express thee </a:t>
            </a:r>
            <a:r>
              <a:rPr lang="en-US" sz="2800" dirty="0" err="1" smtClean="0"/>
              <a:t>unblam’d</a:t>
            </a:r>
            <a:r>
              <a:rPr lang="en-US" sz="2800" dirty="0" smtClean="0"/>
              <a:t>? since God is Light, </a:t>
            </a:r>
            <a:br>
              <a:rPr lang="en-US" sz="2800" dirty="0" smtClean="0"/>
            </a:br>
            <a:r>
              <a:rPr lang="en-US" sz="2800" dirty="0" smtClean="0"/>
              <a:t>And never but in </a:t>
            </a:r>
            <a:r>
              <a:rPr lang="en-US" sz="2800" dirty="0" err="1" smtClean="0"/>
              <a:t>unapproached</a:t>
            </a:r>
            <a:r>
              <a:rPr lang="en-US" sz="2800" dirty="0" smtClean="0"/>
              <a:t> Light </a:t>
            </a:r>
            <a:br>
              <a:rPr lang="en-US" sz="2800" dirty="0" smtClean="0"/>
            </a:br>
            <a:r>
              <a:rPr lang="en-US" sz="2800" dirty="0" smtClean="0"/>
              <a:t>Dwelt from Eternity, dwelt then in thee, </a:t>
            </a:r>
            <a:br>
              <a:rPr lang="en-US" sz="2800" dirty="0" smtClean="0"/>
            </a:br>
            <a:r>
              <a:rPr lang="en-US" sz="2800" dirty="0" smtClean="0"/>
              <a:t>Bright effluence of bright essence increate. </a:t>
            </a:r>
            <a:br>
              <a:rPr lang="en-US" sz="2800" dirty="0" smtClean="0"/>
            </a:br>
            <a:r>
              <a:rPr lang="en-US" sz="2800" dirty="0" smtClean="0"/>
              <a:t>. . . </a:t>
            </a:r>
            <a:br>
              <a:rPr lang="en-US" sz="2800" dirty="0" smtClean="0"/>
            </a:br>
            <a:r>
              <a:rPr lang="en-US" sz="2800" dirty="0" smtClean="0"/>
              <a:t>Purge and disperse, that I may see and tell </a:t>
            </a:r>
            <a:br>
              <a:rPr lang="en-US" sz="2800" dirty="0" smtClean="0"/>
            </a:br>
            <a:r>
              <a:rPr lang="en-US" sz="2800" dirty="0" smtClean="0"/>
              <a:t>Of things invisible to mortal sight.</a:t>
            </a:r>
            <a:br>
              <a:rPr lang="en-US" sz="2800" dirty="0" smtClean="0"/>
            </a:br>
            <a:r>
              <a:rPr lang="en-US" sz="2800" dirty="0" smtClean="0"/>
              <a:t>           (III.</a:t>
            </a:r>
            <a:r>
              <a:rPr lang="en-US" sz="2800" cap="small" dirty="0" smtClean="0"/>
              <a:t>1</a:t>
            </a:r>
            <a:r>
              <a:rPr lang="en-US" sz="2800" dirty="0" smtClean="0"/>
              <a:t>–</a:t>
            </a:r>
            <a:r>
              <a:rPr lang="en-US" sz="2800" cap="small" dirty="0" smtClean="0"/>
              <a:t>6</a:t>
            </a:r>
            <a:r>
              <a:rPr lang="en-US" sz="2800" dirty="0" smtClean="0"/>
              <a:t>; </a:t>
            </a:r>
            <a:r>
              <a:rPr lang="en-US" sz="2800" cap="small" dirty="0" smtClean="0"/>
              <a:t>21</a:t>
            </a:r>
            <a:r>
              <a:rPr lang="en-US" sz="2800" dirty="0" smtClean="0"/>
              <a:t>–</a:t>
            </a:r>
            <a:r>
              <a:rPr lang="en-US" sz="2800" cap="small" dirty="0" smtClean="0"/>
              <a:t>29</a:t>
            </a:r>
            <a:r>
              <a:rPr lang="en-US" sz="2800" dirty="0" smtClean="0"/>
              <a:t>; </a:t>
            </a:r>
            <a:r>
              <a:rPr lang="en-US" sz="2800" cap="small" dirty="0" smtClean="0"/>
              <a:t>51</a:t>
            </a:r>
            <a:r>
              <a:rPr lang="en-US" sz="2800" dirty="0" smtClean="0"/>
              <a:t>–</a:t>
            </a:r>
            <a:r>
              <a:rPr lang="en-US" sz="2800" cap="small" dirty="0" smtClean="0"/>
              <a:t>55</a:t>
            </a:r>
            <a:r>
              <a:rPr lang="en-US" sz="2800" dirty="0" smtClean="0"/>
              <a:t>)</a:t>
            </a:r>
          </a:p>
          <a:p>
            <a:pPr algn="l"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a:r>
              <a:rPr lang="en-US" sz="2400" dirty="0" smtClean="0">
                <a:hlinkClick r:id="rId2"/>
              </a:rPr>
              <a:t>Explanation for Quotation 2 &gt;&gt;</a:t>
            </a:r>
            <a:endParaRPr lang="en-US" sz="2400" dirty="0" smtClean="0"/>
          </a:p>
          <a:p>
            <a:pPr algn="l"/>
            <a:r>
              <a:rPr lang="en-US" sz="2400" dirty="0" smtClean="0"/>
              <a:t>These passages from Book III make up part of Milton’s second and longest invocation, which is also his most autobiographical and symbolic. Milton refers to light simultaneously as divine wisdom and literal light. When he speaks about his blindness he refers to both his inward blindness, or lack of divine wisdom, and his literal blindness, or loss of eyesight.</a:t>
            </a:r>
          </a:p>
          <a:p>
            <a:pPr algn="l"/>
            <a:r>
              <a:rPr lang="en-US" sz="2400" dirty="0" smtClean="0"/>
              <a:t>He begins by praising holy light as the essence of God. The idea that God is light was common before and during Milton’s time, and is a popular interpretation of certain biblical passages in Genesis</a:t>
            </a:r>
            <a:r>
              <a:rPr lang="en-US"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dirty="0" smtClean="0"/>
              <a:t>He then invokes his heavenly muse, the Holy Spirit, by reusing similar images and ideas from his first invocation; remember that Milton has asked for this heaven muse to illuminate “what in me is dark” (I.</a:t>
            </a:r>
            <a:r>
              <a:rPr lang="en-US" cap="small" dirty="0" smtClean="0"/>
              <a:t>22</a:t>
            </a:r>
            <a:r>
              <a:rPr lang="en-US" dirty="0" smtClean="0"/>
              <a:t>). Symbolically, Milton asks for his muse to enter his body and fill him with divine knowledge.</a:t>
            </a:r>
          </a:p>
          <a:p>
            <a:pPr algn="l"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sz="2800" cap="small" dirty="0" smtClean="0"/>
              <a:t>3</a:t>
            </a:r>
            <a:r>
              <a:rPr lang="en-US" sz="2800" dirty="0" smtClean="0"/>
              <a:t>. . . . though both </a:t>
            </a:r>
            <a:br>
              <a:rPr lang="en-US" sz="2800" dirty="0" smtClean="0"/>
            </a:br>
            <a:r>
              <a:rPr lang="en-US" sz="2800" dirty="0" smtClean="0"/>
              <a:t>Not equal, as </a:t>
            </a:r>
            <a:r>
              <a:rPr lang="en-US" sz="2800" dirty="0" err="1" smtClean="0"/>
              <a:t>thir</a:t>
            </a:r>
            <a:r>
              <a:rPr lang="en-US" sz="2800" dirty="0" smtClean="0"/>
              <a:t> sex not equal </a:t>
            </a:r>
            <a:r>
              <a:rPr lang="en-US" sz="2800" dirty="0" err="1" smtClean="0"/>
              <a:t>seem’d</a:t>
            </a:r>
            <a:r>
              <a:rPr lang="en-US" sz="2800" dirty="0" smtClean="0"/>
              <a:t>; </a:t>
            </a:r>
            <a:br>
              <a:rPr lang="en-US" sz="2800" dirty="0" smtClean="0"/>
            </a:br>
            <a:r>
              <a:rPr lang="en-US" sz="2800" dirty="0" smtClean="0"/>
              <a:t>For contemplation </a:t>
            </a:r>
            <a:r>
              <a:rPr lang="en-US" sz="2800" dirty="0" err="1" smtClean="0"/>
              <a:t>hee</a:t>
            </a:r>
            <a:r>
              <a:rPr lang="en-US" sz="2800" dirty="0" smtClean="0"/>
              <a:t> and valor </a:t>
            </a:r>
            <a:r>
              <a:rPr lang="en-US" sz="2800" dirty="0" err="1" smtClean="0"/>
              <a:t>form’d</a:t>
            </a:r>
            <a:r>
              <a:rPr lang="en-US" sz="2800" dirty="0" smtClean="0"/>
              <a:t>, </a:t>
            </a:r>
            <a:br>
              <a:rPr lang="en-US" sz="2800" dirty="0" smtClean="0"/>
            </a:br>
            <a:r>
              <a:rPr lang="en-US" sz="2800" dirty="0" smtClean="0"/>
              <a:t>For softness </a:t>
            </a:r>
            <a:r>
              <a:rPr lang="en-US" sz="2800" dirty="0" err="1" smtClean="0"/>
              <a:t>shee</a:t>
            </a:r>
            <a:r>
              <a:rPr lang="en-US" sz="2800" dirty="0" smtClean="0"/>
              <a:t> and sweet attractive Grace, </a:t>
            </a:r>
            <a:br>
              <a:rPr lang="en-US" sz="2800" dirty="0" smtClean="0"/>
            </a:br>
            <a:r>
              <a:rPr lang="en-US" sz="2800" dirty="0" err="1" smtClean="0"/>
              <a:t>Hee</a:t>
            </a:r>
            <a:r>
              <a:rPr lang="en-US" sz="2800" dirty="0" smtClean="0"/>
              <a:t> for God only, </a:t>
            </a:r>
            <a:r>
              <a:rPr lang="en-US" sz="2800" dirty="0" err="1" smtClean="0"/>
              <a:t>shee</a:t>
            </a:r>
            <a:r>
              <a:rPr lang="en-US" sz="2800" dirty="0" smtClean="0"/>
              <a:t> for God in him: </a:t>
            </a:r>
            <a:br>
              <a:rPr lang="en-US" sz="2800" dirty="0" smtClean="0"/>
            </a:br>
            <a:r>
              <a:rPr lang="en-US" sz="2800" dirty="0" smtClean="0"/>
              <a:t>His fair large Front and Eye sublime </a:t>
            </a:r>
            <a:r>
              <a:rPr lang="en-US" sz="2800" dirty="0" err="1" smtClean="0"/>
              <a:t>declar’d</a:t>
            </a:r>
            <a:r>
              <a:rPr lang="en-US" sz="2800" dirty="0" smtClean="0"/>
              <a:t> </a:t>
            </a:r>
            <a:br>
              <a:rPr lang="en-US" sz="2800" dirty="0" smtClean="0"/>
            </a:br>
            <a:r>
              <a:rPr lang="en-US" sz="2800" dirty="0" smtClean="0"/>
              <a:t>Absolute rule; and Hyacinthine Locks </a:t>
            </a:r>
            <a:br>
              <a:rPr lang="en-US" sz="2800" dirty="0" smtClean="0"/>
            </a:br>
            <a:r>
              <a:rPr lang="en-US" sz="2800" dirty="0" smtClean="0"/>
              <a:t>Round from his parted forelock manly hung </a:t>
            </a:r>
            <a:br>
              <a:rPr lang="en-US" sz="2800" dirty="0" smtClean="0"/>
            </a:br>
            <a:r>
              <a:rPr lang="en-US" sz="2800" dirty="0" err="1" smtClean="0"/>
              <a:t>Clust’ring</a:t>
            </a:r>
            <a:r>
              <a:rPr lang="en-US" sz="2800" dirty="0" smtClean="0"/>
              <a:t>, but not beneath his shoulders broad:…</a:t>
            </a:r>
          </a:p>
          <a:p>
            <a:pPr algn="l" rtl="1"/>
            <a:r>
              <a:rPr lang="en-US" sz="2800" dirty="0" smtClean="0"/>
              <a:t>And sweet reluctant amorous delay. </a:t>
            </a:r>
            <a:br>
              <a:rPr lang="en-US" sz="2800" dirty="0" smtClean="0"/>
            </a:br>
            <a:r>
              <a:rPr lang="en-US" sz="2800" dirty="0" smtClean="0"/>
              <a:t>           (IV.</a:t>
            </a:r>
            <a:r>
              <a:rPr lang="en-US" sz="2800" cap="small" dirty="0" smtClean="0"/>
              <a:t>295</a:t>
            </a:r>
            <a:r>
              <a:rPr lang="en-US" sz="2800" dirty="0" smtClean="0"/>
              <a:t>–</a:t>
            </a:r>
            <a:r>
              <a:rPr lang="en-US" sz="2800" cap="small" dirty="0" smtClean="0"/>
              <a:t>311</a:t>
            </a:r>
            <a:r>
              <a:rPr lang="en-US" sz="2800" dirty="0" smtClean="0"/>
              <a:t>)</a:t>
            </a:r>
          </a:p>
          <a:p>
            <a:pPr algn="l" rtl="1"/>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a:r>
              <a:rPr lang="en-US" sz="2800" dirty="0" smtClean="0">
                <a:hlinkClick r:id="rId2"/>
              </a:rPr>
              <a:t>Explanation for Quotation 3 &gt;&gt;</a:t>
            </a:r>
            <a:endParaRPr lang="en-US" sz="2800" dirty="0" smtClean="0"/>
          </a:p>
          <a:p>
            <a:pPr algn="l"/>
            <a:r>
              <a:rPr lang="en-US" sz="2800" dirty="0" smtClean="0"/>
              <a:t>The narrator makes these observations in Book IV as Adam and Eve prepare for bed. The narrator compares Adam and Eve based on their appearance and general demeanor, reasoning from that in order to assess their spiritual value. The argument behind the description lies in their different roles: since Adam was created for God, and Eve was created for both God and Adam, Eve’s purpose makes her less spiritually pure and farther removed from God’s grace. </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a:r>
              <a:rPr lang="en-US" sz="2800" dirty="0" smtClean="0"/>
              <a:t>She serves both God and Adam and submits to Adam out of love and duty to God. He notes that Adam seems to be more intelligent and spiritually pure than Eve.</a:t>
            </a:r>
          </a:p>
          <a:p>
            <a:pPr algn="l"/>
            <a:r>
              <a:rPr lang="en-US" sz="2800" dirty="0" smtClean="0"/>
              <a:t>This assessment illustrates Milton’s belief that male and female genders and their roles are unequal. The Bible also speaks of these unequal roles, arguing that a wife should submit and serve her husband. These beliefs were common in Milton’s time, as many people believed they were sanctioned by the Bible. This apparent gender imbalance between Adam and Eve is continually portrayed throughout the rest of </a:t>
            </a:r>
            <a:r>
              <a:rPr lang="en-US" sz="2800" i="1" dirty="0" smtClean="0"/>
              <a:t>Paradise Lost</a:t>
            </a:r>
            <a:r>
              <a:rPr lang="en-US" sz="2800" dirty="0" smtClean="0"/>
              <a:t>.</a:t>
            </a:r>
          </a:p>
          <a:p>
            <a:pPr algn="l"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cap="small" dirty="0" smtClean="0"/>
              <a:t>4</a:t>
            </a:r>
            <a:r>
              <a:rPr lang="en-US" dirty="0" smtClean="0"/>
              <a:t>. What better can we do, than to place </a:t>
            </a:r>
            <a:br>
              <a:rPr lang="en-US" dirty="0" smtClean="0"/>
            </a:br>
            <a:r>
              <a:rPr lang="en-US" dirty="0" smtClean="0"/>
              <a:t>Repairing where he </a:t>
            </a:r>
            <a:r>
              <a:rPr lang="en-US" dirty="0" err="1" smtClean="0"/>
              <a:t>judg’d</a:t>
            </a:r>
            <a:r>
              <a:rPr lang="en-US" dirty="0" smtClean="0"/>
              <a:t> us, prostrate fall </a:t>
            </a:r>
            <a:br>
              <a:rPr lang="en-US" dirty="0" smtClean="0"/>
            </a:br>
            <a:r>
              <a:rPr lang="en-US" dirty="0" smtClean="0"/>
              <a:t>Before him reverent, and there confess </a:t>
            </a:r>
            <a:br>
              <a:rPr lang="en-US" dirty="0" smtClean="0"/>
            </a:br>
            <a:r>
              <a:rPr lang="en-US" dirty="0" smtClean="0"/>
              <a:t>Humbly our faults, and pardon beg, with tears </a:t>
            </a:r>
            <a:br>
              <a:rPr lang="en-US" dirty="0" smtClean="0"/>
            </a:br>
            <a:r>
              <a:rPr lang="en-US" dirty="0" smtClean="0"/>
              <a:t>Watering the ground, and with our sighs the </a:t>
            </a:r>
            <a:br>
              <a:rPr lang="en-US" dirty="0" smtClean="0"/>
            </a:br>
            <a:r>
              <a:rPr lang="en-US" dirty="0" smtClean="0"/>
              <a:t>Air Frequenting, sent from hearts contrite, in sign </a:t>
            </a:r>
            <a:br>
              <a:rPr lang="en-US" dirty="0" smtClean="0"/>
            </a:br>
            <a:r>
              <a:rPr lang="en-US" dirty="0" smtClean="0"/>
              <a:t>Of sorrow </a:t>
            </a:r>
            <a:r>
              <a:rPr lang="en-US" dirty="0" err="1" smtClean="0"/>
              <a:t>unfeign’d</a:t>
            </a:r>
            <a:r>
              <a:rPr lang="en-US" dirty="0" smtClean="0"/>
              <a:t>, and humiliation meek. …..</a:t>
            </a:r>
          </a:p>
          <a:p>
            <a:pPr algn="l" rtl="1"/>
            <a:r>
              <a:rPr lang="en-US" dirty="0" smtClean="0"/>
              <a:t>Air Frequenting, sent from hearts contrite, in sign </a:t>
            </a:r>
            <a:br>
              <a:rPr lang="en-US" dirty="0" smtClean="0"/>
            </a:br>
            <a:r>
              <a:rPr lang="en-US" dirty="0" smtClean="0"/>
              <a:t>Of sorrow </a:t>
            </a:r>
            <a:r>
              <a:rPr lang="en-US" dirty="0" err="1" smtClean="0"/>
              <a:t>unfeign’d</a:t>
            </a:r>
            <a:r>
              <a:rPr lang="en-US" dirty="0" smtClean="0"/>
              <a:t>, and humiliation meek.</a:t>
            </a:r>
            <a:br>
              <a:rPr lang="en-US" dirty="0" smtClean="0"/>
            </a:br>
            <a:r>
              <a:rPr lang="en-US" dirty="0" smtClean="0"/>
              <a:t>           (X.</a:t>
            </a:r>
            <a:r>
              <a:rPr lang="en-US" cap="small" dirty="0" smtClean="0"/>
              <a:t>1086</a:t>
            </a:r>
            <a:r>
              <a:rPr lang="en-US" dirty="0" smtClean="0"/>
              <a:t>–</a:t>
            </a:r>
            <a:r>
              <a:rPr lang="en-US" cap="small" dirty="0" smtClean="0"/>
              <a:t>1104</a:t>
            </a:r>
            <a:r>
              <a:rPr lang="en-US" dirty="0" smtClean="0"/>
              <a:t>)</a:t>
            </a:r>
          </a:p>
          <a:p>
            <a:pPr algn="l" rtl="1"/>
            <a:r>
              <a:rPr lang="en-US" dirty="0" smtClean="0"/>
              <a:t/>
            </a:r>
            <a:br>
              <a:rPr lang="en-US" dirty="0"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a:r>
              <a:rPr lang="en-US" sz="2800" dirty="0" smtClean="0"/>
              <a:t>Explanation for Quotation 4 &gt;</a:t>
            </a:r>
          </a:p>
          <a:p>
            <a:pPr algn="l"/>
            <a:r>
              <a:rPr lang="en-US" sz="2800" dirty="0" smtClean="0"/>
              <a:t>These lines at the end of Book X, first spoken by Adam, and then narrated by Milton, relate Adam and Eve’s decision to pray to God for forgiveness and their subsequent action of prayer. This point in the story finds Adam and Eve choosing between obedience and disobedience. Their repentance allows them to be forgiven, and their forgiveness allows for the possible redemption of humankind. These lines present the first step in humankind’s long search for salvation.</a:t>
            </a:r>
          </a:p>
          <a:p>
            <a:pPr algn="l"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sz="2800" dirty="0" smtClean="0"/>
              <a:t>Much of Adam’s speech and Milton’s narration overlaps; many lines are repeated with only the tenses and pronouns changed. This use of repetition has a dramatic effect on a dramatic and important scene. Milton’s use of repetition gives his narration an emotional accuracy and compassionate tone. And the repetition places extra emphasis on their act of prayer, allowing readers to understand its extreme importance to the story. It also demonstrates that Adam and Eve repent exactly what they planned in the way they planned it, showing their dedication and determination to obey God strictly even after the fall.</a:t>
            </a:r>
          </a:p>
          <a:p>
            <a:pPr algn="l"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sz="2800" cap="small" dirty="0" smtClean="0"/>
              <a:t>5</a:t>
            </a:r>
            <a:r>
              <a:rPr lang="en-US" sz="2800" dirty="0" smtClean="0"/>
              <a:t>. This having learnt, thou hast attained the sum </a:t>
            </a:r>
            <a:br>
              <a:rPr lang="en-US" sz="2800" dirty="0" smtClean="0"/>
            </a:br>
            <a:r>
              <a:rPr lang="en-US" sz="2800" dirty="0" smtClean="0"/>
              <a:t>Of Wisdom; hope no higher, though all the Stars </a:t>
            </a:r>
            <a:br>
              <a:rPr lang="en-US" sz="2800" dirty="0" smtClean="0"/>
            </a:br>
            <a:r>
              <a:rPr lang="en-US" sz="2800" dirty="0" smtClean="0"/>
              <a:t>Thou </a:t>
            </a:r>
            <a:r>
              <a:rPr lang="en-US" sz="2800" dirty="0" err="1" smtClean="0"/>
              <a:t>knew’st</a:t>
            </a:r>
            <a:r>
              <a:rPr lang="en-US" sz="2800" dirty="0" smtClean="0"/>
              <a:t> by name, and all </a:t>
            </a:r>
            <a:r>
              <a:rPr lang="en-US" sz="2800" dirty="0" err="1" smtClean="0"/>
              <a:t>th</a:t>
            </a:r>
            <a:r>
              <a:rPr lang="en-US" sz="2800" dirty="0" smtClean="0"/>
              <a:t>’ ethereal Powers, </a:t>
            </a:r>
            <a:br>
              <a:rPr lang="en-US" sz="2800" dirty="0" smtClean="0"/>
            </a:br>
            <a:r>
              <a:rPr lang="en-US" sz="2800" dirty="0" smtClean="0"/>
              <a:t>All secrets of the deep, all Nature’s works, </a:t>
            </a:r>
            <a:br>
              <a:rPr lang="en-US" sz="2800" dirty="0" smtClean="0"/>
            </a:br>
            <a:r>
              <a:rPr lang="en-US" sz="2800" dirty="0" smtClean="0"/>
              <a:t>Or works of God in Heav’n, Air, Earth, or Sea, </a:t>
            </a:r>
            <a:br>
              <a:rPr lang="en-US" sz="2800" dirty="0" smtClean="0"/>
            </a:br>
            <a:r>
              <a:rPr lang="en-US" sz="2800" dirty="0" smtClean="0"/>
              <a:t>And all riches of this World </a:t>
            </a:r>
            <a:r>
              <a:rPr lang="en-US" sz="2800" dirty="0" err="1" smtClean="0"/>
              <a:t>enjoy’dst</a:t>
            </a:r>
            <a:r>
              <a:rPr lang="en-US" sz="2800" dirty="0" smtClean="0"/>
              <a:t>, </a:t>
            </a:r>
            <a:br>
              <a:rPr lang="en-US" sz="2800" dirty="0" smtClean="0"/>
            </a:br>
            <a:r>
              <a:rPr lang="en-US" sz="2800" dirty="0" smtClean="0"/>
              <a:t>And all the rule, one Empire: only add </a:t>
            </a:r>
            <a:br>
              <a:rPr lang="en-US" sz="2800" dirty="0" smtClean="0"/>
            </a:br>
            <a:r>
              <a:rPr lang="en-US" sz="2800" dirty="0" smtClean="0"/>
              <a:t>Deeds to thy knowledge answerable, add Faith,……</a:t>
            </a:r>
          </a:p>
          <a:p>
            <a:pPr algn="l" rtl="1"/>
            <a:r>
              <a:rPr lang="en-US" sz="2800" dirty="0" smtClean="0"/>
              <a:t>A paradise within thee, happier far. </a:t>
            </a:r>
            <a:br>
              <a:rPr lang="en-US" sz="2800" dirty="0" smtClean="0"/>
            </a:br>
            <a:r>
              <a:rPr lang="en-US" sz="2800" dirty="0" smtClean="0"/>
              <a:t>           (XII.</a:t>
            </a:r>
            <a:r>
              <a:rPr lang="en-US" sz="2800" cap="small" dirty="0" smtClean="0"/>
              <a:t>575</a:t>
            </a:r>
            <a:r>
              <a:rPr lang="en-US" sz="2800" dirty="0" smtClean="0"/>
              <a:t>–</a:t>
            </a:r>
            <a:r>
              <a:rPr lang="en-US" sz="2800" cap="small" dirty="0" smtClean="0"/>
              <a:t>587</a:t>
            </a:r>
            <a:r>
              <a:rPr lang="en-US" sz="2800" dirty="0" smtClean="0"/>
              <a:t>)</a:t>
            </a:r>
          </a:p>
          <a:p>
            <a:pPr algn="l" rtl="1"/>
            <a:r>
              <a:rPr lang="en-US" sz="2800" dirty="0" smtClean="0"/>
              <a:t> </a:t>
            </a:r>
            <a:br>
              <a:rPr lang="en-US" sz="2800" dirty="0" smtClean="0"/>
            </a:b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dirty="0" smtClean="0">
                <a:hlinkClick r:id="rId2"/>
              </a:rPr>
              <a:t>Explanation for Quotation 5 &gt;&gt;</a:t>
            </a:r>
            <a:endParaRPr lang="en-US" dirty="0" smtClean="0"/>
          </a:p>
          <a:p>
            <a:pPr algn="l" rtl="1"/>
            <a:r>
              <a:rPr lang="en-US" dirty="0" smtClean="0"/>
              <a:t>These lines are spoken by Michael to Adam in Book XII just before Adam and Eve are led out of Paradise. Michael tries to explain to Adam that even though Eve and him have fallen from grace and must leave Paradise, they can still lead a fruitful life. He tells Adam that he has attained all the wisdom he needs; any further knowledge is unnecessary.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sz="2800" dirty="0" smtClean="0"/>
              <a:t>To assure their happiness, they should live their lives by seven tenets: obedience, faith, virtue, patience, temperance, love, and charity. Living by these tenets will allow them to create an inner Paradise. In contrast, the seven sins allow Satan to create his inner Hell, which he discusses in Book IV. Even though Satan is in Paradise, he feels as if he is still in Hell. Likewise, Adam and Eve can feel as if they never left Paradise if they live their lives accordingly. Heaven and Hell become more than just a place, they become a state of mind.</a:t>
            </a:r>
          </a:p>
          <a:p>
            <a:pPr algn="l"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sz="2400" b="1" dirty="0" smtClean="0"/>
              <a:t>Key Facts</a:t>
            </a:r>
            <a:endParaRPr lang="en-US" sz="2400" dirty="0" smtClean="0"/>
          </a:p>
          <a:p>
            <a:pPr algn="l" rtl="1"/>
            <a:r>
              <a:rPr lang="en-US" sz="2400" b="1" cap="small" dirty="0" smtClean="0"/>
              <a:t>full title </a:t>
            </a:r>
            <a:r>
              <a:rPr lang="en-US" sz="2400" dirty="0" smtClean="0"/>
              <a:t> ·  </a:t>
            </a:r>
            <a:r>
              <a:rPr lang="en-US" sz="2400" i="1" dirty="0" smtClean="0"/>
              <a:t>Paradise Lost</a:t>
            </a:r>
            <a:r>
              <a:rPr lang="en-US" sz="2400" dirty="0" smtClean="0"/>
              <a:t> </a:t>
            </a:r>
          </a:p>
          <a:p>
            <a:pPr algn="l" rtl="1"/>
            <a:r>
              <a:rPr lang="en-US" sz="2400" b="1" cap="small" dirty="0" smtClean="0"/>
              <a:t>author </a:t>
            </a:r>
            <a:r>
              <a:rPr lang="en-US" sz="2400" dirty="0" smtClean="0"/>
              <a:t> · John Milton</a:t>
            </a:r>
          </a:p>
          <a:p>
            <a:pPr algn="l" rtl="1"/>
            <a:r>
              <a:rPr lang="en-US" sz="2400" b="1" cap="small" dirty="0" smtClean="0"/>
              <a:t>type of work </a:t>
            </a:r>
            <a:r>
              <a:rPr lang="en-US" sz="2400" dirty="0" smtClean="0"/>
              <a:t> · Poem</a:t>
            </a:r>
          </a:p>
          <a:p>
            <a:pPr algn="l" rtl="1"/>
            <a:r>
              <a:rPr lang="en-US" sz="2400" b="1" cap="small" dirty="0" smtClean="0"/>
              <a:t>genre </a:t>
            </a:r>
            <a:r>
              <a:rPr lang="en-US" sz="2400" dirty="0" smtClean="0"/>
              <a:t> · Epic</a:t>
            </a:r>
          </a:p>
          <a:p>
            <a:pPr algn="l" rtl="1"/>
            <a:r>
              <a:rPr lang="en-US" sz="2400" b="1" cap="small" dirty="0" smtClean="0"/>
              <a:t>language </a:t>
            </a:r>
            <a:r>
              <a:rPr lang="en-US" sz="2400" dirty="0" smtClean="0"/>
              <a:t> · English</a:t>
            </a:r>
          </a:p>
          <a:p>
            <a:pPr algn="l" rtl="1"/>
            <a:r>
              <a:rPr lang="en-US" sz="2400" b="1" cap="small" dirty="0" smtClean="0"/>
              <a:t>time and place written </a:t>
            </a:r>
            <a:r>
              <a:rPr lang="en-US" sz="2400" dirty="0" smtClean="0"/>
              <a:t> ·  </a:t>
            </a:r>
            <a:r>
              <a:rPr lang="en-US" sz="2400" cap="small" dirty="0" smtClean="0"/>
              <a:t>1656</a:t>
            </a:r>
            <a:r>
              <a:rPr lang="en-US" sz="2400" dirty="0" smtClean="0"/>
              <a:t>–</a:t>
            </a:r>
            <a:r>
              <a:rPr lang="en-US" sz="2400" cap="small" dirty="0" smtClean="0"/>
              <a:t>1674</a:t>
            </a:r>
            <a:r>
              <a:rPr lang="en-US" sz="2400" dirty="0" smtClean="0"/>
              <a:t>; England</a:t>
            </a:r>
          </a:p>
          <a:p>
            <a:pPr algn="l" rtl="1"/>
            <a:r>
              <a:rPr lang="en-US" sz="2400" b="1" cap="small" dirty="0" smtClean="0"/>
              <a:t>date of first publication </a:t>
            </a:r>
            <a:r>
              <a:rPr lang="en-US" sz="2400" dirty="0" smtClean="0"/>
              <a:t> · First Edition (ten books), </a:t>
            </a:r>
            <a:r>
              <a:rPr lang="en-US" sz="2400" cap="small" dirty="0" smtClean="0"/>
              <a:t>1667</a:t>
            </a:r>
            <a:r>
              <a:rPr lang="en-US" sz="2400" dirty="0" smtClean="0"/>
              <a:t>; Second Edition (twelve books), </a:t>
            </a:r>
            <a:r>
              <a:rPr lang="en-US" sz="2400" cap="small" dirty="0" smtClean="0"/>
              <a:t>1674</a:t>
            </a:r>
            <a:r>
              <a:rPr lang="en-US" sz="2400" dirty="0" smtClean="0"/>
              <a:t> </a:t>
            </a:r>
          </a:p>
          <a:p>
            <a:pPr algn="l" rtl="1"/>
            <a:r>
              <a:rPr lang="en-US" sz="2400" b="1" cap="small" dirty="0" smtClean="0"/>
              <a:t>publisher </a:t>
            </a:r>
            <a:r>
              <a:rPr lang="en-US" sz="2400" dirty="0" smtClean="0"/>
              <a:t> · S. Simmons, England</a:t>
            </a:r>
          </a:p>
          <a:p>
            <a:pPr algn="l" rtl="1"/>
            <a:r>
              <a:rPr lang="en-US" sz="2400" b="1" cap="small" dirty="0" smtClean="0"/>
              <a:t>narrator </a:t>
            </a:r>
            <a:r>
              <a:rPr lang="en-US" sz="2400" dirty="0" smtClean="0"/>
              <a:t> · Milton</a:t>
            </a:r>
          </a:p>
          <a:p>
            <a:pPr algn="l" rtl="1"/>
            <a:r>
              <a:rPr lang="en-US" sz="2400" b="1" cap="small" dirty="0" smtClean="0"/>
              <a:t> </a:t>
            </a:r>
            <a:endParaRPr lang="en-US" sz="2400" dirty="0" smtClean="0"/>
          </a:p>
          <a:p>
            <a:pPr algn="l"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sz="2400" b="1" cap="small" dirty="0" smtClean="0"/>
              <a:t>point of view </a:t>
            </a:r>
            <a:r>
              <a:rPr lang="en-US" sz="2400" dirty="0" smtClean="0"/>
              <a:t> · Third person</a:t>
            </a:r>
          </a:p>
          <a:p>
            <a:pPr algn="l" rtl="1"/>
            <a:r>
              <a:rPr lang="en-US" sz="2400" b="1" cap="small" dirty="0" smtClean="0"/>
              <a:t>tone </a:t>
            </a:r>
            <a:r>
              <a:rPr lang="en-US" sz="2400" dirty="0" smtClean="0"/>
              <a:t> · Lofty; formal; tragic</a:t>
            </a:r>
          </a:p>
          <a:p>
            <a:pPr algn="l" rtl="1"/>
            <a:r>
              <a:rPr lang="en-US" sz="2400" b="1" cap="small" dirty="0" smtClean="0"/>
              <a:t>tense </a:t>
            </a:r>
            <a:r>
              <a:rPr lang="en-US" sz="2400" dirty="0" smtClean="0"/>
              <a:t> · Present</a:t>
            </a:r>
          </a:p>
          <a:p>
            <a:pPr algn="l" rtl="1"/>
            <a:r>
              <a:rPr lang="en-US" sz="2400" b="1" cap="small" dirty="0" smtClean="0"/>
              <a:t>setting (time) </a:t>
            </a:r>
            <a:r>
              <a:rPr lang="en-US" sz="2400" dirty="0" smtClean="0"/>
              <a:t> · Before the beginning of time</a:t>
            </a:r>
          </a:p>
          <a:p>
            <a:pPr algn="l" rtl="1"/>
            <a:r>
              <a:rPr lang="en-US" sz="2400" b="1" cap="small" dirty="0" smtClean="0"/>
              <a:t>setting (place) </a:t>
            </a:r>
            <a:r>
              <a:rPr lang="en-US" sz="2400" dirty="0" smtClean="0"/>
              <a:t> · Hell, Chaos and Night, Heaven, Earth (Paradise, the Garden of Eden)</a:t>
            </a:r>
          </a:p>
          <a:p>
            <a:pPr algn="l" rtl="1"/>
            <a:r>
              <a:rPr lang="en-US" sz="2400" b="1" cap="small" dirty="0" smtClean="0"/>
              <a:t>protagonist </a:t>
            </a:r>
            <a:r>
              <a:rPr lang="en-US" sz="2400" dirty="0" smtClean="0"/>
              <a:t> · Adam and Eve</a:t>
            </a:r>
          </a:p>
          <a:p>
            <a:pPr algn="l" rtl="1"/>
            <a:r>
              <a:rPr lang="en-US" sz="2800" b="1" cap="small" dirty="0" smtClean="0"/>
              <a:t>major conflict </a:t>
            </a:r>
            <a:r>
              <a:rPr lang="en-US" sz="2800" dirty="0" smtClean="0"/>
              <a:t> · Satan, already damned to Hell, undertakes to corrupt God’s new, beloved creation, humankind.</a:t>
            </a:r>
          </a:p>
          <a:p>
            <a:pPr algn="l"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a:r>
              <a:rPr lang="en-US" sz="2800" b="1" cap="small" dirty="0" smtClean="0"/>
              <a:t>rising action </a:t>
            </a:r>
            <a:r>
              <a:rPr lang="en-US" sz="2800" dirty="0" smtClean="0"/>
              <a:t> · The angels battle in Heaven; Satan and the rebel angels fall to Hell; God creates the universe; Satan plots to corrupt God’s human creation; God creates Eve to be Adam’s companion; Raphael answers Adam’s questions and warns him of Satan</a:t>
            </a:r>
          </a:p>
          <a:p>
            <a:pPr algn="l"/>
            <a:r>
              <a:rPr lang="en-US" sz="2800" b="1" cap="small" dirty="0" smtClean="0"/>
              <a:t>climax </a:t>
            </a:r>
            <a:r>
              <a:rPr lang="en-US" sz="2800" dirty="0" smtClean="0"/>
              <a:t> · Adam and Eve eat the fruit of the Tree of Knowledge.</a:t>
            </a:r>
          </a:p>
          <a:p>
            <a:pPr algn="l"/>
            <a:r>
              <a:rPr lang="en-US" sz="2800" b="1" cap="small" dirty="0" smtClean="0"/>
              <a:t>falling action </a:t>
            </a:r>
            <a:r>
              <a:rPr lang="en-US" sz="2800" dirty="0" smtClean="0"/>
              <a:t> · The Son inflicts punishment; Adam and Eve repent; Adam learns about the future of man</a:t>
            </a:r>
          </a:p>
          <a:p>
            <a:pPr algn="l"/>
            <a:r>
              <a:rPr lang="en-US" sz="2800" b="1" cap="small" dirty="0" smtClean="0"/>
              <a:t> </a:t>
            </a:r>
            <a:endParaRPr lang="en-US" sz="2800" dirty="0" smtClean="0"/>
          </a:p>
          <a:p>
            <a:pPr algn="l"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Paradise Lost</a:t>
            </a:r>
            <a:endParaRPr lang="en-US" dirty="0"/>
          </a:p>
        </p:txBody>
      </p:sp>
      <p:sp>
        <p:nvSpPr>
          <p:cNvPr id="3" name="عنصر نائب للمحتوى 2"/>
          <p:cNvSpPr>
            <a:spLocks noGrp="1"/>
          </p:cNvSpPr>
          <p:nvPr>
            <p:ph idx="1"/>
          </p:nvPr>
        </p:nvSpPr>
        <p:spPr/>
        <p:txBody>
          <a:bodyPr/>
          <a:lstStyle/>
          <a:p>
            <a:pPr algn="l" rtl="1"/>
            <a:r>
              <a:rPr lang="en-US" b="1" cap="small" dirty="0" smtClean="0"/>
              <a:t>themes </a:t>
            </a:r>
            <a:r>
              <a:rPr lang="en-US" dirty="0" smtClean="0"/>
              <a:t> · The Importance of Obedience to God; The Hierarchical Nature of the Universe; The Fall as Partly Fortunate</a:t>
            </a:r>
          </a:p>
          <a:p>
            <a:pPr algn="l" rtl="1"/>
            <a:r>
              <a:rPr lang="en-US" b="1" cap="small" dirty="0" smtClean="0"/>
              <a:t>motifs </a:t>
            </a:r>
            <a:r>
              <a:rPr lang="en-US" dirty="0" smtClean="0"/>
              <a:t> · Light and Dark; The Geography of the Universe; Conversation and Contemplation</a:t>
            </a:r>
          </a:p>
          <a:p>
            <a:pPr algn="l" rtl="1"/>
            <a:r>
              <a:rPr lang="en-US" b="1" cap="small" dirty="0" smtClean="0"/>
              <a:t>symbols </a:t>
            </a:r>
            <a:r>
              <a:rPr lang="en-US" dirty="0" smtClean="0"/>
              <a:t> · The Scales in the Sky; Adam’s wreath</a:t>
            </a:r>
          </a:p>
          <a:p>
            <a:pPr algn="l" rtl="1"/>
            <a:r>
              <a:rPr lang="en-US" b="1" cap="small" dirty="0" smtClean="0"/>
              <a:t>foreshadowing </a:t>
            </a:r>
            <a:r>
              <a:rPr lang="en-US" dirty="0" smtClean="0"/>
              <a:t> · Eve’s vanity at seeing her reflection in the lake; Satan’s transformation into a snake and his final punishment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Samples of the questions</a:t>
            </a:r>
            <a:endParaRPr lang="en-US" dirty="0"/>
          </a:p>
        </p:txBody>
      </p:sp>
      <p:sp>
        <p:nvSpPr>
          <p:cNvPr id="3" name="عنصر نائب للمحتوى 2"/>
          <p:cNvSpPr>
            <a:spLocks noGrp="1"/>
          </p:cNvSpPr>
          <p:nvPr>
            <p:ph idx="1"/>
          </p:nvPr>
        </p:nvSpPr>
        <p:spPr/>
        <p:txBody>
          <a:bodyPr/>
          <a:lstStyle/>
          <a:p>
            <a:pPr algn="l"/>
            <a:r>
              <a:rPr lang="en-US" cap="small" dirty="0" smtClean="0"/>
              <a:t>1</a:t>
            </a:r>
            <a:r>
              <a:rPr lang="en-US" dirty="0" smtClean="0"/>
              <a:t>. Which angel does Satan trick by disguising himself as a cherub?</a:t>
            </a:r>
          </a:p>
          <a:p>
            <a:pPr algn="l"/>
            <a:r>
              <a:rPr lang="en-US" dirty="0" smtClean="0"/>
              <a:t>(A) Michael</a:t>
            </a:r>
          </a:p>
          <a:p>
            <a:pPr algn="l"/>
            <a:r>
              <a:rPr lang="en-US" dirty="0" smtClean="0"/>
              <a:t>(B) </a:t>
            </a:r>
            <a:r>
              <a:rPr lang="en-US" dirty="0" err="1" smtClean="0"/>
              <a:t>Uriel</a:t>
            </a:r>
            <a:endParaRPr lang="en-US" dirty="0" smtClean="0"/>
          </a:p>
          <a:p>
            <a:pPr algn="l"/>
            <a:r>
              <a:rPr lang="en-US" dirty="0" smtClean="0"/>
              <a:t>(C) Raphael</a:t>
            </a:r>
          </a:p>
          <a:p>
            <a:pPr algn="l"/>
            <a:r>
              <a:rPr lang="en-US" dirty="0" smtClean="0"/>
              <a:t>(D) </a:t>
            </a:r>
            <a:r>
              <a:rPr lang="en-US" dirty="0" err="1" smtClean="0"/>
              <a:t>Abdiel</a:t>
            </a:r>
            <a:endParaRPr lang="en-US" dirty="0" smtClean="0"/>
          </a:p>
          <a:p>
            <a:pPr algn="l"/>
            <a:endParaRPr lang="en-US" dirty="0" smtClean="0"/>
          </a:p>
          <a:p>
            <a:pPr algn="l"/>
            <a:r>
              <a:rPr lang="en-US" dirty="0" smtClean="0"/>
              <a:t>(B) is the correct answer</a:t>
            </a:r>
          </a:p>
          <a:p>
            <a:pPr algn="l"/>
            <a:endParaRPr lang="en-US" dirty="0" smtClean="0"/>
          </a:p>
          <a:p>
            <a:pPr algn="l"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a:r>
              <a:rPr lang="en-US" cap="small" dirty="0" smtClean="0"/>
              <a:t>2</a:t>
            </a:r>
            <a:r>
              <a:rPr lang="en-US" dirty="0" smtClean="0"/>
              <a:t>. Which of the following forms does Satan not take?</a:t>
            </a:r>
          </a:p>
          <a:p>
            <a:pPr algn="l"/>
            <a:r>
              <a:rPr lang="en-US" dirty="0" smtClean="0"/>
              <a:t>(A) Angel</a:t>
            </a:r>
          </a:p>
          <a:p>
            <a:pPr algn="l"/>
            <a:r>
              <a:rPr lang="en-US" dirty="0" smtClean="0"/>
              <a:t>(B) Toad</a:t>
            </a:r>
          </a:p>
          <a:p>
            <a:pPr algn="l"/>
            <a:r>
              <a:rPr lang="en-US" dirty="0" smtClean="0"/>
              <a:t>(C) Cormorant</a:t>
            </a:r>
          </a:p>
          <a:p>
            <a:pPr algn="l"/>
            <a:r>
              <a:rPr lang="en-US" dirty="0" smtClean="0"/>
              <a:t>(D) He takes all of these forms</a:t>
            </a:r>
          </a:p>
          <a:p>
            <a:pPr algn="l"/>
            <a:endParaRPr lang="en-US" dirty="0" smtClean="0"/>
          </a:p>
          <a:p>
            <a:pPr algn="l"/>
            <a:endParaRPr lang="en-US" dirty="0" smtClean="0"/>
          </a:p>
          <a:p>
            <a:pPr algn="l"/>
            <a:r>
              <a:rPr lang="en-US" dirty="0" smtClean="0"/>
              <a:t>(D) Is the correct answer</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1"/>
            <a:r>
              <a:rPr lang="en-US" cap="small" dirty="0" smtClean="0"/>
              <a:t>5</a:t>
            </a:r>
            <a:r>
              <a:rPr lang="en-US" dirty="0" smtClean="0"/>
              <a:t>. Which devil advocates a renewal of all-out war against God?</a:t>
            </a:r>
          </a:p>
          <a:p>
            <a:pPr algn="l" rtl="1"/>
            <a:r>
              <a:rPr lang="en-US" dirty="0" smtClean="0"/>
              <a:t>(A) Belial</a:t>
            </a:r>
          </a:p>
          <a:p>
            <a:pPr algn="l" rtl="1"/>
            <a:r>
              <a:rPr lang="en-US" dirty="0" smtClean="0"/>
              <a:t>(B) Moloch</a:t>
            </a:r>
          </a:p>
          <a:p>
            <a:pPr algn="l" rtl="1"/>
            <a:r>
              <a:rPr lang="en-US" dirty="0" smtClean="0"/>
              <a:t>(C) Mammon</a:t>
            </a:r>
          </a:p>
          <a:p>
            <a:pPr algn="l" rtl="1"/>
            <a:r>
              <a:rPr lang="en-US" dirty="0" smtClean="0"/>
              <a:t>(D) Beelzebub</a:t>
            </a:r>
          </a:p>
          <a:p>
            <a:pPr algn="l" rtl="1"/>
            <a:endParaRPr lang="en-US" dirty="0" smtClean="0"/>
          </a:p>
          <a:p>
            <a:pPr algn="l" rtl="1"/>
            <a:r>
              <a:rPr lang="en-US" dirty="0" smtClean="0"/>
              <a:t>(B) is the correct answer</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1767</TotalTime>
  <Words>1162</Words>
  <Application>Microsoft Office PowerPoint</Application>
  <PresentationFormat>A4 Paper (210x297 mm)‎</PresentationFormat>
  <Paragraphs>110</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Sixth Lecture</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Paradise Lost</vt:lpstr>
      <vt:lpstr>Samples of the questions</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130</cp:revision>
  <dcterms:created xsi:type="dcterms:W3CDTF">2009-10-14T19:14:34Z</dcterms:created>
  <dcterms:modified xsi:type="dcterms:W3CDTF">2011-10-09T21:59:38Z</dcterms:modified>
</cp:coreProperties>
</file>